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28"/>
  </p:notesMasterIdLst>
  <p:handoutMasterIdLst>
    <p:handoutMasterId r:id="rId29"/>
  </p:handoutMasterIdLst>
  <p:sldIdLst>
    <p:sldId id="258" r:id="rId3"/>
    <p:sldId id="259" r:id="rId4"/>
    <p:sldId id="260" r:id="rId5"/>
    <p:sldId id="261" r:id="rId6"/>
    <p:sldId id="262" r:id="rId7"/>
    <p:sldId id="264" r:id="rId8"/>
    <p:sldId id="265" r:id="rId9"/>
    <p:sldId id="266" r:id="rId10"/>
    <p:sldId id="271" r:id="rId11"/>
    <p:sldId id="272" r:id="rId12"/>
    <p:sldId id="273" r:id="rId13"/>
    <p:sldId id="274" r:id="rId14"/>
    <p:sldId id="267" r:id="rId15"/>
    <p:sldId id="268" r:id="rId16"/>
    <p:sldId id="277" r:id="rId17"/>
    <p:sldId id="278" r:id="rId18"/>
    <p:sldId id="279" r:id="rId19"/>
    <p:sldId id="280" r:id="rId20"/>
    <p:sldId id="281" r:id="rId21"/>
    <p:sldId id="282" r:id="rId22"/>
    <p:sldId id="283" r:id="rId23"/>
    <p:sldId id="284" r:id="rId24"/>
    <p:sldId id="285" r:id="rId25"/>
    <p:sldId id="286" r:id="rId26"/>
    <p:sldId id="287"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68" d="100"/>
          <a:sy n="68" d="100"/>
        </p:scale>
        <p:origin x="-636" y="-64"/>
      </p:cViewPr>
      <p:guideLst>
        <p:guide orient="horz" pos="2131"/>
        <p:guide pos="3836"/>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t>2020/9/29</a:t>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t>‹#›</a:t>
            </a:fld>
            <a:endParaRPr lang="zh-CN" altLang="en-US" smtClean="0">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7875698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t>2020/9/29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t>‹#›</a:t>
            </a:fld>
            <a:endParaRPr lang="zh-CN" altLang="en-US"/>
          </a:p>
        </p:txBody>
      </p:sp>
    </p:spTree>
    <p:extLst>
      <p:ext uri="{BB962C8B-B14F-4D97-AF65-F5344CB8AC3E}">
        <p14:creationId xmlns:p14="http://schemas.microsoft.com/office/powerpoint/2010/main" val="3957336544"/>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slideMaster" Target="../slideMasters/slideMaster2.xml"/><Relationship Id="rId5" Type="http://schemas.openxmlformats.org/officeDocument/2006/relationships/tags" Target="../tags/tag72.xml"/><Relationship Id="rId4" Type="http://schemas.openxmlformats.org/officeDocument/2006/relationships/tags" Target="../tags/tag71.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slideMaster" Target="../slideMasters/slideMaster2.xml"/><Relationship Id="rId5" Type="http://schemas.openxmlformats.org/officeDocument/2006/relationships/tags" Target="../tags/tag77.xml"/><Relationship Id="rId4" Type="http://schemas.openxmlformats.org/officeDocument/2006/relationships/tags" Target="../tags/tag76.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slideMaster" Target="../slideMasters/slideMaster2.xml"/><Relationship Id="rId5" Type="http://schemas.openxmlformats.org/officeDocument/2006/relationships/tags" Target="../tags/tag82.xml"/><Relationship Id="rId4" Type="http://schemas.openxmlformats.org/officeDocument/2006/relationships/tags" Target="../tags/tag81.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85.xml"/><Relationship Id="rId7" Type="http://schemas.openxmlformats.org/officeDocument/2006/relationships/slideMaster" Target="../slideMasters/slideMaster2.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5" Type="http://schemas.openxmlformats.org/officeDocument/2006/relationships/tags" Target="../tags/tag87.xml"/><Relationship Id="rId4" Type="http://schemas.openxmlformats.org/officeDocument/2006/relationships/tags" Target="../tags/tag86.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96.xml"/><Relationship Id="rId3" Type="http://schemas.openxmlformats.org/officeDocument/2006/relationships/tags" Target="../tags/tag91.xml"/><Relationship Id="rId7" Type="http://schemas.openxmlformats.org/officeDocument/2006/relationships/tags" Target="../tags/tag95.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5" Type="http://schemas.openxmlformats.org/officeDocument/2006/relationships/tags" Target="../tags/tag93.xml"/><Relationship Id="rId4" Type="http://schemas.openxmlformats.org/officeDocument/2006/relationships/tags" Target="../tags/tag92.xml"/><Relationship Id="rId9"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tags" Target="../tags/tag97.xml"/><Relationship Id="rId5" Type="http://schemas.openxmlformats.org/officeDocument/2006/relationships/slideMaster" Target="../slideMasters/slideMaster2.xml"/><Relationship Id="rId4" Type="http://schemas.openxmlformats.org/officeDocument/2006/relationships/tags" Target="../tags/tag100.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103.xml"/><Relationship Id="rId2" Type="http://schemas.openxmlformats.org/officeDocument/2006/relationships/tags" Target="../tags/tag102.xml"/><Relationship Id="rId1" Type="http://schemas.openxmlformats.org/officeDocument/2006/relationships/tags" Target="../tags/tag101.xml"/><Relationship Id="rId4"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106.xml"/><Relationship Id="rId7" Type="http://schemas.openxmlformats.org/officeDocument/2006/relationships/slideMaster" Target="../slideMasters/slideMaster2.xml"/><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tags" Target="../tags/tag109.xml"/><Relationship Id="rId5" Type="http://schemas.openxmlformats.org/officeDocument/2006/relationships/tags" Target="../tags/tag108.xml"/><Relationship Id="rId4" Type="http://schemas.openxmlformats.org/officeDocument/2006/relationships/tags" Target="../tags/tag107.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112.xml"/><Relationship Id="rId2" Type="http://schemas.openxmlformats.org/officeDocument/2006/relationships/tags" Target="../tags/tag111.xml"/><Relationship Id="rId1" Type="http://schemas.openxmlformats.org/officeDocument/2006/relationships/tags" Target="../tags/tag110.xml"/><Relationship Id="rId6" Type="http://schemas.openxmlformats.org/officeDocument/2006/relationships/slideMaster" Target="../slideMasters/slideMaster2.xml"/><Relationship Id="rId5" Type="http://schemas.openxmlformats.org/officeDocument/2006/relationships/tags" Target="../tags/tag114.xml"/><Relationship Id="rId4" Type="http://schemas.openxmlformats.org/officeDocument/2006/relationships/tags" Target="../tags/tag113.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117.xml"/><Relationship Id="rId2" Type="http://schemas.openxmlformats.org/officeDocument/2006/relationships/tags" Target="../tags/tag116.xml"/><Relationship Id="rId1" Type="http://schemas.openxmlformats.org/officeDocument/2006/relationships/tags" Target="../tags/tag115.xml"/><Relationship Id="rId5" Type="http://schemas.openxmlformats.org/officeDocument/2006/relationships/slideMaster" Target="../slideMasters/slideMaster2.xml"/><Relationship Id="rId4" Type="http://schemas.openxmlformats.org/officeDocument/2006/relationships/tags" Target="../tags/tag118.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121.xml"/><Relationship Id="rId2" Type="http://schemas.openxmlformats.org/officeDocument/2006/relationships/tags" Target="../tags/tag120.xml"/><Relationship Id="rId1" Type="http://schemas.openxmlformats.org/officeDocument/2006/relationships/tags" Target="../tags/tag119.xml"/><Relationship Id="rId5" Type="http://schemas.openxmlformats.org/officeDocument/2006/relationships/slideMaster" Target="../slideMasters/slideMaster2.xml"/><Relationship Id="rId4" Type="http://schemas.openxmlformats.org/officeDocument/2006/relationships/tags" Target="../tags/tag12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2020/9/29</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2020/9/29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2020/9/29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2020/9/29</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2020/9/29</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2020/9/29</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2020/9/29</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2020/9/29</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2020/9/29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2020/9/29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2020/9/29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17" name="页脚占位符 16"/>
          <p:cNvSpPr>
            <a:spLocks noGrp="1"/>
          </p:cNvSpPr>
          <p:nvPr>
            <p:ph type="ftr" sz="quarter" idx="11"/>
            <p:custDataLst>
              <p:tags r:id="rId4"/>
            </p:custDataLst>
          </p:nvPr>
        </p:nvSpPr>
        <p:spPr/>
        <p:txBody>
          <a:bodyPr/>
          <a:lstStyle/>
          <a:p>
            <a:endParaRPr lang="zh-CN" altLang="en-US" dirty="0">
              <a:solidFill>
                <a:prstClr val="black">
                  <a:tint val="75000"/>
                </a:prstClr>
              </a:solidFill>
            </a:endParaRPr>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294809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952826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796127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6" name="页脚占位符 5"/>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76581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8" name="页脚占位符 7"/>
          <p:cNvSpPr>
            <a:spLocks noGrp="1"/>
          </p:cNvSpPr>
          <p:nvPr>
            <p:ph type="ftr" sz="quarter" idx="11"/>
            <p:custDataLst>
              <p:tags r:id="rId7"/>
            </p:custDataLst>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67614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4" name="页脚占位符 3"/>
          <p:cNvSpPr>
            <a:spLocks noGrp="1"/>
          </p:cNvSpPr>
          <p:nvPr>
            <p:ph type="ftr" sz="quarter" idx="11"/>
            <p:custDataLst>
              <p:tags r:id="rId3"/>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367588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3" name="页脚占位符 2"/>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56607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pPr/>
              <a:t>2020/9/29</a:t>
            </a:fld>
            <a:endParaRPr lang="zh-CN" altLang="en-US" dirty="0">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dirty="0">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p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extLst>
      <p:ext uri="{BB962C8B-B14F-4D97-AF65-F5344CB8AC3E}">
        <p14:creationId xmlns:p14="http://schemas.microsoft.com/office/powerpoint/2010/main" val="18387675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5761594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extLst>
      <p:ext uri="{BB962C8B-B14F-4D97-AF65-F5344CB8AC3E}">
        <p14:creationId xmlns:p14="http://schemas.microsoft.com/office/powerpoint/2010/main" val="32420798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extLst>
      <p:ext uri="{BB962C8B-B14F-4D97-AF65-F5344CB8AC3E}">
        <p14:creationId xmlns:p14="http://schemas.microsoft.com/office/powerpoint/2010/main" val="1931017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62.xml"/><Relationship Id="rId18" Type="http://schemas.openxmlformats.org/officeDocument/2006/relationships/tags" Target="../tags/tag67.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tags" Target="../tags/tag66.xml"/><Relationship Id="rId2" Type="http://schemas.openxmlformats.org/officeDocument/2006/relationships/slideLayout" Target="../slideLayouts/slideLayout13.xml"/><Relationship Id="rId16" Type="http://schemas.openxmlformats.org/officeDocument/2006/relationships/tags" Target="../tags/tag65.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ags" Target="../tags/tag64.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ags" Target="../tags/tag6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2020/9/29</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solidFill>
                  <a:prstClr val="black">
                    <a:tint val="75000"/>
                  </a:prstClr>
                </a:solidFill>
              </a:rPr>
              <a:pPr/>
              <a:t>2020/9/29</a:t>
            </a:fld>
            <a:endParaRPr lang="zh-CN" altLang="en-US">
              <a:solidFill>
                <a:prstClr val="black">
                  <a:tint val="75000"/>
                </a:prstClr>
              </a:solidFill>
            </a:endParaRPr>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solidFill>
                  <a:prstClr val="black">
                    <a:tint val="75000"/>
                  </a:prstClr>
                </a:solidFill>
              </a:rPr>
              <a:pPr/>
              <a:t>‹#›</a:t>
            </a:fld>
            <a:endParaRPr lang="zh-CN" altLang="en-US" dirty="0">
              <a:solidFill>
                <a:prstClr val="black">
                  <a:tint val="75000"/>
                </a:prstClr>
              </a:solidFill>
            </a:endParaRPr>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7855902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2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2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25.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2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文本框 12316"/>
          <p:cNvSpPr/>
          <p:nvPr/>
        </p:nvSpPr>
        <p:spPr>
          <a:xfrm>
            <a:off x="363894" y="1932305"/>
            <a:ext cx="12073812" cy="923330"/>
          </a:xfrm>
          <a:prstGeom prst="rect">
            <a:avLst/>
          </a:prstGeom>
          <a:noFill/>
          <a:ln w="9525">
            <a:noFill/>
          </a:ln>
        </p:spPr>
        <p:txBody>
          <a:bodyPr wrap="square" anchor="t">
            <a:spAutoFit/>
          </a:bodyPr>
          <a:lstStyle/>
          <a:p>
            <a:pPr>
              <a:spcBef>
                <a:spcPct val="50000"/>
              </a:spcBef>
            </a:pPr>
            <a:r>
              <a:rPr lang="zh-CN" altLang="en-US" sz="5400" b="1" dirty="0" smtClean="0">
                <a:latin typeface="Arial" panose="020B0604020202020204" pitchFamily="34" charset="0"/>
                <a:ea typeface="黑体" panose="02010609060101010101" pitchFamily="1" charset="-122"/>
              </a:rPr>
              <a:t>就</a:t>
            </a:r>
            <a:r>
              <a:rPr lang="zh-CN" altLang="en-US" sz="5400" b="1" dirty="0">
                <a:solidFill>
                  <a:srgbClr val="FF0000"/>
                </a:solidFill>
                <a:latin typeface="Arial" panose="020B0604020202020204" pitchFamily="34" charset="0"/>
                <a:ea typeface="黑体" panose="02010609060101010101" pitchFamily="1" charset="-122"/>
              </a:rPr>
              <a:t>英法联军</a:t>
            </a:r>
            <a:r>
              <a:rPr lang="zh-CN" altLang="en-US" sz="5400" b="1" dirty="0">
                <a:latin typeface="Arial" panose="020B0604020202020204" pitchFamily="34" charset="0"/>
                <a:ea typeface="黑体" panose="02010609060101010101" pitchFamily="1" charset="-122"/>
              </a:rPr>
              <a:t>远征中国</a:t>
            </a:r>
            <a:r>
              <a:rPr lang="zh-CN" altLang="en-US" sz="5400" b="1" dirty="0">
                <a:solidFill>
                  <a:srgbClr val="0070C0"/>
                </a:solidFill>
                <a:latin typeface="Arial" panose="020B0604020202020204" pitchFamily="34" charset="0"/>
                <a:ea typeface="黑体" panose="02010609060101010101" pitchFamily="1" charset="-122"/>
              </a:rPr>
              <a:t>致巴特勒上尉</a:t>
            </a:r>
            <a:r>
              <a:rPr lang="zh-CN" altLang="en-US" sz="5400" b="1" dirty="0">
                <a:latin typeface="Arial" panose="020B0604020202020204" pitchFamily="34" charset="0"/>
                <a:ea typeface="黑体" panose="02010609060101010101" pitchFamily="1" charset="-122"/>
              </a:rPr>
              <a:t>的</a:t>
            </a:r>
            <a:r>
              <a:rPr lang="zh-CN" altLang="en-US" sz="5400" b="1" dirty="0" smtClean="0">
                <a:latin typeface="Arial" panose="020B0604020202020204" pitchFamily="34" charset="0"/>
                <a:ea typeface="黑体" panose="02010609060101010101" pitchFamily="1" charset="-122"/>
              </a:rPr>
              <a:t>信</a:t>
            </a:r>
            <a:endParaRPr lang="zh-CN" altLang="en-US" sz="5400" b="1" dirty="0">
              <a:latin typeface="Arial" panose="020B0604020202020204" pitchFamily="34" charset="0"/>
              <a:ea typeface="黑体" panose="02010609060101010101" pitchFamily="1" charset="-122"/>
            </a:endParaRPr>
          </a:p>
        </p:txBody>
      </p:sp>
      <p:sp>
        <p:nvSpPr>
          <p:cNvPr id="3077" name="矩形 4"/>
          <p:cNvSpPr/>
          <p:nvPr/>
        </p:nvSpPr>
        <p:spPr>
          <a:xfrm>
            <a:off x="5099050" y="687388"/>
            <a:ext cx="4775200" cy="460375"/>
          </a:xfrm>
          <a:prstGeom prst="rect">
            <a:avLst/>
          </a:prstGeom>
          <a:noFill/>
          <a:ln w="9525">
            <a:noFill/>
          </a:ln>
        </p:spPr>
        <p:txBody>
          <a:bodyPr wrap="none" anchor="ctr">
            <a:spAutoFit/>
          </a:bodyPr>
          <a:lstStyle/>
          <a:p>
            <a:r>
              <a:rPr lang="zh-CN" altLang="en-US" sz="2400" b="1" dirty="0">
                <a:latin typeface="黑体" panose="02010609060101010101" pitchFamily="1" charset="-122"/>
                <a:ea typeface="黑体" panose="02010609060101010101" pitchFamily="1" charset="-122"/>
                <a:sym typeface="黑体" panose="02010609060101010101" pitchFamily="1" charset="-122"/>
              </a:rPr>
              <a:t>义务教育教科书 语文 九年级上册</a:t>
            </a:r>
            <a:endParaRPr lang="zh-CN" altLang="en-US"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文本框 55313"/>
          <p:cNvSpPr/>
          <p:nvPr/>
        </p:nvSpPr>
        <p:spPr>
          <a:xfrm>
            <a:off x="1900238" y="238443"/>
            <a:ext cx="3054350" cy="701675"/>
          </a:xfrm>
          <a:prstGeom prst="rect">
            <a:avLst/>
          </a:prstGeom>
          <a:noFill/>
          <a:ln w="9525">
            <a:noFill/>
          </a:ln>
        </p:spPr>
        <p:txBody>
          <a:bodyPr anchor="t">
            <a:spAutoFit/>
          </a:bodyPr>
          <a:lstStyle/>
          <a:p>
            <a:pPr>
              <a:spcBef>
                <a:spcPct val="50000"/>
              </a:spcBef>
            </a:pPr>
            <a:r>
              <a:rPr lang="zh-CN" altLang="en-US" sz="4000" b="1" dirty="0">
                <a:solidFill>
                  <a:srgbClr val="33CC33"/>
                </a:solidFill>
                <a:latin typeface="楷体" panose="02010609060101010101" pitchFamily="1" charset="-122"/>
                <a:ea typeface="宋体" panose="02010600030101010101" pitchFamily="2" charset="-122"/>
                <a:sym typeface="楷体" panose="02010609060101010101" pitchFamily="1" charset="-122"/>
              </a:rPr>
              <a:t>新课导入</a:t>
            </a:r>
          </a:p>
        </p:txBody>
      </p:sp>
      <p:sp>
        <p:nvSpPr>
          <p:cNvPr id="4099" name="文本框 4"/>
          <p:cNvSpPr/>
          <p:nvPr/>
        </p:nvSpPr>
        <p:spPr>
          <a:xfrm>
            <a:off x="672465" y="940435"/>
            <a:ext cx="10847070" cy="5605780"/>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法国著名作家雨果先生说：“在世界的某个角落，有一个世界奇迹，这个奇迹叫圆明园。”</a:t>
            </a:r>
          </a:p>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1860年10月6日，英法联军闯入圆明园大肆抢掠，并将这个被誉为“万园之园”的圆明园烧成了一堆废墟。作为当时法国统帅将领之一的巴特勒上尉称这次远征中国是体面的、出色的，并征求雨果的意见。</a:t>
            </a:r>
          </a:p>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雨果对这个事件持怎样的态度呢？今天就让我们一起来学习雨果的《就英法联军远征中国给巴特勒上尉的信》。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ldLvl="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biLevel thresh="50000"/>
          </a:blip>
          <a:srcRect b="24530"/>
          <a:stretch>
            <a:fillRect/>
          </a:stretch>
        </p:blipFill>
        <p:spPr>
          <a:xfrm>
            <a:off x="22860" y="31750"/>
            <a:ext cx="12160250" cy="6829425"/>
          </a:xfrm>
          <a:prstGeom prst="rect">
            <a:avLst/>
          </a:prstGeom>
        </p:spPr>
      </p:pic>
      <p:sp>
        <p:nvSpPr>
          <p:cNvPr id="5124" name="圆角矩形 5"/>
          <p:cNvSpPr/>
          <p:nvPr/>
        </p:nvSpPr>
        <p:spPr>
          <a:xfrm>
            <a:off x="2093595" y="124460"/>
            <a:ext cx="7671435" cy="1810385"/>
          </a:xfrm>
          <a:prstGeom prst="roundRect">
            <a:avLst>
              <a:gd name="adj" fmla="val 29630"/>
            </a:avLst>
          </a:prstGeom>
          <a:solidFill>
            <a:srgbClr val="FFFFFF">
              <a:alpha val="68999"/>
            </a:srgbClr>
          </a:solidFill>
          <a:ln w="9525">
            <a:noFill/>
          </a:ln>
        </p:spPr>
        <p:txBody>
          <a:bodyPr anchor="ctr"/>
          <a:lstStyle/>
          <a:p>
            <a:pPr algn="ctr" eaLnBrk="0" hangingPunct="0"/>
            <a:endParaRPr lang="zh-CN" sz="2400">
              <a:solidFill>
                <a:srgbClr val="FFFFFF"/>
              </a:solidFill>
              <a:latin typeface="Arial" panose="020B0604020202020204" pitchFamily="34" charset="0"/>
              <a:ea typeface="微软雅黑" panose="020B0503020204020204" charset="-122"/>
              <a:sym typeface="Arial" panose="020B0604020202020204" pitchFamily="34" charset="0"/>
            </a:endParaRPr>
          </a:p>
        </p:txBody>
      </p:sp>
      <p:sp>
        <p:nvSpPr>
          <p:cNvPr id="5125" name="标题 1"/>
          <p:cNvSpPr/>
          <p:nvPr/>
        </p:nvSpPr>
        <p:spPr>
          <a:xfrm>
            <a:off x="1918335" y="99060"/>
            <a:ext cx="7959725" cy="1859280"/>
          </a:xfrm>
          <a:prstGeom prst="rect">
            <a:avLst/>
          </a:prstGeom>
          <a:noFill/>
          <a:ln w="9525">
            <a:noFill/>
          </a:ln>
        </p:spPr>
        <p:txBody>
          <a:bodyPr anchor="t"/>
          <a:lstStyle/>
          <a:p>
            <a:pPr algn="ctr"/>
            <a:r>
              <a:rPr lang="en-US" altLang="zh-CN" sz="5800" b="1" dirty="0">
                <a:solidFill>
                  <a:srgbClr val="0070C0"/>
                </a:solidFill>
                <a:latin typeface="楷体" panose="02010609060101010101" pitchFamily="1" charset="-122"/>
                <a:ea typeface="楷体" panose="02010609060101010101" pitchFamily="1" charset="-122"/>
                <a:sym typeface="楷体" panose="02010609060101010101" pitchFamily="1" charset="-122"/>
              </a:rPr>
              <a:t>7 </a:t>
            </a:r>
            <a:r>
              <a:rPr lang="zh-CN" altLang="en-US" sz="5800" b="1" dirty="0">
                <a:solidFill>
                  <a:srgbClr val="0070C0"/>
                </a:solidFill>
                <a:latin typeface="楷体" panose="02010609060101010101" pitchFamily="1" charset="-122"/>
                <a:ea typeface="楷体" panose="02010609060101010101" pitchFamily="1" charset="-122"/>
                <a:sym typeface="楷体" panose="02010609060101010101" pitchFamily="1" charset="-122"/>
              </a:rPr>
              <a:t>就英法联军远征中国致巴特勒上尉的信</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灯片编号占位符 1"/>
          <p:cNvSpPr>
            <a:spLocks noGrp="1"/>
          </p:cNvSpPr>
          <p:nvPr>
            <p:ph type="sldNum" sz="quarter" idx="12"/>
          </p:nvPr>
        </p:nvSpPr>
        <p:spPr/>
        <p:txBody>
          <a:bodyPr anchor="ctr"/>
          <a:lst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宋体" panose="02010600030101010101" pitchFamily="2" charset="-122"/>
                <a:cs typeface="+mn-cs"/>
              </a:defRPr>
            </a:lvl5pPr>
          </a:lstStyle>
          <a:p>
            <a:pPr lvl="0" algn="r"/>
            <a:fld id="{9A0DB2DC-4C9A-4742-B13C-FB6460FD3503}" type="slidenum">
              <a:rPr lang="zh-CN" altLang="en-US" sz="1200" dirty="0">
                <a:solidFill>
                  <a:srgbClr val="898989"/>
                </a:solidFill>
              </a:rPr>
              <a:t>4</a:t>
            </a:fld>
            <a:endParaRPr lang="zh-CN" altLang="en-US" sz="1200" dirty="0">
              <a:solidFill>
                <a:srgbClr val="898989"/>
              </a:solidFill>
            </a:endParaRPr>
          </a:p>
        </p:txBody>
      </p:sp>
      <p:sp>
        <p:nvSpPr>
          <p:cNvPr id="6146" name="TextBox 4"/>
          <p:cNvSpPr/>
          <p:nvPr/>
        </p:nvSpPr>
        <p:spPr>
          <a:xfrm>
            <a:off x="944563" y="1211263"/>
            <a:ext cx="10433050" cy="2976880"/>
          </a:xfrm>
          <a:prstGeom prst="rect">
            <a:avLst/>
          </a:prstGeom>
          <a:noFill/>
          <a:ln w="9525">
            <a:noFill/>
          </a:ln>
        </p:spPr>
        <p:txBody>
          <a:bodyPr anchor="t">
            <a:spAutoFit/>
          </a:bodyPr>
          <a:lstStyle/>
          <a:p>
            <a:pPr marL="514350" indent="-514350">
              <a:lnSpc>
                <a:spcPct val="120000"/>
              </a:lnSpc>
              <a:spcBef>
                <a:spcPts val="600"/>
              </a:spcBef>
              <a:buFont typeface="Times New Roman" panose="02020603050405020304" pitchFamily="2" charset="0"/>
              <a:buAutoNum type="arabicPeriod"/>
            </a:pPr>
            <a:r>
              <a:rPr lang="zh-CN" altLang="en-US" sz="3700" b="1" dirty="0">
                <a:solidFill>
                  <a:srgbClr val="000000"/>
                </a:solidFill>
                <a:latin typeface="楷体" panose="02010609060101010101" pitchFamily="1" charset="-122"/>
                <a:ea typeface="楷体" panose="02010609060101010101" pitchFamily="1" charset="-122"/>
                <a:sym typeface="楷体" panose="02010609060101010101" pitchFamily="1" charset="-122"/>
              </a:rPr>
              <a:t>分析文章的结构，把握作者的观点。</a:t>
            </a:r>
            <a:endParaRPr lang="en-US" altLang="zh-CN" sz="3700" b="1" dirty="0">
              <a:solidFill>
                <a:srgbClr val="FF0000"/>
              </a:solidFill>
              <a:latin typeface="楷体" panose="02010609060101010101" pitchFamily="1" charset="-122"/>
              <a:ea typeface="楷体" panose="02010609060101010101" pitchFamily="1" charset="-122"/>
              <a:sym typeface="楷体" panose="02010609060101010101" pitchFamily="1" charset="-122"/>
            </a:endParaRPr>
          </a:p>
          <a:p>
            <a:pPr marL="514350" indent="-514350">
              <a:lnSpc>
                <a:spcPct val="120000"/>
              </a:lnSpc>
              <a:spcBef>
                <a:spcPts val="600"/>
              </a:spcBef>
              <a:buFont typeface="Times New Roman" panose="02020603050405020304" pitchFamily="2" charset="0"/>
              <a:buAutoNum type="arabicPeriod"/>
            </a:pPr>
            <a:r>
              <a:rPr lang="zh-CN" altLang="en-US" sz="3700" b="1" dirty="0">
                <a:solidFill>
                  <a:srgbClr val="000000"/>
                </a:solidFill>
                <a:latin typeface="楷体" panose="02010609060101010101" pitchFamily="1" charset="-122"/>
                <a:ea typeface="楷体" panose="02010609060101010101" pitchFamily="1" charset="-122"/>
                <a:sym typeface="楷体" panose="02010609060101010101" pitchFamily="1" charset="-122"/>
              </a:rPr>
              <a:t>理解本文写作上铺陈、类比的运用，重点体会反语手法的特点和表达效果。</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（重点）</a:t>
            </a:r>
            <a:endParaRPr lang="en-US" altLang="zh-CN" sz="3700" b="1" dirty="0">
              <a:solidFill>
                <a:srgbClr val="FF0000"/>
              </a:solidFill>
              <a:latin typeface="楷体" panose="02010609060101010101" pitchFamily="1" charset="-122"/>
              <a:ea typeface="楷体" panose="02010609060101010101" pitchFamily="1" charset="-122"/>
              <a:sym typeface="楷体" panose="02010609060101010101" pitchFamily="1" charset="-122"/>
            </a:endParaRPr>
          </a:p>
          <a:p>
            <a:pPr marL="514350" indent="-514350">
              <a:lnSpc>
                <a:spcPct val="120000"/>
              </a:lnSpc>
              <a:spcBef>
                <a:spcPts val="600"/>
              </a:spcBef>
              <a:buFont typeface="Times New Roman" panose="02020603050405020304" pitchFamily="2" charset="0"/>
              <a:buAutoNum type="arabicPeriod"/>
            </a:pPr>
            <a:r>
              <a:rPr lang="zh-CN" altLang="en-US" sz="3700" b="1" dirty="0">
                <a:solidFill>
                  <a:srgbClr val="000000"/>
                </a:solidFill>
                <a:latin typeface="楷体" panose="02010609060101010101" pitchFamily="1" charset="-122"/>
                <a:ea typeface="楷体" panose="02010609060101010101" pitchFamily="1" charset="-122"/>
                <a:sym typeface="楷体" panose="02010609060101010101" pitchFamily="1" charset="-122"/>
              </a:rPr>
              <a:t>体味雨果的博大胸怀和高尚品质。</a:t>
            </a:r>
            <a:endParaRPr lang="en-US" altLang="zh-CN" sz="3700" b="1" dirty="0">
              <a:solidFill>
                <a:srgbClr val="FF0000"/>
              </a:solidFill>
              <a:latin typeface="楷体" panose="02010609060101010101" pitchFamily="1" charset="-122"/>
              <a:ea typeface="楷体" panose="02010609060101010101" pitchFamily="1" charset="-122"/>
              <a:sym typeface="楷体" panose="02010609060101010101" pitchFamily="1" charset="-122"/>
            </a:endParaRPr>
          </a:p>
        </p:txBody>
      </p:sp>
      <p:sp>
        <p:nvSpPr>
          <p:cNvPr id="6147" name="文本框 55313"/>
          <p:cNvSpPr/>
          <p:nvPr/>
        </p:nvSpPr>
        <p:spPr>
          <a:xfrm>
            <a:off x="1447800" y="277813"/>
            <a:ext cx="3054350" cy="70167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学习目标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filter="barn(inVertical)">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文本框 55313"/>
          <p:cNvSpPr/>
          <p:nvPr/>
        </p:nvSpPr>
        <p:spPr>
          <a:xfrm>
            <a:off x="1508125" y="338138"/>
            <a:ext cx="3054350" cy="70167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走近作者</a:t>
            </a:r>
          </a:p>
        </p:txBody>
      </p:sp>
      <p:pic>
        <p:nvPicPr>
          <p:cNvPr id="18435" name="图片 18434" descr="{95C50111-61E2-4E45-8AC8-6ACFC19FA534}0"/>
          <p:cNvPicPr>
            <a:picLocks noChangeAspect="1"/>
          </p:cNvPicPr>
          <p:nvPr/>
        </p:nvPicPr>
        <p:blipFill>
          <a:blip r:embed="rId2"/>
          <a:stretch>
            <a:fillRect/>
          </a:stretch>
        </p:blipFill>
        <p:spPr>
          <a:xfrm>
            <a:off x="9287510" y="34290"/>
            <a:ext cx="2870835" cy="3634105"/>
          </a:xfrm>
          <a:prstGeom prst="rect">
            <a:avLst/>
          </a:prstGeom>
          <a:noFill/>
          <a:ln w="9525">
            <a:noFill/>
          </a:ln>
        </p:spPr>
      </p:pic>
      <p:sp>
        <p:nvSpPr>
          <p:cNvPr id="18434" name="内容占位符 18433"/>
          <p:cNvSpPr>
            <a:spLocks noGrp="1"/>
          </p:cNvSpPr>
          <p:nvPr>
            <p:ph idx="1"/>
          </p:nvPr>
        </p:nvSpPr>
        <p:spPr>
          <a:xfrm>
            <a:off x="635635" y="1390015"/>
            <a:ext cx="8829675" cy="4921885"/>
          </a:xfrm>
          <a:noFill/>
          <a:extLst>
            <a:ext uri="{909E8E84-426E-40DD-AFC4-6F175D3DCCD1}">
              <a14:hiddenFill xmlns:a14="http://schemas.microsoft.com/office/drawing/2010/main">
                <a:solidFill>
                  <a:srgbClr val="000000"/>
                </a:solidFill>
              </a14:hiddenFill>
            </a:ext>
          </a:extLst>
        </p:spPr>
        <p:txBody>
          <a:bodyPr wrap="square" lIns="91440" tIns="45720" rIns="91440" bIns="45720" anchor="t"/>
          <a:lstStyle/>
          <a:p>
            <a:pPr algn="l" eaLnBrk="1" hangingPunct="1">
              <a:lnSpc>
                <a:spcPts val="3400"/>
              </a:lnSpc>
              <a:buNone/>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a:solidFill>
                  <a:schemeClr val="tx1"/>
                </a:solidFill>
                <a:latin typeface="楷体" panose="02010609060101010101" pitchFamily="1" charset="-122"/>
                <a:ea typeface="楷体" panose="02010609060101010101" pitchFamily="1" charset="-122"/>
                <a:cs typeface="楷体" panose="02010609060101010101" pitchFamily="1" charset="-122"/>
              </a:rPr>
              <a:t>维克多·雨果，法国浪漫主义作家，人道主义的代表人物，19世纪前期积极浪漫主义文学运动的代表作家。不朽名著《巴黎圣母院》、《悲惨世界》、《九三年》、《海上劳工》、《笑面人》等小说杰作至今为广大人民所喜爱，被人们称为“法兰西的莎士比亚”。他死后法国举国致哀，被安葬在聚集法国名人纪念牌的“先贤祠”。     </a:t>
            </a:r>
          </a:p>
          <a:p>
            <a:pPr algn="l" eaLnBrk="1" hangingPunct="1">
              <a:lnSpc>
                <a:spcPts val="3400"/>
              </a:lnSpc>
              <a:buNone/>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a:solidFill>
                  <a:schemeClr val="tx1"/>
                </a:solidFill>
                <a:latin typeface="楷体" panose="02010609060101010101" pitchFamily="1" charset="-122"/>
                <a:ea typeface="楷体" panose="02010609060101010101" pitchFamily="1" charset="-122"/>
                <a:cs typeface="楷体" panose="02010609060101010101" pitchFamily="1" charset="-122"/>
              </a:rPr>
              <a:t>贯穿他一生活动和创作的主导思想是人道主义、反对暴力、以爱制“恶”。</a:t>
            </a:r>
            <a:r>
              <a:rPr lang="zh-CN" altLang="en-US" sz="3200" dirty="0">
                <a:solidFill>
                  <a:schemeClr val="tx1"/>
                </a:solidFill>
                <a:latin typeface="楷体" panose="02010609060101010101" pitchFamily="1" charset="-122"/>
                <a:ea typeface="楷体" panose="02010609060101010101" pitchFamily="1" charset="-122"/>
                <a:cs typeface="楷体" panose="02010609060101010101" pitchFamily="1"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5000" fill="hold"/>
                                        <p:tgtEl>
                                          <p:spTgt spid="18435"/>
                                        </p:tgtEl>
                                        <p:attrNameLst>
                                          <p:attrName>ppt_w</p:attrName>
                                        </p:attrNameLst>
                                      </p:cBhvr>
                                      <p:tavLst>
                                        <p:tav tm="0" fmla="#ppt_w*sin(2.5*pi*$)">
                                          <p:val>
                                            <p:fltVal val="0"/>
                                          </p:val>
                                        </p:tav>
                                        <p:tav tm="100000">
                                          <p:val>
                                            <p:fltVal val="1"/>
                                          </p:val>
                                        </p:tav>
                                      </p:tavLst>
                                    </p:anim>
                                    <p:anim calcmode="lin" valueType="num">
                                      <p:cBhvr>
                                        <p:cTn id="8" dur="5000" fill="hold"/>
                                        <p:tgtEl>
                                          <p:spTgt spid="1843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18434">
                                            <p:bg/>
                                          </p:spTgt>
                                        </p:tgtEl>
                                        <p:attrNameLst>
                                          <p:attrName>style.visibility</p:attrName>
                                        </p:attrNameLst>
                                      </p:cBhvr>
                                      <p:to>
                                        <p:strVal val="visible"/>
                                      </p:to>
                                    </p:set>
                                    <p:animEffect transition="in" filter="fade">
                                      <p:cBhvr>
                                        <p:cTn id="13" dur="1000"/>
                                        <p:tgtEl>
                                          <p:spTgt spid="18434">
                                            <p:bg/>
                                          </p:spTgt>
                                        </p:tgtEl>
                                      </p:cBhvr>
                                    </p:animEffect>
                                    <p:anim calcmode="lin" valueType="num">
                                      <p:cBhvr>
                                        <p:cTn id="14" dur="1000" fill="hold"/>
                                        <p:tgtEl>
                                          <p:spTgt spid="18434">
                                            <p:bg/>
                                          </p:spTgt>
                                        </p:tgtEl>
                                        <p:attrNameLst>
                                          <p:attrName>ppt_x</p:attrName>
                                        </p:attrNameLst>
                                      </p:cBhvr>
                                      <p:tavLst>
                                        <p:tav tm="0">
                                          <p:val>
                                            <p:strVal val="#ppt_x-.1"/>
                                          </p:val>
                                        </p:tav>
                                        <p:tav tm="100000">
                                          <p:val>
                                            <p:strVal val="#ppt_x"/>
                                          </p:val>
                                        </p:tav>
                                      </p:tavLst>
                                    </p:anim>
                                    <p:anim calcmode="lin" valueType="num">
                                      <p:cBhvr>
                                        <p:cTn id="15" dur="1000" fill="hold"/>
                                        <p:tgtEl>
                                          <p:spTgt spid="18434">
                                            <p:bg/>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0" presetClass="entr" presetSubtype="0" fill="hold" grpId="0" nodeType="clickEffect">
                                  <p:stCondLst>
                                    <p:cond delay="0"/>
                                  </p:stCondLst>
                                  <p:iterate type="lt">
                                    <p:tmPct val="10000"/>
                                  </p:iterate>
                                  <p:childTnLst>
                                    <p:set>
                                      <p:cBhvr>
                                        <p:cTn id="19" dur="1" fill="hold">
                                          <p:stCondLst>
                                            <p:cond delay="0"/>
                                          </p:stCondLst>
                                        </p:cTn>
                                        <p:tgtEl>
                                          <p:spTgt spid="18434">
                                            <p:txEl>
                                              <p:pRg st="0" end="0"/>
                                            </p:txEl>
                                          </p:spTgt>
                                        </p:tgtEl>
                                        <p:attrNameLst>
                                          <p:attrName>style.visibility</p:attrName>
                                        </p:attrNameLst>
                                      </p:cBhvr>
                                      <p:to>
                                        <p:strVal val="visible"/>
                                      </p:to>
                                    </p:set>
                                    <p:animEffect transition="in" filter="fade">
                                      <p:cBhvr>
                                        <p:cTn id="20" dur="1000"/>
                                        <p:tgtEl>
                                          <p:spTgt spid="18434">
                                            <p:txEl>
                                              <p:pRg st="0" end="0"/>
                                            </p:txEl>
                                          </p:spTgt>
                                        </p:tgtEl>
                                      </p:cBhvr>
                                    </p:animEffect>
                                    <p:anim calcmode="lin" valueType="num">
                                      <p:cBhvr>
                                        <p:cTn id="21" dur="1000" fill="hold"/>
                                        <p:tgtEl>
                                          <p:spTgt spid="18434">
                                            <p:txEl>
                                              <p:pRg st="0" end="0"/>
                                            </p:txEl>
                                          </p:spTgt>
                                        </p:tgtEl>
                                        <p:attrNameLst>
                                          <p:attrName>ppt_x</p:attrName>
                                        </p:attrNameLst>
                                      </p:cBhvr>
                                      <p:tavLst>
                                        <p:tav tm="0">
                                          <p:val>
                                            <p:strVal val="#ppt_x-.1"/>
                                          </p:val>
                                        </p:tav>
                                        <p:tav tm="100000">
                                          <p:val>
                                            <p:strVal val="#ppt_x"/>
                                          </p:val>
                                        </p:tav>
                                      </p:tavLst>
                                    </p:anim>
                                    <p:anim calcmode="lin" valueType="num">
                                      <p:cBhvr>
                                        <p:cTn id="22" dur="1000" fill="hold"/>
                                        <p:tgtEl>
                                          <p:spTgt spid="1843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18434">
                                            <p:txEl>
                                              <p:pRg st="1" end="1"/>
                                            </p:txEl>
                                          </p:spTgt>
                                        </p:tgtEl>
                                        <p:attrNameLst>
                                          <p:attrName>style.visibility</p:attrName>
                                        </p:attrNameLst>
                                      </p:cBhvr>
                                      <p:to>
                                        <p:strVal val="visible"/>
                                      </p:to>
                                    </p:set>
                                    <p:animEffect transition="in" filter="fade">
                                      <p:cBhvr>
                                        <p:cTn id="27" dur="1000"/>
                                        <p:tgtEl>
                                          <p:spTgt spid="18434">
                                            <p:txEl>
                                              <p:pRg st="1" end="1"/>
                                            </p:txEl>
                                          </p:spTgt>
                                        </p:tgtEl>
                                      </p:cBhvr>
                                    </p:animEffect>
                                    <p:anim calcmode="lin" valueType="num">
                                      <p:cBhvr>
                                        <p:cTn id="28" dur="1000" fill="hold"/>
                                        <p:tgtEl>
                                          <p:spTgt spid="18434">
                                            <p:txEl>
                                              <p:pRg st="1" end="1"/>
                                            </p:txEl>
                                          </p:spTgt>
                                        </p:tgtEl>
                                        <p:attrNameLst>
                                          <p:attrName>ppt_x</p:attrName>
                                        </p:attrNameLst>
                                      </p:cBhvr>
                                      <p:tavLst>
                                        <p:tav tm="0">
                                          <p:val>
                                            <p:strVal val="#ppt_x-.1"/>
                                          </p:val>
                                        </p:tav>
                                        <p:tav tm="100000">
                                          <p:val>
                                            <p:strVal val="#ppt_x"/>
                                          </p:val>
                                        </p:tav>
                                      </p:tavLst>
                                    </p:anim>
                                    <p:anim calcmode="lin" valueType="num">
                                      <p:cBhvr>
                                        <p:cTn id="29" dur="1000" fill="hold"/>
                                        <p:tgtEl>
                                          <p:spTgt spid="1843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22"/>
          <p:cNvSpPr/>
          <p:nvPr/>
        </p:nvSpPr>
        <p:spPr>
          <a:xfrm>
            <a:off x="707073" y="1176655"/>
            <a:ext cx="11107737" cy="5214620"/>
          </a:xfrm>
          <a:prstGeom prst="rect">
            <a:avLst/>
          </a:prstGeom>
          <a:noFill/>
          <a:ln w="9525">
            <a:noFill/>
          </a:ln>
        </p:spPr>
        <p:txBody>
          <a:bodyPr wrap="square" anchor="t">
            <a:spAutoFit/>
          </a:bodyPr>
          <a:lstStyle/>
          <a:p>
            <a:pPr eaLnBrk="0" hangingPunct="0">
              <a:lnSpc>
                <a:spcPct val="180000"/>
              </a:lnSpc>
            </a:pP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赞</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誉</a:t>
            </a:r>
            <a:r>
              <a:rPr lang="zh-CN" altLang="en-US" sz="3700" b="1" dirty="0">
                <a:latin typeface="楷体" panose="02010609060101010101" pitchFamily="1" charset="-122"/>
                <a:ea typeface="楷体" panose="02010609060101010101" pitchFamily="1" charset="-122"/>
                <a:sym typeface="楷体" panose="02010609060101010101" pitchFamily="1" charset="-122"/>
              </a:rPr>
              <a:t>（    ）</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恍</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若</a:t>
            </a:r>
            <a:r>
              <a:rPr lang="zh-CN" altLang="en-US" sz="3700" b="1" dirty="0">
                <a:latin typeface="楷体" panose="02010609060101010101" pitchFamily="1" charset="-122"/>
                <a:ea typeface="楷体" panose="02010609060101010101" pitchFamily="1" charset="-122"/>
                <a:sym typeface="楷体" panose="02010609060101010101" pitchFamily="1" charset="-122"/>
              </a:rPr>
              <a:t>（      ）</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绸缎</a:t>
            </a:r>
            <a:r>
              <a:rPr lang="zh-CN" altLang="en-US" sz="3700" b="1" dirty="0">
                <a:latin typeface="楷体" panose="02010609060101010101" pitchFamily="1" charset="-122"/>
                <a:ea typeface="楷体" panose="02010609060101010101" pitchFamily="1" charset="-122"/>
                <a:sym typeface="楷体" panose="02010609060101010101" pitchFamily="1" charset="-122"/>
              </a:rPr>
              <a:t>（         ）</a:t>
            </a:r>
            <a:endPar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endParaRPr>
          </a:p>
          <a:p>
            <a:pPr eaLnBrk="0" hangingPunct="0">
              <a:lnSpc>
                <a:spcPct val="180000"/>
              </a:lnSpc>
            </a:pP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琉璃</a:t>
            </a:r>
            <a:r>
              <a:rPr lang="zh-CN" altLang="en-US" sz="3700" b="1" dirty="0">
                <a:latin typeface="楷体" panose="02010609060101010101" pitchFamily="1" charset="-122"/>
                <a:ea typeface="楷体" panose="02010609060101010101" pitchFamily="1" charset="-122"/>
                <a:sym typeface="楷体" panose="02010609060101010101" pitchFamily="1" charset="-122"/>
              </a:rPr>
              <a:t>（       ） </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惊</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骇</a:t>
            </a:r>
            <a:r>
              <a:rPr lang="zh-CN" altLang="en-US" sz="3700" b="1" dirty="0">
                <a:latin typeface="楷体" panose="02010609060101010101" pitchFamily="1" charset="-122"/>
                <a:ea typeface="楷体" panose="02010609060101010101" pitchFamily="1" charset="-122"/>
                <a:sym typeface="楷体" panose="02010609060101010101" pitchFamily="1" charset="-122"/>
              </a:rPr>
              <a:t>（    ）  </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瞥</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见（     ）</a:t>
            </a:r>
          </a:p>
          <a:p>
            <a:pPr eaLnBrk="0" hangingPunct="0">
              <a:lnSpc>
                <a:spcPct val="180000"/>
              </a:lnSpc>
            </a:pP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剪影    劫</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掠</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   </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赃</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物（     ） </a:t>
            </a:r>
          </a:p>
          <a:p>
            <a:pPr eaLnBrk="0" hangingPunct="0">
              <a:lnSpc>
                <a:spcPct val="180000"/>
              </a:lnSpc>
            </a:pP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制</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裁</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 荡然无存  富丽堂皇  丰功伟绩</a:t>
            </a:r>
            <a:endParaRPr lang="zh-CN" altLang="en-US" sz="4100" b="1" dirty="0">
              <a:solidFill>
                <a:schemeClr val="tx1"/>
              </a:solidFill>
              <a:latin typeface="楷体" panose="02010609060101010101" pitchFamily="1" charset="-122"/>
              <a:ea typeface="楷体" panose="02010609060101010101" pitchFamily="1" charset="-122"/>
              <a:sym typeface="楷体" panose="02010609060101010101" pitchFamily="1" charset="-122"/>
            </a:endParaRPr>
          </a:p>
          <a:p>
            <a:pPr eaLnBrk="0" hangingPunct="0">
              <a:lnSpc>
                <a:spcPct val="180000"/>
              </a:lnSpc>
            </a:pP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箱</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箧</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   </a:t>
            </a:r>
            <a:r>
              <a:rPr lang="zh-CN" altLang="en-US" sz="3700" b="1" dirty="0">
                <a:solidFill>
                  <a:srgbClr val="FF0000"/>
                </a:solidFill>
                <a:latin typeface="楷体" panose="02010609060101010101" pitchFamily="1" charset="-122"/>
                <a:ea typeface="楷体" panose="02010609060101010101" pitchFamily="1" charset="-122"/>
                <a:sym typeface="楷体" panose="02010609060101010101" pitchFamily="1" charset="-122"/>
              </a:rPr>
              <a:t>珐琅</a:t>
            </a:r>
            <a:r>
              <a:rPr lang="zh-CN" altLang="en-US" sz="3700" b="1" dirty="0">
                <a:latin typeface="楷体" panose="02010609060101010101" pitchFamily="1" charset="-122"/>
                <a:ea typeface="楷体" panose="02010609060101010101" pitchFamily="1" charset="-122"/>
                <a:sym typeface="楷体" panose="02010609060101010101" pitchFamily="1" charset="-122"/>
              </a:rPr>
              <a:t>（         ）</a:t>
            </a:r>
            <a:r>
              <a:rPr lang="zh-CN" altLang="en-US" sz="3700" b="1" dirty="0">
                <a:solidFill>
                  <a:schemeClr val="tx1"/>
                </a:solidFill>
                <a:latin typeface="楷体" panose="02010609060101010101" pitchFamily="1" charset="-122"/>
                <a:ea typeface="楷体" panose="02010609060101010101" pitchFamily="1" charset="-122"/>
                <a:sym typeface="楷体" panose="02010609060101010101" pitchFamily="1" charset="-122"/>
              </a:rPr>
              <a:t> </a:t>
            </a:r>
          </a:p>
        </p:txBody>
      </p:sp>
      <p:sp>
        <p:nvSpPr>
          <p:cNvPr id="11279" name="文本框 55313"/>
          <p:cNvSpPr/>
          <p:nvPr/>
        </p:nvSpPr>
        <p:spPr>
          <a:xfrm>
            <a:off x="1387475" y="474663"/>
            <a:ext cx="3054350" cy="70167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字词学习</a:t>
            </a:r>
          </a:p>
        </p:txBody>
      </p:sp>
      <p:sp>
        <p:nvSpPr>
          <p:cNvPr id="11274" name="矩形 4"/>
          <p:cNvSpPr/>
          <p:nvPr/>
        </p:nvSpPr>
        <p:spPr>
          <a:xfrm>
            <a:off x="2227898" y="1476375"/>
            <a:ext cx="874712" cy="665163"/>
          </a:xfrm>
          <a:prstGeom prst="rect">
            <a:avLst/>
          </a:prstGeom>
          <a:noFill/>
          <a:ln w="9525">
            <a:noFill/>
          </a:ln>
        </p:spPr>
        <p:txBody>
          <a:bodyPr wrap="none" anchor="t">
            <a:spAutoFit/>
          </a:bodyPr>
          <a:lstStyle/>
          <a:p>
            <a:pPr eaLnBrk="0" hangingPunct="0"/>
            <a:r>
              <a:rPr lang="en-US" altLang="zh-CN" sz="3700" b="1" dirty="0">
                <a:solidFill>
                  <a:srgbClr val="0000FF"/>
                </a:solidFill>
                <a:latin typeface="微软雅黑" panose="020B0503020204020204" charset="-122"/>
                <a:ea typeface="微软雅黑" panose="020B0503020204020204" charset="-122"/>
                <a:sym typeface="微软雅黑" panose="020B0503020204020204" charset="-122"/>
              </a:rPr>
              <a:t>chǐ</a:t>
            </a:r>
          </a:p>
        </p:txBody>
      </p:sp>
      <p:sp>
        <p:nvSpPr>
          <p:cNvPr id="4" name="文本框 3"/>
          <p:cNvSpPr txBox="1"/>
          <p:nvPr/>
        </p:nvSpPr>
        <p:spPr>
          <a:xfrm>
            <a:off x="5196205" y="1503680"/>
            <a:ext cx="1963420"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huǎng</a:t>
            </a:r>
            <a:endParaRPr lang="zh-CN" altLang="en-US"/>
          </a:p>
        </p:txBody>
      </p:sp>
      <p:sp>
        <p:nvSpPr>
          <p:cNvPr id="5" name="文本框 4"/>
          <p:cNvSpPr txBox="1"/>
          <p:nvPr/>
        </p:nvSpPr>
        <p:spPr>
          <a:xfrm>
            <a:off x="8839200" y="1476375"/>
            <a:ext cx="3223895"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chóu</a:t>
            </a:r>
            <a:r>
              <a:rPr lang="zh-CN" altLang="en-US"/>
              <a:t> </a:t>
            </a:r>
            <a:r>
              <a:rPr lang="en-US" altLang="zh-CN" sz="3700" b="1" dirty="0">
                <a:solidFill>
                  <a:srgbClr val="0000FF"/>
                </a:solidFill>
                <a:latin typeface="微软雅黑" panose="020B0503020204020204" charset="-122"/>
                <a:ea typeface="微软雅黑" panose="020B0503020204020204" charset="-122"/>
              </a:rPr>
              <a:t>duàn</a:t>
            </a:r>
            <a:endParaRPr lang="zh-CN" altLang="en-US"/>
          </a:p>
        </p:txBody>
      </p:sp>
      <p:sp>
        <p:nvSpPr>
          <p:cNvPr id="6" name="文本框 5"/>
          <p:cNvSpPr txBox="1"/>
          <p:nvPr/>
        </p:nvSpPr>
        <p:spPr>
          <a:xfrm>
            <a:off x="2443480" y="2564130"/>
            <a:ext cx="2540000" cy="368300"/>
          </a:xfrm>
          <a:prstGeom prst="rect">
            <a:avLst/>
          </a:prstGeom>
          <a:noFill/>
        </p:spPr>
        <p:txBody>
          <a:bodyPr wrap="square" rtlCol="0" anchor="t">
            <a:spAutoFit/>
          </a:bodyPr>
          <a:lstStyle/>
          <a:p>
            <a:pPr algn="l" eaLnBrk="0" hangingPunct="0">
              <a:buClrTx/>
              <a:buSzTx/>
              <a:buFontTx/>
            </a:pPr>
            <a:r>
              <a:rPr lang="en-US" altLang="zh-CN" sz="3700" b="1" dirty="0">
                <a:solidFill>
                  <a:srgbClr val="0000FF"/>
                </a:solidFill>
                <a:latin typeface="微软雅黑" panose="020B0503020204020204" charset="-122"/>
                <a:ea typeface="微软雅黑" panose="020B0503020204020204" charset="-122"/>
              </a:rPr>
              <a:t>liú li</a:t>
            </a:r>
          </a:p>
        </p:txBody>
      </p:sp>
      <p:sp>
        <p:nvSpPr>
          <p:cNvPr id="7" name="文本框 6"/>
          <p:cNvSpPr txBox="1"/>
          <p:nvPr/>
        </p:nvSpPr>
        <p:spPr>
          <a:xfrm>
            <a:off x="6241415" y="2552700"/>
            <a:ext cx="1065530"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hài</a:t>
            </a:r>
            <a:endParaRPr lang="zh-CN" altLang="en-US"/>
          </a:p>
        </p:txBody>
      </p:sp>
      <p:sp>
        <p:nvSpPr>
          <p:cNvPr id="8" name="文本框 7"/>
          <p:cNvSpPr txBox="1"/>
          <p:nvPr/>
        </p:nvSpPr>
        <p:spPr>
          <a:xfrm>
            <a:off x="9672320" y="2523490"/>
            <a:ext cx="1065530"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piē</a:t>
            </a:r>
            <a:endParaRPr lang="zh-CN" altLang="en-US"/>
          </a:p>
        </p:txBody>
      </p:sp>
      <p:sp>
        <p:nvSpPr>
          <p:cNvPr id="9" name="文本框 8"/>
          <p:cNvSpPr txBox="1"/>
          <p:nvPr/>
        </p:nvSpPr>
        <p:spPr>
          <a:xfrm>
            <a:off x="4155440" y="3554730"/>
            <a:ext cx="944245"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lüè</a:t>
            </a:r>
            <a:endParaRPr lang="zh-CN" altLang="en-US"/>
          </a:p>
        </p:txBody>
      </p:sp>
      <p:sp>
        <p:nvSpPr>
          <p:cNvPr id="10" name="文本框 9"/>
          <p:cNvSpPr txBox="1"/>
          <p:nvPr/>
        </p:nvSpPr>
        <p:spPr>
          <a:xfrm>
            <a:off x="7832725" y="3554730"/>
            <a:ext cx="2540000" cy="3683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zāng</a:t>
            </a:r>
            <a:endParaRPr lang="zh-CN" altLang="en-US"/>
          </a:p>
        </p:txBody>
      </p:sp>
      <p:sp>
        <p:nvSpPr>
          <p:cNvPr id="11" name="文本框 10"/>
          <p:cNvSpPr txBox="1"/>
          <p:nvPr/>
        </p:nvSpPr>
        <p:spPr>
          <a:xfrm>
            <a:off x="2242820" y="4546600"/>
            <a:ext cx="2540000" cy="3683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cái</a:t>
            </a:r>
            <a:endParaRPr lang="zh-CN" altLang="en-US"/>
          </a:p>
        </p:txBody>
      </p:sp>
      <p:sp>
        <p:nvSpPr>
          <p:cNvPr id="12" name="文本框 11"/>
          <p:cNvSpPr txBox="1"/>
          <p:nvPr/>
        </p:nvSpPr>
        <p:spPr>
          <a:xfrm>
            <a:off x="2245360" y="5547360"/>
            <a:ext cx="1658620"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qiè</a:t>
            </a:r>
            <a:endParaRPr lang="zh-CN" altLang="en-US"/>
          </a:p>
        </p:txBody>
      </p:sp>
      <p:sp>
        <p:nvSpPr>
          <p:cNvPr id="13" name="文本框 12"/>
          <p:cNvSpPr txBox="1"/>
          <p:nvPr/>
        </p:nvSpPr>
        <p:spPr>
          <a:xfrm>
            <a:off x="5920740" y="5576570"/>
            <a:ext cx="2540000" cy="660400"/>
          </a:xfrm>
          <a:prstGeom prst="rect">
            <a:avLst/>
          </a:prstGeom>
          <a:noFill/>
        </p:spPr>
        <p:txBody>
          <a:bodyPr wrap="square" rtlCol="0" anchor="t">
            <a:spAutoFit/>
          </a:bodyPr>
          <a:lstStyle/>
          <a:p>
            <a:r>
              <a:rPr lang="en-US" altLang="zh-CN" sz="3700" b="1" dirty="0">
                <a:solidFill>
                  <a:srgbClr val="0000FF"/>
                </a:solidFill>
                <a:latin typeface="微软雅黑" panose="020B0503020204020204" charset="-122"/>
                <a:ea typeface="微软雅黑" panose="020B0503020204020204" charset="-122"/>
              </a:rPr>
              <a:t>fà </a:t>
            </a:r>
            <a:r>
              <a:rPr lang="zh-CN" altLang="en-US"/>
              <a:t> </a:t>
            </a:r>
            <a:r>
              <a:rPr lang="en-US" altLang="zh-CN" sz="3700" b="1" dirty="0">
                <a:solidFill>
                  <a:srgbClr val="0000FF"/>
                </a:solidFill>
                <a:latin typeface="微软雅黑" panose="020B0503020204020204" charset="-122"/>
                <a:ea typeface="微软雅黑" panose="020B0503020204020204" charset="-122"/>
              </a:rPr>
              <a:t>láng</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274"/>
                                        </p:tgtEl>
                                        <p:attrNameLst>
                                          <p:attrName>style.visibility</p:attrName>
                                        </p:attrNameLst>
                                      </p:cBhvr>
                                      <p:to>
                                        <p:strVal val="visible"/>
                                      </p:to>
                                    </p:set>
                                    <p:anim calcmode="lin" valueType="num">
                                      <p:cBhvr additive="base">
                                        <p:cTn id="14" dur="500" fill="hold"/>
                                        <p:tgtEl>
                                          <p:spTgt spid="11274"/>
                                        </p:tgtEl>
                                        <p:attrNameLst>
                                          <p:attrName>ppt_x</p:attrName>
                                        </p:attrNameLst>
                                      </p:cBhvr>
                                      <p:tavLst>
                                        <p:tav tm="0">
                                          <p:val>
                                            <p:strVal val="#ppt_x"/>
                                          </p:val>
                                        </p:tav>
                                        <p:tav tm="100000">
                                          <p:val>
                                            <p:strVal val="#ppt_x"/>
                                          </p:val>
                                        </p:tav>
                                      </p:tavLst>
                                    </p:anim>
                                    <p:anim calcmode="lin" valueType="num">
                                      <p:cBhvr additive="base">
                                        <p:cTn id="15" dur="500" fill="hold"/>
                                        <p:tgtEl>
                                          <p:spTgt spid="1127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500" fill="hold"/>
                                        <p:tgtEl>
                                          <p:spTgt spid="12"/>
                                        </p:tgtEl>
                                        <p:attrNameLst>
                                          <p:attrName>ppt_x</p:attrName>
                                        </p:attrNameLst>
                                      </p:cBhvr>
                                      <p:tavLst>
                                        <p:tav tm="0">
                                          <p:val>
                                            <p:strVal val="#ppt_x"/>
                                          </p:val>
                                        </p:tav>
                                        <p:tav tm="100000">
                                          <p:val>
                                            <p:strVal val="#ppt_x"/>
                                          </p:val>
                                        </p:tav>
                                      </p:tavLst>
                                    </p:anim>
                                    <p:anim calcmode="lin" valueType="num">
                                      <p:cBhvr additive="base">
                                        <p:cTn id="6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fill="hold"/>
                                        <p:tgtEl>
                                          <p:spTgt spid="13"/>
                                        </p:tgtEl>
                                        <p:attrNameLst>
                                          <p:attrName>ppt_x</p:attrName>
                                        </p:attrNameLst>
                                      </p:cBhvr>
                                      <p:tavLst>
                                        <p:tav tm="0">
                                          <p:val>
                                            <p:strVal val="#ppt_x"/>
                                          </p:val>
                                        </p:tav>
                                        <p:tav tm="100000">
                                          <p:val>
                                            <p:strVal val="#ppt_x"/>
                                          </p:val>
                                        </p:tav>
                                      </p:tavLst>
                                    </p:anim>
                                    <p:anim calcmode="lin" valueType="num">
                                      <p:cBhvr additive="base">
                                        <p:cTn id="7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p:bldP spid="11274" grpId="0" bldLvl="0"/>
      <p:bldP spid="4" grpId="0"/>
      <p:bldP spid="5" grpId="0"/>
      <p:bldP spid="6" grpId="0"/>
      <p:bldP spid="7" grpId="0"/>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341313"/>
            <a:ext cx="3054350" cy="700087"/>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整体感知</a:t>
            </a:r>
          </a:p>
        </p:txBody>
      </p:sp>
      <p:sp>
        <p:nvSpPr>
          <p:cNvPr id="13315" name="文本框 2"/>
          <p:cNvSpPr/>
          <p:nvPr/>
        </p:nvSpPr>
        <p:spPr>
          <a:xfrm>
            <a:off x="693738" y="1166813"/>
            <a:ext cx="10182225" cy="2159000"/>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smtClean="0">
                <a:solidFill>
                  <a:srgbClr val="262626"/>
                </a:solidFill>
                <a:latin typeface="楷体" panose="02010609060101010101" pitchFamily="1" charset="-122"/>
                <a:ea typeface="楷体" panose="02010609060101010101" pitchFamily="1" charset="-122"/>
                <a:sym typeface="楷体" panose="02010609060101010101" pitchFamily="1" charset="-122"/>
              </a:rPr>
              <a:t>默读</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课文，思考：</a:t>
            </a:r>
          </a:p>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1.</a:t>
            </a:r>
            <a:r>
              <a:rPr lang="zh-CN" altLang="en-US" sz="3200" b="1" dirty="0">
                <a:solidFill>
                  <a:srgbClr val="262626"/>
                </a:solidFill>
                <a:latin typeface="楷体" panose="02010609060101010101" pitchFamily="1" charset="-122"/>
                <a:ea typeface="楷体" panose="02010609060101010101" pitchFamily="1" charset="-122"/>
                <a:sym typeface="+mn-ea"/>
              </a:rPr>
              <a:t>雨果是如何评价圆明园的？</a:t>
            </a:r>
          </a:p>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2.</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雨果是</a:t>
            </a:r>
            <a:r>
              <a:rPr lang="zh-CN" altLang="en-US" sz="3200" b="1" dirty="0">
                <a:solidFill>
                  <a:srgbClr val="262626"/>
                </a:solidFill>
                <a:latin typeface="楷体" panose="02010609060101010101" pitchFamily="1" charset="-122"/>
                <a:ea typeface="楷体" panose="02010609060101010101" pitchFamily="1" charset="-122"/>
                <a:sym typeface="+mn-ea"/>
              </a:rPr>
              <a:t>如何评价英法两国的行为的？</a:t>
            </a:r>
            <a:endPar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341313"/>
            <a:ext cx="3054350" cy="700087"/>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整体感知</a:t>
            </a:r>
          </a:p>
        </p:txBody>
      </p:sp>
      <p:sp>
        <p:nvSpPr>
          <p:cNvPr id="13315" name="文本框 2"/>
          <p:cNvSpPr/>
          <p:nvPr/>
        </p:nvSpPr>
        <p:spPr>
          <a:xfrm>
            <a:off x="693738" y="1166813"/>
            <a:ext cx="10182225" cy="78041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1.</a:t>
            </a:r>
            <a:r>
              <a:rPr lang="zh-CN" altLang="en-US" sz="3200" b="1" dirty="0">
                <a:solidFill>
                  <a:srgbClr val="262626"/>
                </a:solidFill>
                <a:latin typeface="楷体" panose="02010609060101010101" pitchFamily="1" charset="-122"/>
                <a:ea typeface="楷体" panose="02010609060101010101" pitchFamily="1" charset="-122"/>
                <a:sym typeface="+mn-ea"/>
              </a:rPr>
              <a:t>雨果是如何评价圆明园的？</a:t>
            </a:r>
            <a:endPar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endParaRPr>
          </a:p>
        </p:txBody>
      </p:sp>
      <p:sp>
        <p:nvSpPr>
          <p:cNvPr id="2" name="文本框 2"/>
          <p:cNvSpPr/>
          <p:nvPr/>
        </p:nvSpPr>
        <p:spPr>
          <a:xfrm>
            <a:off x="693738" y="2419033"/>
            <a:ext cx="10182225" cy="3623310"/>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第</a:t>
            </a: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3</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段：</a:t>
            </a:r>
          </a:p>
          <a:p>
            <a:pPr>
              <a:lnSpc>
                <a:spcPct val="140000"/>
              </a:lnSpc>
            </a:pP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世界</a:t>
            </a:r>
            <a:r>
              <a:rPr lang="zh-CN" altLang="en-US" sz="4400" b="1" dirty="0">
                <a:solidFill>
                  <a:srgbClr val="FF0000"/>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奇迹</a:t>
            </a:r>
            <a:endPar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endParaRPr>
          </a:p>
          <a:p>
            <a:pPr>
              <a:lnSpc>
                <a:spcPct val="140000"/>
              </a:lnSpc>
            </a:pP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幻想的某种规模巨大的</a:t>
            </a:r>
            <a:r>
              <a:rPr lang="zh-CN" altLang="en-US" sz="4400" b="1" dirty="0">
                <a:solidFill>
                  <a:srgbClr val="FF0000"/>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典范</a:t>
            </a:r>
            <a:endPar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endParaRPr>
          </a:p>
          <a:p>
            <a:pPr>
              <a:lnSpc>
                <a:spcPct val="140000"/>
              </a:lnSpc>
            </a:pP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a:t>
            </a:r>
            <a:r>
              <a:rPr lang="zh-CN" altLang="en-US" sz="4400" b="1" dirty="0">
                <a:solidFill>
                  <a:srgbClr val="FF0000"/>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亚洲文明的剪影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p:bldP spid="2"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图片 10241" descr="图片1"/>
          <p:cNvPicPr>
            <a:picLocks noChangeAspect="1"/>
          </p:cNvPicPr>
          <p:nvPr/>
        </p:nvPicPr>
        <p:blipFill>
          <a:blip r:embed="rId2"/>
          <a:stretch>
            <a:fillRect/>
          </a:stretch>
        </p:blipFill>
        <p:spPr>
          <a:xfrm>
            <a:off x="2590800" y="0"/>
            <a:ext cx="9144000" cy="6858000"/>
          </a:xfrm>
          <a:prstGeom prst="rect">
            <a:avLst/>
          </a:prstGeom>
          <a:noFill/>
          <a:ln w="9525">
            <a:noFill/>
          </a:ln>
        </p:spPr>
      </p:pic>
      <p:sp>
        <p:nvSpPr>
          <p:cNvPr id="40962" name="文本框 10242"/>
          <p:cNvSpPr txBox="1"/>
          <p:nvPr/>
        </p:nvSpPr>
        <p:spPr>
          <a:xfrm>
            <a:off x="4080510" y="5105400"/>
            <a:ext cx="6705600" cy="1198880"/>
          </a:xfrm>
          <a:prstGeom prst="rect">
            <a:avLst/>
          </a:prstGeom>
          <a:noFill/>
          <a:ln w="9525">
            <a:noFill/>
          </a:ln>
        </p:spPr>
        <p:txBody>
          <a:bodyPr anchor="t">
            <a:spAutoFit/>
          </a:bodyPr>
          <a:lstStyle/>
          <a:p>
            <a:pPr>
              <a:spcBef>
                <a:spcPct val="50000"/>
              </a:spcBef>
            </a:pPr>
            <a:r>
              <a:rPr lang="en-US" altLang="zh-CN" sz="3600" b="1" dirty="0">
                <a:solidFill>
                  <a:schemeClr val="bg1"/>
                </a:solidFill>
                <a:latin typeface="黑体" panose="02010609060101010101" pitchFamily="1" charset="-122"/>
                <a:ea typeface="黑体" panose="02010609060101010101" pitchFamily="1" charset="-122"/>
              </a:rPr>
              <a:t>   </a:t>
            </a:r>
            <a:r>
              <a:rPr lang="zh-CN" altLang="en-US" sz="3600" b="1" dirty="0">
                <a:solidFill>
                  <a:schemeClr val="bg1"/>
                </a:solidFill>
                <a:latin typeface="黑体" panose="02010609060101010101" pitchFamily="1" charset="-122"/>
                <a:ea typeface="黑体" panose="02010609060101010101" pitchFamily="1" charset="-122"/>
              </a:rPr>
              <a:t>圆明园在北京海淀区附近，是清代名园之一。 </a:t>
            </a:r>
          </a:p>
        </p:txBody>
      </p:sp>
      <p:sp>
        <p:nvSpPr>
          <p:cNvPr id="13313" name="文本框 55313"/>
          <p:cNvSpPr/>
          <p:nvPr/>
        </p:nvSpPr>
        <p:spPr>
          <a:xfrm>
            <a:off x="50165" y="0"/>
            <a:ext cx="2445385" cy="1322070"/>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背景链接：圆明园</a:t>
            </a:r>
          </a:p>
        </p:txBody>
      </p:sp>
    </p:spTree>
  </p:cSld>
  <p:clrMapOvr>
    <a:masterClrMapping/>
  </p:clrMapOvr>
  <p:transition advClick="0" advTm="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图片 11265" descr="1"/>
          <p:cNvPicPr>
            <a:picLocks noChangeAspect="1"/>
          </p:cNvPicPr>
          <p:nvPr/>
        </p:nvPicPr>
        <p:blipFill>
          <a:blip r:embed="rId2"/>
          <a:stretch>
            <a:fillRect/>
          </a:stretch>
        </p:blipFill>
        <p:spPr>
          <a:xfrm>
            <a:off x="1524000" y="0"/>
            <a:ext cx="9144000" cy="6858000"/>
          </a:xfrm>
          <a:prstGeom prst="rect">
            <a:avLst/>
          </a:prstGeom>
          <a:noFill/>
          <a:ln w="9525">
            <a:noFill/>
          </a:ln>
        </p:spPr>
      </p:pic>
      <p:sp>
        <p:nvSpPr>
          <p:cNvPr id="41986" name="文本框 11266"/>
          <p:cNvSpPr txBox="1"/>
          <p:nvPr/>
        </p:nvSpPr>
        <p:spPr>
          <a:xfrm>
            <a:off x="1828800" y="4419600"/>
            <a:ext cx="8458200" cy="1753235"/>
          </a:xfrm>
          <a:prstGeom prst="rect">
            <a:avLst/>
          </a:prstGeom>
          <a:noFill/>
          <a:ln w="9525">
            <a:noFill/>
          </a:ln>
        </p:spPr>
        <p:txBody>
          <a:bodyPr anchor="t">
            <a:spAutoFit/>
          </a:bodyPr>
          <a:lstStyle/>
          <a:p>
            <a:pPr>
              <a:spcBef>
                <a:spcPct val="50000"/>
              </a:spcBef>
            </a:pPr>
            <a:r>
              <a:rPr lang="en-US" altLang="zh-CN" sz="3600" b="1" dirty="0">
                <a:solidFill>
                  <a:schemeClr val="bg1"/>
                </a:solidFill>
                <a:latin typeface="黑体" panose="02010609060101010101" pitchFamily="1" charset="-122"/>
                <a:ea typeface="黑体" panose="02010609060101010101" pitchFamily="1" charset="-122"/>
              </a:rPr>
              <a:t>    </a:t>
            </a:r>
            <a:r>
              <a:rPr lang="zh-CN" altLang="en-US" sz="3600" b="1" dirty="0">
                <a:solidFill>
                  <a:schemeClr val="bg1"/>
                </a:solidFill>
                <a:latin typeface="黑体" panose="02010609060101010101" pitchFamily="1" charset="-122"/>
                <a:ea typeface="黑体" panose="02010609060101010101" pitchFamily="1" charset="-122"/>
              </a:rPr>
              <a:t>始建于康熙</a:t>
            </a:r>
            <a:r>
              <a:rPr lang="en-US" altLang="zh-CN" sz="3600" b="1" dirty="0">
                <a:solidFill>
                  <a:schemeClr val="bg1"/>
                </a:solidFill>
                <a:latin typeface="黑体" panose="02010609060101010101" pitchFamily="1" charset="-122"/>
                <a:ea typeface="黑体" panose="02010609060101010101" pitchFamily="1" charset="-122"/>
              </a:rPr>
              <a:t>48</a:t>
            </a:r>
            <a:r>
              <a:rPr lang="zh-CN" altLang="en-US" sz="3600" b="1" dirty="0">
                <a:solidFill>
                  <a:schemeClr val="bg1"/>
                </a:solidFill>
                <a:latin typeface="黑体" panose="02010609060101010101" pitchFamily="1" charset="-122"/>
                <a:ea typeface="黑体" panose="02010609060101010101" pitchFamily="1" charset="-122"/>
              </a:rPr>
              <a:t>年（</a:t>
            </a:r>
            <a:r>
              <a:rPr lang="en-US" altLang="zh-CN" sz="3600" b="1" dirty="0">
                <a:solidFill>
                  <a:schemeClr val="bg1"/>
                </a:solidFill>
                <a:latin typeface="黑体" panose="02010609060101010101" pitchFamily="1" charset="-122"/>
                <a:ea typeface="黑体" panose="02010609060101010101" pitchFamily="1" charset="-122"/>
              </a:rPr>
              <a:t>1709</a:t>
            </a:r>
            <a:r>
              <a:rPr lang="zh-CN" altLang="en-US" sz="3600" b="1" dirty="0">
                <a:solidFill>
                  <a:schemeClr val="bg1"/>
                </a:solidFill>
                <a:latin typeface="黑体" panose="02010609060101010101" pitchFamily="1" charset="-122"/>
                <a:ea typeface="黑体" panose="02010609060101010101" pitchFamily="1" charset="-122"/>
              </a:rPr>
              <a:t>年），为环绕福海的圆明园、长春园、万春园总称，共占地</a:t>
            </a:r>
            <a:r>
              <a:rPr lang="en-US" altLang="zh-CN" sz="3600" b="1" dirty="0">
                <a:solidFill>
                  <a:schemeClr val="bg1"/>
                </a:solidFill>
                <a:latin typeface="黑体" panose="02010609060101010101" pitchFamily="1" charset="-122"/>
                <a:ea typeface="黑体" panose="02010609060101010101" pitchFamily="1" charset="-122"/>
              </a:rPr>
              <a:t>5,200</a:t>
            </a:r>
            <a:r>
              <a:rPr lang="zh-CN" altLang="en-US" sz="3600" b="1" dirty="0">
                <a:solidFill>
                  <a:schemeClr val="bg1"/>
                </a:solidFill>
                <a:latin typeface="黑体" panose="02010609060101010101" pitchFamily="1" charset="-122"/>
                <a:ea typeface="黑体" panose="02010609060101010101" pitchFamily="1" charset="-122"/>
              </a:rPr>
              <a:t>余亩。 </a:t>
            </a:r>
          </a:p>
        </p:txBody>
      </p:sp>
    </p:spTree>
  </p:cSld>
  <p:clrMapOvr>
    <a:masterClrMapping/>
  </p:clrMapOvr>
  <p:transition advClick="0" advTm="12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图片 12289" descr="4"/>
          <p:cNvPicPr>
            <a:picLocks noChangeAspect="1"/>
          </p:cNvPicPr>
          <p:nvPr/>
        </p:nvPicPr>
        <p:blipFill>
          <a:blip r:embed="rId2"/>
          <a:srcRect b="9083"/>
          <a:stretch>
            <a:fillRect/>
          </a:stretch>
        </p:blipFill>
        <p:spPr>
          <a:xfrm>
            <a:off x="1524000" y="321310"/>
            <a:ext cx="9144000" cy="6235065"/>
          </a:xfrm>
          <a:prstGeom prst="rect">
            <a:avLst/>
          </a:prstGeom>
          <a:noFill/>
          <a:ln w="9525">
            <a:noFill/>
          </a:ln>
        </p:spPr>
      </p:pic>
      <p:sp>
        <p:nvSpPr>
          <p:cNvPr id="43010" name="文本框 12290"/>
          <p:cNvSpPr txBox="1"/>
          <p:nvPr/>
        </p:nvSpPr>
        <p:spPr>
          <a:xfrm>
            <a:off x="1752600" y="5126990"/>
            <a:ext cx="8458200" cy="1198880"/>
          </a:xfrm>
          <a:prstGeom prst="rect">
            <a:avLst/>
          </a:prstGeom>
          <a:noFill/>
          <a:ln w="9525">
            <a:noFill/>
          </a:ln>
        </p:spPr>
        <p:txBody>
          <a:bodyPr anchor="t">
            <a:spAutoFit/>
          </a:bodyPr>
          <a:lstStyle/>
          <a:p>
            <a:pPr>
              <a:spcBef>
                <a:spcPct val="50000"/>
              </a:spcBef>
            </a:pPr>
            <a:r>
              <a:rPr lang="en-US" altLang="zh-CN" sz="3600" b="1" dirty="0">
                <a:solidFill>
                  <a:schemeClr val="bg1"/>
                </a:solidFill>
                <a:latin typeface="黑体" panose="02010609060101010101" pitchFamily="1" charset="-122"/>
                <a:ea typeface="黑体" panose="02010609060101010101" pitchFamily="1" charset="-122"/>
              </a:rPr>
              <a:t>   </a:t>
            </a:r>
            <a:r>
              <a:rPr lang="zh-CN" altLang="en-US" sz="3600" b="1" dirty="0">
                <a:solidFill>
                  <a:schemeClr val="bg1"/>
                </a:solidFill>
                <a:latin typeface="黑体" panose="02010609060101010101" pitchFamily="1" charset="-122"/>
                <a:ea typeface="黑体" panose="02010609060101010101" pitchFamily="1" charset="-122"/>
              </a:rPr>
              <a:t>里面凿湖堆山，种植奇花异草，仿照国内外名胜</a:t>
            </a:r>
            <a:r>
              <a:rPr lang="en-US" altLang="zh-CN" sz="3600" b="1" dirty="0">
                <a:solidFill>
                  <a:schemeClr val="bg1"/>
                </a:solidFill>
                <a:latin typeface="黑体" panose="02010609060101010101" pitchFamily="1" charset="-122"/>
                <a:ea typeface="黑体" panose="02010609060101010101" pitchFamily="1" charset="-122"/>
              </a:rPr>
              <a:t>40</a:t>
            </a:r>
            <a:r>
              <a:rPr lang="zh-CN" altLang="en-US" sz="3600" b="1" dirty="0">
                <a:solidFill>
                  <a:schemeClr val="bg1"/>
                </a:solidFill>
                <a:latin typeface="黑体" panose="02010609060101010101" pitchFamily="1" charset="-122"/>
                <a:ea typeface="黑体" panose="02010609060101010101" pitchFamily="1" charset="-122"/>
              </a:rPr>
              <a:t>景，有建筑物</a:t>
            </a:r>
            <a:r>
              <a:rPr lang="en-US" altLang="zh-CN" sz="3600" b="1" dirty="0">
                <a:solidFill>
                  <a:schemeClr val="bg1"/>
                </a:solidFill>
                <a:latin typeface="黑体" panose="02010609060101010101" pitchFamily="1" charset="-122"/>
                <a:ea typeface="黑体" panose="02010609060101010101" pitchFamily="1" charset="-122"/>
              </a:rPr>
              <a:t>145</a:t>
            </a:r>
            <a:r>
              <a:rPr lang="zh-CN" altLang="en-US" sz="3600" b="1" dirty="0">
                <a:solidFill>
                  <a:schemeClr val="bg1"/>
                </a:solidFill>
                <a:latin typeface="黑体" panose="02010609060101010101" pitchFamily="1" charset="-122"/>
                <a:ea typeface="黑体" panose="02010609060101010101" pitchFamily="1" charset="-122"/>
              </a:rPr>
              <a:t>处 。</a:t>
            </a:r>
          </a:p>
        </p:txBody>
      </p:sp>
    </p:spTree>
  </p:cSld>
  <p:clrMapOvr>
    <a:masterClrMapping/>
  </p:clrMapOvr>
  <p:transition advClick="0" advTm="1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图片 13313" descr="5"/>
          <p:cNvPicPr>
            <a:picLocks noChangeAspect="1"/>
          </p:cNvPicPr>
          <p:nvPr/>
        </p:nvPicPr>
        <p:blipFill>
          <a:blip r:embed="rId2"/>
          <a:stretch>
            <a:fillRect/>
          </a:stretch>
        </p:blipFill>
        <p:spPr>
          <a:xfrm>
            <a:off x="1752600" y="152400"/>
            <a:ext cx="8686800" cy="6515100"/>
          </a:xfrm>
          <a:prstGeom prst="rect">
            <a:avLst/>
          </a:prstGeom>
          <a:noFill/>
          <a:ln w="9525">
            <a:noFill/>
          </a:ln>
        </p:spPr>
      </p:pic>
      <p:sp>
        <p:nvSpPr>
          <p:cNvPr id="13315" name="文本框 13314"/>
          <p:cNvSpPr txBox="1"/>
          <p:nvPr/>
        </p:nvSpPr>
        <p:spPr>
          <a:xfrm>
            <a:off x="3429000" y="3878263"/>
            <a:ext cx="2438400" cy="368300"/>
          </a:xfrm>
          <a:prstGeom prst="rect">
            <a:avLst/>
          </a:prstGeom>
          <a:noFill/>
          <a:ln w="9525">
            <a:noFill/>
          </a:ln>
        </p:spPr>
        <p:txBody>
          <a:bodyPr>
            <a:spAutoFit/>
          </a:bodyPr>
          <a:lstStyle/>
          <a:p>
            <a:pPr marR="0" defTabSz="914400" rtl="0">
              <a:spcBef>
                <a:spcPct val="50000"/>
              </a:spcBef>
              <a:buClrTx/>
              <a:buSzTx/>
              <a:defRPr/>
            </a:pPr>
            <a:endParaRPr kumimoji="0" kern="1200" cap="none" spc="0" normalizeH="0" baseline="0" noProof="1">
              <a:effectLst>
                <a:outerShdw blurRad="38100" dist="38100" dir="2700000">
                  <a:srgbClr val="FFFFFF"/>
                </a:outerShdw>
              </a:effectLst>
              <a:latin typeface="Arial" panose="020B0604020202020204" pitchFamily="34" charset="0"/>
              <a:ea typeface="宋体" panose="02010600030101010101" pitchFamily="2" charset="-122"/>
              <a:cs typeface="+mn-cs"/>
            </a:endParaRPr>
          </a:p>
        </p:txBody>
      </p:sp>
      <p:sp>
        <p:nvSpPr>
          <p:cNvPr id="44035" name="文本框 13315"/>
          <p:cNvSpPr txBox="1"/>
          <p:nvPr/>
        </p:nvSpPr>
        <p:spPr>
          <a:xfrm>
            <a:off x="2286000" y="4814888"/>
            <a:ext cx="7620000" cy="1753235"/>
          </a:xfrm>
          <a:prstGeom prst="rect">
            <a:avLst/>
          </a:prstGeom>
          <a:solidFill>
            <a:schemeClr val="accent1"/>
          </a:solidFill>
          <a:ln w="9525">
            <a:noFill/>
          </a:ln>
        </p:spPr>
        <p:txBody>
          <a:bodyPr anchor="t">
            <a:spAutoFit/>
          </a:bodyPr>
          <a:lstStyle/>
          <a:p>
            <a:pPr>
              <a:spcBef>
                <a:spcPct val="50000"/>
              </a:spcBef>
            </a:pPr>
            <a:r>
              <a:rPr lang="en-US" altLang="zh-CN" sz="3600" b="1" dirty="0">
                <a:solidFill>
                  <a:schemeClr val="bg1"/>
                </a:solidFill>
                <a:latin typeface="黑体" panose="02010609060101010101" pitchFamily="1" charset="-122"/>
                <a:ea typeface="黑体" panose="02010609060101010101" pitchFamily="1" charset="-122"/>
              </a:rPr>
              <a:t>   </a:t>
            </a:r>
            <a:r>
              <a:rPr lang="zh-CN" altLang="en-US" sz="3600" b="1" dirty="0">
                <a:latin typeface="Arial" panose="020B0604020202020204" pitchFamily="34" charset="0"/>
                <a:ea typeface="宋体" panose="02010600030101010101" pitchFamily="2" charset="-122"/>
              </a:rPr>
              <a:t>被世人冠以“</a:t>
            </a:r>
            <a:r>
              <a:rPr lang="zh-CN" altLang="en-US" sz="3600" b="1" u="sng" dirty="0">
                <a:solidFill>
                  <a:srgbClr val="FF0000"/>
                </a:solidFill>
                <a:latin typeface="Arial" panose="020B0604020202020204" pitchFamily="34" charset="0"/>
                <a:ea typeface="宋体" panose="02010600030101010101" pitchFamily="2" charset="-122"/>
              </a:rPr>
              <a:t>万园之园</a:t>
            </a:r>
            <a:r>
              <a:rPr lang="zh-CN" altLang="en-US" sz="3600" b="1" dirty="0">
                <a:latin typeface="Arial" panose="020B0604020202020204" pitchFamily="34" charset="0"/>
                <a:ea typeface="宋体" panose="02010600030101010101" pitchFamily="2" charset="-122"/>
              </a:rPr>
              <a:t>”、“</a:t>
            </a:r>
            <a:r>
              <a:rPr lang="zh-CN" altLang="en-US" sz="3600" b="1" u="sng" dirty="0">
                <a:solidFill>
                  <a:srgbClr val="FF0000"/>
                </a:solidFill>
                <a:latin typeface="Arial" panose="020B0604020202020204" pitchFamily="34" charset="0"/>
                <a:ea typeface="宋体" panose="02010600030101010101" pitchFamily="2" charset="-122"/>
              </a:rPr>
              <a:t>世界园林的典范</a:t>
            </a:r>
            <a:r>
              <a:rPr lang="zh-CN" altLang="en-US" sz="3600" b="1" dirty="0">
                <a:latin typeface="Arial" panose="020B0604020202020204" pitchFamily="34" charset="0"/>
                <a:ea typeface="宋体" panose="02010600030101010101" pitchFamily="2" charset="-122"/>
              </a:rPr>
              <a:t>”、“</a:t>
            </a:r>
            <a:r>
              <a:rPr lang="zh-CN" altLang="en-US" sz="3600" b="1" dirty="0">
                <a:solidFill>
                  <a:srgbClr val="FF0000"/>
                </a:solidFill>
                <a:latin typeface="Arial" panose="020B0604020202020204" pitchFamily="34" charset="0"/>
                <a:ea typeface="宋体" panose="02010600030101010101" pitchFamily="2" charset="-122"/>
              </a:rPr>
              <a:t>东方凡尔赛宫</a:t>
            </a:r>
            <a:r>
              <a:rPr lang="zh-CN" altLang="en-US" sz="3600" b="1" dirty="0">
                <a:latin typeface="Arial" panose="020B0604020202020204" pitchFamily="34" charset="0"/>
                <a:ea typeface="宋体" panose="02010600030101010101" pitchFamily="2" charset="-122"/>
              </a:rPr>
              <a:t>”等诸多美名。</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341313"/>
            <a:ext cx="3054350" cy="700087"/>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整体感知</a:t>
            </a:r>
          </a:p>
        </p:txBody>
      </p:sp>
      <p:sp>
        <p:nvSpPr>
          <p:cNvPr id="13315" name="文本框 2"/>
          <p:cNvSpPr/>
          <p:nvPr/>
        </p:nvSpPr>
        <p:spPr>
          <a:xfrm>
            <a:off x="693738" y="1166813"/>
            <a:ext cx="10182225" cy="78041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2.</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雨果是</a:t>
            </a:r>
            <a:r>
              <a:rPr lang="zh-CN" altLang="en-US" sz="3200" b="1" dirty="0">
                <a:solidFill>
                  <a:srgbClr val="262626"/>
                </a:solidFill>
                <a:latin typeface="楷体" panose="02010609060101010101" pitchFamily="1" charset="-122"/>
                <a:ea typeface="楷体" panose="02010609060101010101" pitchFamily="1" charset="-122"/>
                <a:sym typeface="+mn-ea"/>
              </a:rPr>
              <a:t>如何评价英法两国的行为的？</a:t>
            </a:r>
            <a:endPar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endParaRPr>
          </a:p>
        </p:txBody>
      </p:sp>
      <p:sp>
        <p:nvSpPr>
          <p:cNvPr id="2" name="矩形 1"/>
          <p:cNvSpPr/>
          <p:nvPr/>
        </p:nvSpPr>
        <p:spPr>
          <a:xfrm>
            <a:off x="5090160" y="2571115"/>
            <a:ext cx="2011680" cy="3415030"/>
          </a:xfrm>
          <a:prstGeom prst="rect">
            <a:avLst/>
          </a:prstGeom>
          <a:noFill/>
          <a:ln>
            <a:noFill/>
          </a:ln>
        </p:spPr>
        <p:txBody>
          <a:bodyPr wrap="none" rtlCol="0" anchor="t">
            <a:spAutoFit/>
          </a:bodyPr>
          <a:lstStyle/>
          <a:p>
            <a:pPr algn="ctr"/>
            <a:r>
              <a:rPr lang="zh-CN" altLang="en-US" sz="7200" b="1">
                <a:ln w="9525">
                  <a:solidFill>
                    <a:schemeClr val="bg1"/>
                  </a:solidFill>
                  <a:prstDash val="solid"/>
                </a:ln>
                <a:solidFill>
                  <a:srgbClr val="FF0000"/>
                </a:solidFill>
                <a:effectLst>
                  <a:outerShdw blurRad="12700" dist="38100" dir="2700000" algn="tl" rotWithShape="0">
                    <a:schemeClr val="bg1">
                      <a:lumMod val="50000"/>
                    </a:schemeClr>
                  </a:outerShdw>
                </a:effectLst>
              </a:rPr>
              <a:t>强盗</a:t>
            </a:r>
          </a:p>
          <a:p>
            <a:pPr algn="ctr"/>
            <a:r>
              <a:rPr lang="zh-CN" altLang="en-US" sz="7200" b="1">
                <a:ln w="9525">
                  <a:solidFill>
                    <a:schemeClr val="bg1"/>
                  </a:solidFill>
                  <a:prstDash val="solid"/>
                </a:ln>
                <a:solidFill>
                  <a:srgbClr val="FF0000"/>
                </a:solidFill>
                <a:effectLst>
                  <a:outerShdw blurRad="12700" dist="38100" dir="2700000" algn="tl" rotWithShape="0">
                    <a:schemeClr val="bg1">
                      <a:lumMod val="50000"/>
                    </a:schemeClr>
                  </a:outerShdw>
                </a:effectLst>
              </a:rPr>
              <a:t>偷窃</a:t>
            </a:r>
          </a:p>
          <a:p>
            <a:pPr algn="ctr"/>
            <a:r>
              <a:rPr lang="zh-CN" altLang="en-US" sz="7200" b="1">
                <a:ln w="9525">
                  <a:solidFill>
                    <a:schemeClr val="bg1"/>
                  </a:solidFill>
                  <a:prstDash val="solid"/>
                </a:ln>
                <a:solidFill>
                  <a:srgbClr val="FF0000"/>
                </a:solidFill>
                <a:effectLst>
                  <a:outerShdw blurRad="12700" dist="38100" dir="2700000" algn="tl" rotWithShape="0">
                    <a:schemeClr val="bg1">
                      <a:lumMod val="50000"/>
                    </a:schemeClr>
                  </a:outerShdw>
                </a:effectLst>
              </a:rPr>
              <a:t>窃贼</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341313"/>
            <a:ext cx="3054350" cy="700087"/>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ea typeface="微软雅黑" panose="020B0503020204020204" charset="-122"/>
                <a:sym typeface="楷体" panose="02010609060101010101" pitchFamily="1" charset="-122"/>
              </a:rPr>
              <a:t>整体感知</a:t>
            </a:r>
          </a:p>
        </p:txBody>
      </p:sp>
      <p:sp>
        <p:nvSpPr>
          <p:cNvPr id="13315" name="文本框 2"/>
          <p:cNvSpPr/>
          <p:nvPr/>
        </p:nvSpPr>
        <p:spPr>
          <a:xfrm>
            <a:off x="693738" y="1166813"/>
            <a:ext cx="10182225" cy="3168650"/>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    </a:t>
            </a:r>
            <a:r>
              <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rPr>
              <a:t>由此，我们得出作者的态度：</a:t>
            </a:r>
          </a:p>
          <a:p>
            <a:pPr>
              <a:lnSpc>
                <a:spcPct val="100000"/>
              </a:lnSpc>
            </a:pPr>
            <a:endParaRPr lang="zh-CN" altLang="en-US" sz="3200" b="1" dirty="0">
              <a:solidFill>
                <a:srgbClr val="262626"/>
              </a:solidFill>
              <a:latin typeface="楷体" panose="02010609060101010101" pitchFamily="1" charset="-122"/>
              <a:ea typeface="楷体" panose="02010609060101010101" pitchFamily="1" charset="-122"/>
              <a:sym typeface="楷体" panose="02010609060101010101" pitchFamily="1" charset="-122"/>
            </a:endParaRPr>
          </a:p>
          <a:p>
            <a:pPr>
              <a:lnSpc>
                <a:spcPct val="140000"/>
              </a:lnSpc>
            </a:pP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a:t>
            </a:r>
            <a:r>
              <a:rPr lang="zh-CN" altLang="en-US" sz="4400" b="1" u="sng"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a:t>
            </a: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圆明园</a:t>
            </a:r>
          </a:p>
          <a:p>
            <a:pPr>
              <a:lnSpc>
                <a:spcPct val="140000"/>
              </a:lnSpc>
            </a:pP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a:t>
            </a:r>
            <a:r>
              <a:rPr lang="zh-CN" altLang="en-US" sz="4400" b="1" u="sng" dirty="0">
                <a:solidFill>
                  <a:schemeClr val="tx1"/>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        </a:t>
            </a:r>
            <a:r>
              <a:rPr lang="zh-CN" altLang="en-US" sz="4400" b="1" dirty="0">
                <a:solidFill>
                  <a:srgbClr val="262626"/>
                </a:solidFill>
                <a:latin typeface="黑体" panose="02010609060101010101" pitchFamily="1" charset="-122"/>
                <a:ea typeface="黑体" panose="02010609060101010101" pitchFamily="1" charset="-122"/>
                <a:cs typeface="黑体" panose="02010609060101010101" pitchFamily="1" charset="-122"/>
                <a:sym typeface="楷体" panose="02010609060101010101" pitchFamily="1" charset="-122"/>
              </a:rPr>
              <a:t>侵略者</a:t>
            </a:r>
          </a:p>
        </p:txBody>
      </p:sp>
      <p:sp>
        <p:nvSpPr>
          <p:cNvPr id="2" name="矩形 1"/>
          <p:cNvSpPr/>
          <p:nvPr/>
        </p:nvSpPr>
        <p:spPr>
          <a:xfrm>
            <a:off x="3953510" y="2437765"/>
            <a:ext cx="2263140" cy="768350"/>
          </a:xfrm>
          <a:prstGeom prst="rect">
            <a:avLst/>
          </a:prstGeom>
          <a:noFill/>
          <a:ln>
            <a:noFill/>
          </a:ln>
        </p:spPr>
        <p:txBody>
          <a:bodyPr wrap="square" rtlCol="0" anchor="t">
            <a:spAutoFit/>
          </a:bodyPr>
          <a:lstStyle/>
          <a:p>
            <a:pPr algn="ctr"/>
            <a:r>
              <a:rPr lang="zh-CN" altLang="en-US" sz="4400" b="1" dirty="0">
                <a:solidFill>
                  <a:srgbClr val="FF0000"/>
                </a:solidFill>
                <a:latin typeface="黑体" panose="02010609060101010101" pitchFamily="1" charset="-122"/>
                <a:ea typeface="黑体" panose="02010609060101010101" pitchFamily="1" charset="-122"/>
                <a:cs typeface="黑体" panose="02010609060101010101" pitchFamily="1" charset="-122"/>
              </a:rPr>
              <a:t>赞美</a:t>
            </a:r>
            <a:endParaRPr lang="zh-CN" altLang="en-US" sz="4400" b="1" dirty="0">
              <a:ln w="22225">
                <a:solidFill>
                  <a:schemeClr val="accent2"/>
                </a:solidFill>
                <a:prstDash val="solid"/>
              </a:ln>
              <a:solidFill>
                <a:srgbClr val="FF0000"/>
              </a:solidFill>
              <a:effectLst/>
              <a:latin typeface="黑体" panose="02010609060101010101" pitchFamily="1" charset="-122"/>
              <a:ea typeface="黑体" panose="02010609060101010101" pitchFamily="1" charset="-122"/>
              <a:cs typeface="黑体" panose="02010609060101010101" pitchFamily="1" charset="-122"/>
            </a:endParaRPr>
          </a:p>
        </p:txBody>
      </p:sp>
      <p:sp>
        <p:nvSpPr>
          <p:cNvPr id="3" name="矩形 2"/>
          <p:cNvSpPr/>
          <p:nvPr/>
        </p:nvSpPr>
        <p:spPr>
          <a:xfrm>
            <a:off x="2875915" y="3394710"/>
            <a:ext cx="3630295" cy="768350"/>
          </a:xfrm>
          <a:prstGeom prst="rect">
            <a:avLst/>
          </a:prstGeom>
          <a:noFill/>
          <a:ln>
            <a:noFill/>
          </a:ln>
        </p:spPr>
        <p:txBody>
          <a:bodyPr wrap="square" rtlCol="0" anchor="t">
            <a:spAutoFit/>
          </a:bodyPr>
          <a:lstStyle/>
          <a:p>
            <a:pPr algn="ctr"/>
            <a:r>
              <a:rPr lang="zh-CN" altLang="en-US" sz="4400" b="1" dirty="0">
                <a:solidFill>
                  <a:srgbClr val="FF0000"/>
                </a:solidFill>
                <a:latin typeface="黑体" panose="02010609060101010101" pitchFamily="1" charset="-122"/>
                <a:ea typeface="黑体" panose="02010609060101010101" pitchFamily="1" charset="-122"/>
                <a:cs typeface="黑体" panose="02010609060101010101" pitchFamily="1" charset="-122"/>
              </a:rPr>
              <a:t>讽刺（谴责）</a:t>
            </a:r>
            <a:endParaRPr lang="zh-CN" altLang="en-US" sz="4400" b="1" dirty="0">
              <a:ln w="22225">
                <a:solidFill>
                  <a:schemeClr val="accent2"/>
                </a:solidFill>
                <a:prstDash val="solid"/>
              </a:ln>
              <a:solidFill>
                <a:srgbClr val="FF0000"/>
              </a:solidFill>
              <a:effectLst/>
              <a:latin typeface="黑体" panose="02010609060101010101" pitchFamily="1" charset="-122"/>
              <a:ea typeface="黑体" panose="02010609060101010101" pitchFamily="1" charset="-122"/>
              <a:cs typeface="黑体" panose="02010609060101010101" pitchFamily="1" charset="-122"/>
            </a:endParaRPr>
          </a:p>
        </p:txBody>
      </p:sp>
      <p:sp>
        <p:nvSpPr>
          <p:cNvPr id="4" name="文本框 2"/>
          <p:cNvSpPr/>
          <p:nvPr/>
        </p:nvSpPr>
        <p:spPr>
          <a:xfrm>
            <a:off x="694055" y="4603115"/>
            <a:ext cx="10862310" cy="2011045"/>
          </a:xfrm>
          <a:prstGeom prst="rect">
            <a:avLst/>
          </a:prstGeom>
          <a:noFill/>
          <a:ln w="9525">
            <a:noFill/>
          </a:ln>
        </p:spPr>
        <p:txBody>
          <a:bodyPr wrap="square" anchor="t">
            <a:spAutoFit/>
          </a:bodyPr>
          <a:lstStyle/>
          <a:p>
            <a:pPr>
              <a:lnSpc>
                <a:spcPct val="130000"/>
              </a:lnSpc>
            </a:pPr>
            <a:r>
              <a:rPr lang="zh-CN" altLang="en-US" sz="3200" b="1" dirty="0">
                <a:solidFill>
                  <a:srgbClr val="262626"/>
                </a:solidFill>
                <a:latin typeface="隶书" panose="02010509060101010101" charset="-122"/>
                <a:ea typeface="隶书" panose="02010509060101010101" charset="-122"/>
                <a:sym typeface="楷体" panose="02010609060101010101" pitchFamily="1" charset="-122"/>
              </a:rPr>
              <a:t>本文主要从描摹、赞叹圆明园之美和揭露英法联军强盗行为两方面进行阐述，通过展示美好和美好的毁灭，前后对比，以此批判和控诉英法联军的罪行。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p:bldP spid="2" grpId="0"/>
      <p:bldP spid="3" grpId="0"/>
      <p:bldP spid="4"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429068" y="107633"/>
            <a:ext cx="3054350" cy="70675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sym typeface="楷体" panose="02010609060101010101" pitchFamily="1" charset="-122"/>
              </a:rPr>
              <a:t>细节感悟</a:t>
            </a:r>
          </a:p>
        </p:txBody>
      </p:sp>
      <p:sp>
        <p:nvSpPr>
          <p:cNvPr id="13315" name="文本框 2"/>
          <p:cNvSpPr/>
          <p:nvPr/>
        </p:nvSpPr>
        <p:spPr>
          <a:xfrm>
            <a:off x="825183" y="684848"/>
            <a:ext cx="10182225" cy="147002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微软雅黑"/>
                <a:cs typeface="+mn-ea"/>
                <a:sym typeface="楷体" panose="02010609060101010101" pitchFamily="1" charset="-122"/>
              </a:rPr>
              <a:t>  </a:t>
            </a:r>
            <a:r>
              <a:rPr lang="zh-CN" altLang="en-US" sz="3200" b="1" dirty="0">
                <a:solidFill>
                  <a:srgbClr val="262626"/>
                </a:solidFill>
                <a:latin typeface="微软雅黑"/>
                <a:cs typeface="+mn-ea"/>
                <a:sym typeface="楷体" panose="02010609060101010101" pitchFamily="1" charset="-122"/>
              </a:rPr>
              <a:t>认真研读下列文字，想一想作者是从哪些角度来细致描绘圆明园这个</a:t>
            </a:r>
            <a:r>
              <a:rPr lang="en-US" altLang="zh-CN" sz="3200" b="1" dirty="0">
                <a:solidFill>
                  <a:srgbClr val="262626"/>
                </a:solidFill>
                <a:latin typeface="微软雅黑"/>
                <a:cs typeface="+mn-ea"/>
                <a:sym typeface="楷体" panose="02010609060101010101" pitchFamily="1" charset="-122"/>
              </a:rPr>
              <a:t>“</a:t>
            </a:r>
            <a:r>
              <a:rPr lang="zh-CN" altLang="en-US" sz="3200" b="1" dirty="0">
                <a:solidFill>
                  <a:srgbClr val="262626"/>
                </a:solidFill>
                <a:latin typeface="微软雅黑"/>
                <a:cs typeface="+mn-ea"/>
                <a:sym typeface="楷体" panose="02010609060101010101" pitchFamily="1" charset="-122"/>
              </a:rPr>
              <a:t>世界奇迹</a:t>
            </a:r>
            <a:r>
              <a:rPr lang="en-US" altLang="zh-CN" sz="3200" b="1" dirty="0">
                <a:solidFill>
                  <a:srgbClr val="262626"/>
                </a:solidFill>
                <a:latin typeface="微软雅黑"/>
                <a:cs typeface="+mn-ea"/>
                <a:sym typeface="楷体" panose="02010609060101010101" pitchFamily="1" charset="-122"/>
              </a:rPr>
              <a:t>”</a:t>
            </a:r>
            <a:r>
              <a:rPr lang="zh-CN" altLang="en-US" sz="3200" b="1" dirty="0">
                <a:solidFill>
                  <a:srgbClr val="262626"/>
                </a:solidFill>
                <a:latin typeface="微软雅黑"/>
                <a:cs typeface="+mn-ea"/>
                <a:sym typeface="楷体" panose="02010609060101010101" pitchFamily="1" charset="-122"/>
              </a:rPr>
              <a:t>的？采用了什么手法？</a:t>
            </a:r>
          </a:p>
        </p:txBody>
      </p:sp>
      <p:sp>
        <p:nvSpPr>
          <p:cNvPr id="2" name="文本框 2"/>
          <p:cNvSpPr/>
          <p:nvPr/>
        </p:nvSpPr>
        <p:spPr>
          <a:xfrm>
            <a:off x="416560" y="2141855"/>
            <a:ext cx="9711055" cy="4225925"/>
          </a:xfrm>
          <a:prstGeom prst="rect">
            <a:avLst/>
          </a:prstGeom>
          <a:noFill/>
          <a:ln w="9525">
            <a:noFill/>
          </a:ln>
        </p:spPr>
        <p:txBody>
          <a:bodyPr wrap="square" anchor="t">
            <a:spAutoFit/>
          </a:bodyPr>
          <a:lstStyle/>
          <a:p>
            <a:pPr>
              <a:lnSpc>
                <a:spcPct val="140000"/>
              </a:lnSpc>
            </a:pP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请</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你想象</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有一座言语无法形容的建筑，某种恍若月宫的建筑，这就是圆明园。请</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你</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用大理石，用玉石，用青铜，用瓷器建造一个梦，用雪松做它的屋架，给它上上下下缀满宝石，披上绸缎，这儿盖神殿，那儿建后宫，造城楼，里面放上神像，放上异兽，饰以琉璃，饰以珐琅，饰以黄金，施以脂粉</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请同是诗人的建筑师建造</a:t>
            </a:r>
            <a:r>
              <a:rPr lang="en-US" altLang="zh-CN"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一千零一夜</a:t>
            </a:r>
            <a:r>
              <a:rPr lang="en-US" altLang="zh-CN"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的一千零一个梦，再添上一座座花园，一方方水池，一眼眼喷泉，加上成群的天鹅、朱鹭和孔雀</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总而言之，请</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你</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假设人类幻想的某种令人眼花缭乱的洞府，其外</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观</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是神庙，是宫殿，那就是这座园</a:t>
            </a:r>
            <a:r>
              <a:rPr lang="zh-CN" altLang="en-US"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林</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a:t>
            </a:r>
          </a:p>
        </p:txBody>
      </p:sp>
      <p:sp>
        <p:nvSpPr>
          <p:cNvPr id="3" name="文本框 2"/>
          <p:cNvSpPr txBox="1"/>
          <p:nvPr/>
        </p:nvSpPr>
        <p:spPr>
          <a:xfrm>
            <a:off x="10269855" y="2368550"/>
            <a:ext cx="1612900" cy="1899285"/>
          </a:xfrm>
          <a:prstGeom prst="rect">
            <a:avLst/>
          </a:prstGeom>
          <a:noFill/>
        </p:spPr>
        <p:txBody>
          <a:bodyPr wrap="none" rtlCol="0">
            <a:spAutoFit/>
          </a:bodyPr>
          <a:lstStyle/>
          <a:p>
            <a:pPr algn="ctr">
              <a:lnSpc>
                <a:spcPct val="140000"/>
              </a:lnSpc>
            </a:pPr>
            <a:r>
              <a:rPr lang="zh-CN" altLang="en-US" sz="2800" b="1">
                <a:solidFill>
                  <a:srgbClr val="0070C0"/>
                </a:solidFill>
                <a:latin typeface="黑体" panose="02010609060101010101" pitchFamily="1" charset="-122"/>
                <a:ea typeface="黑体" panose="02010609060101010101" pitchFamily="1" charset="-122"/>
              </a:rPr>
              <a:t>材料</a:t>
            </a:r>
          </a:p>
          <a:p>
            <a:pPr algn="ctr">
              <a:lnSpc>
                <a:spcPct val="140000"/>
              </a:lnSpc>
            </a:pPr>
            <a:r>
              <a:rPr lang="zh-CN" altLang="en-US" sz="2800" b="1">
                <a:solidFill>
                  <a:srgbClr val="0070C0"/>
                </a:solidFill>
                <a:latin typeface="黑体" panose="02010609060101010101" pitchFamily="1" charset="-122"/>
                <a:ea typeface="黑体" panose="02010609060101010101" pitchFamily="1" charset="-122"/>
              </a:rPr>
              <a:t>陈设</a:t>
            </a:r>
          </a:p>
          <a:p>
            <a:pPr algn="ctr">
              <a:lnSpc>
                <a:spcPct val="140000"/>
              </a:lnSpc>
            </a:pPr>
            <a:r>
              <a:rPr lang="zh-CN" altLang="en-US" sz="2800" b="1">
                <a:solidFill>
                  <a:srgbClr val="0070C0"/>
                </a:solidFill>
                <a:latin typeface="黑体" panose="02010609060101010101" pitchFamily="1" charset="-122"/>
                <a:ea typeface="黑体" panose="02010609060101010101" pitchFamily="1" charset="-122"/>
              </a:rPr>
              <a:t>园林景观</a:t>
            </a:r>
          </a:p>
        </p:txBody>
      </p:sp>
      <p:sp>
        <p:nvSpPr>
          <p:cNvPr id="4" name="文本框 3"/>
          <p:cNvSpPr txBox="1"/>
          <p:nvPr/>
        </p:nvSpPr>
        <p:spPr>
          <a:xfrm>
            <a:off x="10623550" y="4700905"/>
            <a:ext cx="1101090" cy="1641475"/>
          </a:xfrm>
          <a:prstGeom prst="rect">
            <a:avLst/>
          </a:prstGeom>
          <a:noFill/>
        </p:spPr>
        <p:txBody>
          <a:bodyPr wrap="none" rtlCol="0">
            <a:spAutoFit/>
          </a:bodyPr>
          <a:lstStyle/>
          <a:p>
            <a:pPr algn="ctr">
              <a:lnSpc>
                <a:spcPct val="140000"/>
              </a:lnSpc>
            </a:pPr>
            <a:r>
              <a:rPr lang="zh-CN" altLang="en-US" sz="3600" b="1">
                <a:solidFill>
                  <a:srgbClr val="FF0000"/>
                </a:solidFill>
                <a:latin typeface="黑体" panose="02010609060101010101" pitchFamily="1" charset="-122"/>
                <a:ea typeface="黑体" panose="02010609060101010101" pitchFamily="1" charset="-122"/>
              </a:rPr>
              <a:t>想象</a:t>
            </a:r>
          </a:p>
          <a:p>
            <a:pPr algn="ctr">
              <a:lnSpc>
                <a:spcPct val="140000"/>
              </a:lnSpc>
            </a:pPr>
            <a:r>
              <a:rPr lang="zh-CN" altLang="en-US" sz="3600" b="1">
                <a:solidFill>
                  <a:srgbClr val="FF0000"/>
                </a:solidFill>
                <a:latin typeface="黑体" panose="02010609060101010101" pitchFamily="1" charset="-122"/>
                <a:ea typeface="黑体" panose="02010609060101010101" pitchFamily="1" charset="-122"/>
              </a:rPr>
              <a:t>铺陈</a:t>
            </a:r>
          </a:p>
        </p:txBody>
      </p:sp>
    </p:spTree>
    <p:extLst>
      <p:ext uri="{BB962C8B-B14F-4D97-AF65-F5344CB8AC3E}">
        <p14:creationId xmlns:p14="http://schemas.microsoft.com/office/powerpoint/2010/main" val="118920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p:bldP spid="2" grpId="0" bldLvl="0"/>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429068" y="107633"/>
            <a:ext cx="3054350" cy="70675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sym typeface="楷体" panose="02010609060101010101" pitchFamily="1" charset="-122"/>
              </a:rPr>
              <a:t>细节感悟</a:t>
            </a:r>
          </a:p>
        </p:txBody>
      </p:sp>
      <p:sp>
        <p:nvSpPr>
          <p:cNvPr id="13315" name="文本框 2"/>
          <p:cNvSpPr/>
          <p:nvPr/>
        </p:nvSpPr>
        <p:spPr>
          <a:xfrm>
            <a:off x="825183" y="684848"/>
            <a:ext cx="10182225" cy="78041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微软雅黑"/>
                <a:cs typeface="+mn-ea"/>
                <a:sym typeface="楷体" panose="02010609060101010101" pitchFamily="1" charset="-122"/>
              </a:rPr>
              <a:t>  </a:t>
            </a:r>
            <a:r>
              <a:rPr lang="zh-CN" altLang="en-US" sz="3200" b="1" dirty="0">
                <a:solidFill>
                  <a:srgbClr val="262626"/>
                </a:solidFill>
                <a:latin typeface="微软雅黑"/>
                <a:cs typeface="+mn-ea"/>
                <a:sym typeface="楷体" panose="02010609060101010101" pitchFamily="1" charset="-122"/>
              </a:rPr>
              <a:t>阅读下列文字，想一想作者为什么要这样写？</a:t>
            </a:r>
          </a:p>
        </p:txBody>
      </p:sp>
      <p:sp>
        <p:nvSpPr>
          <p:cNvPr id="2" name="文本框 2"/>
          <p:cNvSpPr/>
          <p:nvPr/>
        </p:nvSpPr>
        <p:spPr>
          <a:xfrm>
            <a:off x="1061085" y="1883410"/>
            <a:ext cx="9711055" cy="1296670"/>
          </a:xfrm>
          <a:prstGeom prst="rect">
            <a:avLst/>
          </a:prstGeom>
          <a:noFill/>
          <a:ln w="9525">
            <a:noFill/>
          </a:ln>
        </p:spPr>
        <p:txBody>
          <a:bodyPr wrap="square" anchor="t">
            <a:spAutoFit/>
          </a:bodyPr>
          <a:lstStyle/>
          <a:p>
            <a:pPr>
              <a:lnSpc>
                <a:spcPct val="140000"/>
              </a:lnSpc>
            </a:pPr>
            <a:r>
              <a:rPr sz="2800" b="1" dirty="0">
                <a:solidFill>
                  <a:srgbClr val="262626"/>
                </a:solidFill>
                <a:latin typeface="楷体" panose="02010609060101010101" pitchFamily="1" charset="-122"/>
                <a:ea typeface="楷体" panose="02010609060101010101" pitchFamily="1" charset="-122"/>
                <a:sym typeface="楷体" panose="02010609060101010101" pitchFamily="1" charset="-122"/>
              </a:rPr>
              <a:t>人们常说:希腊有巴特农神庙，埃及有金字塔，罗马有斗兽场，巴黎有圣母院，而东方有圆明园。</a:t>
            </a:r>
          </a:p>
        </p:txBody>
      </p:sp>
      <p:sp>
        <p:nvSpPr>
          <p:cNvPr id="3" name="文本框 2"/>
          <p:cNvSpPr txBox="1"/>
          <p:nvPr/>
        </p:nvSpPr>
        <p:spPr>
          <a:xfrm>
            <a:off x="1077595" y="3444240"/>
            <a:ext cx="10498455" cy="2159000"/>
          </a:xfrm>
          <a:prstGeom prst="rect">
            <a:avLst/>
          </a:prstGeom>
          <a:noFill/>
        </p:spPr>
        <p:txBody>
          <a:bodyPr wrap="square" rtlCol="0">
            <a:spAutoFit/>
          </a:bodyPr>
          <a:lstStyle/>
          <a:p>
            <a:pPr>
              <a:lnSpc>
                <a:spcPct val="140000"/>
              </a:lnSpc>
            </a:pPr>
            <a:r>
              <a:rPr lang="zh-CN" altLang="en-US" sz="3200" b="1" dirty="0">
                <a:solidFill>
                  <a:srgbClr val="0070C0"/>
                </a:solidFill>
                <a:latin typeface="黑体" panose="02010609060101010101" pitchFamily="1" charset="-122"/>
                <a:ea typeface="黑体" panose="02010609060101010101" pitchFamily="1" charset="-122"/>
              </a:rPr>
              <a:t>通过</a:t>
            </a:r>
            <a:r>
              <a:rPr lang="zh-CN" altLang="en-US" sz="3200" b="1" dirty="0">
                <a:solidFill>
                  <a:srgbClr val="FF0000"/>
                </a:solidFill>
                <a:latin typeface="黑体" panose="02010609060101010101" pitchFamily="1" charset="-122"/>
                <a:ea typeface="黑体" panose="02010609060101010101" pitchFamily="1" charset="-122"/>
              </a:rPr>
              <a:t>类比</a:t>
            </a:r>
            <a:r>
              <a:rPr lang="zh-CN" altLang="en-US" sz="3200" b="1" dirty="0">
                <a:solidFill>
                  <a:srgbClr val="0070C0"/>
                </a:solidFill>
                <a:latin typeface="黑体" panose="02010609060101010101" pitchFamily="1" charset="-122"/>
                <a:ea typeface="黑体" panose="02010609060101010101" pitchFamily="1" charset="-122"/>
              </a:rPr>
              <a:t>，将圆明园与希腊巴特农神庙、埃及金字塔、罗马斗兽场、巴黎圣母院进行类比，</a:t>
            </a:r>
            <a:r>
              <a:rPr lang="zh-CN" altLang="en-US" sz="3200" b="1" dirty="0">
                <a:solidFill>
                  <a:srgbClr val="FF0000"/>
                </a:solidFill>
                <a:latin typeface="黑体" panose="02010609060101010101" pitchFamily="1" charset="-122"/>
                <a:ea typeface="黑体" panose="02010609060101010101" pitchFamily="1" charset="-122"/>
              </a:rPr>
              <a:t>突出</a:t>
            </a:r>
            <a:r>
              <a:rPr lang="zh-CN" altLang="en-US" sz="3200" b="1" dirty="0">
                <a:solidFill>
                  <a:srgbClr val="0070C0"/>
                </a:solidFill>
                <a:latin typeface="黑体" panose="02010609060101010101" pitchFamily="1" charset="-122"/>
                <a:ea typeface="黑体" panose="02010609060101010101" pitchFamily="1" charset="-122"/>
              </a:rPr>
              <a:t>圆明园在世界上的艺术价值与地位，</a:t>
            </a:r>
            <a:r>
              <a:rPr lang="zh-CN" altLang="en-US" sz="3200" b="1" dirty="0">
                <a:solidFill>
                  <a:srgbClr val="FF0000"/>
                </a:solidFill>
                <a:latin typeface="黑体" panose="02010609060101010101" pitchFamily="1" charset="-122"/>
                <a:ea typeface="黑体" panose="02010609060101010101" pitchFamily="1" charset="-122"/>
              </a:rPr>
              <a:t>呼应</a:t>
            </a:r>
            <a:r>
              <a:rPr lang="zh-CN" altLang="en-US" sz="3200" b="1" dirty="0">
                <a:solidFill>
                  <a:srgbClr val="0070C0"/>
                </a:solidFill>
                <a:latin typeface="黑体" panose="02010609060101010101" pitchFamily="1" charset="-122"/>
                <a:ea typeface="黑体" panose="02010609060101010101" pitchFamily="1" charset="-122"/>
              </a:rPr>
              <a:t>前文的</a:t>
            </a:r>
            <a:r>
              <a:rPr lang="en-US" altLang="zh-CN" sz="3200" b="1" dirty="0">
                <a:solidFill>
                  <a:srgbClr val="0070C0"/>
                </a:solidFill>
                <a:latin typeface="黑体" panose="02010609060101010101" pitchFamily="1" charset="-122"/>
                <a:ea typeface="黑体" panose="02010609060101010101" pitchFamily="1" charset="-122"/>
              </a:rPr>
              <a:t>“</a:t>
            </a:r>
            <a:r>
              <a:rPr lang="zh-CN" altLang="en-US" sz="3200" b="1" dirty="0">
                <a:solidFill>
                  <a:srgbClr val="0070C0"/>
                </a:solidFill>
                <a:latin typeface="黑体" panose="02010609060101010101" pitchFamily="1" charset="-122"/>
                <a:ea typeface="黑体" panose="02010609060101010101" pitchFamily="1" charset="-122"/>
              </a:rPr>
              <a:t>世界奇迹</a:t>
            </a:r>
            <a:r>
              <a:rPr lang="en-US" altLang="zh-CN" sz="3200" b="1" dirty="0">
                <a:solidFill>
                  <a:srgbClr val="0070C0"/>
                </a:solidFill>
                <a:latin typeface="黑体" panose="02010609060101010101" pitchFamily="1" charset="-122"/>
                <a:ea typeface="黑体" panose="02010609060101010101" pitchFamily="1" charset="-122"/>
              </a:rPr>
              <a:t>”</a:t>
            </a:r>
            <a:r>
              <a:rPr lang="zh-CN" altLang="en-US" sz="3200" b="1" dirty="0">
                <a:solidFill>
                  <a:srgbClr val="0070C0"/>
                </a:solidFill>
                <a:latin typeface="黑体" panose="02010609060101010101" pitchFamily="1" charset="-122"/>
                <a:ea typeface="黑体" panose="02010609060101010101" pitchFamily="1" charset="-122"/>
              </a:rPr>
              <a:t>的评价。</a:t>
            </a:r>
          </a:p>
        </p:txBody>
      </p:sp>
    </p:spTree>
    <p:extLst>
      <p:ext uri="{BB962C8B-B14F-4D97-AF65-F5344CB8AC3E}">
        <p14:creationId xmlns:p14="http://schemas.microsoft.com/office/powerpoint/2010/main" val="103403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p:bldP spid="2" grpId="0" bldLvl="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136843"/>
            <a:ext cx="3054350" cy="70675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sym typeface="楷体" panose="02010609060101010101" pitchFamily="1" charset="-122"/>
              </a:rPr>
              <a:t>细节感悟</a:t>
            </a:r>
          </a:p>
        </p:txBody>
      </p:sp>
      <p:sp>
        <p:nvSpPr>
          <p:cNvPr id="3" name="文本框 2"/>
          <p:cNvSpPr/>
          <p:nvPr/>
        </p:nvSpPr>
        <p:spPr>
          <a:xfrm>
            <a:off x="825183" y="684848"/>
            <a:ext cx="10182225" cy="147002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微软雅黑"/>
                <a:cs typeface="+mn-ea"/>
                <a:sym typeface="楷体" panose="02010609060101010101" pitchFamily="1" charset="-122"/>
              </a:rPr>
              <a:t>  </a:t>
            </a:r>
            <a:r>
              <a:rPr lang="zh-CN" altLang="en-US" sz="3200" b="1" dirty="0">
                <a:solidFill>
                  <a:srgbClr val="262626"/>
                </a:solidFill>
                <a:latin typeface="微软雅黑"/>
                <a:cs typeface="+mn-ea"/>
                <a:sym typeface="楷体" panose="02010609060101010101" pitchFamily="1" charset="-122"/>
              </a:rPr>
              <a:t>认真研读下列文字，从中找出作者用来谴责英法联军的强盗行为词？请思考，使用这种语言有什么作用？</a:t>
            </a:r>
          </a:p>
        </p:txBody>
      </p:sp>
      <p:sp>
        <p:nvSpPr>
          <p:cNvPr id="5" name="文本框 2"/>
          <p:cNvSpPr/>
          <p:nvPr/>
        </p:nvSpPr>
        <p:spPr>
          <a:xfrm>
            <a:off x="854710" y="2229485"/>
            <a:ext cx="10683240" cy="3707765"/>
          </a:xfrm>
          <a:prstGeom prst="rect">
            <a:avLst/>
          </a:prstGeom>
          <a:noFill/>
          <a:ln w="9525">
            <a:noFill/>
          </a:ln>
        </p:spPr>
        <p:txBody>
          <a:bodyPr wrap="square" anchor="t">
            <a:spAutoFit/>
          </a:bodyPr>
          <a:lstStyle/>
          <a:p>
            <a:pPr>
              <a:lnSpc>
                <a:spcPct val="140000"/>
              </a:lnSpc>
            </a:pPr>
            <a:r>
              <a:rPr sz="2800" b="1" dirty="0">
                <a:solidFill>
                  <a:srgbClr val="262626"/>
                </a:solidFill>
                <a:latin typeface="楷体" panose="02010609060101010101" pitchFamily="1" charset="-122"/>
                <a:ea typeface="楷体" panose="02010609060101010101" pitchFamily="1" charset="-122"/>
                <a:sym typeface="楷体" panose="02010609060101010101" pitchFamily="1" charset="-122"/>
              </a:rPr>
              <a:t>从前他们对巴特农神庙怎么干，现在对圆明园也怎么干，不同的只是干得更彻底，更漂亮，以至于荡然无存。我们把欧洲所有大教堂的财宝加在一起，也许还抵不上东方这座了不起的富丽堂皇的博物馆。那儿不仅仅有艺术珍品，还有大堆的金银制品。丰功伟绩!收获巨大!两个胜利者，一个塞满了腰包，这是看得见的，另一个装满了箱箧。他们手挽手，笑嘻嘻地回到欧洲。</a:t>
            </a:r>
          </a:p>
        </p:txBody>
      </p:sp>
    </p:spTree>
    <p:extLst>
      <p:ext uri="{BB962C8B-B14F-4D97-AF65-F5344CB8AC3E}">
        <p14:creationId xmlns:p14="http://schemas.microsoft.com/office/powerpoint/2010/main" val="319374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5"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136843"/>
            <a:ext cx="3054350" cy="70675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sym typeface="楷体" panose="02010609060101010101" pitchFamily="1" charset="-122"/>
              </a:rPr>
              <a:t>细节感悟</a:t>
            </a:r>
          </a:p>
        </p:txBody>
      </p:sp>
      <p:sp>
        <p:nvSpPr>
          <p:cNvPr id="3" name="文本框 2"/>
          <p:cNvSpPr/>
          <p:nvPr/>
        </p:nvSpPr>
        <p:spPr>
          <a:xfrm>
            <a:off x="825183" y="684848"/>
            <a:ext cx="10182225" cy="147002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微软雅黑"/>
                <a:cs typeface="+mn-ea"/>
                <a:sym typeface="楷体" panose="02010609060101010101" pitchFamily="1" charset="-122"/>
              </a:rPr>
              <a:t>  </a:t>
            </a:r>
            <a:r>
              <a:rPr lang="zh-CN" altLang="en-US" sz="3200" b="1" dirty="0">
                <a:solidFill>
                  <a:srgbClr val="262626"/>
                </a:solidFill>
                <a:latin typeface="微软雅黑"/>
                <a:cs typeface="+mn-ea"/>
                <a:sym typeface="楷体" panose="02010609060101010101" pitchFamily="1" charset="-122"/>
              </a:rPr>
              <a:t>认真研读下列文字，从中找出作者用来谴责英法联军的强盗行为词？请思考，使用这种语言有什么作用？</a:t>
            </a:r>
          </a:p>
        </p:txBody>
      </p:sp>
      <p:sp>
        <p:nvSpPr>
          <p:cNvPr id="5" name="文本框 2"/>
          <p:cNvSpPr/>
          <p:nvPr/>
        </p:nvSpPr>
        <p:spPr>
          <a:xfrm>
            <a:off x="854710" y="2331720"/>
            <a:ext cx="10683240" cy="2675255"/>
          </a:xfrm>
          <a:prstGeom prst="rect">
            <a:avLst/>
          </a:prstGeom>
          <a:noFill/>
          <a:ln w="9525">
            <a:noFill/>
          </a:ln>
        </p:spPr>
        <p:txBody>
          <a:bodyPr wrap="square" anchor="t">
            <a:spAutoFit/>
          </a:bodyPr>
          <a:lstStyle/>
          <a:p>
            <a:pPr>
              <a:lnSpc>
                <a:spcPct val="140000"/>
              </a:lnSpc>
            </a:pP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从前他们对巴特农神庙怎么干，现在对圆明园也怎么干，不同的只是干得</a:t>
            </a:r>
            <a:r>
              <a:rPr sz="2400" b="1" dirty="0">
                <a:solidFill>
                  <a:srgbClr val="FF0000"/>
                </a:solidFill>
                <a:latin typeface="楷体" panose="02010609060101010101" pitchFamily="1" charset="-122"/>
                <a:ea typeface="楷体" panose="02010609060101010101" pitchFamily="1" charset="-122"/>
                <a:sym typeface="楷体" panose="02010609060101010101" pitchFamily="1" charset="-122"/>
              </a:rPr>
              <a:t>更彻底，更漂亮</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，以至于荡然无存。我们把欧洲所有大教堂的财宝加在一起，也许还抵不上东方这座了不起的富丽堂皇的博物馆。那儿不仅仅有艺术珍品，还有大堆的金银制品。</a:t>
            </a:r>
            <a:r>
              <a:rPr sz="2400" b="1" dirty="0">
                <a:solidFill>
                  <a:srgbClr val="FF0000"/>
                </a:solidFill>
                <a:latin typeface="楷体" panose="02010609060101010101" pitchFamily="1" charset="-122"/>
                <a:ea typeface="楷体" panose="02010609060101010101" pitchFamily="1" charset="-122"/>
                <a:sym typeface="楷体" panose="02010609060101010101" pitchFamily="1" charset="-122"/>
              </a:rPr>
              <a:t>丰功伟绩!收获巨大!</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两个胜利者，一个塞满了腰包，这是看得见的，另一个装满了箱箧。他们</a:t>
            </a:r>
            <a:r>
              <a:rPr sz="2400" b="1" dirty="0">
                <a:solidFill>
                  <a:srgbClr val="FF0000"/>
                </a:solidFill>
                <a:latin typeface="楷体" panose="02010609060101010101" pitchFamily="1" charset="-122"/>
                <a:ea typeface="楷体" panose="02010609060101010101" pitchFamily="1" charset="-122"/>
                <a:sym typeface="楷体" panose="02010609060101010101" pitchFamily="1" charset="-122"/>
              </a:rPr>
              <a:t>手挽手，笑嘻嘻</a:t>
            </a:r>
            <a:r>
              <a:rPr sz="2400" b="1" dirty="0">
                <a:solidFill>
                  <a:srgbClr val="262626"/>
                </a:solidFill>
                <a:latin typeface="楷体" panose="02010609060101010101" pitchFamily="1" charset="-122"/>
                <a:ea typeface="楷体" panose="02010609060101010101" pitchFamily="1" charset="-122"/>
                <a:sym typeface="楷体" panose="02010609060101010101" pitchFamily="1" charset="-122"/>
              </a:rPr>
              <a:t>地回到欧洲。</a:t>
            </a:r>
          </a:p>
        </p:txBody>
      </p:sp>
      <p:sp>
        <p:nvSpPr>
          <p:cNvPr id="2" name="文本框 1"/>
          <p:cNvSpPr txBox="1"/>
          <p:nvPr/>
        </p:nvSpPr>
        <p:spPr>
          <a:xfrm>
            <a:off x="617855" y="5175885"/>
            <a:ext cx="10949305" cy="1296670"/>
          </a:xfrm>
          <a:prstGeom prst="rect">
            <a:avLst/>
          </a:prstGeom>
          <a:noFill/>
        </p:spPr>
        <p:txBody>
          <a:bodyPr wrap="square" rtlCol="0">
            <a:spAutoFit/>
          </a:bodyPr>
          <a:lstStyle/>
          <a:p>
            <a:pPr>
              <a:lnSpc>
                <a:spcPct val="140000"/>
              </a:lnSpc>
            </a:pPr>
            <a:r>
              <a:rPr lang="zh-CN" altLang="en-US" sz="2800" b="1">
                <a:solidFill>
                  <a:srgbClr val="0070C0"/>
                </a:solidFill>
                <a:latin typeface="黑体" panose="02010609060101010101" pitchFamily="1" charset="-122"/>
                <a:ea typeface="黑体" panose="02010609060101010101" pitchFamily="1" charset="-122"/>
              </a:rPr>
              <a:t>作者巧用</a:t>
            </a:r>
            <a:r>
              <a:rPr lang="zh-CN" altLang="en-US" sz="2800" b="1">
                <a:solidFill>
                  <a:srgbClr val="FF0000"/>
                </a:solidFill>
                <a:latin typeface="黑体" panose="02010609060101010101" pitchFamily="1" charset="-122"/>
                <a:ea typeface="黑体" panose="02010609060101010101" pitchFamily="1" charset="-122"/>
              </a:rPr>
              <a:t>反语</a:t>
            </a:r>
            <a:r>
              <a:rPr lang="zh-CN" altLang="en-US" sz="2800" b="1">
                <a:solidFill>
                  <a:srgbClr val="0070C0"/>
                </a:solidFill>
                <a:latin typeface="黑体" panose="02010609060101010101" pitchFamily="1" charset="-122"/>
                <a:ea typeface="黑体" panose="02010609060101010101" pitchFamily="1" charset="-122"/>
              </a:rPr>
              <a:t>，</a:t>
            </a:r>
            <a:r>
              <a:rPr lang="en-US" altLang="zh-CN" sz="2800" b="1">
                <a:solidFill>
                  <a:srgbClr val="0070C0"/>
                </a:solidFill>
                <a:latin typeface="黑体" panose="02010609060101010101" pitchFamily="1" charset="-122"/>
                <a:ea typeface="黑体" panose="02010609060101010101" pitchFamily="1" charset="-122"/>
              </a:rPr>
              <a:t>“</a:t>
            </a:r>
            <a:r>
              <a:rPr lang="zh-CN" altLang="en-US" sz="2800" b="1">
                <a:solidFill>
                  <a:srgbClr val="0070C0"/>
                </a:solidFill>
                <a:latin typeface="黑体" panose="02010609060101010101" pitchFamily="1" charset="-122"/>
                <a:ea typeface="黑体" panose="02010609060101010101" pitchFamily="1" charset="-122"/>
              </a:rPr>
              <a:t>更彻底</a:t>
            </a:r>
            <a:r>
              <a:rPr lang="en-US" altLang="zh-CN" sz="2800" b="1">
                <a:solidFill>
                  <a:srgbClr val="0070C0"/>
                </a:solidFill>
                <a:latin typeface="黑体" panose="02010609060101010101" pitchFamily="1" charset="-122"/>
                <a:ea typeface="黑体" panose="02010609060101010101" pitchFamily="1" charset="-122"/>
              </a:rPr>
              <a:t>”“</a:t>
            </a:r>
            <a:r>
              <a:rPr lang="zh-CN" altLang="en-US" sz="2800" b="1">
                <a:solidFill>
                  <a:srgbClr val="0070C0"/>
                </a:solidFill>
                <a:latin typeface="黑体" panose="02010609060101010101" pitchFamily="1" charset="-122"/>
                <a:ea typeface="黑体" panose="02010609060101010101" pitchFamily="1" charset="-122"/>
              </a:rPr>
              <a:t>更漂亮</a:t>
            </a:r>
            <a:r>
              <a:rPr lang="en-US" altLang="zh-CN" sz="2800" b="1">
                <a:solidFill>
                  <a:srgbClr val="0070C0"/>
                </a:solidFill>
                <a:latin typeface="黑体" panose="02010609060101010101" pitchFamily="1" charset="-122"/>
                <a:ea typeface="黑体" panose="02010609060101010101" pitchFamily="1" charset="-122"/>
              </a:rPr>
              <a:t>”“</a:t>
            </a:r>
            <a:r>
              <a:rPr lang="zh-CN" altLang="en-US" sz="2800" b="1">
                <a:solidFill>
                  <a:srgbClr val="0070C0"/>
                </a:solidFill>
                <a:latin typeface="黑体" panose="02010609060101010101" pitchFamily="1" charset="-122"/>
                <a:ea typeface="黑体" panose="02010609060101010101" pitchFamily="1" charset="-122"/>
              </a:rPr>
              <a:t>丰功伟绩</a:t>
            </a:r>
            <a:r>
              <a:rPr lang="en-US" altLang="zh-CN" sz="2800" b="1">
                <a:solidFill>
                  <a:srgbClr val="0070C0"/>
                </a:solidFill>
                <a:latin typeface="黑体" panose="02010609060101010101" pitchFamily="1" charset="-122"/>
                <a:ea typeface="黑体" panose="02010609060101010101" pitchFamily="1" charset="-122"/>
              </a:rPr>
              <a:t>”“</a:t>
            </a:r>
            <a:r>
              <a:rPr lang="zh-CN" altLang="en-US" sz="2800" b="1">
                <a:solidFill>
                  <a:srgbClr val="0070C0"/>
                </a:solidFill>
                <a:latin typeface="黑体" panose="02010609060101010101" pitchFamily="1" charset="-122"/>
                <a:ea typeface="黑体" panose="02010609060101010101" pitchFamily="1" charset="-122"/>
              </a:rPr>
              <a:t>收获巨大</a:t>
            </a:r>
            <a:r>
              <a:rPr lang="en-US" altLang="zh-CN" sz="2800" b="1">
                <a:solidFill>
                  <a:srgbClr val="0070C0"/>
                </a:solidFill>
                <a:latin typeface="黑体" panose="02010609060101010101" pitchFamily="1" charset="-122"/>
                <a:ea typeface="黑体" panose="02010609060101010101" pitchFamily="1" charset="-122"/>
              </a:rPr>
              <a:t>”</a:t>
            </a:r>
            <a:r>
              <a:rPr lang="zh-CN" altLang="en-US" sz="2800" b="1">
                <a:solidFill>
                  <a:srgbClr val="0070C0"/>
                </a:solidFill>
                <a:latin typeface="黑体" panose="02010609060101010101" pitchFamily="1" charset="-122"/>
                <a:ea typeface="黑体" panose="02010609060101010101" pitchFamily="1" charset="-122"/>
              </a:rPr>
              <a:t>等反语，</a:t>
            </a:r>
            <a:r>
              <a:rPr lang="zh-CN" altLang="en-US" sz="2800" b="1">
                <a:solidFill>
                  <a:srgbClr val="FF0000"/>
                </a:solidFill>
                <a:latin typeface="黑体" panose="02010609060101010101" pitchFamily="1" charset="-122"/>
                <a:ea typeface="黑体" panose="02010609060101010101" pitchFamily="1" charset="-122"/>
              </a:rPr>
              <a:t>辛辣地讽刺</a:t>
            </a:r>
            <a:r>
              <a:rPr lang="zh-CN" altLang="en-US" sz="2800" b="1">
                <a:solidFill>
                  <a:srgbClr val="0070C0"/>
                </a:solidFill>
                <a:latin typeface="黑体" panose="02010609060101010101" pitchFamily="1" charset="-122"/>
                <a:ea typeface="黑体" panose="02010609060101010101" pitchFamily="1" charset="-122"/>
              </a:rPr>
              <a:t>了英法联军的强盗行为，表达了他的</a:t>
            </a:r>
            <a:r>
              <a:rPr lang="zh-CN" altLang="en-US" sz="2800" b="1">
                <a:solidFill>
                  <a:srgbClr val="FF0000"/>
                </a:solidFill>
                <a:latin typeface="黑体" panose="02010609060101010101" pitchFamily="1" charset="-122"/>
                <a:ea typeface="黑体" panose="02010609060101010101" pitchFamily="1" charset="-122"/>
              </a:rPr>
              <a:t>愤怒和批判</a:t>
            </a:r>
            <a:r>
              <a:rPr lang="zh-CN" altLang="en-US" sz="2800" b="1">
                <a:solidFill>
                  <a:srgbClr val="0070C0"/>
                </a:solidFill>
                <a:latin typeface="黑体" panose="02010609060101010101" pitchFamily="1" charset="-122"/>
                <a:ea typeface="黑体" panose="02010609060101010101" pitchFamily="1" charset="-122"/>
              </a:rPr>
              <a:t>。</a:t>
            </a:r>
          </a:p>
        </p:txBody>
      </p:sp>
    </p:spTree>
    <p:extLst>
      <p:ext uri="{BB962C8B-B14F-4D97-AF65-F5344CB8AC3E}">
        <p14:creationId xmlns:p14="http://schemas.microsoft.com/office/powerpoint/2010/main" val="55195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文本框 28676"/>
          <p:cNvSpPr txBox="1"/>
          <p:nvPr/>
        </p:nvSpPr>
        <p:spPr>
          <a:xfrm>
            <a:off x="1188085" y="572770"/>
            <a:ext cx="10092690" cy="4154170"/>
          </a:xfrm>
          <a:prstGeom prst="rect">
            <a:avLst/>
          </a:prstGeom>
          <a:noFill/>
          <a:ln w="9525">
            <a:noFill/>
          </a:ln>
        </p:spPr>
        <p:txBody>
          <a:bodyPr wrap="square" anchor="t">
            <a:spAutoFit/>
          </a:bodyPr>
          <a:lstStyle/>
          <a:p>
            <a:pPr>
              <a:spcBef>
                <a:spcPct val="50000"/>
              </a:spcBef>
            </a:pPr>
            <a:r>
              <a:rPr lang="zh-CN" altLang="en-US" sz="4000" b="1" dirty="0">
                <a:solidFill>
                  <a:srgbClr val="FF0000"/>
                </a:solidFill>
                <a:latin typeface="微软雅黑"/>
              </a:rPr>
              <a:t>反语：</a:t>
            </a:r>
            <a:r>
              <a:rPr lang="zh-CN" altLang="en-US" sz="3200" b="1" dirty="0">
                <a:solidFill>
                  <a:prstClr val="black"/>
                </a:solidFill>
                <a:latin typeface="楷体" panose="02010609060101010101" pitchFamily="1" charset="-122"/>
                <a:ea typeface="楷体" panose="02010609060101010101" pitchFamily="1" charset="-122"/>
                <a:cs typeface="楷体" panose="02010609060101010101" pitchFamily="1" charset="-122"/>
              </a:rPr>
              <a:t>故意使用与本来意思相反的词语或句子来表达本意</a:t>
            </a:r>
            <a:r>
              <a:rPr lang="zh-CN" altLang="en-US" sz="3200" b="1" dirty="0">
                <a:solidFill>
                  <a:srgbClr val="FF0000"/>
                </a:solidFill>
                <a:latin typeface="楷体" panose="02010609060101010101" pitchFamily="1" charset="-122"/>
                <a:ea typeface="楷体" panose="02010609060101010101" pitchFamily="1" charset="-122"/>
                <a:cs typeface="楷体" panose="02010609060101010101" pitchFamily="1" charset="-122"/>
              </a:rPr>
              <a:t>，这种修辞方法就叫反语，也称“倒反”、“反话”。</a:t>
            </a:r>
            <a:r>
              <a:rPr lang="zh-CN" altLang="en-US" sz="3200" b="1" dirty="0">
                <a:solidFill>
                  <a:prstClr val="black"/>
                </a:solidFill>
                <a:latin typeface="楷体" panose="02010609060101010101" pitchFamily="1" charset="-122"/>
                <a:ea typeface="楷体" panose="02010609060101010101" pitchFamily="1" charset="-122"/>
                <a:cs typeface="楷体" panose="02010609060101010101" pitchFamily="1" charset="-122"/>
              </a:rPr>
              <a:t>多用在</a:t>
            </a:r>
            <a:r>
              <a:rPr lang="zh-CN" altLang="en-US" sz="3200" b="1" dirty="0">
                <a:solidFill>
                  <a:srgbClr val="FF0000"/>
                </a:solidFill>
                <a:latin typeface="楷体" panose="02010609060101010101" pitchFamily="1" charset="-122"/>
                <a:ea typeface="楷体" panose="02010609060101010101" pitchFamily="1" charset="-122"/>
                <a:cs typeface="楷体" panose="02010609060101010101" pitchFamily="1" charset="-122"/>
              </a:rPr>
              <a:t>揭露，批判，讽刺</a:t>
            </a:r>
            <a:r>
              <a:rPr lang="zh-CN" altLang="en-US" sz="3200" b="1" dirty="0">
                <a:solidFill>
                  <a:prstClr val="black"/>
                </a:solidFill>
                <a:latin typeface="楷体" panose="02010609060101010101" pitchFamily="1" charset="-122"/>
                <a:ea typeface="楷体" panose="02010609060101010101" pitchFamily="1" charset="-122"/>
                <a:cs typeface="楷体" panose="02010609060101010101" pitchFamily="1" charset="-122"/>
              </a:rPr>
              <a:t>等方面。</a:t>
            </a:r>
          </a:p>
          <a:p>
            <a:pPr>
              <a:spcBef>
                <a:spcPct val="50000"/>
              </a:spcBef>
            </a:pPr>
            <a:r>
              <a:rPr lang="zh-CN" altLang="en-US" sz="3200" b="1" dirty="0">
                <a:solidFill>
                  <a:prstClr val="black"/>
                </a:solidFill>
                <a:ea typeface="宋体" panose="02010600030101010101" pitchFamily="2" charset="-122"/>
              </a:rPr>
              <a:t>比如已学过的鲁迅先生的《藤野先生》</a:t>
            </a:r>
          </a:p>
          <a:p>
            <a:pPr>
              <a:spcBef>
                <a:spcPct val="50000"/>
              </a:spcBef>
            </a:pPr>
            <a:r>
              <a:rPr lang="en-US" altLang="zh-CN" sz="3200" b="1" dirty="0">
                <a:solidFill>
                  <a:prstClr val="black"/>
                </a:solidFill>
                <a:latin typeface="楷体" panose="02010609060101010101" pitchFamily="1" charset="-122"/>
                <a:ea typeface="楷体" panose="02010609060101010101" pitchFamily="1" charset="-122"/>
                <a:cs typeface="楷体" panose="02010609060101010101" pitchFamily="1" charset="-122"/>
              </a:rPr>
              <a:t>“</a:t>
            </a:r>
            <a:r>
              <a:rPr lang="zh-CN" altLang="en-US" sz="3200" b="1" dirty="0">
                <a:solidFill>
                  <a:prstClr val="black"/>
                </a:solidFill>
                <a:latin typeface="楷体" panose="02010609060101010101" pitchFamily="1" charset="-122"/>
                <a:ea typeface="楷体" panose="02010609060101010101" pitchFamily="1" charset="-122"/>
                <a:cs typeface="楷体" panose="02010609060101010101" pitchFamily="1" charset="-122"/>
              </a:rPr>
              <a:t>也有解散辫子，盘得平的，除下帽来，油光可鉴，宛如小姑娘的发髻一般，还要将脖子扭几扭。</a:t>
            </a:r>
            <a:r>
              <a:rPr lang="zh-CN" altLang="en-US" sz="3200" b="1" dirty="0">
                <a:solidFill>
                  <a:srgbClr val="FF0000"/>
                </a:solidFill>
                <a:latin typeface="楷体" panose="02010609060101010101" pitchFamily="1" charset="-122"/>
                <a:ea typeface="楷体" panose="02010609060101010101" pitchFamily="1" charset="-122"/>
                <a:cs typeface="楷体" panose="02010609060101010101" pitchFamily="1" charset="-122"/>
              </a:rPr>
              <a:t>实在标致极了</a:t>
            </a:r>
            <a:r>
              <a:rPr lang="zh-CN" altLang="en-US" sz="3200" b="1" dirty="0">
                <a:solidFill>
                  <a:prstClr val="black"/>
                </a:solidFill>
                <a:latin typeface="楷体" panose="02010609060101010101" pitchFamily="1" charset="-122"/>
                <a:ea typeface="楷体" panose="02010609060101010101" pitchFamily="1" charset="-122"/>
                <a:cs typeface="楷体" panose="02010609060101010101" pitchFamily="1" charset="-122"/>
              </a:rPr>
              <a:t>。</a:t>
            </a:r>
            <a:r>
              <a:rPr lang="en-US" altLang="zh-CN" sz="3200" b="1" dirty="0">
                <a:solidFill>
                  <a:prstClr val="black"/>
                </a:solidFill>
                <a:latin typeface="楷体" panose="02010609060101010101" pitchFamily="1" charset="-122"/>
                <a:ea typeface="楷体" panose="02010609060101010101" pitchFamily="1" charset="-122"/>
                <a:cs typeface="楷体" panose="02010609060101010101" pitchFamily="1" charset="-122"/>
              </a:rPr>
              <a:t>”</a:t>
            </a:r>
          </a:p>
        </p:txBody>
      </p:sp>
      <p:sp>
        <p:nvSpPr>
          <p:cNvPr id="4" name="文本框 2"/>
          <p:cNvSpPr/>
          <p:nvPr/>
        </p:nvSpPr>
        <p:spPr>
          <a:xfrm>
            <a:off x="1004253" y="4986973"/>
            <a:ext cx="10182225" cy="1470025"/>
          </a:xfrm>
          <a:prstGeom prst="rect">
            <a:avLst/>
          </a:prstGeom>
          <a:noFill/>
          <a:ln w="9525">
            <a:noFill/>
          </a:ln>
        </p:spPr>
        <p:txBody>
          <a:bodyPr wrap="square" anchor="t">
            <a:spAutoFit/>
          </a:bodyPr>
          <a:lstStyle/>
          <a:p>
            <a:pPr>
              <a:lnSpc>
                <a:spcPct val="140000"/>
              </a:lnSpc>
            </a:pPr>
            <a:r>
              <a:rPr lang="en-US" altLang="zh-CN" sz="3200" b="1" dirty="0">
                <a:solidFill>
                  <a:srgbClr val="262626"/>
                </a:solidFill>
                <a:latin typeface="微软雅黑"/>
                <a:cs typeface="+mn-ea"/>
                <a:sym typeface="楷体" panose="02010609060101010101" pitchFamily="1" charset="-122"/>
              </a:rPr>
              <a:t>  </a:t>
            </a:r>
            <a:r>
              <a:rPr lang="zh-CN" altLang="en-US" sz="3200" b="1" dirty="0">
                <a:solidFill>
                  <a:srgbClr val="262626"/>
                </a:solidFill>
                <a:latin typeface="微软雅黑"/>
                <a:cs typeface="+mn-ea"/>
                <a:sym typeface="楷体" panose="02010609060101010101" pitchFamily="1" charset="-122"/>
              </a:rPr>
              <a:t>请从文中再找出几个反语的例子，说说这些反语的含义和作用。</a:t>
            </a:r>
          </a:p>
        </p:txBody>
      </p:sp>
    </p:spTree>
    <p:custDataLst>
      <p:tags r:id="rId1"/>
    </p:custDataLst>
    <p:extLst>
      <p:ext uri="{BB962C8B-B14F-4D97-AF65-F5344CB8AC3E}">
        <p14:creationId xmlns:p14="http://schemas.microsoft.com/office/powerpoint/2010/main" val="176416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blinds(horizontal)">
                                      <p:cBhvr>
                                        <p:cTn id="7" dur="500"/>
                                        <p:tgtEl>
                                          <p:spTgt spid="2867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bldLvl="0"/>
      <p:bldP spid="4" grpId="0" bldLvl="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67715" y="694690"/>
            <a:ext cx="10232390" cy="953135"/>
          </a:xfrm>
          <a:prstGeom prst="rect">
            <a:avLst/>
          </a:prstGeom>
          <a:noFill/>
        </p:spPr>
        <p:txBody>
          <a:bodyPr wrap="square" rtlCol="0" anchor="t">
            <a:spAutoFit/>
          </a:bodyPr>
          <a:lstStyle/>
          <a:p>
            <a:r>
              <a:rPr lang="zh-CN" altLang="en-US" sz="2800">
                <a:solidFill>
                  <a:prstClr val="black"/>
                </a:solidFill>
                <a:latin typeface="楷体" panose="02010609060101010101" pitchFamily="1" charset="-122"/>
                <a:ea typeface="楷体" panose="02010609060101010101" pitchFamily="1" charset="-122"/>
              </a:rPr>
              <a:t>我们欧洲人是文明人，中国人在我们眼中是野蛮人。这就是文明对野蛮所干的事情。</a:t>
            </a:r>
          </a:p>
        </p:txBody>
      </p:sp>
      <p:sp>
        <p:nvSpPr>
          <p:cNvPr id="3" name="文本框 2"/>
          <p:cNvSpPr txBox="1"/>
          <p:nvPr/>
        </p:nvSpPr>
        <p:spPr>
          <a:xfrm>
            <a:off x="1017270" y="3912870"/>
            <a:ext cx="6939280" cy="521970"/>
          </a:xfrm>
          <a:prstGeom prst="rect">
            <a:avLst/>
          </a:prstGeom>
          <a:noFill/>
        </p:spPr>
        <p:txBody>
          <a:bodyPr wrap="none" rtlCol="0">
            <a:spAutoFit/>
          </a:bodyPr>
          <a:lstStyle/>
          <a:p>
            <a:r>
              <a:rPr lang="zh-CN" altLang="en-US" sz="2800">
                <a:solidFill>
                  <a:prstClr val="black"/>
                </a:solidFill>
                <a:latin typeface="楷体" panose="02010609060101010101" pitchFamily="1" charset="-122"/>
                <a:ea typeface="楷体" panose="02010609060101010101" pitchFamily="1" charset="-122"/>
                <a:sym typeface="+mn-ea"/>
              </a:rPr>
              <a:t>先生，以上就是我对远征中国的全部赞誉。</a:t>
            </a:r>
            <a:endParaRPr lang="zh-CN" altLang="en-US" sz="2800">
              <a:solidFill>
                <a:prstClr val="black"/>
              </a:solidFill>
              <a:latin typeface="楷体" panose="02010609060101010101" pitchFamily="1" charset="-122"/>
              <a:ea typeface="楷体" panose="02010609060101010101" pitchFamily="1" charset="-122"/>
            </a:endParaRPr>
          </a:p>
        </p:txBody>
      </p:sp>
      <p:sp>
        <p:nvSpPr>
          <p:cNvPr id="4" name="文本框 3"/>
          <p:cNvSpPr txBox="1"/>
          <p:nvPr/>
        </p:nvSpPr>
        <p:spPr>
          <a:xfrm>
            <a:off x="767080" y="1998345"/>
            <a:ext cx="10233025" cy="1814830"/>
          </a:xfrm>
          <a:prstGeom prst="rect">
            <a:avLst/>
          </a:prstGeom>
          <a:noFill/>
        </p:spPr>
        <p:txBody>
          <a:bodyPr wrap="square" rtlCol="0" anchor="t">
            <a:spAutoFit/>
          </a:bodyPr>
          <a:lstStyle/>
          <a:p>
            <a:r>
              <a:rPr lang="zh-CN" altLang="en-US" sz="2800">
                <a:solidFill>
                  <a:prstClr val="black"/>
                </a:solidFill>
                <a:latin typeface="黑体" panose="02010609060101010101" pitchFamily="1" charset="-122"/>
                <a:ea typeface="黑体" panose="02010609060101010101" pitchFamily="1" charset="-122"/>
                <a:cs typeface="黑体" panose="02010609060101010101" pitchFamily="1" charset="-122"/>
              </a:rPr>
              <a:t>“野蛮人”创造文明，“文明人”践踏文明，运用反语，讽刺辛辣地道出了英法侵略者野蛮、无耻的实质。</a:t>
            </a:r>
          </a:p>
          <a:p>
            <a:endParaRPr lang="zh-CN" altLang="en-US" sz="2800">
              <a:solidFill>
                <a:prstClr val="black"/>
              </a:solidFill>
              <a:latin typeface="黑体" panose="02010609060101010101" pitchFamily="1" charset="-122"/>
              <a:ea typeface="黑体" panose="02010609060101010101" pitchFamily="1" charset="-122"/>
              <a:cs typeface="黑体" panose="02010609060101010101" pitchFamily="1" charset="-122"/>
            </a:endParaRPr>
          </a:p>
          <a:p>
            <a:endParaRPr lang="zh-CN" altLang="en-US" sz="2800">
              <a:solidFill>
                <a:prstClr val="black"/>
              </a:solidFill>
              <a:latin typeface="黑体" panose="02010609060101010101" pitchFamily="1" charset="-122"/>
              <a:ea typeface="黑体" panose="02010609060101010101" pitchFamily="1" charset="-122"/>
              <a:cs typeface="黑体" panose="02010609060101010101" pitchFamily="1" charset="-122"/>
            </a:endParaRPr>
          </a:p>
        </p:txBody>
      </p:sp>
      <p:sp>
        <p:nvSpPr>
          <p:cNvPr id="5" name="文本框 4"/>
          <p:cNvSpPr txBox="1"/>
          <p:nvPr/>
        </p:nvSpPr>
        <p:spPr>
          <a:xfrm>
            <a:off x="857885" y="4789805"/>
            <a:ext cx="10142220" cy="953135"/>
          </a:xfrm>
          <a:prstGeom prst="rect">
            <a:avLst/>
          </a:prstGeom>
          <a:noFill/>
        </p:spPr>
        <p:txBody>
          <a:bodyPr wrap="square" rtlCol="0">
            <a:spAutoFit/>
          </a:bodyPr>
          <a:lstStyle/>
          <a:p>
            <a:r>
              <a:rPr lang="zh-CN" altLang="en-US" sz="2800">
                <a:solidFill>
                  <a:prstClr val="black"/>
                </a:solidFill>
                <a:latin typeface="黑体" panose="02010609060101010101" pitchFamily="1" charset="-122"/>
                <a:ea typeface="黑体" panose="02010609060101010101" pitchFamily="1" charset="-122"/>
                <a:cs typeface="黑体" panose="02010609060101010101" pitchFamily="1" charset="-122"/>
                <a:sym typeface="+mn-ea"/>
              </a:rPr>
              <a:t>这句话鲜明地表达了雨果对远征中国之举的态度，不是“赞誉”，而是“谴责”，极具嘲讽与批判意味。</a:t>
            </a:r>
            <a:endParaRPr lang="zh-CN" altLang="en-US" sz="2800">
              <a:solidFill>
                <a:prstClr val="black"/>
              </a:solidFill>
              <a:latin typeface="黑体" panose="02010609060101010101" pitchFamily="1" charset="-122"/>
              <a:ea typeface="黑体" panose="02010609060101010101" pitchFamily="1" charset="-122"/>
              <a:cs typeface="黑体" panose="02010609060101010101" pitchFamily="1" charset="-122"/>
            </a:endParaRPr>
          </a:p>
        </p:txBody>
      </p:sp>
    </p:spTree>
    <p:custDataLst>
      <p:tags r:id="rId1"/>
    </p:custDataLst>
    <p:extLst>
      <p:ext uri="{BB962C8B-B14F-4D97-AF65-F5344CB8AC3E}">
        <p14:creationId xmlns:p14="http://schemas.microsoft.com/office/powerpoint/2010/main" val="804549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706563" y="136843"/>
            <a:ext cx="3054350" cy="70675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sym typeface="楷体" panose="02010609060101010101" pitchFamily="1" charset="-122"/>
              </a:rPr>
              <a:t>思考讨论</a:t>
            </a:r>
          </a:p>
        </p:txBody>
      </p:sp>
      <p:sp>
        <p:nvSpPr>
          <p:cNvPr id="3" name="文本框 2"/>
          <p:cNvSpPr/>
          <p:nvPr/>
        </p:nvSpPr>
        <p:spPr>
          <a:xfrm>
            <a:off x="794703" y="989013"/>
            <a:ext cx="10182225" cy="3537585"/>
          </a:xfrm>
          <a:prstGeom prst="rect">
            <a:avLst/>
          </a:prstGeom>
          <a:noFill/>
          <a:ln w="9525">
            <a:noFill/>
          </a:ln>
        </p:spPr>
        <p:txBody>
          <a:bodyPr wrap="square" anchor="t">
            <a:spAutoFit/>
          </a:bodyPr>
          <a:lstStyle/>
          <a:p>
            <a:pPr>
              <a:lnSpc>
                <a:spcPct val="140000"/>
              </a:lnSpc>
            </a:pPr>
            <a:r>
              <a:rPr 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1.</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雨果是法国人，但对法国的</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胜利</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没有喜悦，没有赞美，而是站在正义和良知的立场上揭露和批判了这次</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胜利</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。他这样是不是不够</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爱国</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？谈谈你的看法。</a:t>
            </a:r>
          </a:p>
          <a:p>
            <a:pPr>
              <a:lnSpc>
                <a:spcPct val="140000"/>
              </a:lnSpc>
            </a:pPr>
            <a:endPar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endParaRPr>
          </a:p>
          <a:p>
            <a:pPr>
              <a:lnSpc>
                <a:spcPct val="140000"/>
              </a:lnSpc>
            </a:pP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2.</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你认为有必要</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重建圆明园</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吗</a:t>
            </a:r>
            <a:r>
              <a:rPr lang="en-US" altLang="zh-CN"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a:t>
            </a:r>
            <a:r>
              <a:rPr lang="zh-CN" altLang="en-US" sz="3200" b="1" dirty="0">
                <a:solidFill>
                  <a:srgbClr val="262626"/>
                </a:solidFill>
                <a:latin typeface="楷体" panose="02010609060101010101" pitchFamily="1" charset="-122"/>
                <a:ea typeface="楷体" panose="02010609060101010101" pitchFamily="1" charset="-122"/>
                <a:cs typeface="楷体" panose="02010609060101010101" pitchFamily="1" charset="-122"/>
                <a:sym typeface="楷体" panose="02010609060101010101" pitchFamily="1" charset="-122"/>
              </a:rPr>
              <a:t>说说你的观点和理由。</a:t>
            </a:r>
          </a:p>
        </p:txBody>
      </p:sp>
    </p:spTree>
    <p:custDataLst>
      <p:tags r:id="rId1"/>
    </p:custDataLst>
    <p:extLst>
      <p:ext uri="{BB962C8B-B14F-4D97-AF65-F5344CB8AC3E}">
        <p14:creationId xmlns:p14="http://schemas.microsoft.com/office/powerpoint/2010/main" val="191134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55313"/>
          <p:cNvSpPr/>
          <p:nvPr/>
        </p:nvSpPr>
        <p:spPr>
          <a:xfrm>
            <a:off x="1690688" y="574993"/>
            <a:ext cx="3054350" cy="706755"/>
          </a:xfrm>
          <a:prstGeom prst="rect">
            <a:avLst/>
          </a:prstGeom>
          <a:noFill/>
          <a:ln w="9525">
            <a:noFill/>
          </a:ln>
        </p:spPr>
        <p:txBody>
          <a:bodyPr wrap="square" anchor="t">
            <a:spAutoFit/>
          </a:bodyPr>
          <a:lstStyle/>
          <a:p>
            <a:pPr>
              <a:spcBef>
                <a:spcPct val="50000"/>
              </a:spcBef>
            </a:pPr>
            <a:r>
              <a:rPr lang="zh-CN" altLang="en-US" sz="4000" b="1" dirty="0">
                <a:solidFill>
                  <a:srgbClr val="33CC33"/>
                </a:solidFill>
                <a:latin typeface="楷体" panose="02010609060101010101" pitchFamily="1" charset="-122"/>
                <a:sym typeface="楷体" panose="02010609060101010101" pitchFamily="1" charset="-122"/>
              </a:rPr>
              <a:t>拓展阅读</a:t>
            </a:r>
          </a:p>
        </p:txBody>
      </p:sp>
      <p:sp>
        <p:nvSpPr>
          <p:cNvPr id="3" name="文本框 2"/>
          <p:cNvSpPr txBox="1"/>
          <p:nvPr/>
        </p:nvSpPr>
        <p:spPr>
          <a:xfrm>
            <a:off x="755650" y="1852295"/>
            <a:ext cx="10680700" cy="1198880"/>
          </a:xfrm>
          <a:prstGeom prst="rect">
            <a:avLst/>
          </a:prstGeom>
          <a:noFill/>
        </p:spPr>
        <p:txBody>
          <a:bodyPr wrap="square" rtlCol="0" anchor="t">
            <a:spAutoFit/>
          </a:bodyPr>
          <a:lstStyle/>
          <a:p>
            <a:r>
              <a:rPr lang="zh-CN" altLang="en-US" sz="3600" dirty="0">
                <a:solidFill>
                  <a:prstClr val="black"/>
                </a:solidFill>
                <a:latin typeface="楷体" panose="02010609060101010101" pitchFamily="1" charset="-122"/>
                <a:ea typeface="楷体" panose="02010609060101010101" pitchFamily="1" charset="-122"/>
                <a:sym typeface="+mn-ea"/>
              </a:rPr>
              <a:t>阅读《哭泣的圆明园》一文，谈论一下我们究竟应该怎样对待历史。</a:t>
            </a:r>
          </a:p>
        </p:txBody>
      </p:sp>
    </p:spTree>
    <p:custDataLst>
      <p:tags r:id="rId1"/>
    </p:custDataLst>
    <p:extLst>
      <p:ext uri="{BB962C8B-B14F-4D97-AF65-F5344CB8AC3E}">
        <p14:creationId xmlns:p14="http://schemas.microsoft.com/office/powerpoint/2010/main" val="3380999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矩形 37889"/>
          <p:cNvSpPr/>
          <p:nvPr/>
        </p:nvSpPr>
        <p:spPr>
          <a:xfrm>
            <a:off x="1676400" y="0"/>
            <a:ext cx="8991600" cy="460375"/>
          </a:xfrm>
          <a:prstGeom prst="rect">
            <a:avLst/>
          </a:prstGeom>
          <a:noFill/>
          <a:ln w="9525">
            <a:noFill/>
          </a:ln>
        </p:spPr>
        <p:txBody>
          <a:bodyPr anchor="t">
            <a:spAutoFit/>
          </a:bodyPr>
          <a:lstStyle/>
          <a:p>
            <a:pPr>
              <a:spcBef>
                <a:spcPct val="50000"/>
              </a:spcBef>
            </a:pPr>
            <a:r>
              <a:rPr lang="en-US" altLang="zh-CN" sz="2400" dirty="0">
                <a:solidFill>
                  <a:prstClr val="black"/>
                </a:solidFill>
                <a:ea typeface="宋体" panose="02010600030101010101" pitchFamily="2" charset="-122"/>
              </a:rPr>
              <a:t>                               </a:t>
            </a:r>
          </a:p>
        </p:txBody>
      </p:sp>
      <p:sp>
        <p:nvSpPr>
          <p:cNvPr id="71682" name="矩形 37890"/>
          <p:cNvSpPr/>
          <p:nvPr/>
        </p:nvSpPr>
        <p:spPr>
          <a:xfrm>
            <a:off x="605790" y="0"/>
            <a:ext cx="11137265" cy="6737350"/>
          </a:xfrm>
          <a:prstGeom prst="rect">
            <a:avLst/>
          </a:prstGeom>
          <a:noFill/>
          <a:ln w="9525">
            <a:noFill/>
          </a:ln>
        </p:spPr>
        <p:txBody>
          <a:bodyPr wrap="square" anchor="t">
            <a:spAutoFit/>
          </a:bodyPr>
          <a:lstStyle/>
          <a:p>
            <a:pPr algn="ctr">
              <a:lnSpc>
                <a:spcPct val="120000"/>
              </a:lnSpc>
            </a:pPr>
            <a:r>
              <a:rPr lang="zh-CN" altLang="en-US" sz="2400" b="1" dirty="0">
                <a:solidFill>
                  <a:prstClr val="black"/>
                </a:solidFill>
                <a:latin typeface="Times New Roman" panose="02020603050405020304" pitchFamily="18" charset="0"/>
                <a:ea typeface="宋体" panose="02010600030101010101" pitchFamily="2" charset="-122"/>
              </a:rPr>
              <a:t>哭泣的圆明园  张晓惠</a:t>
            </a:r>
          </a:p>
          <a:p>
            <a:pPr algn="just" eaLnBrk="0" hangingPunct="0">
              <a:lnSpc>
                <a:spcPct val="120000"/>
              </a:lnSpc>
            </a:pPr>
            <a:r>
              <a:rPr lang="zh-CN" altLang="en-US" sz="2000" dirty="0">
                <a:solidFill>
                  <a:prstClr val="black"/>
                </a:solidFill>
                <a:latin typeface="Times New Roman" panose="02020603050405020304" pitchFamily="18" charset="0"/>
                <a:ea typeface="宋体" panose="02010600030101010101" pitchFamily="2" charset="-122"/>
              </a:rPr>
              <a:t>         </a:t>
            </a:r>
            <a:r>
              <a:rPr lang="zh-CN" altLang="en-US" sz="2400" dirty="0">
                <a:solidFill>
                  <a:prstClr val="black"/>
                </a:solidFill>
                <a:latin typeface="Times New Roman" panose="02020603050405020304" pitchFamily="18" charset="0"/>
                <a:ea typeface="宋体" panose="02010600030101010101" pitchFamily="2" charset="-122"/>
              </a:rPr>
              <a:t>一直以为，圆明园是哭泣的。八国联军蹫躏着她的肌体，摧毁着她的骨骼，冲天大火燃烧的是一个民族的自尊，百多年的疼痛如那西洋楼的残壁断垣穿越百年的风雨永远存在</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Times New Roman" panose="02020603050405020304" pitchFamily="18" charset="0"/>
                <a:ea typeface="宋体" panose="02010600030101010101" pitchFamily="2" charset="-122"/>
              </a:rPr>
              <a:t>伫立在那西洋楼大水法的遗址前，我无法不感受圆明园的疼痛，感受一个民族的，屈辱和疼痛，是那种切肤的痛。</a:t>
            </a:r>
          </a:p>
          <a:p>
            <a:pPr algn="just" eaLnBrk="0" hangingPunct="0">
              <a:lnSpc>
                <a:spcPct val="120000"/>
              </a:lnSpc>
            </a:pPr>
            <a:r>
              <a:rPr lang="zh-CN" altLang="en-US" sz="2400" dirty="0">
                <a:solidFill>
                  <a:prstClr val="black"/>
                </a:solidFill>
                <a:latin typeface="Times New Roman" panose="02020603050405020304" pitchFamily="18" charset="0"/>
                <a:ea typeface="宋体" panose="02010600030101010101" pitchFamily="2" charset="-122"/>
              </a:rPr>
              <a:t>       是十年前去的圆明园。没有人愿去，说是那么远，又没啥看的。我说我肯定要去。</a:t>
            </a:r>
          </a:p>
          <a:p>
            <a:pPr algn="just" eaLnBrk="0" hangingPunct="0">
              <a:lnSpc>
                <a:spcPct val="120000"/>
              </a:lnSpc>
            </a:pPr>
            <a:r>
              <a:rPr lang="zh-CN" altLang="en-US" sz="2400" dirty="0">
                <a:solidFill>
                  <a:prstClr val="black"/>
                </a:solidFill>
                <a:latin typeface="Times New Roman" panose="02020603050405020304" pitchFamily="18" charset="0"/>
                <a:ea typeface="宋体" panose="02010600030101010101" pitchFamily="2" charset="-122"/>
              </a:rPr>
              <a:t>       是阴凄凄的天，是冷嗖嗖的细雨，和着秋风如刀子一般刮在脸上。沿着浩淼的湖水，我走啊走的，不见一个人影儿。最后，终于走到了那大水法遗址</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Times New Roman" panose="02020603050405020304" pitchFamily="18" charset="0"/>
                <a:ea typeface="宋体" panose="02010600030101010101" pitchFamily="2" charset="-122"/>
              </a:rPr>
              <a:t>尽管多少次从图片上、从教科书中见过这遗址的照片，可当我立在苍苍的天空下，真实地面对着这一片一地一旷野的玉白石块时，仍感到那来自心底的震撼</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Times New Roman" panose="02020603050405020304" pitchFamily="18" charset="0"/>
                <a:ea typeface="宋体" panose="02010600030101010101" pitchFamily="2" charset="-122"/>
              </a:rPr>
              <a:t>依旧华美</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Times New Roman" panose="02020603050405020304" pitchFamily="18" charset="0"/>
                <a:ea typeface="宋体" panose="02010600030101010101" pitchFamily="2" charset="-122"/>
              </a:rPr>
              <a:t>我抚摸着那冰冰凉凉的玉石纹理；依旧精致</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Times New Roman" panose="02020603050405020304" pitchFamily="18" charset="0"/>
                <a:ea typeface="宋体" panose="02010600030101010101" pitchFamily="2" charset="-122"/>
              </a:rPr>
              <a:t>那欧式的曲线流畅又不羁；依旧贵族</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Times New Roman" panose="02020603050405020304" pitchFamily="18" charset="0"/>
                <a:ea typeface="宋体" panose="02010600030101010101" pitchFamily="2" charset="-122"/>
              </a:rPr>
              <a:t>断碎的罗马石柱在苍天下笔直出一派伟岸和傲然。后来我就流泪了，好在周围没人，我没带相机，但那些石块、石柱、石雕连同那灰苍苍的天空一起烙在了脑海，成为心房上一幅永不磨灭的壁画。</a:t>
            </a:r>
            <a:endParaRPr lang="zh-CN" altLang="en-US" sz="2000" dirty="0">
              <a:solidFill>
                <a:prstClr val="black"/>
              </a:solidFill>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54704541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矩形 38913"/>
          <p:cNvSpPr/>
          <p:nvPr/>
        </p:nvSpPr>
        <p:spPr>
          <a:xfrm>
            <a:off x="473710" y="314960"/>
            <a:ext cx="11120755" cy="6294120"/>
          </a:xfrm>
          <a:prstGeom prst="rect">
            <a:avLst/>
          </a:prstGeom>
          <a:noFill/>
          <a:ln w="9525">
            <a:noFill/>
          </a:ln>
        </p:spPr>
        <p:txBody>
          <a:bodyPr wrap="square" anchor="t">
            <a:spAutoFit/>
          </a:bodyPr>
          <a:lstStyle/>
          <a:p>
            <a:pPr algn="just" eaLnBrk="0" hangingPunct="0">
              <a:lnSpc>
                <a:spcPct val="120000"/>
              </a:lnSpc>
            </a:pPr>
            <a:r>
              <a:rPr lang="en-US" altLang="zh-CN" sz="2400" dirty="0">
                <a:solidFill>
                  <a:prstClr val="black"/>
                </a:solidFill>
                <a:latin typeface="Times New Roman" panose="02020603050405020304" pitchFamily="18" charset="0"/>
                <a:ea typeface="宋体" panose="02010600030101010101" pitchFamily="2" charset="-122"/>
              </a:rPr>
              <a:t>       </a:t>
            </a:r>
            <a:r>
              <a:rPr lang="zh-CN" altLang="en-US" sz="2400" dirty="0">
                <a:solidFill>
                  <a:prstClr val="black"/>
                </a:solidFill>
                <a:latin typeface="Times New Roman" panose="02020603050405020304" pitchFamily="18" charset="0"/>
                <a:ea typeface="宋体" panose="02010600030101010101" pitchFamily="2" charset="-122"/>
              </a:rPr>
              <a:t>十年后的今日，我说，再去圆明园。对我来说，去圆明园是一种凭吊，一种拜谒，甚至是一种提醒。说出这些我不怕别人说我矫情，我就是这样想的。</a:t>
            </a:r>
            <a:endParaRPr lang="zh-CN" altLang="en-US" sz="2400" dirty="0">
              <a:solidFill>
                <a:prstClr val="black"/>
              </a:solidFill>
              <a:ea typeface="宋体" panose="02010600030101010101" pitchFamily="2" charset="-122"/>
            </a:endParaRPr>
          </a:p>
          <a:p>
            <a:pPr eaLnBrk="0" hangingPunct="0">
              <a:lnSpc>
                <a:spcPct val="120000"/>
              </a:lnSpc>
            </a:pPr>
            <a:r>
              <a:rPr lang="zh-CN" altLang="en-US" sz="2400" dirty="0">
                <a:solidFill>
                  <a:prstClr val="black"/>
                </a:solidFill>
                <a:latin typeface="宋体" panose="02010600030101010101" pitchFamily="2" charset="-122"/>
                <a:ea typeface="宋体" panose="02010600030101010101" pitchFamily="2" charset="-122"/>
              </a:rPr>
              <a:t>    进了圆明园，才发现今非昔比。十年前的清寂不复存在，曾经寂静的圆明园一片喧嚣。柳绿桃红藤紫，满目春色也罢，昔日皇族的休闲园址，也该平常百姓流连赏目，门票从五角涨到二十五元也罢，这遗址这偌大的园子要人管理也得养活自己。装饰华丽的人力车左右缠着：</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去福海</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去绮春园</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就十元，拖您去西洋楼您哪</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谢了您哪。</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我说，我就是想自个儿走走。</a:t>
            </a:r>
            <a:endParaRPr lang="zh-CN" altLang="en-US" sz="2400" dirty="0">
              <a:solidFill>
                <a:prstClr val="black"/>
              </a:solidFill>
              <a:latin typeface="Times New Roman" panose="02020603050405020304" pitchFamily="18" charset="0"/>
              <a:ea typeface="宋体" panose="02010600030101010101" pitchFamily="2" charset="-122"/>
            </a:endParaRPr>
          </a:p>
          <a:p>
            <a:pPr algn="just">
              <a:lnSpc>
                <a:spcPct val="120000"/>
              </a:lnSpc>
            </a:pPr>
            <a:r>
              <a:rPr lang="zh-CN" altLang="en-US" sz="2400" dirty="0">
                <a:solidFill>
                  <a:prstClr val="black"/>
                </a:solidFill>
                <a:latin typeface="Times New Roman" panose="02020603050405020304" pitchFamily="18" charset="0"/>
                <a:ea typeface="宋体" panose="02010600030101010101" pitchFamily="2" charset="-122"/>
              </a:rPr>
              <a:t>        </a:t>
            </a:r>
            <a:r>
              <a:rPr lang="zh-CN" altLang="en-US" sz="2400" dirty="0">
                <a:solidFill>
                  <a:prstClr val="black"/>
                </a:solidFill>
                <a:latin typeface="宋体" panose="02010600030101010101" pitchFamily="2" charset="-122"/>
                <a:ea typeface="宋体" panose="02010600030101010101" pitchFamily="2" charset="-122"/>
              </a:rPr>
              <a:t>往前，沿着湖边再往前，穿过紫藤架，右拐，是了，是遗址，大水法遗址。想不到的是西洋楼遗址这儿，竟也有这许多的人</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一群系着红领巾的孩子尖叫着互掷着石子，一群看来是高中生或是中专生的少男少女咬着冰棍儿在海宴堂遗址前高声唱着</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对面的女孩走过来走过来</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；几位看上去似干部样的人笑眯眯地摆好阵势在镌刻着</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圆明园</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字样的大理石碑前照像，那捧着相机的说：</a:t>
            </a:r>
            <a:r>
              <a:rPr lang="zh-CN" altLang="en-US"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笑</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笑啊</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这群人就腆着发福的肚皮蠢蠢地笑了。在大水法遗址</a:t>
            </a:r>
            <a:r>
              <a:rPr lang="zh-CN" altLang="en-US" sz="2400" dirty="0">
                <a:solidFill>
                  <a:prstClr val="black"/>
                </a:solidFill>
                <a:latin typeface="宋体" panose="02010600030101010101" pitchFamily="2" charset="-122"/>
                <a:ea typeface="宋体" panose="02010600030101010101" pitchFamily="2" charset="-122"/>
                <a:sym typeface="+mn-ea"/>
              </a:rPr>
              <a:t>前，就是那小时在书中看到，十年前在那儿时哭泣的五根大罗马柱那儿，一对情侣旁若无人地拥抱亲吻</a:t>
            </a:r>
            <a:r>
              <a:rPr lang="en-US" altLang="zh-CN" sz="2400" dirty="0">
                <a:solidFill>
                  <a:prstClr val="black"/>
                </a:solidFill>
                <a:latin typeface="Times New Roman" panose="02020603050405020304" pitchFamily="18" charset="0"/>
                <a:ea typeface="宋体" panose="02010600030101010101" pitchFamily="2" charset="-122"/>
                <a:sym typeface="+mn-ea"/>
              </a:rPr>
              <a:t>!</a:t>
            </a:r>
            <a:endParaRPr lang="zh-CN" altLang="en-US" sz="2400" dirty="0">
              <a:solidFill>
                <a:prstClr val="black"/>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382838016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矩形 39937"/>
          <p:cNvSpPr/>
          <p:nvPr/>
        </p:nvSpPr>
        <p:spPr>
          <a:xfrm>
            <a:off x="400050" y="381000"/>
            <a:ext cx="11344275" cy="5851525"/>
          </a:xfrm>
          <a:prstGeom prst="rect">
            <a:avLst/>
          </a:prstGeom>
          <a:noFill/>
          <a:ln w="9525">
            <a:noFill/>
          </a:ln>
        </p:spPr>
        <p:txBody>
          <a:bodyPr wrap="square" anchor="t">
            <a:spAutoFit/>
          </a:bodyPr>
          <a:lstStyle/>
          <a:p>
            <a:pPr algn="just">
              <a:lnSpc>
                <a:spcPct val="120000"/>
              </a:lnSpc>
            </a:pPr>
            <a:r>
              <a:rPr lang="en-US" altLang="zh-CN" sz="2400" dirty="0">
                <a:solidFill>
                  <a:prstClr val="black"/>
                </a:solidFill>
                <a:latin typeface="宋体" panose="02010600030101010101" pitchFamily="2" charset="-122"/>
                <a:ea typeface="宋体" panose="02010600030101010101" pitchFamily="2" charset="-122"/>
              </a:rPr>
              <a:t>    </a:t>
            </a:r>
            <a:r>
              <a:rPr lang="zh-CN" altLang="en-US" sz="2400" dirty="0">
                <a:solidFill>
                  <a:prstClr val="black"/>
                </a:solidFill>
                <a:latin typeface="宋体" panose="02010600030101010101" pitchFamily="2" charset="-122"/>
                <a:ea typeface="宋体" panose="02010600030101010101" pitchFamily="2" charset="-122"/>
              </a:rPr>
              <a:t>刹那，我有点不知所措。亲吻示爱干嘛到这大水法遗址面前呢</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在这样残破颓败的乱石间，怎么笑得出来</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要唱歌蛮好去那桃红柳绿的绮春园、长春园或是泛舟福海啊</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看着这群在破碎的石块遗址前欢笑的老老少少，仰首凝视那高高而破残的罗马柱，眼眶和心口就都隐隐地疼起来。历史呢</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耻辱呢</a:t>
            </a:r>
            <a:r>
              <a:rPr lang="en-US" altLang="zh-CN" sz="2400" dirty="0">
                <a:solidFill>
                  <a:prstClr val="black"/>
                </a:solidFill>
                <a:latin typeface="Times New Roman" panose="02020603050405020304" pitchFamily="18" charset="0"/>
                <a:ea typeface="宋体" panose="02010600030101010101" pitchFamily="2" charset="-122"/>
              </a:rPr>
              <a:t>?</a:t>
            </a:r>
            <a:r>
              <a:rPr lang="zh-CN" altLang="en-US" sz="2400" dirty="0">
                <a:solidFill>
                  <a:prstClr val="black"/>
                </a:solidFill>
                <a:latin typeface="宋体" panose="02010600030101010101" pitchFamily="2" charset="-122"/>
                <a:ea typeface="宋体" panose="02010600030101010101" pitchFamily="2" charset="-122"/>
              </a:rPr>
              <a:t>血性呢</a:t>
            </a:r>
            <a:r>
              <a:rPr lang="en-US" altLang="zh-CN" sz="2400" dirty="0">
                <a:solidFill>
                  <a:prstClr val="black"/>
                </a:solidFill>
                <a:latin typeface="Times New Roman" panose="02020603050405020304" pitchFamily="18" charset="0"/>
                <a:ea typeface="宋体" panose="02010600030101010101" pitchFamily="2" charset="-122"/>
              </a:rPr>
              <a:t>?!</a:t>
            </a:r>
          </a:p>
          <a:p>
            <a:pPr algn="just">
              <a:lnSpc>
                <a:spcPct val="120000"/>
              </a:lnSpc>
            </a:pPr>
            <a:r>
              <a:rPr lang="en-US" altLang="zh-CN" sz="2400" dirty="0">
                <a:solidFill>
                  <a:prstClr val="black"/>
                </a:solidFill>
                <a:latin typeface="Times New Roman" panose="02020603050405020304" pitchFamily="18" charset="0"/>
                <a:ea typeface="宋体" panose="02010600030101010101" pitchFamily="2" charset="-122"/>
              </a:rPr>
              <a:t>       </a:t>
            </a:r>
            <a:r>
              <a:rPr lang="zh-CN" altLang="en-US" sz="2400" dirty="0">
                <a:solidFill>
                  <a:prstClr val="black"/>
                </a:solidFill>
                <a:latin typeface="宋体" panose="02010600030101010101" pitchFamily="2" charset="-122"/>
                <a:ea typeface="宋体" panose="02010600030101010101" pitchFamily="2" charset="-122"/>
              </a:rPr>
              <a:t>前些年，曾经围绕这圆明园需不需要重建有过争论，结果是理智的人们理解了废墟的价值，尊重了历史留给我们残酷的真实，这片废墟留下了。当时，我是为留下拍案叫好。可今日见到这么多在废墟上在遗址前欢笑嘻闹的人群，我有点怀疑留下的必要了，在经过那么多岁月之后，眼前这般断壁残垣，还能提醒人们对一个多世纪前那场噩梦的记忆，那场中华民族的灾难与奇耻大辱</a:t>
            </a:r>
            <a:r>
              <a:rPr lang="en-US" altLang="zh-CN" sz="2400" dirty="0">
                <a:solidFill>
                  <a:prstClr val="black"/>
                </a:solidFill>
                <a:latin typeface="Times New Roman" panose="02020603050405020304" pitchFamily="18" charset="0"/>
                <a:ea typeface="宋体" panose="02010600030101010101" pitchFamily="2" charset="-122"/>
              </a:rPr>
              <a:t>?!</a:t>
            </a:r>
          </a:p>
          <a:p>
            <a:pPr algn="just">
              <a:lnSpc>
                <a:spcPct val="120000"/>
              </a:lnSpc>
            </a:pPr>
            <a:r>
              <a:rPr lang="en-US" altLang="zh-CN" sz="2400" dirty="0">
                <a:solidFill>
                  <a:prstClr val="black"/>
                </a:solidFill>
                <a:latin typeface="Times New Roman" panose="02020603050405020304" pitchFamily="18" charset="0"/>
                <a:ea typeface="宋体" panose="02010600030101010101" pitchFamily="2" charset="-122"/>
              </a:rPr>
              <a:t>       </a:t>
            </a:r>
            <a:r>
              <a:rPr lang="zh-CN" altLang="en-US" sz="2400" dirty="0">
                <a:solidFill>
                  <a:prstClr val="black"/>
                </a:solidFill>
                <a:latin typeface="宋体" panose="02010600030101010101" pitchFamily="2" charset="-122"/>
                <a:ea typeface="宋体" panose="02010600030101010101" pitchFamily="2" charset="-122"/>
              </a:rPr>
              <a:t>该是来圆明园，天就要阴的。一阵沙尘扑面而来，豆大的雨点砸了下来，劈头劈脸，欢笑的人群直往外冲。剩下我一人，静静地，在洁白的石块上坐下，对着这大水法遗址，对着这华美残破的罗马石柱，和苍天，和这些断壁残垣一起落泪哭泣</a:t>
            </a:r>
            <a:r>
              <a:rPr lang="en-US" altLang="zh-CN" sz="2400" dirty="0">
                <a:solidFill>
                  <a:prstClr val="black"/>
                </a:solidFill>
                <a:latin typeface="Times New Roman" panose="02020603050405020304" pitchFamily="18" charset="0"/>
                <a:ea typeface="宋体" panose="02010600030101010101" pitchFamily="2" charset="-122"/>
              </a:rPr>
              <a:t>……</a:t>
            </a:r>
            <a:endParaRPr lang="en-US" altLang="zh-CN" sz="2000" dirty="0">
              <a:solidFill>
                <a:prstClr val="black"/>
              </a:solidFill>
              <a:ea typeface="宋体" panose="02010600030101010101" pitchFamily="2" charset="-122"/>
            </a:endParaRPr>
          </a:p>
        </p:txBody>
      </p:sp>
    </p:spTree>
    <p:extLst>
      <p:ext uri="{BB962C8B-B14F-4D97-AF65-F5344CB8AC3E}">
        <p14:creationId xmlns:p14="http://schemas.microsoft.com/office/powerpoint/2010/main" val="1748427734"/>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2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2101</Words>
  <Application>Microsoft Office PowerPoint</Application>
  <PresentationFormat>自定义</PresentationFormat>
  <Paragraphs>104</Paragraphs>
  <Slides>25</Slides>
  <Notes>0</Notes>
  <HiddenSlides>0</HiddenSlides>
  <MMClips>0</MMClips>
  <ScaleCrop>false</ScaleCrop>
  <HeadingPairs>
    <vt:vector size="4" baseType="variant">
      <vt:variant>
        <vt:lpstr>主题</vt:lpstr>
      </vt:variant>
      <vt:variant>
        <vt:i4>2</vt:i4>
      </vt:variant>
      <vt:variant>
        <vt:lpstr>幻灯片标题</vt:lpstr>
      </vt:variant>
      <vt:variant>
        <vt:i4>25</vt:i4>
      </vt:variant>
    </vt:vector>
  </HeadingPairs>
  <TitlesOfParts>
    <vt:vector size="27" baseType="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dell</cp:lastModifiedBy>
  <cp:revision>34</cp:revision>
  <dcterms:created xsi:type="dcterms:W3CDTF">2019-06-19T02:08:00Z</dcterms:created>
  <dcterms:modified xsi:type="dcterms:W3CDTF">2020-09-29T07:32:26Z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