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6"/>
  </p:notesMasterIdLst>
  <p:sldIdLst>
    <p:sldId id="257" r:id="rId3"/>
    <p:sldId id="258" r:id="rId4"/>
    <p:sldId id="259" r:id="rId5"/>
    <p:sldId id="260" r:id="rId7"/>
    <p:sldId id="261" r:id="rId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作者" initials="A" lastIdx="0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6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61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presProps" Target="presProps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2" Type="http://schemas.openxmlformats.org/officeDocument/2006/relationships/commentAuthors" Target="commentAuthors.xml"/><Relationship Id="rId11" Type="http://schemas.openxmlformats.org/officeDocument/2006/relationships/tableStyles" Target="tableStyles.xml"/><Relationship Id="rId10" Type="http://schemas.openxmlformats.org/officeDocument/2006/relationships/viewProps" Target="viewProps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F25A8C7-CC1A-4A08-9B4B-31F43B054C7F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B693-632D-4080-9CF6-EA28B66DC801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八方的气候各不相同，千里之内的风雨形态不一。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海边的贫民多么艰苦啊，破旧的草屋是他们的栖身之地。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妻子和儿女像禽兽一样生活，盘桓在险阻的山林里。</a:t>
            </a:r>
            <a:endParaRPr lang="zh-CN" altLang="en-US"/>
          </a:p>
          <a:p>
            <a:pPr>
              <a:lnSpc>
                <a:spcPct val="120000"/>
              </a:lnSpc>
            </a:pPr>
            <a:r>
              <a:rPr lang="zh-CN" altLang="en-US">
                <a:sym typeface="+mn-ea"/>
              </a:rPr>
              <a:t>简陋的柴门如此冷清，狐兔在周围自由穿梭毫无顾忌。</a:t>
            </a:r>
            <a:endParaRPr lang="zh-CN" altLang="en-US"/>
          </a:p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r>
              <a:rPr lang="zh-CN" altLang="en-US">
                <a:solidFill>
                  <a:srgbClr val="002060"/>
                </a:solidFill>
                <a:latin typeface="隶书" panose="02010509060101010101" pitchFamily="49" charset="-122"/>
                <a:ea typeface="隶书" panose="02010509060101010101" pitchFamily="49" charset="-122"/>
                <a:sym typeface="+mn-ea"/>
              </a:rPr>
              <a:t>篡</a:t>
            </a:r>
            <a:r>
              <a:rPr lang="zh-CN" altLang="en-US"/>
              <a:t>cuàn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24000" y="1854199"/>
            <a:ext cx="9144000" cy="1655763"/>
          </a:xfrm>
        </p:spPr>
        <p:txBody>
          <a:bodyPr anchor="b">
            <a:normAutofit/>
          </a:bodyPr>
          <a:lstStyle>
            <a:lvl1pPr algn="ctr">
              <a:defRPr sz="72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 hasCustomPrompt="1"/>
          </p:nvPr>
        </p:nvSpPr>
        <p:spPr>
          <a:xfrm>
            <a:off x="838200" y="2187443"/>
            <a:ext cx="10515600" cy="2483115"/>
          </a:xfrm>
        </p:spPr>
        <p:txBody>
          <a:bodyPr>
            <a:normAutofit/>
          </a:bodyPr>
          <a:lstStyle>
            <a:lvl1pPr algn="ctr">
              <a:defRPr sz="6000" b="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 anchor="ctr" anchorCtr="0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744961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615609"/>
            <a:ext cx="5157787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744961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615609"/>
            <a:ext cx="5183188" cy="3574054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238500" y="2159000"/>
            <a:ext cx="5715000" cy="1382450"/>
          </a:xfrm>
        </p:spPr>
        <p:txBody>
          <a:bodyPr anchor="b" anchorCtr="0">
            <a:normAutofit/>
          </a:bodyPr>
          <a:lstStyle>
            <a:lvl1pPr algn="ctr">
              <a:defRPr sz="8000" b="0">
                <a:solidFill>
                  <a:schemeClr val="tx1"/>
                </a:solidFill>
              </a:defRPr>
            </a:lvl1pPr>
          </a:lstStyle>
          <a:p>
            <a:r>
              <a:rPr lang="zh-CN" altLang="en-US" dirty="0"/>
              <a:t>编辑标题</a:t>
            </a:r>
            <a:endParaRPr lang="zh-CN" altLang="en-US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DD7636-5BE1-44BC-BB5F-15739D9E18E1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7C0E1D-24C4-406F-9615-DBDA8D2D1F93}" type="slidenum">
              <a:rPr lang="zh-CN" altLang="en-US" smtClean="0"/>
            </a:fld>
            <a:endParaRPr lang="zh-CN" altLang="en-US"/>
          </a:p>
        </p:txBody>
      </p:sp>
      <p:sp>
        <p:nvSpPr>
          <p:cNvPr id="37" name="内容占位符 36"/>
          <p:cNvSpPr>
            <a:spLocks noGrp="1"/>
          </p:cNvSpPr>
          <p:nvPr>
            <p:ph sz="quarter" idx="13" hasCustomPrompt="1"/>
          </p:nvPr>
        </p:nvSpPr>
        <p:spPr>
          <a:xfrm>
            <a:off x="3238500" y="3733201"/>
            <a:ext cx="5715000" cy="1185937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</a:lstStyle>
          <a:p>
            <a:pPr lvl="0"/>
            <a:r>
              <a:rPr lang="zh-CN" altLang="en-US" dirty="0"/>
              <a:t>编辑文本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38200" y="713673"/>
            <a:ext cx="4681654" cy="1428161"/>
          </a:xfrm>
        </p:spPr>
        <p:txBody>
          <a:bodyPr anchor="t" anchorCtr="0">
            <a:normAutofit/>
          </a:bodyPr>
          <a:lstStyle>
            <a:lvl1pPr>
              <a:defRPr sz="36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图片占位符 2"/>
          <p:cNvSpPr>
            <a:spLocks noGrp="1" noChangeAspect="1"/>
          </p:cNvSpPr>
          <p:nvPr>
            <p:ph type="pic" idx="1"/>
          </p:nvPr>
        </p:nvSpPr>
        <p:spPr>
          <a:xfrm>
            <a:off x="5642517" y="713673"/>
            <a:ext cx="5711882" cy="54036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 dirty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8200" y="2313873"/>
            <a:ext cx="4681654" cy="3811588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10444898" y="365125"/>
            <a:ext cx="908901" cy="5811838"/>
          </a:xfrm>
        </p:spPr>
        <p:txBody>
          <a:bodyPr vert="eaVert">
            <a:normAutofit/>
          </a:bodyPr>
          <a:lstStyle>
            <a:lvl1pPr>
              <a:defRPr sz="4400"/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199" y="365125"/>
            <a:ext cx="9446443" cy="5811838"/>
          </a:xfrm>
        </p:spPr>
        <p:txBody>
          <a:bodyPr vert="eaVert"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838200" y="551543"/>
            <a:ext cx="10515600" cy="5558971"/>
          </a:xfrm>
        </p:spPr>
        <p:txBody>
          <a:bodyPr/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8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9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10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endParaRPr lang="zh-CN" altLang="en-US"/>
          </a:p>
        </p:txBody>
      </p:sp>
      <p:sp>
        <p:nvSpPr>
          <p:cNvPr id="11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bg1">
                    <a:lumMod val="50000"/>
                  </a:schemeClr>
                </a:solidFill>
                <a:latin typeface="黑体" panose="02010609060101010101" pitchFamily="49" charset="-122"/>
                <a:ea typeface="黑体" panose="02010609060101010101" pitchFamily="49" charset="-122"/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  <p:sp>
        <p:nvSpPr>
          <p:cNvPr id="2" name="KSO_TEMPLATE" hidden="1"/>
          <p:cNvSpPr/>
          <p:nvPr userDrawn="1"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pPr algn="ctr"/>
            <a:r>
              <a:rPr lang="zh-CN" altLang="en-US"/>
              <a:t>梁 甫 行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quarter" idx="13"/>
          </p:nvPr>
        </p:nvSpPr>
        <p:spPr/>
        <p:txBody>
          <a:bodyPr/>
          <a:p>
            <a:pPr algn="ctr"/>
            <a:r>
              <a:rPr lang="zh-CN" altLang="en-US"/>
              <a:t>曹  植</a:t>
            </a:r>
            <a:endParaRPr lang="zh-CN" altLang="en-US"/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6" name="文本框 5"/>
          <p:cNvSpPr txBox="1"/>
          <p:nvPr/>
        </p:nvSpPr>
        <p:spPr>
          <a:xfrm>
            <a:off x="4275455" y="540385"/>
            <a:ext cx="7424420" cy="577723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1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曹植(192-232)，字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子建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，沛国谯人，出生于东阳武，是曹操与武宣卞皇后所生第三子，生前曾为陈王，去世后谥号"思"，因此又称</a:t>
            </a:r>
            <a:r>
              <a:rPr lang="en-US" altLang="zh-CN" sz="2800">
                <a:solidFill>
                  <a:srgbClr val="FF0000"/>
                </a:solidFill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陈思王</a:t>
            </a: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。</a:t>
            </a:r>
            <a:endParaRPr lang="en-US" altLang="zh-CN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en-US" altLang="zh-CN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曹植是三国时期曹魏著名文学家，建安文学的代表人物。其代表作有《洛神赋》、《白马篇》《七步诗》等。后人因其文学上的造诣而将他与曹操、曹丕合称为"三曹"。 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  <a:p>
            <a:pPr>
              <a:lnSpc>
                <a:spcPct val="110000"/>
              </a:lnSpc>
            </a:pPr>
            <a:r>
              <a:rPr lang="zh-CN" altLang="en-US" sz="2800">
                <a:latin typeface="隶书" panose="02010509060101010101" pitchFamily="49" charset="-122"/>
                <a:ea typeface="隶书" panose="02010509060101010101" pitchFamily="49" charset="-122"/>
                <a:cs typeface="隶书" panose="02010509060101010101" pitchFamily="49" charset="-122"/>
              </a:rPr>
              <a:t>    南朝宋文学家谢灵运有“天下才有一石，曹子建独占八斗”的评价。王士祯尝论汉魏以来二千年间诗家堪称“仙才”者，曹植、李白、苏轼三人耳。</a:t>
            </a:r>
            <a:endParaRPr lang="zh-CN" altLang="en-US" sz="2800">
              <a:latin typeface="隶书" panose="02010509060101010101" pitchFamily="49" charset="-122"/>
              <a:ea typeface="隶书" panose="02010509060101010101" pitchFamily="49" charset="-122"/>
              <a:cs typeface="隶书" panose="02010509060101010101" pitchFamily="49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61340" y="855980"/>
            <a:ext cx="3499485" cy="5146040"/>
          </a:xfrm>
          <a:prstGeom prst="rect">
            <a:avLst/>
          </a:prstGeom>
        </p:spPr>
      </p:pic>
    </p:spTree>
    <p:custDataLst>
      <p:tags r:id="rId2"/>
    </p:custData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6685" y="1209040"/>
            <a:ext cx="7426325" cy="48926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4000"/>
              <a:t>梁 甫 行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/>
              <a:t>三国</a:t>
            </a:r>
            <a:r>
              <a:rPr lang="en-US" altLang="zh-CN" sz="4000"/>
              <a:t>·</a:t>
            </a:r>
            <a:r>
              <a:rPr lang="zh-CN" altLang="en-US" sz="4000"/>
              <a:t>魏  曹植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/>
              <a:t>八方各</a:t>
            </a:r>
            <a:r>
              <a:rPr lang="zh-CN" altLang="en-US" sz="4000">
                <a:solidFill>
                  <a:srgbClr val="FF0000"/>
                </a:solidFill>
              </a:rPr>
              <a:t>异气</a:t>
            </a:r>
            <a:r>
              <a:rPr lang="zh-CN" altLang="en-US" sz="4000"/>
              <a:t>，千里</a:t>
            </a:r>
            <a:r>
              <a:rPr lang="zh-CN" altLang="en-US" sz="4000">
                <a:solidFill>
                  <a:srgbClr val="FF0000"/>
                </a:solidFill>
              </a:rPr>
              <a:t>殊</a:t>
            </a:r>
            <a:r>
              <a:rPr lang="zh-CN" altLang="en-US" sz="4000"/>
              <a:t>风雨。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剧</a:t>
            </a:r>
            <a:r>
              <a:rPr lang="zh-CN" altLang="en-US" sz="4000"/>
              <a:t>哉边海民，寄身于草野。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>
                <a:solidFill>
                  <a:srgbClr val="FF0000"/>
                </a:solidFill>
              </a:rPr>
              <a:t>妻子</a:t>
            </a:r>
            <a:r>
              <a:rPr lang="zh-CN" altLang="en-US" sz="4000"/>
              <a:t>象禽兽，行止依</a:t>
            </a:r>
            <a:r>
              <a:rPr lang="zh-CN" altLang="en-US" sz="4000">
                <a:solidFill>
                  <a:srgbClr val="FF0000"/>
                </a:solidFill>
              </a:rPr>
              <a:t>林阻</a:t>
            </a:r>
            <a:r>
              <a:rPr lang="zh-CN" altLang="en-US" sz="4000"/>
              <a:t>。</a:t>
            </a:r>
            <a:endParaRPr lang="zh-CN" altLang="en-US" sz="4000"/>
          </a:p>
          <a:p>
            <a:pPr algn="ctr">
              <a:lnSpc>
                <a:spcPct val="130000"/>
              </a:lnSpc>
            </a:pPr>
            <a:r>
              <a:rPr lang="zh-CN" altLang="en-US" sz="4000"/>
              <a:t>柴门何萧条，狐兔</a:t>
            </a:r>
            <a:r>
              <a:rPr lang="zh-CN" altLang="en-US" sz="4000">
                <a:solidFill>
                  <a:srgbClr val="FF0000"/>
                </a:solidFill>
              </a:rPr>
              <a:t>翔</a:t>
            </a:r>
            <a:r>
              <a:rPr lang="zh-CN" altLang="en-US" sz="4000"/>
              <a:t>我</a:t>
            </a:r>
            <a:r>
              <a:rPr lang="zh-CN" altLang="en-US" sz="4000">
                <a:solidFill>
                  <a:srgbClr val="FF0000"/>
                </a:solidFill>
              </a:rPr>
              <a:t>宇</a:t>
            </a:r>
            <a:r>
              <a:rPr lang="zh-CN" altLang="en-US" sz="4000"/>
              <a:t>。</a:t>
            </a:r>
            <a:endParaRPr lang="zh-CN" altLang="en-US" sz="4000"/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读懂诗意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016750" y="1982470"/>
            <a:ext cx="4928235" cy="422592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>
              <a:lnSpc>
                <a:spcPct val="120000"/>
              </a:lnSpc>
            </a:pPr>
            <a:r>
              <a:rPr lang="zh-CN" altLang="en-US" sz="2800"/>
              <a:t>八方的</a:t>
            </a:r>
            <a:r>
              <a:rPr lang="zh-CN" altLang="en-US" sz="2800">
                <a:solidFill>
                  <a:srgbClr val="0070C0"/>
                </a:solidFill>
              </a:rPr>
              <a:t>气候各不相同</a:t>
            </a:r>
            <a:r>
              <a:rPr lang="zh-CN" altLang="en-US" sz="2800"/>
              <a:t>，千里之内的风雨形态不一。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海边的贫民多么</a:t>
            </a:r>
            <a:r>
              <a:rPr lang="zh-CN" altLang="en-US" sz="2800">
                <a:solidFill>
                  <a:srgbClr val="0070C0"/>
                </a:solidFill>
              </a:rPr>
              <a:t>艰苦</a:t>
            </a:r>
            <a:r>
              <a:rPr lang="zh-CN" altLang="en-US" sz="2800"/>
              <a:t>啊，破旧的草屋是他们的栖身之地。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>
                <a:solidFill>
                  <a:srgbClr val="0070C0"/>
                </a:solidFill>
              </a:rPr>
              <a:t>妻子和儿女</a:t>
            </a:r>
            <a:r>
              <a:rPr lang="zh-CN" altLang="en-US" sz="2800"/>
              <a:t>像禽兽一样生活，盘桓在</a:t>
            </a:r>
            <a:r>
              <a:rPr lang="zh-CN" altLang="en-US" sz="2800">
                <a:solidFill>
                  <a:srgbClr val="0070C0"/>
                </a:solidFill>
              </a:rPr>
              <a:t>险阻的山林</a:t>
            </a:r>
            <a:r>
              <a:rPr lang="zh-CN" altLang="en-US" sz="2800"/>
              <a:t>里。</a:t>
            </a:r>
            <a:endParaRPr lang="zh-CN" altLang="en-US" sz="2800"/>
          </a:p>
          <a:p>
            <a:pPr>
              <a:lnSpc>
                <a:spcPct val="120000"/>
              </a:lnSpc>
            </a:pPr>
            <a:r>
              <a:rPr lang="zh-CN" altLang="en-US" sz="2800"/>
              <a:t>简陋的柴门如此冷清，狐兔在房屋里</a:t>
            </a:r>
            <a:r>
              <a:rPr lang="zh-CN" altLang="en-US" sz="2800">
                <a:solidFill>
                  <a:srgbClr val="0070C0"/>
                </a:solidFill>
              </a:rPr>
              <a:t>自由穿梭</a:t>
            </a:r>
            <a:r>
              <a:rPr lang="zh-CN" altLang="en-US" sz="2800"/>
              <a:t>毫无顾忌。</a:t>
            </a:r>
            <a:endParaRPr lang="zh-CN" altLang="en-US" sz="28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6685" y="1209040"/>
            <a:ext cx="6277610" cy="441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梁 甫 行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三国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>
                <a:solidFill>
                  <a:schemeClr val="tx1"/>
                </a:solidFill>
              </a:rPr>
              <a:t>魏  曹植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八方各异气，千里殊风雨。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剧哉边海民，寄身于草野。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妻子象禽兽，行止依林阻。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柴门何萧条，狐兔翔我宇。</a:t>
            </a:r>
            <a:endParaRPr lang="zh-CN" altLang="en-US" sz="360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读懂诗情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6157595" y="277050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气候环境恶劣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130290" y="34334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居住条件极差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165850" y="41700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人们衣不蔽体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6140450" y="4906645"/>
            <a:ext cx="2327910" cy="52197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p>
            <a:r>
              <a:rPr lang="zh-CN" altLang="en-US" sz="2800" b="1">
                <a:solidFill>
                  <a:srgbClr val="0070C0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家园荒芜破败</a:t>
            </a:r>
            <a:endParaRPr lang="zh-CN" altLang="en-US" sz="2800" b="1">
              <a:solidFill>
                <a:srgbClr val="0070C0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9538335" y="3338195"/>
            <a:ext cx="1043940" cy="156845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4800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白描</a:t>
            </a:r>
            <a:endParaRPr lang="zh-CN" altLang="en-US" sz="4800" b="1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0582275" y="2968625"/>
            <a:ext cx="887730" cy="1938020"/>
          </a:xfrm>
          <a:prstGeom prst="rect">
            <a:avLst/>
          </a:prstGeom>
          <a:noFill/>
          <a:ln>
            <a:noFill/>
          </a:ln>
        </p:spPr>
        <p:txBody>
          <a:bodyPr wrap="square" rtlCol="0" anchor="t">
            <a:spAutoFit/>
          </a:bodyPr>
          <a:p>
            <a:pPr algn="ctr"/>
            <a:r>
              <a:rPr lang="zh-CN" altLang="en-US" sz="6000" b="1">
                <a:ln w="25400">
                  <a:solidFill>
                    <a:srgbClr val="861E1D">
                      <a:alpha val="94000"/>
                    </a:srgbClr>
                  </a:solidFill>
                  <a:prstDash val="solid"/>
                </a:ln>
                <a:gradFill>
                  <a:gsLst>
                    <a:gs pos="0">
                      <a:srgbClr val="FFF9BB"/>
                    </a:gs>
                    <a:gs pos="64000">
                      <a:srgbClr val="FCE95F"/>
                    </a:gs>
                    <a:gs pos="100000">
                      <a:srgbClr val="F8AD1C"/>
                    </a:gs>
                  </a:gsLst>
                  <a:lin ang="5400000"/>
                </a:gradFill>
                <a:effectLst>
                  <a:outerShdw blurRad="177800" dist="12700" dir="10200000" sx="102000" sy="102000" algn="bl" rotWithShape="0">
                    <a:srgbClr val="480F08"/>
                  </a:outerShdw>
                </a:effectLst>
              </a:rPr>
              <a:t>悲哀</a:t>
            </a:r>
            <a:endParaRPr lang="zh-CN" altLang="en-US" sz="6000" b="1">
              <a:ln w="25400">
                <a:solidFill>
                  <a:srgbClr val="861E1D">
                    <a:alpha val="94000"/>
                  </a:srgbClr>
                </a:solidFill>
                <a:prstDash val="solid"/>
              </a:ln>
              <a:gradFill>
                <a:gsLst>
                  <a:gs pos="0">
                    <a:srgbClr val="FFF9BB"/>
                  </a:gs>
                  <a:gs pos="64000">
                    <a:srgbClr val="FCE95F"/>
                  </a:gs>
                  <a:gs pos="100000">
                    <a:srgbClr val="F8AD1C"/>
                  </a:gs>
                </a:gsLst>
                <a:lin ang="5400000"/>
              </a:gradFill>
              <a:effectLst>
                <a:outerShdw blurRad="177800" dist="12700" dir="10200000" sx="102000" sy="102000" algn="bl" rotWithShape="0">
                  <a:srgbClr val="480F08"/>
                </a:outerShdw>
              </a:effectLst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524510" y="5621020"/>
            <a:ext cx="10945495" cy="953135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2800">
                <a:latin typeface="华文行楷" panose="02010800040101010101" charset="-122"/>
                <a:ea typeface="华文行楷" panose="02010800040101010101" charset="-122"/>
              </a:rPr>
              <a:t>本文以白描的手法，言简意赅地全方位展现了边海人们的痛苦生活，反映了边海农村的残破荒凉景象，表现了对下层人民的深切同情。</a:t>
            </a:r>
            <a:endParaRPr lang="zh-CN" altLang="en-US" sz="2800">
              <a:latin typeface="华文行楷" panose="02010800040101010101" charset="-122"/>
              <a:ea typeface="华文行楷" panose="02010800040101010101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8648065" y="4906645"/>
            <a:ext cx="89789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p>
            <a:r>
              <a:rPr lang="zh-CN" altLang="en-US" sz="2800" b="1"/>
              <a:t>侧面</a:t>
            </a:r>
            <a:endParaRPr lang="zh-CN" altLang="en-US" sz="2800" b="1"/>
          </a:p>
        </p:txBody>
      </p:sp>
      <p:sp>
        <p:nvSpPr>
          <p:cNvPr id="12" name="文本框 11"/>
          <p:cNvSpPr txBox="1"/>
          <p:nvPr/>
        </p:nvSpPr>
        <p:spPr>
          <a:xfrm>
            <a:off x="8648065" y="2968625"/>
            <a:ext cx="675005" cy="150431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3200" b="1"/>
              <a:t>正    面</a:t>
            </a:r>
            <a:endParaRPr lang="zh-CN" altLang="en-US" sz="3200" b="1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 bldLvl="0" animBg="1"/>
      <p:bldP spid="6" grpId="0" bldLvl="0" animBg="1"/>
      <p:bldP spid="7" grpId="0" bldLvl="0" animBg="1"/>
      <p:bldP spid="8" grpId="0"/>
      <p:bldP spid="9" grpId="0"/>
      <p:bldP spid="12" grpId="0"/>
      <p:bldP spid="11" grpId="0"/>
      <p:bldP spid="10" grpId="0" bldLvl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146685" y="1209040"/>
            <a:ext cx="6277610" cy="441198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梁 甫 行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三国</a:t>
            </a:r>
            <a:r>
              <a:rPr lang="en-US" altLang="zh-CN" sz="3600">
                <a:solidFill>
                  <a:schemeClr val="tx1"/>
                </a:solidFill>
              </a:rPr>
              <a:t>·</a:t>
            </a:r>
            <a:r>
              <a:rPr lang="zh-CN" altLang="en-US" sz="3600">
                <a:solidFill>
                  <a:schemeClr val="tx1"/>
                </a:solidFill>
              </a:rPr>
              <a:t>魏  曹植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八方各异气，千里殊风雨。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剧哉边海民，寄身于草野。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妻子象禽兽，行止依林阻。</a:t>
            </a:r>
            <a:endParaRPr lang="zh-CN" altLang="en-US" sz="3600">
              <a:solidFill>
                <a:schemeClr val="tx1"/>
              </a:solidFill>
            </a:endParaRPr>
          </a:p>
          <a:p>
            <a:pPr algn="ctr">
              <a:lnSpc>
                <a:spcPct val="130000"/>
              </a:lnSpc>
            </a:pPr>
            <a:r>
              <a:rPr lang="zh-CN" altLang="en-US" sz="3600">
                <a:solidFill>
                  <a:schemeClr val="tx1"/>
                </a:solidFill>
              </a:rPr>
              <a:t>柴门何萧条，狐兔翔我宇。</a:t>
            </a:r>
            <a:endParaRPr lang="zh-CN" altLang="en-US" sz="3600">
              <a:solidFill>
                <a:schemeClr val="tx1"/>
              </a:solidFill>
            </a:endParaRPr>
          </a:p>
        </p:txBody>
      </p:sp>
      <p:sp>
        <p:nvSpPr>
          <p:cNvPr id="3" name="矩形 2"/>
          <p:cNvSpPr/>
          <p:nvPr/>
        </p:nvSpPr>
        <p:spPr>
          <a:xfrm>
            <a:off x="868680" y="210820"/>
            <a:ext cx="2428240" cy="7683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4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读出诗外</a:t>
            </a:r>
            <a:endParaRPr lang="zh-CN" altLang="en-US" sz="44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119495" y="626745"/>
            <a:ext cx="5927725" cy="15684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indent="457200" fontAlgn="auto"/>
            <a:r>
              <a:rPr lang="zh-CN" altLang="en-US" sz="2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根据诗歌推测曹植生活的社会是怎样的？诗人写此诗的目的是什么？</a:t>
            </a:r>
            <a:endParaRPr lang="zh-CN" altLang="en-US" sz="24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  <a:p>
            <a:pPr indent="457200" fontAlgn="auto"/>
            <a:r>
              <a:rPr lang="zh-CN" altLang="en-US" sz="2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仿宋" panose="02010609060101010101" charset="-122"/>
                <a:ea typeface="仿宋" panose="02010609060101010101" charset="-122"/>
              </a:rPr>
              <a:t>曹植作为一个王孙公子，为何会发出如此感慨？</a:t>
            </a:r>
            <a:endParaRPr lang="zh-CN" altLang="en-US" sz="2400" b="1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仿宋" panose="02010609060101010101" charset="-122"/>
              <a:ea typeface="仿宋" panose="02010609060101010101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543040" y="2466975"/>
            <a:ext cx="5111115" cy="353822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rtlCol="0" anchor="t">
            <a:spAutoFit/>
          </a:bodyPr>
          <a:p>
            <a:r>
              <a:rPr lang="zh-CN" altLang="en-US" sz="3200">
                <a:solidFill>
                  <a:srgbClr val="002060"/>
                </a:solidFill>
                <a:latin typeface="华文行楷" panose="02010800040101010101" charset="-122"/>
                <a:ea typeface="华文行楷" panose="02010800040101010101" charset="-122"/>
              </a:rPr>
              <a:t>　曹植自曹丕夺位后，诗人被贬到贫困的海边，在自己生存的艰难不幸的环境中，看到下层人民的困苦生活，逐渐体会到下层人民的痛苦，有感而发，写下这首慷慨激愤之作。</a:t>
            </a:r>
            <a:endParaRPr lang="zh-CN" altLang="en-US" sz="3200">
              <a:solidFill>
                <a:srgbClr val="002060"/>
              </a:solidFill>
              <a:latin typeface="华文行楷" panose="02010800040101010101" charset="-122"/>
              <a:ea typeface="华文行楷" panose="02010800040101010101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 bldLvl="0" animBg="1"/>
    </p:bldLst>
  </p:timing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84553"/>
</p:tagLst>
</file>

<file path=ppt/tags/tag3.xml><?xml version="1.0" encoding="utf-8"?>
<p:tagLst xmlns:p="http://schemas.openxmlformats.org/presentationml/2006/main">
  <p:tag name="KSO_WM_TEMPLATE_TOPIC_DEFAULT" val="1"/>
  <p:tag name="KSO_WM_TEMPLATE_JOB_ID" val="2"/>
  <p:tag name="KSO_WM_TEMPLATE_SCENE_ID" val="1"/>
  <p:tag name="KSO_WM_TEMPLATE_OUTLINE_ID" val="15"/>
  <p:tag name="KSO_WM_TEMPLATE_TOPIC_ID" val="2869567"/>
  <p:tag name="KSO_WM_BEAUTIFY_FLAG" val="#wm#"/>
  <p:tag name="KSO_WM_TAG_VERSION" val="1.0"/>
  <p:tag name="KSO_WM_TEMPLATE_INDEX" val="20184553"/>
  <p:tag name="KSO_WM_TEMPLATE_CATEGORY" val="custom"/>
  <p:tag name="KSO_WM_TEMPLATE_THUMBS_INDEX" val="1、6、10、14、20、26、27、28、29、31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5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6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7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ags/tag8.xml><?xml version="1.0" encoding="utf-8"?>
<p:tagLst xmlns:p="http://schemas.openxmlformats.org/presentationml/2006/main">
  <p:tag name="KSO_WM_BEAUTIFY_FLAG" val="#wm#"/>
  <p:tag name="KSO_WM_TEMPLATE_CATEGORY" val="custom"/>
  <p:tag name="KSO_WM_TEMPLATE_INDEX" val="20184574"/>
</p:tagLst>
</file>

<file path=ppt/theme/theme1.xml><?xml version="1.0" encoding="utf-8"?>
<a:theme xmlns:a="http://schemas.openxmlformats.org/drawingml/2006/main" name="Office 主题">
  <a:themeElements>
    <a:clrScheme name="自定义 214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1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741</Words>
  <Application>WPS 演示</Application>
  <PresentationFormat>宽屏</PresentationFormat>
  <Paragraphs>63</Paragraphs>
  <Slides>5</Slides>
  <Notes>31</Notes>
  <HiddenSlides>0</HiddenSlides>
  <MMClips>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5</vt:i4>
      </vt:variant>
    </vt:vector>
  </HeadingPairs>
  <TitlesOfParts>
    <vt:vector size="16" baseType="lpstr">
      <vt:lpstr>Arial</vt:lpstr>
      <vt:lpstr>宋体</vt:lpstr>
      <vt:lpstr>Wingdings</vt:lpstr>
      <vt:lpstr>黑体</vt:lpstr>
      <vt:lpstr>Calibri</vt:lpstr>
      <vt:lpstr>微软雅黑</vt:lpstr>
      <vt:lpstr>Arial Unicode MS</vt:lpstr>
      <vt:lpstr>隶书</vt:lpstr>
      <vt:lpstr>华文行楷</vt:lpstr>
      <vt:lpstr>仿宋</vt:lpstr>
      <vt:lpstr>Office 主题</vt:lpstr>
      <vt:lpstr>梁 甫 行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>577570579</cp:lastModifiedBy>
  <cp:revision>3</cp:revision>
  <dcterms:created xsi:type="dcterms:W3CDTF">2018-03-01T02:03:00Z</dcterms:created>
  <dcterms:modified xsi:type="dcterms:W3CDTF">2018-09-17T08:33:09Z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2052-10.1.0.7401</vt:lpwstr>
  </property>
</Properties>
</file>