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435" r:id="rId5"/>
    <p:sldId id="451" r:id="rId6"/>
    <p:sldId id="437" r:id="rId7"/>
    <p:sldId id="434" r:id="rId8"/>
    <p:sldId id="436" r:id="rId9"/>
    <p:sldId id="440" r:id="rId10"/>
    <p:sldId id="448" r:id="rId11"/>
    <p:sldId id="443" r:id="rId12"/>
    <p:sldId id="444" r:id="rId13"/>
    <p:sldId id="439" r:id="rId14"/>
    <p:sldId id="449" r:id="rId15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84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193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25.wmf"/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33DAF-1FC9-4690-B622-0A7B6CC840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F11AE-FC62-41FD-8D06-653648A4F66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1F11AE-FC62-41FD-8D06-653648A4F66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5335" y="218124"/>
            <a:ext cx="4465955" cy="629283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太阳形 2"/>
          <p:cNvSpPr/>
          <p:nvPr userDrawn="1"/>
        </p:nvSpPr>
        <p:spPr>
          <a:xfrm>
            <a:off x="148590" y="28003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 flipH="1">
            <a:off x="6604170" y="2279217"/>
            <a:ext cx="0" cy="221980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 userDrawn="1"/>
        </p:nvSpPr>
        <p:spPr>
          <a:xfrm>
            <a:off x="3619499" y="2905624"/>
            <a:ext cx="26280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sz="3200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期末复习专题</a:t>
            </a:r>
            <a:endParaRPr lang="zh-CN" altLang="zh-CN" sz="3200" b="1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4945864" y="2260167"/>
            <a:ext cx="13017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选修</a:t>
            </a:r>
            <a:r>
              <a:rPr lang="en-US" alt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3-1</a:t>
            </a:r>
            <a:endParaRPr lang="en-US" altLang="zh-CN" sz="2400" b="1">
              <a:solidFill>
                <a:prstClr val="black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272103" y="3722641"/>
            <a:ext cx="4975479" cy="776383"/>
          </a:xfrm>
          <a:prstGeom prst="roundRect">
            <a:avLst/>
          </a:prstGeo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>
            <a:spAutoFit/>
          </a:bodyPr>
          <a:lstStyle>
            <a:lvl1pPr algn="r">
              <a:defRPr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94525" y="2259965"/>
            <a:ext cx="1628775" cy="233807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22605" y="296545"/>
            <a:ext cx="4901565" cy="505460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076" name="help-web-button_18436"/>
          <p:cNvSpPr>
            <a:spLocks noChangeAspect="1"/>
          </p:cNvSpPr>
          <p:nvPr userDrawn="1"/>
        </p:nvSpPr>
        <p:spPr>
          <a:xfrm>
            <a:off x="360000" y="1223010"/>
            <a:ext cx="360363" cy="360363"/>
          </a:xfrm>
          <a:custGeom>
            <a:avLst/>
            <a:gdLst/>
            <a:ahLst/>
            <a:cxnLst>
              <a:cxn ang="0">
                <a:pos x="180273" y="0"/>
              </a:cxn>
              <a:cxn ang="0">
                <a:pos x="0" y="179938"/>
              </a:cxn>
              <a:cxn ang="0">
                <a:pos x="180273" y="360003"/>
              </a:cxn>
              <a:cxn ang="0">
                <a:pos x="360546" y="179938"/>
              </a:cxn>
              <a:cxn ang="0">
                <a:pos x="180273" y="0"/>
              </a:cxn>
              <a:cxn ang="0">
                <a:pos x="193109" y="280037"/>
              </a:cxn>
              <a:cxn ang="0">
                <a:pos x="178582" y="285664"/>
              </a:cxn>
              <a:cxn ang="0">
                <a:pos x="163679" y="280162"/>
              </a:cxn>
              <a:cxn ang="0">
                <a:pos x="157355" y="264719"/>
              </a:cxn>
              <a:cxn ang="0">
                <a:pos x="163491" y="249901"/>
              </a:cxn>
              <a:cxn ang="0">
                <a:pos x="178582" y="243899"/>
              </a:cxn>
              <a:cxn ang="0">
                <a:pos x="193422" y="249901"/>
              </a:cxn>
              <a:cxn ang="0">
                <a:pos x="199433" y="264719"/>
              </a:cxn>
              <a:cxn ang="0">
                <a:pos x="193109" y="280037"/>
              </a:cxn>
              <a:cxn ang="0">
                <a:pos x="245331" y="150803"/>
              </a:cxn>
              <a:cxn ang="0">
                <a:pos x="233872" y="166246"/>
              </a:cxn>
              <a:cxn ang="0">
                <a:pos x="210015" y="188066"/>
              </a:cxn>
              <a:cxn ang="0">
                <a:pos x="202439" y="195694"/>
              </a:cxn>
              <a:cxn ang="0">
                <a:pos x="198181" y="201696"/>
              </a:cxn>
              <a:cxn ang="0">
                <a:pos x="195989" y="207136"/>
              </a:cxn>
              <a:cxn ang="0">
                <a:pos x="193672" y="216702"/>
              </a:cxn>
              <a:cxn ang="0">
                <a:pos x="177079" y="231207"/>
              </a:cxn>
              <a:cxn ang="0">
                <a:pos x="164806" y="226455"/>
              </a:cxn>
              <a:cxn ang="0">
                <a:pos x="159860" y="212388"/>
              </a:cxn>
              <a:cxn ang="0">
                <a:pos x="163491" y="192068"/>
              </a:cxn>
              <a:cxn ang="0">
                <a:pos x="173134" y="177000"/>
              </a:cxn>
              <a:cxn ang="0">
                <a:pos x="189352" y="161557"/>
              </a:cxn>
              <a:cxn ang="0">
                <a:pos x="202314" y="149803"/>
              </a:cxn>
              <a:cxn ang="0">
                <a:pos x="209013" y="140925"/>
              </a:cxn>
              <a:cxn ang="0">
                <a:pos x="211706" y="130296"/>
              </a:cxn>
              <a:cxn ang="0">
                <a:pos x="203378" y="111477"/>
              </a:cxn>
              <a:cxn ang="0">
                <a:pos x="181963" y="103786"/>
              </a:cxn>
              <a:cxn ang="0">
                <a:pos x="159296" y="111539"/>
              </a:cxn>
              <a:cxn ang="0">
                <a:pos x="147023" y="134360"/>
              </a:cxn>
              <a:cxn ang="0">
                <a:pos x="128990" y="150115"/>
              </a:cxn>
              <a:cxn ang="0">
                <a:pos x="115777" y="144613"/>
              </a:cxn>
              <a:cxn ang="0">
                <a:pos x="110392" y="132672"/>
              </a:cxn>
              <a:cxn ang="0">
                <a:pos x="118908" y="105850"/>
              </a:cxn>
              <a:cxn ang="0">
                <a:pos x="143767" y="83279"/>
              </a:cxn>
              <a:cxn ang="0">
                <a:pos x="181963" y="74338"/>
              </a:cxn>
              <a:cxn ang="0">
                <a:pos x="217717" y="81841"/>
              </a:cxn>
              <a:cxn ang="0">
                <a:pos x="241699" y="102161"/>
              </a:cxn>
              <a:cxn ang="0">
                <a:pos x="250153" y="130046"/>
              </a:cxn>
              <a:cxn ang="0">
                <a:pos x="245331" y="150803"/>
              </a:cxn>
            </a:cxnLst>
            <a:pathLst>
              <a:path w="5758" h="5758">
                <a:moveTo>
                  <a:pt x="2879" y="0"/>
                </a:moveTo>
                <a:cubicBezTo>
                  <a:pt x="1290" y="0"/>
                  <a:pt x="0" y="1288"/>
                  <a:pt x="0" y="2878"/>
                </a:cubicBezTo>
                <a:cubicBezTo>
                  <a:pt x="0" y="4469"/>
                  <a:pt x="1290" y="5758"/>
                  <a:pt x="2879" y="5758"/>
                </a:cubicBezTo>
                <a:cubicBezTo>
                  <a:pt x="4470" y="5758"/>
                  <a:pt x="5758" y="4469"/>
                  <a:pt x="5758" y="2878"/>
                </a:cubicBezTo>
                <a:cubicBezTo>
                  <a:pt x="5758" y="1288"/>
                  <a:pt x="4470" y="0"/>
                  <a:pt x="2879" y="0"/>
                </a:cubicBezTo>
                <a:close/>
                <a:moveTo>
                  <a:pt x="3084" y="4479"/>
                </a:moveTo>
                <a:cubicBezTo>
                  <a:pt x="3017" y="4539"/>
                  <a:pt x="2940" y="4569"/>
                  <a:pt x="2852" y="4569"/>
                </a:cubicBezTo>
                <a:cubicBezTo>
                  <a:pt x="2761" y="4569"/>
                  <a:pt x="2682" y="4540"/>
                  <a:pt x="2614" y="4481"/>
                </a:cubicBezTo>
                <a:cubicBezTo>
                  <a:pt x="2547" y="4422"/>
                  <a:pt x="2513" y="4340"/>
                  <a:pt x="2513" y="4234"/>
                </a:cubicBezTo>
                <a:cubicBezTo>
                  <a:pt x="2513" y="4140"/>
                  <a:pt x="2546" y="4061"/>
                  <a:pt x="2611" y="3997"/>
                </a:cubicBezTo>
                <a:cubicBezTo>
                  <a:pt x="2677" y="3933"/>
                  <a:pt x="2757" y="3901"/>
                  <a:pt x="2852" y="3901"/>
                </a:cubicBezTo>
                <a:cubicBezTo>
                  <a:pt x="2946" y="3901"/>
                  <a:pt x="3025" y="3933"/>
                  <a:pt x="3089" y="3997"/>
                </a:cubicBezTo>
                <a:cubicBezTo>
                  <a:pt x="3153" y="4061"/>
                  <a:pt x="3185" y="4140"/>
                  <a:pt x="3185" y="4234"/>
                </a:cubicBezTo>
                <a:cubicBezTo>
                  <a:pt x="3185" y="4338"/>
                  <a:pt x="3151" y="4420"/>
                  <a:pt x="3084" y="4479"/>
                </a:cubicBezTo>
                <a:close/>
                <a:moveTo>
                  <a:pt x="3918" y="2412"/>
                </a:moveTo>
                <a:cubicBezTo>
                  <a:pt x="3867" y="2508"/>
                  <a:pt x="3806" y="2590"/>
                  <a:pt x="3735" y="2659"/>
                </a:cubicBezTo>
                <a:cubicBezTo>
                  <a:pt x="3664" y="2728"/>
                  <a:pt x="3537" y="2845"/>
                  <a:pt x="3354" y="3008"/>
                </a:cubicBezTo>
                <a:cubicBezTo>
                  <a:pt x="3304" y="3055"/>
                  <a:pt x="3263" y="3095"/>
                  <a:pt x="3233" y="3130"/>
                </a:cubicBezTo>
                <a:cubicBezTo>
                  <a:pt x="3202" y="3165"/>
                  <a:pt x="3179" y="3197"/>
                  <a:pt x="3165" y="3226"/>
                </a:cubicBezTo>
                <a:cubicBezTo>
                  <a:pt x="3150" y="3255"/>
                  <a:pt x="3138" y="3284"/>
                  <a:pt x="3130" y="3313"/>
                </a:cubicBezTo>
                <a:cubicBezTo>
                  <a:pt x="3122" y="3342"/>
                  <a:pt x="3110" y="3393"/>
                  <a:pt x="3093" y="3466"/>
                </a:cubicBezTo>
                <a:cubicBezTo>
                  <a:pt x="3065" y="3621"/>
                  <a:pt x="2976" y="3698"/>
                  <a:pt x="2828" y="3698"/>
                </a:cubicBezTo>
                <a:cubicBezTo>
                  <a:pt x="2750" y="3698"/>
                  <a:pt x="2685" y="3673"/>
                  <a:pt x="2632" y="3622"/>
                </a:cubicBezTo>
                <a:cubicBezTo>
                  <a:pt x="2579" y="3572"/>
                  <a:pt x="2553" y="3497"/>
                  <a:pt x="2553" y="3397"/>
                </a:cubicBezTo>
                <a:cubicBezTo>
                  <a:pt x="2553" y="3272"/>
                  <a:pt x="2572" y="3164"/>
                  <a:pt x="2611" y="3072"/>
                </a:cubicBezTo>
                <a:cubicBezTo>
                  <a:pt x="2650" y="2981"/>
                  <a:pt x="2701" y="2900"/>
                  <a:pt x="2765" y="2831"/>
                </a:cubicBezTo>
                <a:cubicBezTo>
                  <a:pt x="2829" y="2762"/>
                  <a:pt x="2915" y="2680"/>
                  <a:pt x="3024" y="2584"/>
                </a:cubicBezTo>
                <a:cubicBezTo>
                  <a:pt x="3119" y="2501"/>
                  <a:pt x="3188" y="2438"/>
                  <a:pt x="3231" y="2396"/>
                </a:cubicBezTo>
                <a:cubicBezTo>
                  <a:pt x="3273" y="2353"/>
                  <a:pt x="3309" y="2306"/>
                  <a:pt x="3338" y="2254"/>
                </a:cubicBezTo>
                <a:cubicBezTo>
                  <a:pt x="3367" y="2202"/>
                  <a:pt x="3381" y="2145"/>
                  <a:pt x="3381" y="2084"/>
                </a:cubicBezTo>
                <a:cubicBezTo>
                  <a:pt x="3381" y="1965"/>
                  <a:pt x="3337" y="1865"/>
                  <a:pt x="3248" y="1783"/>
                </a:cubicBezTo>
                <a:cubicBezTo>
                  <a:pt x="3160" y="1701"/>
                  <a:pt x="3046" y="1660"/>
                  <a:pt x="2906" y="1660"/>
                </a:cubicBezTo>
                <a:cubicBezTo>
                  <a:pt x="2742" y="1660"/>
                  <a:pt x="2621" y="1702"/>
                  <a:pt x="2544" y="1784"/>
                </a:cubicBezTo>
                <a:cubicBezTo>
                  <a:pt x="2467" y="1867"/>
                  <a:pt x="2401" y="1988"/>
                  <a:pt x="2348" y="2149"/>
                </a:cubicBezTo>
                <a:cubicBezTo>
                  <a:pt x="2297" y="2317"/>
                  <a:pt x="2201" y="2401"/>
                  <a:pt x="2060" y="2401"/>
                </a:cubicBezTo>
                <a:cubicBezTo>
                  <a:pt x="1976" y="2401"/>
                  <a:pt x="1906" y="2372"/>
                  <a:pt x="1849" y="2313"/>
                </a:cubicBezTo>
                <a:cubicBezTo>
                  <a:pt x="1791" y="2255"/>
                  <a:pt x="1763" y="2191"/>
                  <a:pt x="1763" y="2122"/>
                </a:cubicBezTo>
                <a:cubicBezTo>
                  <a:pt x="1763" y="1981"/>
                  <a:pt x="1808" y="1838"/>
                  <a:pt x="1899" y="1693"/>
                </a:cubicBezTo>
                <a:cubicBezTo>
                  <a:pt x="1990" y="1548"/>
                  <a:pt x="2122" y="1427"/>
                  <a:pt x="2296" y="1332"/>
                </a:cubicBezTo>
                <a:cubicBezTo>
                  <a:pt x="2470" y="1237"/>
                  <a:pt x="2674" y="1189"/>
                  <a:pt x="2906" y="1189"/>
                </a:cubicBezTo>
                <a:cubicBezTo>
                  <a:pt x="3121" y="1189"/>
                  <a:pt x="3312" y="1229"/>
                  <a:pt x="3477" y="1309"/>
                </a:cubicBezTo>
                <a:cubicBezTo>
                  <a:pt x="3642" y="1388"/>
                  <a:pt x="3770" y="1497"/>
                  <a:pt x="3860" y="1634"/>
                </a:cubicBezTo>
                <a:cubicBezTo>
                  <a:pt x="3950" y="1770"/>
                  <a:pt x="3995" y="1919"/>
                  <a:pt x="3995" y="2080"/>
                </a:cubicBezTo>
                <a:cubicBezTo>
                  <a:pt x="3995" y="2206"/>
                  <a:pt x="3969" y="2317"/>
                  <a:pt x="3918" y="2412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太阳形 1"/>
          <p:cNvSpPr/>
          <p:nvPr userDrawn="1"/>
        </p:nvSpPr>
        <p:spPr>
          <a:xfrm>
            <a:off x="247650" y="29654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3110" y="1041400"/>
            <a:ext cx="1100328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.xml"/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wmf"/><Relationship Id="rId8" Type="http://schemas.openxmlformats.org/officeDocument/2006/relationships/oleObject" Target="../embeddings/oleObject8.bin"/><Relationship Id="rId7" Type="http://schemas.openxmlformats.org/officeDocument/2006/relationships/image" Target="../media/image13.wmf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11.wmf"/><Relationship Id="rId2" Type="http://schemas.openxmlformats.org/officeDocument/2006/relationships/oleObject" Target="../embeddings/oleObject5.bin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21.wmf"/><Relationship Id="rId6" Type="http://schemas.openxmlformats.org/officeDocument/2006/relationships/oleObject" Target="../embeddings/oleObject11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19.w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6.png"/><Relationship Id="rId8" Type="http://schemas.openxmlformats.org/officeDocument/2006/relationships/image" Target="../media/image25.wmf"/><Relationship Id="rId7" Type="http://schemas.openxmlformats.org/officeDocument/2006/relationships/oleObject" Target="../embeddings/oleObject15.bin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3.w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22.wmf"/><Relationship Id="rId11" Type="http://schemas.openxmlformats.org/officeDocument/2006/relationships/vmlDrawing" Target="../drawings/vmlDrawing5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4755515" y="3578860"/>
            <a:ext cx="1560830" cy="591815"/>
          </a:xfrm>
        </p:spPr>
        <p:txBody>
          <a:bodyPr wrap="square"/>
          <a:lstStyle/>
          <a:p>
            <a:pPr algn="r"/>
            <a:r>
              <a:rPr lang="zh-CN" altLang="zh-CN" sz="3200">
                <a:latin typeface="+mn-ea"/>
                <a:ea typeface="+mn-ea"/>
              </a:rPr>
              <a:t>安培力 </a:t>
            </a:r>
            <a:endParaRPr lang="zh-CN" altLang="zh-CN" sz="3200">
              <a:latin typeface="+mn-ea"/>
              <a:ea typeface="+mn-ea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内容占位符 38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826135"/>
          </a:xfrm>
        </p:spPr>
        <p:txBody>
          <a:bodyPr/>
          <a:lstStyle/>
          <a:p>
            <a:r>
              <a:rPr lang="zh-CN" altLang="zh-CN"/>
              <a:t>请用</a:t>
            </a:r>
            <a:r>
              <a:rPr lang="zh-CN" altLang="zh-CN">
                <a:solidFill>
                  <a:srgbClr val="FF0000"/>
                </a:solidFill>
              </a:rPr>
              <a:t>左手定则</a:t>
            </a:r>
            <a:r>
              <a:rPr lang="zh-CN" altLang="zh-CN"/>
              <a:t>分析下列各情境中，导体棒</a:t>
            </a:r>
            <a:r>
              <a:rPr lang="zh-CN" altLang="zh-CN" i="1"/>
              <a:t> </a:t>
            </a:r>
            <a:r>
              <a:rPr lang="en-US" altLang="zh-CN" i="1"/>
              <a:t>ab</a:t>
            </a:r>
            <a:r>
              <a:rPr lang="zh-CN" altLang="zh-CN">
                <a:sym typeface="+mn-ea"/>
              </a:rPr>
              <a:t>所受</a:t>
            </a:r>
            <a:r>
              <a:rPr lang="zh-CN" altLang="zh-CN">
                <a:solidFill>
                  <a:srgbClr val="FF0000"/>
                </a:solidFill>
                <a:sym typeface="+mn-ea"/>
              </a:rPr>
              <a:t>安培力</a:t>
            </a:r>
            <a:r>
              <a:rPr lang="zh-CN" altLang="zh-CN">
                <a:sym typeface="+mn-ea"/>
              </a:rPr>
              <a:t>的方向？</a:t>
            </a:r>
            <a:endParaRPr lang="en-US" altLang="zh-CN" i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0045" y="206454"/>
            <a:ext cx="2417445" cy="658337"/>
          </a:xfrm>
        </p:spPr>
        <p:txBody>
          <a:bodyPr wrap="square"/>
          <a:lstStyle/>
          <a:p>
            <a:r>
              <a:rPr lang="zh-CN" altLang="en-US"/>
              <a:t>安培力方向</a:t>
            </a:r>
            <a:endParaRPr lang="en-US" altLang="zh-CN"/>
          </a:p>
        </p:txBody>
      </p:sp>
      <p:grpSp>
        <p:nvGrpSpPr>
          <p:cNvPr id="40" name="组合 39"/>
          <p:cNvGrpSpPr/>
          <p:nvPr/>
        </p:nvGrpSpPr>
        <p:grpSpPr>
          <a:xfrm>
            <a:off x="864235" y="1905000"/>
            <a:ext cx="2320290" cy="2851785"/>
            <a:chOff x="9893" y="5250"/>
            <a:chExt cx="3654" cy="4491"/>
          </a:xfrm>
        </p:grpSpPr>
        <p:grpSp>
          <p:nvGrpSpPr>
            <p:cNvPr id="41" name="组合 40"/>
            <p:cNvGrpSpPr/>
            <p:nvPr/>
          </p:nvGrpSpPr>
          <p:grpSpPr>
            <a:xfrm>
              <a:off x="9893" y="5945"/>
              <a:ext cx="3654" cy="3796"/>
              <a:chOff x="10733" y="5405"/>
              <a:chExt cx="3654" cy="3796"/>
            </a:xfrm>
          </p:grpSpPr>
          <p:grpSp>
            <p:nvGrpSpPr>
              <p:cNvPr id="42" name="组合 41"/>
              <p:cNvGrpSpPr/>
              <p:nvPr/>
            </p:nvGrpSpPr>
            <p:grpSpPr>
              <a:xfrm>
                <a:off x="10733" y="5682"/>
                <a:ext cx="3655" cy="3051"/>
                <a:chOff x="10733" y="5682"/>
                <a:chExt cx="3655" cy="3051"/>
              </a:xfrm>
            </p:grpSpPr>
            <p:cxnSp>
              <p:nvCxnSpPr>
                <p:cNvPr id="43" name="直接连接符 42"/>
                <p:cNvCxnSpPr/>
                <p:nvPr/>
              </p:nvCxnSpPr>
              <p:spPr>
                <a:xfrm flipV="1">
                  <a:off x="10733" y="5682"/>
                  <a:ext cx="2786" cy="1607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直接连接符 43"/>
                <p:cNvCxnSpPr/>
                <p:nvPr/>
              </p:nvCxnSpPr>
              <p:spPr>
                <a:xfrm flipV="1">
                  <a:off x="11602" y="7126"/>
                  <a:ext cx="2786" cy="1607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直接连接符 44"/>
                <p:cNvCxnSpPr/>
                <p:nvPr/>
              </p:nvCxnSpPr>
              <p:spPr>
                <a:xfrm>
                  <a:off x="13519" y="5682"/>
                  <a:ext cx="173" cy="268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直接连接符 45"/>
                <p:cNvCxnSpPr/>
                <p:nvPr/>
              </p:nvCxnSpPr>
              <p:spPr>
                <a:xfrm>
                  <a:off x="11602" y="8712"/>
                  <a:ext cx="1766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直接连接符 46"/>
                <p:cNvCxnSpPr/>
                <p:nvPr/>
              </p:nvCxnSpPr>
              <p:spPr>
                <a:xfrm>
                  <a:off x="10733" y="7306"/>
                  <a:ext cx="1766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直接连接符 47"/>
                <p:cNvCxnSpPr/>
                <p:nvPr/>
              </p:nvCxnSpPr>
              <p:spPr>
                <a:xfrm>
                  <a:off x="13778" y="6079"/>
                  <a:ext cx="610" cy="1047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9" name="弧形 48"/>
              <p:cNvSpPr/>
              <p:nvPr/>
            </p:nvSpPr>
            <p:spPr>
              <a:xfrm rot="300000">
                <a:off x="12080" y="8337"/>
                <a:ext cx="539" cy="864"/>
              </a:xfrm>
              <a:prstGeom prst="arc">
                <a:avLst/>
              </a:prstGeom>
              <a:ln w="19050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2634" y="8029"/>
                <a:ext cx="539" cy="72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none" rtlCol="0" anchor="t">
                <a:spAutoFit/>
              </a:bodyPr>
              <a:lstStyle/>
              <a:p>
                <a:r>
                  <a:rPr lang="zh-CN" altLang="en-US" sz="2400" b="1" i="1">
                    <a:latin typeface="Times New Roman" panose="02020603050405020304"/>
                    <a:cs typeface="Times New Roman" panose="02020603050405020304" charset="0"/>
                  </a:rPr>
                  <a:t>θ</a:t>
                </a:r>
                <a:endParaRPr lang="zh-CN" altLang="en-US" sz="2400" b="1" i="1">
                  <a:latin typeface="Times New Roman" panose="02020603050405020304"/>
                  <a:cs typeface="Times New Roman" panose="02020603050405020304" charset="0"/>
                </a:endParaRPr>
              </a:p>
            </p:txBody>
          </p:sp>
          <p:cxnSp>
            <p:nvCxnSpPr>
              <p:cNvPr id="51" name="直接连接符 50"/>
              <p:cNvCxnSpPr/>
              <p:nvPr/>
            </p:nvCxnSpPr>
            <p:spPr>
              <a:xfrm flipV="1">
                <a:off x="13327" y="5817"/>
                <a:ext cx="647" cy="302"/>
              </a:xfrm>
              <a:prstGeom prst="line">
                <a:avLst/>
              </a:prstGeom>
              <a:ln w="19050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flipV="1">
                <a:off x="13540" y="6003"/>
                <a:ext cx="497" cy="207"/>
              </a:xfrm>
              <a:prstGeom prst="line">
                <a:avLst/>
              </a:prstGeom>
              <a:ln w="19050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矩形 52"/>
              <p:cNvSpPr/>
              <p:nvPr/>
            </p:nvSpPr>
            <p:spPr>
              <a:xfrm rot="3720000">
                <a:off x="13791" y="6500"/>
                <a:ext cx="584" cy="206"/>
              </a:xfrm>
              <a:prstGeom prst="rect">
                <a:avLst/>
              </a:prstGeom>
              <a:solidFill>
                <a:schemeClr val="bg1"/>
              </a:solidFill>
              <a:ln w="19050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矩形 53"/>
              <p:cNvSpPr/>
              <p:nvPr/>
            </p:nvSpPr>
            <p:spPr>
              <a:xfrm rot="19860000">
                <a:off x="12665" y="6005"/>
                <a:ext cx="120" cy="2454"/>
              </a:xfrm>
              <a:prstGeom prst="rect">
                <a:avLst/>
              </a:prstGeom>
              <a:solidFill>
                <a:schemeClr val="bg1"/>
              </a:solidFill>
              <a:ln w="19050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1740" y="5405"/>
                <a:ext cx="658" cy="72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i="1"/>
                  <a:t>a</a:t>
                </a:r>
                <a:endParaRPr lang="en-US" altLang="zh-CN" sz="2400" b="1" i="1"/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3208" y="8029"/>
                <a:ext cx="658" cy="72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i="1"/>
                  <a:t>b</a:t>
                </a:r>
                <a:endParaRPr lang="en-US" altLang="zh-CN" sz="2400" b="1" i="1"/>
              </a:p>
            </p:txBody>
          </p:sp>
        </p:grpSp>
        <p:cxnSp>
          <p:nvCxnSpPr>
            <p:cNvPr id="57" name="直接箭头连接符 56"/>
            <p:cNvCxnSpPr/>
            <p:nvPr/>
          </p:nvCxnSpPr>
          <p:spPr>
            <a:xfrm>
              <a:off x="11095" y="5250"/>
              <a:ext cx="1273" cy="204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箭头连接符 57"/>
            <p:cNvCxnSpPr/>
            <p:nvPr/>
          </p:nvCxnSpPr>
          <p:spPr>
            <a:xfrm>
              <a:off x="10003" y="5878"/>
              <a:ext cx="1273" cy="204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文本框 58"/>
            <p:cNvSpPr txBox="1"/>
            <p:nvPr/>
          </p:nvSpPr>
          <p:spPr>
            <a:xfrm>
              <a:off x="11591" y="6697"/>
              <a:ext cx="6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i="1"/>
                <a:t>B</a:t>
              </a:r>
              <a:endParaRPr lang="en-US" altLang="zh-CN" sz="2400" b="1" i="1"/>
            </a:p>
          </p:txBody>
        </p:sp>
      </p:grpSp>
      <p:sp>
        <p:nvSpPr>
          <p:cNvPr id="69" name="弧形 68"/>
          <p:cNvSpPr/>
          <p:nvPr/>
        </p:nvSpPr>
        <p:spPr>
          <a:xfrm rot="300000">
            <a:off x="5549900" y="4270375"/>
            <a:ext cx="342265" cy="548640"/>
          </a:xfrm>
          <a:prstGeom prst="arc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628015" y="4868545"/>
            <a:ext cx="2697480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 b="1"/>
              <a:t>磁场垂直于导轨向下</a:t>
            </a:r>
            <a:endParaRPr lang="zh-CN" altLang="en-US" sz="2200" b="1"/>
          </a:p>
        </p:txBody>
      </p:sp>
      <p:sp>
        <p:nvSpPr>
          <p:cNvPr id="102" name="文本框 101"/>
          <p:cNvSpPr txBox="1"/>
          <p:nvPr/>
        </p:nvSpPr>
        <p:spPr>
          <a:xfrm>
            <a:off x="628015" y="5604510"/>
            <a:ext cx="2491105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i="1">
                <a:solidFill>
                  <a:srgbClr val="FF0000"/>
                </a:solidFill>
              </a:rPr>
              <a:t>F</a:t>
            </a:r>
            <a:r>
              <a:rPr lang="zh-CN" altLang="en-US" sz="2200" b="1" baseline="-25000">
                <a:solidFill>
                  <a:srgbClr val="FF0000"/>
                </a:solidFill>
              </a:rPr>
              <a:t>安</a:t>
            </a:r>
            <a:r>
              <a:rPr lang="zh-CN" altLang="zh-CN" sz="2200" b="1">
                <a:solidFill>
                  <a:srgbClr val="FF0000"/>
                </a:solidFill>
              </a:rPr>
              <a:t>平行于导轨向上</a:t>
            </a:r>
            <a:endParaRPr lang="zh-CN" altLang="zh-CN" sz="2200" b="1">
              <a:solidFill>
                <a:srgbClr val="FF0000"/>
              </a:solidFill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4636135" y="2218055"/>
            <a:ext cx="2320925" cy="3080385"/>
            <a:chOff x="7301" y="3493"/>
            <a:chExt cx="3655" cy="4851"/>
          </a:xfrm>
        </p:grpSpPr>
        <p:sp>
          <p:nvSpPr>
            <p:cNvPr id="101" name="文本框 100"/>
            <p:cNvSpPr txBox="1"/>
            <p:nvPr/>
          </p:nvSpPr>
          <p:spPr>
            <a:xfrm>
              <a:off x="7664" y="7667"/>
              <a:ext cx="2928" cy="6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200" b="1"/>
                <a:t>磁场竖直向下</a:t>
              </a:r>
              <a:endParaRPr lang="zh-CN" altLang="en-US" sz="2200" b="1"/>
            </a:p>
          </p:txBody>
        </p:sp>
        <p:grpSp>
          <p:nvGrpSpPr>
            <p:cNvPr id="111" name="组合 110"/>
            <p:cNvGrpSpPr/>
            <p:nvPr/>
          </p:nvGrpSpPr>
          <p:grpSpPr>
            <a:xfrm>
              <a:off x="7301" y="3493"/>
              <a:ext cx="3655" cy="3705"/>
              <a:chOff x="7547" y="3493"/>
              <a:chExt cx="3655" cy="3705"/>
            </a:xfrm>
          </p:grpSpPr>
          <p:grpSp>
            <p:nvGrpSpPr>
              <p:cNvPr id="103" name="组合 102"/>
              <p:cNvGrpSpPr/>
              <p:nvPr/>
            </p:nvGrpSpPr>
            <p:grpSpPr>
              <a:xfrm>
                <a:off x="7547" y="3849"/>
                <a:ext cx="3655" cy="3349"/>
                <a:chOff x="7547" y="3849"/>
                <a:chExt cx="3655" cy="3349"/>
              </a:xfrm>
            </p:grpSpPr>
            <p:grpSp>
              <p:nvGrpSpPr>
                <p:cNvPr id="62" name="组合 61"/>
                <p:cNvGrpSpPr/>
                <p:nvPr/>
              </p:nvGrpSpPr>
              <p:grpSpPr>
                <a:xfrm>
                  <a:off x="7547" y="4126"/>
                  <a:ext cx="3655" cy="3051"/>
                  <a:chOff x="10733" y="5682"/>
                  <a:chExt cx="3655" cy="3051"/>
                </a:xfrm>
              </p:grpSpPr>
              <p:cxnSp>
                <p:nvCxnSpPr>
                  <p:cNvPr id="63" name="直接连接符 62"/>
                  <p:cNvCxnSpPr/>
                  <p:nvPr/>
                </p:nvCxnSpPr>
                <p:spPr>
                  <a:xfrm flipV="1">
                    <a:off x="10733" y="5682"/>
                    <a:ext cx="2786" cy="1607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直接连接符 63"/>
                  <p:cNvCxnSpPr/>
                  <p:nvPr/>
                </p:nvCxnSpPr>
                <p:spPr>
                  <a:xfrm flipV="1">
                    <a:off x="11602" y="7126"/>
                    <a:ext cx="2786" cy="1607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直接连接符 64"/>
                  <p:cNvCxnSpPr/>
                  <p:nvPr/>
                </p:nvCxnSpPr>
                <p:spPr>
                  <a:xfrm>
                    <a:off x="13519" y="5682"/>
                    <a:ext cx="173" cy="268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直接连接符 65"/>
                  <p:cNvCxnSpPr/>
                  <p:nvPr/>
                </p:nvCxnSpPr>
                <p:spPr>
                  <a:xfrm>
                    <a:off x="11602" y="8712"/>
                    <a:ext cx="176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prstDash val="dash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直接连接符 66"/>
                  <p:cNvCxnSpPr/>
                  <p:nvPr/>
                </p:nvCxnSpPr>
                <p:spPr>
                  <a:xfrm>
                    <a:off x="10733" y="7306"/>
                    <a:ext cx="176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prstDash val="dash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直接连接符 67"/>
                  <p:cNvCxnSpPr/>
                  <p:nvPr/>
                </p:nvCxnSpPr>
                <p:spPr>
                  <a:xfrm>
                    <a:off x="13778" y="6079"/>
                    <a:ext cx="610" cy="1047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0" name="文本框 69"/>
                <p:cNvSpPr txBox="1"/>
                <p:nvPr/>
              </p:nvSpPr>
              <p:spPr>
                <a:xfrm>
                  <a:off x="9448" y="6385"/>
                  <a:ext cx="539" cy="725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none" rtlCol="0" anchor="t">
                  <a:spAutoFit/>
                </a:bodyPr>
                <a:lstStyle/>
                <a:p>
                  <a:r>
                    <a:rPr lang="zh-CN" altLang="en-US" sz="2400" b="1" i="1">
                      <a:latin typeface="Times New Roman" panose="02020603050405020304"/>
                      <a:cs typeface="Times New Roman" panose="02020603050405020304" charset="0"/>
                    </a:rPr>
                    <a:t>θ</a:t>
                  </a:r>
                  <a:endParaRPr lang="zh-CN" altLang="en-US" sz="2400" b="1" i="1">
                    <a:latin typeface="Times New Roman" panose="02020603050405020304"/>
                    <a:cs typeface="Times New Roman" panose="02020603050405020304" charset="0"/>
                  </a:endParaRPr>
                </a:p>
              </p:txBody>
            </p:sp>
            <p:cxnSp>
              <p:nvCxnSpPr>
                <p:cNvPr id="71" name="直接连接符 70"/>
                <p:cNvCxnSpPr/>
                <p:nvPr/>
              </p:nvCxnSpPr>
              <p:spPr>
                <a:xfrm flipV="1">
                  <a:off x="10141" y="4261"/>
                  <a:ext cx="647" cy="302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直接连接符 71"/>
                <p:cNvCxnSpPr/>
                <p:nvPr/>
              </p:nvCxnSpPr>
              <p:spPr>
                <a:xfrm flipV="1">
                  <a:off x="10354" y="4447"/>
                  <a:ext cx="497" cy="207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矩形 72"/>
                <p:cNvSpPr/>
                <p:nvPr/>
              </p:nvSpPr>
              <p:spPr>
                <a:xfrm rot="3720000">
                  <a:off x="10605" y="4944"/>
                  <a:ext cx="584" cy="206"/>
                </a:xfrm>
                <a:prstGeom prst="rect">
                  <a:avLst/>
                </a:prstGeom>
                <a:solidFill>
                  <a:schemeClr val="bg1"/>
                </a:solidFill>
                <a:ln w="19050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 rot="19860000">
                  <a:off x="9479" y="4449"/>
                  <a:ext cx="120" cy="2454"/>
                </a:xfrm>
                <a:prstGeom prst="rect">
                  <a:avLst/>
                </a:prstGeom>
                <a:solidFill>
                  <a:schemeClr val="bg1"/>
                </a:solidFill>
                <a:ln w="19050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5" name="文本框 74"/>
                <p:cNvSpPr txBox="1"/>
                <p:nvPr/>
              </p:nvSpPr>
              <p:spPr>
                <a:xfrm>
                  <a:off x="8554" y="3849"/>
                  <a:ext cx="658" cy="725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i="1"/>
                    <a:t>a</a:t>
                  </a:r>
                  <a:endParaRPr lang="en-US" altLang="zh-CN" sz="2400" b="1" i="1"/>
                </a:p>
              </p:txBody>
            </p:sp>
            <p:sp>
              <p:nvSpPr>
                <p:cNvPr id="76" name="文本框 75"/>
                <p:cNvSpPr txBox="1"/>
                <p:nvPr/>
              </p:nvSpPr>
              <p:spPr>
                <a:xfrm>
                  <a:off x="10022" y="6473"/>
                  <a:ext cx="658" cy="725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i="1"/>
                    <a:t>b</a:t>
                  </a:r>
                  <a:endParaRPr lang="en-US" altLang="zh-CN" sz="2400" b="1" i="1"/>
                </a:p>
              </p:txBody>
            </p:sp>
            <p:sp>
              <p:nvSpPr>
                <p:cNvPr id="79" name="文本框 78"/>
                <p:cNvSpPr txBox="1"/>
                <p:nvPr/>
              </p:nvSpPr>
              <p:spPr>
                <a:xfrm>
                  <a:off x="9245" y="4601"/>
                  <a:ext cx="608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400" b="1" i="1"/>
                    <a:t>B</a:t>
                  </a:r>
                  <a:endParaRPr lang="en-US" altLang="zh-CN" sz="2400" b="1" i="1"/>
                </a:p>
              </p:txBody>
            </p:sp>
          </p:grpSp>
          <p:grpSp>
            <p:nvGrpSpPr>
              <p:cNvPr id="106" name="组合 105"/>
              <p:cNvGrpSpPr/>
              <p:nvPr/>
            </p:nvGrpSpPr>
            <p:grpSpPr>
              <a:xfrm>
                <a:off x="8592" y="3493"/>
                <a:ext cx="1328" cy="2164"/>
                <a:chOff x="8658" y="3493"/>
                <a:chExt cx="1328" cy="2164"/>
              </a:xfrm>
            </p:grpSpPr>
            <p:cxnSp>
              <p:nvCxnSpPr>
                <p:cNvPr id="77" name="直接箭头连接符 76"/>
                <p:cNvCxnSpPr/>
                <p:nvPr/>
              </p:nvCxnSpPr>
              <p:spPr>
                <a:xfrm flipH="1">
                  <a:off x="9984" y="3493"/>
                  <a:ext cx="3" cy="2165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直接箭头连接符 103"/>
                <p:cNvCxnSpPr/>
                <p:nvPr/>
              </p:nvCxnSpPr>
              <p:spPr>
                <a:xfrm flipH="1">
                  <a:off x="8658" y="3493"/>
                  <a:ext cx="3" cy="2165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15" name="组合 114"/>
          <p:cNvGrpSpPr/>
          <p:nvPr/>
        </p:nvGrpSpPr>
        <p:grpSpPr>
          <a:xfrm>
            <a:off x="8702675" y="2444115"/>
            <a:ext cx="2378710" cy="2853690"/>
            <a:chOff x="13705" y="3849"/>
            <a:chExt cx="3746" cy="4494"/>
          </a:xfrm>
        </p:grpSpPr>
        <p:grpSp>
          <p:nvGrpSpPr>
            <p:cNvPr id="80" name="组合 79"/>
            <p:cNvGrpSpPr/>
            <p:nvPr/>
          </p:nvGrpSpPr>
          <p:grpSpPr>
            <a:xfrm>
              <a:off x="13797" y="3849"/>
              <a:ext cx="3654" cy="3796"/>
              <a:chOff x="9893" y="5945"/>
              <a:chExt cx="3654" cy="3796"/>
            </a:xfrm>
          </p:grpSpPr>
          <p:grpSp>
            <p:nvGrpSpPr>
              <p:cNvPr id="81" name="组合 80"/>
              <p:cNvGrpSpPr/>
              <p:nvPr/>
            </p:nvGrpSpPr>
            <p:grpSpPr>
              <a:xfrm>
                <a:off x="9893" y="5945"/>
                <a:ext cx="3654" cy="3796"/>
                <a:chOff x="10733" y="5405"/>
                <a:chExt cx="3654" cy="3796"/>
              </a:xfrm>
            </p:grpSpPr>
            <p:grpSp>
              <p:nvGrpSpPr>
                <p:cNvPr id="82" name="组合 81"/>
                <p:cNvGrpSpPr/>
                <p:nvPr/>
              </p:nvGrpSpPr>
              <p:grpSpPr>
                <a:xfrm>
                  <a:off x="10733" y="5682"/>
                  <a:ext cx="3655" cy="3051"/>
                  <a:chOff x="10733" y="5682"/>
                  <a:chExt cx="3655" cy="3051"/>
                </a:xfrm>
              </p:grpSpPr>
              <p:cxnSp>
                <p:nvCxnSpPr>
                  <p:cNvPr id="83" name="直接连接符 82"/>
                  <p:cNvCxnSpPr/>
                  <p:nvPr/>
                </p:nvCxnSpPr>
                <p:spPr>
                  <a:xfrm flipV="1">
                    <a:off x="10733" y="5682"/>
                    <a:ext cx="2786" cy="1607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直接连接符 83"/>
                  <p:cNvCxnSpPr/>
                  <p:nvPr/>
                </p:nvCxnSpPr>
                <p:spPr>
                  <a:xfrm flipV="1">
                    <a:off x="11602" y="7126"/>
                    <a:ext cx="2786" cy="1607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直接连接符 84"/>
                  <p:cNvCxnSpPr/>
                  <p:nvPr/>
                </p:nvCxnSpPr>
                <p:spPr>
                  <a:xfrm>
                    <a:off x="13519" y="5682"/>
                    <a:ext cx="173" cy="268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直接连接符 85"/>
                  <p:cNvCxnSpPr/>
                  <p:nvPr/>
                </p:nvCxnSpPr>
                <p:spPr>
                  <a:xfrm>
                    <a:off x="11602" y="8712"/>
                    <a:ext cx="176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prstDash val="dash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直接连接符 86"/>
                  <p:cNvCxnSpPr/>
                  <p:nvPr/>
                </p:nvCxnSpPr>
                <p:spPr>
                  <a:xfrm>
                    <a:off x="10733" y="7306"/>
                    <a:ext cx="1766" cy="0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prstDash val="dash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直接连接符 87"/>
                  <p:cNvCxnSpPr/>
                  <p:nvPr/>
                </p:nvCxnSpPr>
                <p:spPr>
                  <a:xfrm>
                    <a:off x="13778" y="6079"/>
                    <a:ext cx="610" cy="1047"/>
                  </a:xfrm>
                  <a:prstGeom prst="line">
                    <a:avLst/>
                  </a:prstGeom>
                  <a:ln w="19050"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89" name="弧形 88"/>
                <p:cNvSpPr/>
                <p:nvPr/>
              </p:nvSpPr>
              <p:spPr>
                <a:xfrm rot="300000">
                  <a:off x="12080" y="8337"/>
                  <a:ext cx="539" cy="864"/>
                </a:xfrm>
                <a:prstGeom prst="arc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0" name="文本框 89"/>
                <p:cNvSpPr txBox="1"/>
                <p:nvPr/>
              </p:nvSpPr>
              <p:spPr>
                <a:xfrm>
                  <a:off x="12634" y="8029"/>
                  <a:ext cx="539" cy="725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none" rtlCol="0" anchor="t">
                  <a:spAutoFit/>
                </a:bodyPr>
                <a:lstStyle/>
                <a:p>
                  <a:r>
                    <a:rPr lang="zh-CN" altLang="en-US" sz="2400" b="1" i="1">
                      <a:latin typeface="Times New Roman" panose="02020603050405020304"/>
                      <a:cs typeface="Times New Roman" panose="02020603050405020304" charset="0"/>
                    </a:rPr>
                    <a:t>θ</a:t>
                  </a:r>
                  <a:endParaRPr lang="zh-CN" altLang="en-US" sz="2400" b="1" i="1">
                    <a:latin typeface="Times New Roman" panose="02020603050405020304"/>
                    <a:cs typeface="Times New Roman" panose="02020603050405020304" charset="0"/>
                  </a:endParaRPr>
                </a:p>
              </p:txBody>
            </p:sp>
            <p:cxnSp>
              <p:nvCxnSpPr>
                <p:cNvPr id="91" name="直接连接符 90"/>
                <p:cNvCxnSpPr/>
                <p:nvPr/>
              </p:nvCxnSpPr>
              <p:spPr>
                <a:xfrm flipV="1">
                  <a:off x="13327" y="5817"/>
                  <a:ext cx="647" cy="302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直接连接符 91"/>
                <p:cNvCxnSpPr/>
                <p:nvPr/>
              </p:nvCxnSpPr>
              <p:spPr>
                <a:xfrm flipV="1">
                  <a:off x="13540" y="6003"/>
                  <a:ext cx="497" cy="207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3" name="矩形 92"/>
                <p:cNvSpPr/>
                <p:nvPr/>
              </p:nvSpPr>
              <p:spPr>
                <a:xfrm rot="3720000">
                  <a:off x="13791" y="6500"/>
                  <a:ext cx="584" cy="206"/>
                </a:xfrm>
                <a:prstGeom prst="rect">
                  <a:avLst/>
                </a:prstGeom>
                <a:solidFill>
                  <a:schemeClr val="bg1"/>
                </a:solidFill>
                <a:ln w="19050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4" name="矩形 93"/>
                <p:cNvSpPr/>
                <p:nvPr/>
              </p:nvSpPr>
              <p:spPr>
                <a:xfrm rot="19860000">
                  <a:off x="12665" y="6005"/>
                  <a:ext cx="120" cy="2454"/>
                </a:xfrm>
                <a:prstGeom prst="rect">
                  <a:avLst/>
                </a:prstGeom>
                <a:solidFill>
                  <a:schemeClr val="bg1"/>
                </a:solidFill>
                <a:ln w="19050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5" name="文本框 94"/>
                <p:cNvSpPr txBox="1"/>
                <p:nvPr/>
              </p:nvSpPr>
              <p:spPr>
                <a:xfrm>
                  <a:off x="11740" y="5405"/>
                  <a:ext cx="658" cy="725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i="1"/>
                    <a:t>a</a:t>
                  </a:r>
                  <a:endParaRPr lang="en-US" altLang="zh-CN" sz="2400" b="1" i="1"/>
                </a:p>
              </p:txBody>
            </p:sp>
            <p:sp>
              <p:nvSpPr>
                <p:cNvPr id="96" name="文本框 95"/>
                <p:cNvSpPr txBox="1"/>
                <p:nvPr/>
              </p:nvSpPr>
              <p:spPr>
                <a:xfrm>
                  <a:off x="13208" y="8029"/>
                  <a:ext cx="658" cy="725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i="1"/>
                    <a:t>b</a:t>
                  </a:r>
                  <a:endParaRPr lang="en-US" altLang="zh-CN" sz="2400" b="1" i="1"/>
                </a:p>
              </p:txBody>
            </p:sp>
          </p:grpSp>
          <p:sp>
            <p:nvSpPr>
              <p:cNvPr id="99" name="文本框 98"/>
              <p:cNvSpPr txBox="1"/>
              <p:nvPr/>
            </p:nvSpPr>
            <p:spPr>
              <a:xfrm>
                <a:off x="11657" y="6917"/>
                <a:ext cx="608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i="1"/>
                  <a:t>B</a:t>
                </a:r>
                <a:endParaRPr lang="en-US" altLang="zh-CN" sz="2400" b="1" i="1"/>
              </a:p>
            </p:txBody>
          </p:sp>
        </p:grpSp>
        <p:grpSp>
          <p:nvGrpSpPr>
            <p:cNvPr id="107" name="组合 106"/>
            <p:cNvGrpSpPr/>
            <p:nvPr/>
          </p:nvGrpSpPr>
          <p:grpSpPr>
            <a:xfrm rot="16200000" flipH="1">
              <a:off x="14123" y="4319"/>
              <a:ext cx="1328" cy="2164"/>
              <a:chOff x="8658" y="3493"/>
              <a:chExt cx="1328" cy="2164"/>
            </a:xfrm>
          </p:grpSpPr>
          <p:cxnSp>
            <p:nvCxnSpPr>
              <p:cNvPr id="108" name="直接箭头连接符 107"/>
              <p:cNvCxnSpPr/>
              <p:nvPr/>
            </p:nvCxnSpPr>
            <p:spPr>
              <a:xfrm flipH="1">
                <a:off x="9984" y="3493"/>
                <a:ext cx="3" cy="216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直接箭头连接符 108"/>
              <p:cNvCxnSpPr/>
              <p:nvPr/>
            </p:nvCxnSpPr>
            <p:spPr>
              <a:xfrm flipH="1">
                <a:off x="8658" y="3493"/>
                <a:ext cx="3" cy="216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0" name="文本框 109"/>
            <p:cNvSpPr txBox="1"/>
            <p:nvPr/>
          </p:nvSpPr>
          <p:spPr>
            <a:xfrm>
              <a:off x="13991" y="7667"/>
              <a:ext cx="2928" cy="6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200" b="1"/>
                <a:t>磁场水平向右</a:t>
              </a:r>
              <a:endParaRPr lang="zh-CN" altLang="en-US" sz="2200" b="1"/>
            </a:p>
          </p:txBody>
        </p:sp>
      </p:grpSp>
      <p:sp>
        <p:nvSpPr>
          <p:cNvPr id="113" name="文本框 112"/>
          <p:cNvSpPr txBox="1"/>
          <p:nvPr/>
        </p:nvSpPr>
        <p:spPr>
          <a:xfrm>
            <a:off x="4984750" y="5604510"/>
            <a:ext cx="1668145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i="1">
                <a:solidFill>
                  <a:srgbClr val="FF0000"/>
                </a:solidFill>
              </a:rPr>
              <a:t>F</a:t>
            </a:r>
            <a:r>
              <a:rPr lang="zh-CN" altLang="en-US" sz="2200" b="1" baseline="-25000">
                <a:solidFill>
                  <a:srgbClr val="FF0000"/>
                </a:solidFill>
              </a:rPr>
              <a:t>安</a:t>
            </a:r>
            <a:r>
              <a:rPr lang="zh-CN" altLang="zh-CN" sz="2200" b="1">
                <a:solidFill>
                  <a:srgbClr val="FF0000"/>
                </a:solidFill>
              </a:rPr>
              <a:t>水平向右</a:t>
            </a:r>
            <a:endParaRPr lang="zh-CN" altLang="zh-CN" sz="2200" b="1">
              <a:solidFill>
                <a:srgbClr val="FF0000"/>
              </a:solidFill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9026525" y="5749290"/>
            <a:ext cx="1668145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i="1">
                <a:solidFill>
                  <a:srgbClr val="FF0000"/>
                </a:solidFill>
              </a:rPr>
              <a:t>F</a:t>
            </a:r>
            <a:r>
              <a:rPr lang="zh-CN" altLang="en-US" sz="2200" b="1" baseline="-25000">
                <a:solidFill>
                  <a:srgbClr val="FF0000"/>
                </a:solidFill>
              </a:rPr>
              <a:t>安</a:t>
            </a:r>
            <a:r>
              <a:rPr lang="zh-CN" altLang="zh-CN" sz="2200" b="1">
                <a:solidFill>
                  <a:srgbClr val="FF0000"/>
                </a:solidFill>
              </a:rPr>
              <a:t>竖直向上</a:t>
            </a:r>
            <a:endParaRPr lang="zh-CN" altLang="zh-CN" sz="2200" b="1">
              <a:solidFill>
                <a:srgbClr val="FF0000"/>
              </a:solidFill>
            </a:endParaRPr>
          </a:p>
        </p:txBody>
      </p:sp>
      <p:sp>
        <p:nvSpPr>
          <p:cNvPr id="3" name="内容占位符 38"/>
          <p:cNvSpPr>
            <a:spLocks noGrp="1"/>
          </p:cNvSpPr>
          <p:nvPr/>
        </p:nvSpPr>
        <p:spPr>
          <a:xfrm>
            <a:off x="2777490" y="206375"/>
            <a:ext cx="8846820" cy="826135"/>
          </a:xfrm>
          <a:prstGeom prst="rect">
            <a:avLst/>
          </a:prstGeom>
        </p:spPr>
        <p:txBody>
          <a:bodyPr/>
          <a:lstStyle>
            <a:lvl1pPr mar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defRPr>
            </a:lvl1pPr>
            <a:lvl2pPr marL="45720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defRPr>
            </a:lvl2pPr>
            <a:lvl3pPr marL="91440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defRPr>
            </a:lvl3pPr>
            <a:lvl4pPr marL="137160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defRPr>
            </a:lvl4pPr>
            <a:lvl5pPr marL="182880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>
                <a:solidFill>
                  <a:srgbClr val="FF0000"/>
                </a:solidFill>
              </a:rPr>
              <a:t>在斜面一般磁场沿几种方向？导轨沿水平面又如何？</a:t>
            </a:r>
            <a:endParaRPr lang="zh-CN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13" grpId="1"/>
      <p:bldP spid="11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9172"/>
            <a:ext cx="2254885" cy="667821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安培力大小</a:t>
            </a:r>
            <a:endParaRPr lang="zh-CN" altLang="en-US"/>
          </a:p>
        </p:txBody>
      </p:sp>
      <p:grpSp>
        <p:nvGrpSpPr>
          <p:cNvPr id="59" name="组合 58"/>
          <p:cNvGrpSpPr/>
          <p:nvPr/>
        </p:nvGrpSpPr>
        <p:grpSpPr>
          <a:xfrm>
            <a:off x="372745" y="749300"/>
            <a:ext cx="11457305" cy="3256915"/>
            <a:chOff x="514" y="1442"/>
            <a:chExt cx="18043" cy="5129"/>
          </a:xfrm>
        </p:grpSpPr>
        <p:sp>
          <p:nvSpPr>
            <p:cNvPr id="4" name="文本框 3"/>
            <p:cNvSpPr txBox="1"/>
            <p:nvPr/>
          </p:nvSpPr>
          <p:spPr>
            <a:xfrm>
              <a:off x="514" y="3622"/>
              <a:ext cx="2042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zh-CN" sz="2400" b="1" i="1">
                  <a:solidFill>
                    <a:srgbClr val="FF0000"/>
                  </a:solidFill>
                  <a:sym typeface="+mn-ea"/>
                </a:rPr>
                <a:t>F</a:t>
              </a:r>
              <a:r>
                <a:rPr lang="en-US" altLang="zh-CN" sz="2400" b="1" i="1">
                  <a:solidFill>
                    <a:srgbClr val="FF0000"/>
                  </a:solidFill>
                  <a:sym typeface="+mn-ea"/>
                </a:rPr>
                <a:t> </a:t>
              </a:r>
              <a:r>
                <a:rPr lang="zh-CN" altLang="zh-CN" sz="2400" b="1" i="1">
                  <a:solidFill>
                    <a:srgbClr val="FF0000"/>
                  </a:solidFill>
                  <a:sym typeface="+mn-ea"/>
                </a:rPr>
                <a:t>=</a:t>
              </a:r>
              <a:r>
                <a:rPr lang="en-US" altLang="zh-CN" sz="2400" b="1" i="1">
                  <a:solidFill>
                    <a:srgbClr val="FF0000"/>
                  </a:solidFill>
                  <a:sym typeface="+mn-ea"/>
                </a:rPr>
                <a:t> </a:t>
              </a:r>
              <a:r>
                <a:rPr lang="zh-CN" altLang="zh-CN" sz="2400" b="1" i="1">
                  <a:solidFill>
                    <a:srgbClr val="FF0000"/>
                  </a:solidFill>
                  <a:sym typeface="+mn-ea"/>
                </a:rPr>
                <a:t>BIL</a:t>
              </a:r>
              <a:r>
                <a:rPr lang="en-US" altLang="zh-CN" sz="2400" b="1">
                  <a:sym typeface="+mn-ea"/>
                </a:rPr>
                <a:t> </a:t>
              </a:r>
              <a:endParaRPr lang="en-US" altLang="zh-CN" sz="2400" b="1">
                <a:sym typeface="+mn-ea"/>
              </a:endParaRPr>
            </a:p>
          </p:txBody>
        </p:sp>
        <p:sp>
          <p:nvSpPr>
            <p:cNvPr id="5" name="左大括号 4"/>
            <p:cNvSpPr/>
            <p:nvPr/>
          </p:nvSpPr>
          <p:spPr>
            <a:xfrm>
              <a:off x="2710" y="1789"/>
              <a:ext cx="736" cy="4390"/>
            </a:xfrm>
            <a:prstGeom prst="leftBrace">
              <a:avLst>
                <a:gd name="adj1" fmla="val 20332"/>
                <a:gd name="adj2" fmla="val 50000"/>
              </a:avLst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446" y="1442"/>
              <a:ext cx="2328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zh-CN" sz="2400" b="1">
                  <a:sym typeface="+mn-ea"/>
                </a:rPr>
                <a:t>匀强磁场</a:t>
              </a:r>
              <a:r>
                <a:rPr lang="en-US" altLang="zh-CN" sz="2400" b="1">
                  <a:sym typeface="+mn-ea"/>
                </a:rPr>
                <a:t> </a:t>
              </a:r>
              <a:endParaRPr lang="en-US" altLang="zh-CN" sz="2400" b="1">
                <a:sym typeface="+mn-ea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446" y="3472"/>
              <a:ext cx="2623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zh-CN" sz="2400" b="1" i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B</a:t>
              </a:r>
              <a:r>
                <a:rPr lang="en-US" altLang="zh-CN" sz="2400" b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 </a:t>
              </a:r>
              <a:r>
                <a:rPr lang="zh-CN" sz="2400" b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垂直于</a:t>
              </a:r>
              <a:r>
                <a:rPr lang="en-US" altLang="zh-CN" sz="2400" b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 </a:t>
              </a:r>
              <a:r>
                <a:rPr lang="zh-CN" altLang="zh-CN" sz="2400" b="1" i="1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I</a:t>
              </a:r>
              <a:r>
                <a:rPr lang="en-US" altLang="zh-CN" sz="2400" b="1">
                  <a:sym typeface="+mn-ea"/>
                </a:rPr>
                <a:t> </a:t>
              </a:r>
              <a:endParaRPr lang="en-US" altLang="zh-CN" sz="2400" b="1">
                <a:sym typeface="+mn-ea"/>
              </a:endParaRPr>
            </a:p>
          </p:txBody>
        </p:sp>
        <p:sp>
          <p:nvSpPr>
            <p:cNvPr id="9" name="燕尾形箭头 8"/>
            <p:cNvSpPr/>
            <p:nvPr/>
          </p:nvSpPr>
          <p:spPr>
            <a:xfrm>
              <a:off x="6206" y="3631"/>
              <a:ext cx="2990" cy="406"/>
            </a:xfrm>
            <a:prstGeom prst="notchedRightArrow">
              <a:avLst/>
            </a:prstGeom>
            <a:noFill/>
            <a:ln w="12700">
              <a:solidFill>
                <a:schemeClr val="tx1"/>
              </a:solidFill>
              <a:tailEnd type="arrow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0000"/>
                  </a:solidFill>
                </a14:hiddenFill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508" y="2843"/>
              <a:ext cx="2688" cy="628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sz="2000" b="1" smtClean="0">
                  <a:cs typeface="Times New Roman" panose="02020603050405020304" charset="0"/>
                  <a:sym typeface="+mn-ea"/>
                </a:rPr>
                <a:t>不</a:t>
              </a:r>
              <a:r>
                <a:rPr lang="zh-CN" sz="2000" b="1">
                  <a:cs typeface="Times New Roman" panose="02020603050405020304" charset="0"/>
                  <a:sym typeface="+mn-ea"/>
                </a:rPr>
                <a:t>垂直变垂直</a:t>
              </a:r>
              <a:endParaRPr lang="zh-CN" altLang="en-US" sz="2000" b="1"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0791" y="4347"/>
              <a:ext cx="1661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sz="2400" b="1" smtClean="0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投影</a:t>
              </a:r>
              <a:r>
                <a:rPr lang="en-US" altLang="zh-CN" sz="2400" b="1" smtClean="0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 </a:t>
              </a:r>
              <a:r>
                <a:rPr lang="zh-CN" altLang="zh-CN" sz="2400" b="1" i="1" smtClean="0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L</a:t>
              </a:r>
              <a:endParaRPr lang="zh-CN" altLang="zh-CN" sz="2400" b="1" i="1" smtClean="0">
                <a:solidFill>
                  <a:srgbClr val="FF0000"/>
                </a:solidFill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0791" y="2524"/>
              <a:ext cx="1688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sz="2400" b="1" smtClean="0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分解</a:t>
              </a:r>
              <a:r>
                <a:rPr lang="en-US" altLang="zh-CN" sz="2400" b="1" smtClean="0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 </a:t>
              </a:r>
              <a:r>
                <a:rPr lang="zh-CN" altLang="zh-CN" sz="2400" b="1" i="1" smtClean="0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B</a:t>
              </a:r>
              <a:endParaRPr lang="zh-CN" altLang="zh-CN" sz="2400" b="1" i="1" smtClean="0">
                <a:solidFill>
                  <a:srgbClr val="FF0000"/>
                </a:solidFill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16" name="左大括号 15"/>
            <p:cNvSpPr/>
            <p:nvPr/>
          </p:nvSpPr>
          <p:spPr>
            <a:xfrm>
              <a:off x="9544" y="2871"/>
              <a:ext cx="1127" cy="1924"/>
            </a:xfrm>
            <a:prstGeom prst="leftBrace">
              <a:avLst>
                <a:gd name="adj1" fmla="val 20332"/>
                <a:gd name="adj2" fmla="val 50000"/>
              </a:avLst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536" y="5846"/>
              <a:ext cx="1728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sz="2400" b="1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直</a:t>
              </a:r>
              <a:r>
                <a:rPr lang="zh-CN" sz="2400" b="1" smtClean="0">
                  <a:cs typeface="Times New Roman" panose="02020603050405020304" charset="0"/>
                  <a:sym typeface="+mn-ea"/>
                </a:rPr>
                <a:t>导线</a:t>
              </a:r>
              <a:endParaRPr lang="zh-CN" altLang="en-US" sz="2400" b="1" smtClean="0"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20" name="燕尾形箭头 19"/>
            <p:cNvSpPr/>
            <p:nvPr/>
          </p:nvSpPr>
          <p:spPr>
            <a:xfrm>
              <a:off x="5406" y="6006"/>
              <a:ext cx="2990" cy="406"/>
            </a:xfrm>
            <a:prstGeom prst="notchedRightArrow">
              <a:avLst/>
            </a:prstGeom>
            <a:noFill/>
            <a:ln w="12700">
              <a:solidFill>
                <a:schemeClr val="tx1"/>
              </a:solidFill>
              <a:tailEnd type="arrow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0000"/>
                  </a:solidFill>
                </a14:hiddenFill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774" y="5378"/>
              <a:ext cx="1888" cy="628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sz="2000" b="1" smtClean="0">
                  <a:cs typeface="Times New Roman" panose="02020603050405020304" charset="0"/>
                  <a:sym typeface="+mn-ea"/>
                </a:rPr>
                <a:t>弯曲</a:t>
              </a:r>
              <a:r>
                <a:rPr lang="zh-CN" sz="2000" b="1">
                  <a:cs typeface="Times New Roman" panose="02020603050405020304" charset="0"/>
                  <a:sym typeface="+mn-ea"/>
                </a:rPr>
                <a:t>变直</a:t>
              </a:r>
              <a:endParaRPr lang="zh-CN" altLang="en-US" sz="2000" b="1"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563" y="5847"/>
              <a:ext cx="9994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zh-CN" sz="2400" b="1" i="1" smtClean="0">
                  <a:cs typeface="Times New Roman" panose="02020603050405020304" charset="0"/>
                  <a:sym typeface="+mn-ea"/>
                </a:rPr>
                <a:t>L</a:t>
              </a:r>
              <a:r>
                <a:rPr lang="zh-CN" sz="2400" b="1">
                  <a:cs typeface="Times New Roman" panose="02020603050405020304" charset="0"/>
                  <a:sym typeface="+mn-ea"/>
                </a:rPr>
                <a:t>是</a:t>
              </a:r>
              <a:r>
                <a:rPr lang="zh-CN" sz="2400" b="1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有效长度</a:t>
              </a:r>
              <a:r>
                <a:rPr lang="zh-CN" sz="2400" b="1">
                  <a:cs typeface="Times New Roman" panose="02020603050405020304" charset="0"/>
                  <a:sym typeface="+mn-ea"/>
                </a:rPr>
                <a:t>，</a:t>
              </a:r>
              <a:r>
                <a:rPr lang="zh-CN" altLang="zh-CN" sz="2400" b="1">
                  <a:latin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相应的</a:t>
              </a:r>
              <a:r>
                <a:rPr lang="zh-CN" altLang="zh-CN" sz="2400" b="1">
                  <a:sym typeface="+mn-ea"/>
                </a:rPr>
                <a:t>电流沿</a:t>
              </a:r>
              <a:r>
                <a:rPr lang="en-US" altLang="zh-CN" sz="2400" b="1" i="1">
                  <a:sym typeface="+mn-ea"/>
                </a:rPr>
                <a:t>L</a:t>
              </a:r>
              <a:r>
                <a:rPr lang="zh-CN" altLang="zh-CN" sz="2400" b="1">
                  <a:sym typeface="+mn-ea"/>
                </a:rPr>
                <a:t>由</a:t>
              </a:r>
              <a:r>
                <a:rPr lang="zh-CN" altLang="zh-CN" sz="2400" b="1">
                  <a:solidFill>
                    <a:srgbClr val="FF0000"/>
                  </a:solidFill>
                  <a:sym typeface="+mn-ea"/>
                </a:rPr>
                <a:t>始端流向末端</a:t>
              </a:r>
              <a:endParaRPr lang="zh-CN" altLang="zh-CN" sz="2400" b="1">
                <a:solidFill>
                  <a:srgbClr val="FF0000"/>
                </a:solidFill>
                <a:sym typeface="+mn-ea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806565" y="4468495"/>
            <a:ext cx="2117090" cy="1718310"/>
            <a:chOff x="1227" y="3771"/>
            <a:chExt cx="3334" cy="2706"/>
          </a:xfrm>
        </p:grpSpPr>
        <p:pic>
          <p:nvPicPr>
            <p:cNvPr id="120" name="图片 119" descr="5b35c8a95c8ff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27" y="3771"/>
              <a:ext cx="3334" cy="270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grpSp>
          <p:nvGrpSpPr>
            <p:cNvPr id="121" name="组合 120"/>
            <p:cNvGrpSpPr/>
            <p:nvPr/>
          </p:nvGrpSpPr>
          <p:grpSpPr>
            <a:xfrm>
              <a:off x="3532" y="4128"/>
              <a:ext cx="580" cy="1940"/>
              <a:chOff x="3532" y="4128"/>
              <a:chExt cx="580" cy="1940"/>
            </a:xfrm>
          </p:grpSpPr>
          <p:cxnSp>
            <p:nvCxnSpPr>
              <p:cNvPr id="122" name="直接箭头连接符 121"/>
              <p:cNvCxnSpPr/>
              <p:nvPr/>
            </p:nvCxnSpPr>
            <p:spPr>
              <a:xfrm flipH="1">
                <a:off x="3532" y="4128"/>
                <a:ext cx="0" cy="194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文本框 122"/>
              <p:cNvSpPr txBox="1"/>
              <p:nvPr/>
            </p:nvSpPr>
            <p:spPr>
              <a:xfrm>
                <a:off x="3532" y="4785"/>
                <a:ext cx="581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i="1">
                    <a:solidFill>
                      <a:srgbClr val="0070C0"/>
                    </a:solidFill>
                  </a:rPr>
                  <a:t>L</a:t>
                </a:r>
                <a:endParaRPr lang="en-US" altLang="zh-CN" sz="2400" b="1" i="1">
                  <a:solidFill>
                    <a:srgbClr val="0070C0"/>
                  </a:solidFill>
                </a:endParaRPr>
              </a:p>
            </p:txBody>
          </p:sp>
        </p:grpSp>
      </p:grpSp>
      <p:grpSp>
        <p:nvGrpSpPr>
          <p:cNvPr id="124" name="组合 123"/>
          <p:cNvGrpSpPr/>
          <p:nvPr/>
        </p:nvGrpSpPr>
        <p:grpSpPr>
          <a:xfrm>
            <a:off x="9734550" y="4451985"/>
            <a:ext cx="2117090" cy="1718310"/>
            <a:chOff x="10035" y="3771"/>
            <a:chExt cx="3334" cy="2706"/>
          </a:xfrm>
        </p:grpSpPr>
        <p:pic>
          <p:nvPicPr>
            <p:cNvPr id="125" name="图片 124" descr="5b35c8a95c21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035" y="3771"/>
              <a:ext cx="3334" cy="270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grpSp>
          <p:nvGrpSpPr>
            <p:cNvPr id="126" name="组合 125"/>
            <p:cNvGrpSpPr/>
            <p:nvPr/>
          </p:nvGrpSpPr>
          <p:grpSpPr>
            <a:xfrm>
              <a:off x="11997" y="4248"/>
              <a:ext cx="716" cy="1984"/>
              <a:chOff x="11997" y="4248"/>
              <a:chExt cx="716" cy="1984"/>
            </a:xfrm>
          </p:grpSpPr>
          <p:cxnSp>
            <p:nvCxnSpPr>
              <p:cNvPr id="127" name="直接箭头连接符 126"/>
              <p:cNvCxnSpPr/>
              <p:nvPr/>
            </p:nvCxnSpPr>
            <p:spPr>
              <a:xfrm>
                <a:off x="11997" y="4248"/>
                <a:ext cx="256" cy="1985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文本框 127"/>
              <p:cNvSpPr txBox="1"/>
              <p:nvPr/>
            </p:nvSpPr>
            <p:spPr>
              <a:xfrm>
                <a:off x="12133" y="4785"/>
                <a:ext cx="581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i="1">
                    <a:solidFill>
                      <a:srgbClr val="0070C0"/>
                    </a:solidFill>
                  </a:rPr>
                  <a:t>L</a:t>
                </a:r>
                <a:endParaRPr lang="en-US" altLang="zh-CN" sz="2400" b="1" i="1">
                  <a:solidFill>
                    <a:srgbClr val="0070C0"/>
                  </a:solidFill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3526155" y="4243705"/>
            <a:ext cx="2849880" cy="2155825"/>
            <a:chOff x="5941" y="6931"/>
            <a:chExt cx="4488" cy="3395"/>
          </a:xfrm>
        </p:grpSpPr>
        <p:grpSp>
          <p:nvGrpSpPr>
            <p:cNvPr id="11" name="组合 10"/>
            <p:cNvGrpSpPr/>
            <p:nvPr/>
          </p:nvGrpSpPr>
          <p:grpSpPr>
            <a:xfrm>
              <a:off x="5941" y="7190"/>
              <a:ext cx="4488" cy="3136"/>
              <a:chOff x="5423" y="7240"/>
              <a:chExt cx="4488" cy="3136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5423" y="7240"/>
                <a:ext cx="4488" cy="3137"/>
                <a:chOff x="6099" y="4342"/>
                <a:chExt cx="4488" cy="3136"/>
              </a:xfrm>
            </p:grpSpPr>
            <p:grpSp>
              <p:nvGrpSpPr>
                <p:cNvPr id="15" name="组合 14"/>
                <p:cNvGrpSpPr/>
                <p:nvPr/>
              </p:nvGrpSpPr>
              <p:grpSpPr>
                <a:xfrm>
                  <a:off x="6099" y="4342"/>
                  <a:ext cx="3521" cy="3136"/>
                  <a:chOff x="11782" y="6588"/>
                  <a:chExt cx="3521" cy="3136"/>
                </a:xfrm>
              </p:grpSpPr>
              <p:grpSp>
                <p:nvGrpSpPr>
                  <p:cNvPr id="17" name="Group 43"/>
                  <p:cNvGrpSpPr/>
                  <p:nvPr/>
                </p:nvGrpSpPr>
                <p:grpSpPr>
                  <a:xfrm>
                    <a:off x="11782" y="6588"/>
                    <a:ext cx="2187" cy="3136"/>
                    <a:chOff x="-297" y="414"/>
                    <a:chExt cx="656" cy="1259"/>
                  </a:xfrm>
                </p:grpSpPr>
                <p:grpSp>
                  <p:nvGrpSpPr>
                    <p:cNvPr id="18" name="Group 44"/>
                    <p:cNvGrpSpPr/>
                    <p:nvPr/>
                  </p:nvGrpSpPr>
                  <p:grpSpPr>
                    <a:xfrm>
                      <a:off x="-297" y="414"/>
                      <a:ext cx="656" cy="1259"/>
                      <a:chOff x="-297" y="414"/>
                      <a:chExt cx="656" cy="1259"/>
                    </a:xfrm>
                  </p:grpSpPr>
                  <p:sp>
                    <p:nvSpPr>
                      <p:cNvPr id="21" name="Line 47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-80" y="601"/>
                        <a:ext cx="1" cy="954"/>
                      </a:xfrm>
                      <a:prstGeom prst="line">
                        <a:avLst/>
                      </a:prstGeom>
                      <a:noFill/>
                      <a:ln w="25400" cmpd="sng">
                        <a:solidFill>
                          <a:schemeClr val="tx1"/>
                        </a:solidFill>
                        <a:round/>
                        <a:tailEnd type="stealth" w="lg" len="lg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3" name="Text Box 4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-297" y="414"/>
                        <a:ext cx="203" cy="2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square"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r>
                          <a:rPr lang="en-US" sz="2400" b="1" i="1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rPr>
                          <a:t>B</a:t>
                        </a:r>
                        <a:endParaRPr lang="en-US" sz="2400" b="1" i="1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46" name="Text Box 51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72" y="1362"/>
                        <a:ext cx="87" cy="3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/>
                      <a:p>
                        <a:endParaRPr lang="zh-CN" altLang="en-US">
                          <a:solidFill>
                            <a:srgbClr val="FF3300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47" name="Arc 52"/>
                    <p:cNvSpPr/>
                    <p:nvPr/>
                  </p:nvSpPr>
                  <p:spPr bwMode="auto">
                    <a:xfrm>
                      <a:off x="-79" y="1362"/>
                      <a:ext cx="113" cy="68"/>
                    </a:xfrm>
                    <a:custGeom>
                      <a:avLst/>
                      <a:gdLst>
                        <a:gd name="G0" fmla="+- 0 0 0"/>
                        <a:gd name="G1" fmla="+- 21600 0 0"/>
                        <a:gd name="G2" fmla="+- 21600 0 0"/>
                        <a:gd name="T0" fmla="*/ 0 w 21600"/>
                        <a:gd name="T1" fmla="*/ 0 h 21600"/>
                        <a:gd name="T2" fmla="*/ 21600 w 21600"/>
                        <a:gd name="T3" fmla="*/ 21600 h 21600"/>
                        <a:gd name="T4" fmla="*/ 0 w 21600"/>
                        <a:gd name="T5" fmla="*/ 21600 h 216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1600" h="21600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</a:path>
                        <a:path w="21600" h="21600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lnTo>
                            <a:pt x="0" y="21600"/>
                          </a:lnTo>
                          <a:close/>
                        </a:path>
                      </a:pathLst>
                    </a:custGeom>
                    <a:noFill/>
                    <a:ln w="25400" cmpd="sng">
                      <a:solidFill>
                        <a:schemeClr val="tx1"/>
                      </a:solidFill>
                      <a:rou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8" name="Text Box 5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-94" y="1052"/>
                      <a:ext cx="341" cy="34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l-GR" altLang="en-US" sz="2900">
                          <a:solidFill>
                            <a:srgbClr val="FF33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θ</a:t>
                      </a:r>
                      <a:endParaRPr lang="el-GR" altLang="en-US" sz="2900">
                        <a:solidFill>
                          <a:srgbClr val="FF33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p:txBody>
                </p:sp>
              </p:grpSp>
              <p:sp>
                <p:nvSpPr>
                  <p:cNvPr id="52" name="Line 6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3969" y="7585"/>
                    <a:ext cx="1334" cy="945"/>
                  </a:xfrm>
                  <a:prstGeom prst="line">
                    <a:avLst/>
                  </a:prstGeom>
                  <a:noFill/>
                  <a:ln w="25400" cmpd="sng">
                    <a:solidFill>
                      <a:schemeClr val="tx1"/>
                    </a:solidFill>
                    <a:round/>
                    <a:tailEnd type="stealth" w="lg" len="lg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54" name="组合 53"/>
                <p:cNvGrpSpPr/>
                <p:nvPr/>
              </p:nvGrpSpPr>
              <p:grpSpPr>
                <a:xfrm rot="3300000">
                  <a:off x="8443" y="4085"/>
                  <a:ext cx="222" cy="4066"/>
                  <a:chOff x="12337" y="2071"/>
                  <a:chExt cx="222" cy="2748"/>
                </a:xfrm>
              </p:grpSpPr>
              <p:sp>
                <p:nvSpPr>
                  <p:cNvPr id="55" name="AutoShape 172"/>
                  <p:cNvSpPr>
                    <a:spLocks noChangeArrowheads="1"/>
                  </p:cNvSpPr>
                  <p:nvPr/>
                </p:nvSpPr>
                <p:spPr bwMode="auto">
                  <a:xfrm>
                    <a:off x="12337" y="2071"/>
                    <a:ext cx="222" cy="2748"/>
                  </a:xfrm>
                  <a:prstGeom prst="roundRect">
                    <a:avLst>
                      <a:gd name="adj" fmla="val 16667"/>
                    </a:avLst>
                  </a:prstGeom>
                  <a:gradFill>
                    <a:gsLst>
                      <a:gs pos="0">
                        <a:srgbClr val="FE4444"/>
                      </a:gs>
                      <a:gs pos="100000">
                        <a:srgbClr val="832B2B"/>
                      </a:gs>
                    </a:gsLst>
                    <a:lin ang="5400000" scaled="0"/>
                  </a:gradFill>
                  <a:ln w="25400" cmpd="sng">
                    <a:noFill/>
                    <a:rou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56" name="Line 173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12427" y="3693"/>
                    <a:ext cx="24" cy="1005"/>
                  </a:xfrm>
                  <a:prstGeom prst="line">
                    <a:avLst/>
                  </a:prstGeom>
                  <a:noFill/>
                  <a:ln w="38100" cmpd="sng">
                    <a:solidFill>
                      <a:srgbClr val="FFFF00"/>
                    </a:solidFill>
                    <a:rou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24" name="Line 57"/>
              <p:cNvSpPr>
                <a:spLocks noChangeShapeType="1"/>
              </p:cNvSpPr>
              <p:nvPr/>
            </p:nvSpPr>
            <p:spPr bwMode="auto">
              <a:xfrm rot="4980000" flipH="1">
                <a:off x="7540" y="6125"/>
                <a:ext cx="438" cy="3191"/>
              </a:xfrm>
              <a:prstGeom prst="line">
                <a:avLst/>
              </a:prstGeom>
              <a:noFill/>
              <a:ln w="25400" cmpd="sng">
                <a:solidFill>
                  <a:srgbClr val="FF0000"/>
                </a:solidFill>
                <a:prstDash val="dash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8359" y="9134"/>
              <a:ext cx="677" cy="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i="1">
                  <a:latin typeface="微软雅黑" panose="020B0503020204020204" pitchFamily="34" charset="-122"/>
                  <a:ea typeface="微软雅黑" panose="020B0503020204020204" pitchFamily="34" charset="-122"/>
                </a:rPr>
                <a:t>L</a:t>
              </a:r>
              <a:endParaRPr lang="en-US" sz="2400" b="1" i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498" y="6931"/>
              <a:ext cx="1720" cy="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i="1">
                  <a:latin typeface="微软雅黑" panose="020B0503020204020204" pitchFamily="34" charset="-122"/>
                  <a:ea typeface="微软雅黑" panose="020B0503020204020204" pitchFamily="34" charset="-122"/>
                </a:rPr>
                <a:t>L</a:t>
              </a:r>
              <a:r>
                <a:rPr lang="en-US" altLang="zh-CN" sz="2400" b="1" i="1">
                  <a:latin typeface="微软雅黑" panose="020B0503020204020204" pitchFamily="34" charset="-122"/>
                  <a:ea typeface="微软雅黑" panose="020B0503020204020204" pitchFamily="34" charset="-122"/>
                </a:rPr>
                <a:t>sin </a:t>
              </a:r>
              <a:r>
                <a:rPr lang="en-US" altLang="zh-CN" sz="2400" b="1" i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θ</a:t>
              </a:r>
              <a:endParaRPr lang="en-US" altLang="zh-CN" sz="2400" b="1" i="1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50240" y="3901440"/>
            <a:ext cx="2641600" cy="2564130"/>
            <a:chOff x="5989" y="1939"/>
            <a:chExt cx="4160" cy="4038"/>
          </a:xfrm>
        </p:grpSpPr>
        <p:grpSp>
          <p:nvGrpSpPr>
            <p:cNvPr id="96" name="组合 95"/>
            <p:cNvGrpSpPr/>
            <p:nvPr/>
          </p:nvGrpSpPr>
          <p:grpSpPr>
            <a:xfrm>
              <a:off x="5989" y="1939"/>
              <a:ext cx="4160" cy="4038"/>
              <a:chOff x="6427" y="3440"/>
              <a:chExt cx="4160" cy="4038"/>
            </a:xfrm>
          </p:grpSpPr>
          <p:grpSp>
            <p:nvGrpSpPr>
              <p:cNvPr id="82" name="组合 81"/>
              <p:cNvGrpSpPr/>
              <p:nvPr/>
            </p:nvGrpSpPr>
            <p:grpSpPr>
              <a:xfrm>
                <a:off x="7139" y="3440"/>
                <a:ext cx="2481" cy="4038"/>
                <a:chOff x="12822" y="5686"/>
                <a:chExt cx="2481" cy="4038"/>
              </a:xfrm>
            </p:grpSpPr>
            <p:grpSp>
              <p:nvGrpSpPr>
                <p:cNvPr id="15403" name="Group 43"/>
                <p:cNvGrpSpPr/>
                <p:nvPr/>
              </p:nvGrpSpPr>
              <p:grpSpPr>
                <a:xfrm>
                  <a:off x="13679" y="5686"/>
                  <a:ext cx="1287" cy="4038"/>
                  <a:chOff x="272" y="52"/>
                  <a:chExt cx="386" cy="1621"/>
                </a:xfrm>
              </p:grpSpPr>
              <p:grpSp>
                <p:nvGrpSpPr>
                  <p:cNvPr id="15404" name="Group 44"/>
                  <p:cNvGrpSpPr/>
                  <p:nvPr/>
                </p:nvGrpSpPr>
                <p:grpSpPr>
                  <a:xfrm>
                    <a:off x="272" y="52"/>
                    <a:ext cx="203" cy="1621"/>
                    <a:chOff x="272" y="52"/>
                    <a:chExt cx="203" cy="1621"/>
                  </a:xfrm>
                </p:grpSpPr>
                <p:sp>
                  <p:nvSpPr>
                    <p:cNvPr id="15407" name="Line 47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50" y="343"/>
                      <a:ext cx="0" cy="839"/>
                    </a:xfrm>
                    <a:prstGeom prst="line">
                      <a:avLst/>
                    </a:prstGeom>
                    <a:noFill/>
                    <a:ln w="25400" cmpd="sng">
                      <a:solidFill>
                        <a:schemeClr val="tx1"/>
                      </a:solidFill>
                      <a:round/>
                      <a:tailEnd type="stealth" w="lg" len="lg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409" name="Text Box 4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72" y="52"/>
                      <a:ext cx="203" cy="2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square"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sz="2400" b="1" i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</a:t>
                      </a:r>
                      <a:endParaRPr lang="en-US" sz="2400" b="1" i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15411" name="Text Box 5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72" y="1362"/>
                      <a:ext cx="87" cy="31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/>
                    <a:p>
                      <a:endParaRPr lang="zh-CN" altLang="en-US">
                        <a:solidFill>
                          <a:srgbClr val="FF3300"/>
                        </a:solidFill>
                      </a:endParaRPr>
                    </a:p>
                  </p:txBody>
                </p:sp>
              </p:grpSp>
              <p:sp>
                <p:nvSpPr>
                  <p:cNvPr id="15412" name="Arc 52"/>
                  <p:cNvSpPr/>
                  <p:nvPr/>
                </p:nvSpPr>
                <p:spPr bwMode="auto">
                  <a:xfrm>
                    <a:off x="362" y="998"/>
                    <a:ext cx="113" cy="68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21600"/>
                      <a:gd name="T2" fmla="*/ 21600 w 21600"/>
                      <a:gd name="T3" fmla="*/ 21600 h 21600"/>
                      <a:gd name="T4" fmla="*/ 0 w 21600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5400" cmpd="sng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13" name="Text Box 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17" y="771"/>
                    <a:ext cx="341" cy="34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l-GR" altLang="en-US" sz="2900">
                        <a:solidFill>
                          <a:srgbClr val="FF33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rPr>
                      <a:t>θ</a:t>
                    </a:r>
                    <a:endParaRPr lang="el-GR" altLang="en-US" sz="2900">
                      <a:solidFill>
                        <a:srgbClr val="FF3300"/>
                      </a:solidFill>
                      <a:latin typeface="黑体" panose="02010609060101010101" pitchFamily="2" charset="-122"/>
                      <a:ea typeface="黑体" panose="02010609060101010101" pitchFamily="2" charset="-122"/>
                    </a:endParaRPr>
                  </a:p>
                </p:txBody>
              </p:sp>
            </p:grpSp>
            <p:grpSp>
              <p:nvGrpSpPr>
                <p:cNvPr id="15414" name="Group 54"/>
                <p:cNvGrpSpPr/>
                <p:nvPr/>
              </p:nvGrpSpPr>
              <p:grpSpPr>
                <a:xfrm>
                  <a:off x="12822" y="6339"/>
                  <a:ext cx="2481" cy="2191"/>
                  <a:chOff x="342" y="-53"/>
                  <a:chExt cx="744" cy="876"/>
                </a:xfrm>
              </p:grpSpPr>
              <p:sp>
                <p:nvSpPr>
                  <p:cNvPr id="15415" name="Line 55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47" y="292"/>
                    <a:ext cx="338" cy="530"/>
                  </a:xfrm>
                  <a:prstGeom prst="line">
                    <a:avLst/>
                  </a:prstGeom>
                  <a:noFill/>
                  <a:ln w="25400" cmpd="sng">
                    <a:solidFill>
                      <a:schemeClr val="tx1"/>
                    </a:solidFill>
                    <a:round/>
                    <a:tailEnd type="stealth" w="lg" len="lg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17" name="Line 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2" y="6"/>
                    <a:ext cx="339" cy="310"/>
                  </a:xfrm>
                  <a:prstGeom prst="line">
                    <a:avLst/>
                  </a:prstGeom>
                  <a:noFill/>
                  <a:ln w="25400" cmpd="sng">
                    <a:solidFill>
                      <a:schemeClr val="tx1"/>
                    </a:solidFill>
                    <a:prstDash val="dash"/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20" name="Line 6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86" y="445"/>
                    <a:ext cx="400" cy="378"/>
                  </a:xfrm>
                  <a:prstGeom prst="line">
                    <a:avLst/>
                  </a:prstGeom>
                  <a:noFill/>
                  <a:ln w="25400" cmpd="sng">
                    <a:solidFill>
                      <a:schemeClr val="tx1"/>
                    </a:solidFill>
                    <a:round/>
                    <a:tailEnd type="stealth" w="lg" len="lg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" name="Line 57"/>
                  <p:cNvSpPr>
                    <a:spLocks noChangeShapeType="1"/>
                  </p:cNvSpPr>
                  <p:nvPr/>
                </p:nvSpPr>
                <p:spPr bwMode="auto">
                  <a:xfrm rot="4740000" flipH="1">
                    <a:off x="537" y="118"/>
                    <a:ext cx="565" cy="224"/>
                  </a:xfrm>
                  <a:prstGeom prst="line">
                    <a:avLst/>
                  </a:prstGeom>
                  <a:noFill/>
                  <a:ln w="25400" cmpd="sng">
                    <a:solidFill>
                      <a:schemeClr val="tx1"/>
                    </a:solidFill>
                    <a:prstDash val="dash"/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4" name="组合 83"/>
              <p:cNvGrpSpPr/>
              <p:nvPr/>
            </p:nvGrpSpPr>
            <p:grpSpPr>
              <a:xfrm rot="3300000">
                <a:off x="8443" y="4085"/>
                <a:ext cx="222" cy="4066"/>
                <a:chOff x="12337" y="2071"/>
                <a:chExt cx="222" cy="2748"/>
              </a:xfrm>
            </p:grpSpPr>
            <p:sp>
              <p:nvSpPr>
                <p:cNvPr id="85" name="AutoShape 172"/>
                <p:cNvSpPr>
                  <a:spLocks noChangeArrowheads="1"/>
                </p:cNvSpPr>
                <p:nvPr/>
              </p:nvSpPr>
              <p:spPr bwMode="auto">
                <a:xfrm>
                  <a:off x="12337" y="2071"/>
                  <a:ext cx="222" cy="2748"/>
                </a:xfrm>
                <a:prstGeom prst="roundRect">
                  <a:avLst>
                    <a:gd name="adj" fmla="val 16667"/>
                  </a:avLst>
                </a:prstGeom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5400000" scaled="0"/>
                </a:gradFill>
                <a:ln w="25400" cmpd="sng">
                  <a:noFill/>
                  <a:rou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86" name="Line 173"/>
                <p:cNvSpPr>
                  <a:spLocks noChangeShapeType="1"/>
                </p:cNvSpPr>
                <p:nvPr/>
              </p:nvSpPr>
              <p:spPr bwMode="auto">
                <a:xfrm flipH="1" flipV="1">
                  <a:off x="12427" y="3693"/>
                  <a:ext cx="24" cy="1005"/>
                </a:xfrm>
                <a:prstGeom prst="line">
                  <a:avLst/>
                </a:prstGeom>
                <a:noFill/>
                <a:ln w="38100" cmpd="sng">
                  <a:solidFill>
                    <a:srgbClr val="FFFF00"/>
                  </a:solidFill>
                  <a:rou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aphicFrame>
            <p:nvGraphicFramePr>
              <p:cNvPr id="89" name="对象 88">
                <a:hlinkClick r:id=""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9077" y="4486"/>
              <a:ext cx="642" cy="81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0" name="" r:id="rId3" imgW="190500" imgH="241300" progId="Equation.DSMT4">
                      <p:embed/>
                    </p:oleObj>
                  </mc:Choice>
                  <mc:Fallback>
                    <p:oleObj name="" r:id="rId3" imgW="190500" imgH="2413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9077" y="4486"/>
                            <a:ext cx="642" cy="813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2" name="Line 55"/>
              <p:cNvSpPr>
                <a:spLocks noChangeShapeType="1"/>
              </p:cNvSpPr>
              <p:nvPr/>
            </p:nvSpPr>
            <p:spPr bwMode="auto">
              <a:xfrm rot="5640000" flipH="1" flipV="1">
                <a:off x="8302" y="5322"/>
                <a:ext cx="860" cy="1049"/>
              </a:xfrm>
              <a:prstGeom prst="line">
                <a:avLst/>
              </a:prstGeom>
              <a:noFill/>
              <a:ln w="25400" cmpd="sng">
                <a:solidFill>
                  <a:schemeClr val="tx1"/>
                </a:solidFill>
                <a:round/>
                <a:tailEnd type="stealth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4" name="Text Box 108"/>
              <p:cNvSpPr txBox="1">
                <a:spLocks noChangeArrowheads="1"/>
              </p:cNvSpPr>
              <p:nvPr/>
            </p:nvSpPr>
            <p:spPr bwMode="auto">
              <a:xfrm>
                <a:off x="7023" y="6145"/>
                <a:ext cx="632" cy="7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b="1" i="1">
                    <a:solidFill>
                      <a:schemeClr val="tx1"/>
                    </a:solidFill>
                  </a:rPr>
                  <a:t>I</a:t>
                </a:r>
                <a:endParaRPr lang="en-US" sz="2400" b="1" i="1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95" name="对象 94">
                <a:hlinkClick r:id=""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6427" y="4587"/>
              <a:ext cx="728" cy="7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1" name="" r:id="rId5" imgW="215900" imgH="228600" progId="Equation.DSMT4">
                      <p:embed/>
                    </p:oleObj>
                  </mc:Choice>
                  <mc:Fallback>
                    <p:oleObj name="" r:id="rId5" imgW="215900" imgH="2286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6427" y="4587"/>
                            <a:ext cx="728" cy="77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75" name="Text Box 49"/>
            <p:cNvSpPr txBox="1">
              <a:spLocks noChangeArrowheads="1"/>
            </p:cNvSpPr>
            <p:nvPr/>
          </p:nvSpPr>
          <p:spPr bwMode="auto">
            <a:xfrm>
              <a:off x="8057" y="4884"/>
              <a:ext cx="677" cy="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 i="1">
                  <a:latin typeface="微软雅黑" panose="020B0503020204020204" pitchFamily="34" charset="-122"/>
                  <a:ea typeface="微软雅黑" panose="020B0503020204020204" pitchFamily="34" charset="-122"/>
                </a:rPr>
                <a:t>L</a:t>
              </a:r>
              <a:endParaRPr lang="en-US" sz="2400" b="1" i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如图，三根相互平行的固定长直导线</a:t>
            </a:r>
            <a:r>
              <a:rPr lang="zh-CN" altLang="en-US" i="1"/>
              <a:t>L</a:t>
            </a:r>
            <a:r>
              <a:rPr lang="zh-CN" altLang="en-US" i="1" baseline="-25000"/>
              <a:t>1</a:t>
            </a:r>
            <a:r>
              <a:rPr lang="zh-CN" altLang="en-US"/>
              <a:t>、</a:t>
            </a:r>
            <a:r>
              <a:rPr lang="zh-CN" altLang="en-US" i="1"/>
              <a:t>L</a:t>
            </a:r>
            <a:r>
              <a:rPr lang="zh-CN" altLang="en-US" i="1" baseline="-25000"/>
              <a:t>2</a:t>
            </a:r>
            <a:r>
              <a:rPr lang="zh-CN" altLang="en-US"/>
              <a:t>和</a:t>
            </a:r>
            <a:r>
              <a:rPr lang="zh-CN" altLang="en-US" i="1"/>
              <a:t>L</a:t>
            </a:r>
            <a:r>
              <a:rPr lang="zh-CN" altLang="en-US" i="1" baseline="-25000"/>
              <a:t>3</a:t>
            </a:r>
            <a:r>
              <a:rPr lang="zh-CN" altLang="en-US"/>
              <a:t>两两等距，均通有电流，</a:t>
            </a:r>
            <a:r>
              <a:rPr lang="zh-CN" altLang="en-US" i="1"/>
              <a:t>L</a:t>
            </a:r>
            <a:r>
              <a:rPr lang="zh-CN" altLang="en-US" i="1" baseline="-25000"/>
              <a:t>1</a:t>
            </a:r>
            <a:r>
              <a:rPr lang="zh-CN" altLang="en-US"/>
              <a:t>中电流方向与</a:t>
            </a:r>
            <a:r>
              <a:rPr lang="zh-CN" altLang="en-US" i="1"/>
              <a:t>L</a:t>
            </a:r>
            <a:r>
              <a:rPr lang="zh-CN" altLang="en-US" i="1" baseline="-25000"/>
              <a:t>2</a:t>
            </a:r>
            <a:r>
              <a:rPr lang="zh-CN" altLang="en-US"/>
              <a:t>中的相同，与</a:t>
            </a:r>
            <a:r>
              <a:rPr lang="zh-CN" altLang="en-US" i="1"/>
              <a:t>L</a:t>
            </a:r>
            <a:r>
              <a:rPr lang="zh-CN" altLang="en-US" i="1" baseline="-25000"/>
              <a:t>3</a:t>
            </a:r>
            <a:r>
              <a:rPr lang="zh-CN" altLang="en-US"/>
              <a:t>中的相反，下列说法正确的是</a:t>
            </a:r>
            <a:endParaRPr lang="zh-CN" altLang="en-US"/>
          </a:p>
          <a:p>
            <a:r>
              <a:rPr lang="zh-CN" altLang="en-US"/>
              <a:t>A．</a:t>
            </a:r>
            <a:r>
              <a:rPr lang="zh-CN" altLang="en-US" i="1"/>
              <a:t>L</a:t>
            </a:r>
            <a:r>
              <a:rPr lang="zh-CN" altLang="en-US" i="1" baseline="-25000"/>
              <a:t>1</a:t>
            </a:r>
            <a:r>
              <a:rPr lang="zh-CN" altLang="en-US"/>
              <a:t>所受磁场作用力的方向与</a:t>
            </a:r>
            <a:r>
              <a:rPr lang="zh-CN" altLang="en-US" i="1"/>
              <a:t>L</a:t>
            </a:r>
            <a:r>
              <a:rPr lang="zh-CN" altLang="en-US" i="1" baseline="-25000"/>
              <a:t>2</a:t>
            </a:r>
            <a:r>
              <a:rPr lang="zh-CN" altLang="en-US" i="1"/>
              <a:t>、L</a:t>
            </a:r>
            <a:r>
              <a:rPr lang="zh-CN" altLang="en-US" i="1" baseline="-25000"/>
              <a:t>3</a:t>
            </a:r>
            <a:r>
              <a:rPr lang="zh-CN" altLang="en-US"/>
              <a:t>所在平面垂直</a:t>
            </a:r>
            <a:endParaRPr lang="zh-CN" altLang="en-US"/>
          </a:p>
          <a:p>
            <a:r>
              <a:rPr lang="zh-CN" altLang="en-US"/>
              <a:t>B．</a:t>
            </a:r>
            <a:r>
              <a:rPr lang="zh-CN" altLang="en-US" i="1"/>
              <a:t>L</a:t>
            </a:r>
            <a:r>
              <a:rPr lang="zh-CN" altLang="en-US" i="1" baseline="-25000"/>
              <a:t>3</a:t>
            </a:r>
            <a:r>
              <a:rPr lang="zh-CN" altLang="en-US"/>
              <a:t>所受磁场作用力的方向与</a:t>
            </a:r>
            <a:r>
              <a:rPr lang="zh-CN" altLang="en-US" i="1"/>
              <a:t>L</a:t>
            </a:r>
            <a:r>
              <a:rPr lang="zh-CN" altLang="en-US" i="1" baseline="-25000"/>
              <a:t>1</a:t>
            </a:r>
            <a:r>
              <a:rPr lang="zh-CN" altLang="en-US" i="1"/>
              <a:t>、L</a:t>
            </a:r>
            <a:r>
              <a:rPr lang="zh-CN" altLang="en-US" i="1" baseline="-25000"/>
              <a:t>2</a:t>
            </a:r>
            <a:r>
              <a:rPr lang="zh-CN" altLang="en-US"/>
              <a:t>所在平面垂直</a:t>
            </a:r>
            <a:endParaRPr lang="zh-CN" altLang="en-US"/>
          </a:p>
          <a:p>
            <a:r>
              <a:rPr lang="zh-CN" altLang="en-US"/>
              <a:t>C．</a:t>
            </a:r>
            <a:r>
              <a:rPr lang="zh-CN" altLang="en-US" i="1"/>
              <a:t>L</a:t>
            </a:r>
            <a:r>
              <a:rPr lang="zh-CN" altLang="en-US" i="1" baseline="-25000"/>
              <a:t>1</a:t>
            </a:r>
            <a:r>
              <a:rPr lang="zh-CN" altLang="en-US" i="1"/>
              <a:t>、L</a:t>
            </a:r>
            <a:r>
              <a:rPr lang="zh-CN" altLang="en-US" i="1" baseline="-25000"/>
              <a:t>2</a:t>
            </a:r>
            <a:r>
              <a:rPr lang="zh-CN" altLang="en-US"/>
              <a:t>和</a:t>
            </a:r>
            <a:r>
              <a:rPr lang="zh-CN" altLang="en-US" i="1"/>
              <a:t>L</a:t>
            </a:r>
            <a:r>
              <a:rPr lang="zh-CN" altLang="en-US" i="1" baseline="-25000"/>
              <a:t>3</a:t>
            </a:r>
            <a:r>
              <a:rPr lang="zh-CN" altLang="en-US"/>
              <a:t>单位长度所受的磁场作用力大小之比为</a:t>
            </a:r>
            <a:endParaRPr lang="zh-CN" altLang="en-US"/>
          </a:p>
          <a:p>
            <a:r>
              <a:rPr lang="zh-CN" altLang="en-US"/>
              <a:t>D．</a:t>
            </a:r>
            <a:r>
              <a:rPr lang="zh-CN" altLang="en-US" i="1"/>
              <a:t>L</a:t>
            </a:r>
            <a:r>
              <a:rPr lang="zh-CN" altLang="en-US" i="1" baseline="-25000"/>
              <a:t>1</a:t>
            </a:r>
            <a:r>
              <a:rPr lang="zh-CN" altLang="en-US"/>
              <a:t>、</a:t>
            </a:r>
            <a:r>
              <a:rPr lang="zh-CN" altLang="en-US" i="1"/>
              <a:t>L</a:t>
            </a:r>
            <a:r>
              <a:rPr lang="zh-CN" altLang="en-US" i="1" baseline="-25000"/>
              <a:t>2</a:t>
            </a:r>
            <a:r>
              <a:rPr lang="zh-CN" altLang="en-US"/>
              <a:t>和</a:t>
            </a:r>
            <a:r>
              <a:rPr lang="zh-CN" altLang="en-US" i="1"/>
              <a:t>L</a:t>
            </a:r>
            <a:r>
              <a:rPr lang="zh-CN" altLang="en-US" i="1" baseline="-25000"/>
              <a:t>3</a:t>
            </a:r>
            <a:r>
              <a:rPr lang="zh-CN" altLang="en-US"/>
              <a:t>单位长度所受的磁场作用力大小之比为</a:t>
            </a:r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874"/>
            <a:ext cx="2797810" cy="667781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安培力的叠加</a:t>
            </a:r>
            <a:endParaRPr lang="zh-CN" altLang="en-US"/>
          </a:p>
        </p:txBody>
      </p:sp>
      <p:grpSp>
        <p:nvGrpSpPr>
          <p:cNvPr id="1073744032" name="组合 1073744031"/>
          <p:cNvGrpSpPr>
            <a:grpSpLocks noChangeAspect="1"/>
          </p:cNvGrpSpPr>
          <p:nvPr/>
        </p:nvGrpSpPr>
        <p:grpSpPr>
          <a:xfrm>
            <a:off x="4601210" y="4528820"/>
            <a:ext cx="2928620" cy="2107565"/>
            <a:chOff x="991" y="4519"/>
            <a:chExt cx="2180" cy="1569"/>
          </a:xfrm>
        </p:grpSpPr>
        <p:sp>
          <p:nvSpPr>
            <p:cNvPr id="4" name="矩形 3"/>
            <p:cNvSpPr>
              <a:spLocks noChangeAspect="1" noTextEdit="1"/>
            </p:cNvSpPr>
            <p:nvPr/>
          </p:nvSpPr>
          <p:spPr>
            <a:xfrm>
              <a:off x="991" y="4519"/>
              <a:ext cx="2180" cy="156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73744034" name="组合 1073744033"/>
            <p:cNvGrpSpPr/>
            <p:nvPr/>
          </p:nvGrpSpPr>
          <p:grpSpPr>
            <a:xfrm>
              <a:off x="991" y="4688"/>
              <a:ext cx="1851" cy="1400"/>
              <a:chOff x="1142" y="4592"/>
              <a:chExt cx="1851" cy="1400"/>
            </a:xfrm>
          </p:grpSpPr>
          <p:sp>
            <p:nvSpPr>
              <p:cNvPr id="1073744035" name="等腰三角形 1073744034"/>
              <p:cNvSpPr/>
              <p:nvPr/>
            </p:nvSpPr>
            <p:spPr>
              <a:xfrm>
                <a:off x="1553" y="4770"/>
                <a:ext cx="1013" cy="87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dash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73744036" name="组合 1073744035"/>
              <p:cNvGrpSpPr/>
              <p:nvPr/>
            </p:nvGrpSpPr>
            <p:grpSpPr>
              <a:xfrm>
                <a:off x="1982" y="4685"/>
                <a:ext cx="170" cy="170"/>
                <a:chOff x="6955" y="5454"/>
                <a:chExt cx="170" cy="170"/>
              </a:xfrm>
            </p:grpSpPr>
            <p:sp>
              <p:nvSpPr>
                <p:cNvPr id="1073744037" name="椭圆 1073744036"/>
                <p:cNvSpPr/>
                <p:nvPr/>
              </p:nvSpPr>
              <p:spPr>
                <a:xfrm>
                  <a:off x="6955" y="5454"/>
                  <a:ext cx="170" cy="170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73744038" name="椭圆 1073744037"/>
                <p:cNvSpPr>
                  <a:spLocks noChangeAspect="1"/>
                </p:cNvSpPr>
                <p:nvPr/>
              </p:nvSpPr>
              <p:spPr>
                <a:xfrm>
                  <a:off x="7007" y="5511"/>
                  <a:ext cx="57" cy="58"/>
                </a:xfrm>
                <a:prstGeom prst="ellipse">
                  <a:avLst/>
                </a:prstGeom>
                <a:solidFill>
                  <a:srgbClr val="000000"/>
                </a:solidFill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073744039" name="流程图: 汇总连接 1073744038"/>
              <p:cNvSpPr>
                <a:spLocks noChangeAspect="1"/>
              </p:cNvSpPr>
              <p:nvPr/>
            </p:nvSpPr>
            <p:spPr>
              <a:xfrm>
                <a:off x="1455" y="5525"/>
                <a:ext cx="170" cy="170"/>
              </a:xfrm>
              <a:prstGeom prst="flowChartSummingJunction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3744040" name="流程图: 汇总连接 1073744039"/>
              <p:cNvSpPr>
                <a:spLocks noChangeAspect="1"/>
              </p:cNvSpPr>
              <p:nvPr/>
            </p:nvSpPr>
            <p:spPr>
              <a:xfrm>
                <a:off x="2475" y="5524"/>
                <a:ext cx="170" cy="170"/>
              </a:xfrm>
              <a:prstGeom prst="flowChartSummingJunction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3744041" name="文本框 1073744040"/>
              <p:cNvSpPr txBox="1"/>
              <p:nvPr/>
            </p:nvSpPr>
            <p:spPr>
              <a:xfrm>
                <a:off x="1142" y="5412"/>
                <a:ext cx="313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0" tIns="0" rIns="0" bIns="0" anchor="t"/>
              <a:lstStyle/>
              <a:p>
                <a:pPr algn="ctr"/>
                <a:r>
                  <a:rPr lang="zh-CN" altLang="en-US"/>
                  <a:t>L</a:t>
                </a:r>
                <a:r>
                  <a:rPr lang="zh-CN" altLang="en-US" baseline="-25000"/>
                  <a:t>1</a:t>
                </a:r>
                <a:endParaRPr lang="zh-CN" altLang="en-US"/>
              </a:p>
              <a:p>
                <a:endParaRPr lang="zh-CN" altLang="en-US"/>
              </a:p>
            </p:txBody>
          </p:sp>
          <p:sp>
            <p:nvSpPr>
              <p:cNvPr id="1073744042" name="文本框 1073744041"/>
              <p:cNvSpPr txBox="1"/>
              <p:nvPr/>
            </p:nvSpPr>
            <p:spPr>
              <a:xfrm>
                <a:off x="2680" y="5448"/>
                <a:ext cx="313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0" tIns="0" rIns="0" bIns="0" anchor="t"/>
              <a:lstStyle/>
              <a:p>
                <a:pPr algn="ctr"/>
                <a:r>
                  <a:rPr lang="zh-CN" altLang="en-US"/>
                  <a:t>L</a:t>
                </a:r>
                <a:r>
                  <a:rPr lang="zh-CN" altLang="en-US" baseline="-25000"/>
                  <a:t>2</a:t>
                </a:r>
                <a:endParaRPr lang="zh-CN" altLang="en-US"/>
              </a:p>
              <a:p>
                <a:endParaRPr lang="zh-CN" altLang="en-US"/>
              </a:p>
            </p:txBody>
          </p:sp>
          <p:sp>
            <p:nvSpPr>
              <p:cNvPr id="1073744043" name="文本框 1073744042"/>
              <p:cNvSpPr txBox="1"/>
              <p:nvPr/>
            </p:nvSpPr>
            <p:spPr>
              <a:xfrm>
                <a:off x="2152" y="4603"/>
                <a:ext cx="313" cy="33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0" tIns="0" rIns="0" bIns="0" anchor="t"/>
              <a:lstStyle/>
              <a:p>
                <a:pPr algn="ctr"/>
                <a:r>
                  <a:rPr lang="zh-CN" altLang="en-US"/>
                  <a:t>L</a:t>
                </a:r>
                <a:r>
                  <a:rPr lang="zh-CN" altLang="en-US" baseline="-25000"/>
                  <a:t>3</a:t>
                </a:r>
                <a:endParaRPr lang="zh-CN" altLang="en-US" baseline="-25000"/>
              </a:p>
              <a:p>
                <a:endParaRPr lang="zh-CN" altLang="en-US" baseline="-25000"/>
              </a:p>
            </p:txBody>
          </p:sp>
          <p:sp>
            <p:nvSpPr>
              <p:cNvPr id="1073744044" name="文本框 1073744043"/>
              <p:cNvSpPr txBox="1"/>
              <p:nvPr/>
            </p:nvSpPr>
            <p:spPr>
              <a:xfrm>
                <a:off x="1721" y="4592"/>
                <a:ext cx="313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0" tIns="0" rIns="0" bIns="0" anchor="t"/>
              <a:lstStyle/>
              <a:p>
                <a:pPr algn="ctr"/>
                <a:r>
                  <a:rPr lang="zh-CN" altLang="en-US"/>
                  <a:t>I</a:t>
                </a:r>
                <a:endParaRPr lang="zh-CN" altLang="en-US"/>
              </a:p>
              <a:p>
                <a:endParaRPr lang="zh-CN" altLang="en-US"/>
              </a:p>
            </p:txBody>
          </p:sp>
          <p:sp>
            <p:nvSpPr>
              <p:cNvPr id="1073744045" name="文本框 1073744044"/>
              <p:cNvSpPr txBox="1"/>
              <p:nvPr/>
            </p:nvSpPr>
            <p:spPr>
              <a:xfrm>
                <a:off x="1455" y="5646"/>
                <a:ext cx="313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0" tIns="0" rIns="0" bIns="0" anchor="t"/>
              <a:lstStyle/>
              <a:p>
                <a:pPr algn="ctr"/>
                <a:r>
                  <a:rPr lang="zh-CN" altLang="en-US"/>
                  <a:t>I</a:t>
                </a:r>
                <a:endParaRPr lang="zh-CN" altLang="en-US"/>
              </a:p>
              <a:p>
                <a:endParaRPr lang="zh-CN" altLang="en-US"/>
              </a:p>
            </p:txBody>
          </p:sp>
          <p:sp>
            <p:nvSpPr>
              <p:cNvPr id="1073744046" name="文本框 1073744045"/>
              <p:cNvSpPr txBox="1"/>
              <p:nvPr/>
            </p:nvSpPr>
            <p:spPr>
              <a:xfrm>
                <a:off x="2332" y="5646"/>
                <a:ext cx="313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0" tIns="0" rIns="0" bIns="0" anchor="t"/>
              <a:lstStyle/>
              <a:p>
                <a:pPr algn="ctr"/>
                <a:r>
                  <a:rPr lang="zh-CN" altLang="en-US"/>
                  <a:t>I</a:t>
                </a:r>
                <a:endParaRPr lang="zh-CN" altLang="en-US"/>
              </a:p>
              <a:p>
                <a:endParaRPr lang="zh-CN" altLang="en-US"/>
              </a:p>
            </p:txBody>
          </p:sp>
        </p:grpSp>
      </p:grpSp>
      <p:graphicFrame>
        <p:nvGraphicFramePr>
          <p:cNvPr id="5" name="对象 -2147482574" descr="学科网 版权所有"/>
          <p:cNvGraphicFramePr>
            <a:graphicFrameLocks noChangeAspect="1"/>
          </p:cNvGraphicFramePr>
          <p:nvPr/>
        </p:nvGraphicFramePr>
        <p:xfrm>
          <a:off x="7562850" y="3245485"/>
          <a:ext cx="1372870" cy="633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495300" imgH="228600" progId="Equation.DSMT4">
                  <p:embed/>
                </p:oleObj>
              </mc:Choice>
              <mc:Fallback>
                <p:oleObj name="" r:id="rId1" imgW="4953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62850" y="3245485"/>
                        <a:ext cx="1372870" cy="6330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-2147482573" descr="学科网 版权所有"/>
          <p:cNvGraphicFramePr>
            <a:graphicFrameLocks noChangeAspect="1"/>
          </p:cNvGraphicFramePr>
          <p:nvPr/>
        </p:nvGraphicFramePr>
        <p:xfrm>
          <a:off x="7500620" y="3963670"/>
          <a:ext cx="1498600" cy="537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3" imgW="635000" imgH="228600" progId="Equation.DSMT4">
                  <p:embed/>
                </p:oleObj>
              </mc:Choice>
              <mc:Fallback>
                <p:oleObj name="" r:id="rId3" imgW="6350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00620" y="3963670"/>
                        <a:ext cx="1498600" cy="5372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 8"/>
          <p:cNvSpPr/>
          <p:nvPr/>
        </p:nvSpPr>
        <p:spPr bwMode="auto">
          <a:xfrm>
            <a:off x="148590" y="211010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 8"/>
          <p:cNvSpPr/>
          <p:nvPr/>
        </p:nvSpPr>
        <p:spPr bwMode="auto">
          <a:xfrm>
            <a:off x="148590" y="3105150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874"/>
            <a:ext cx="5056505" cy="667781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安培力作用下导体的运动问题</a:t>
            </a:r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614045" y="1388110"/>
            <a:ext cx="3448050" cy="2147570"/>
            <a:chOff x="1036" y="2208"/>
            <a:chExt cx="5430" cy="3382"/>
          </a:xfrm>
        </p:grpSpPr>
        <p:pic>
          <p:nvPicPr>
            <p:cNvPr id="28676" name="Picture 4" descr="E:\2013\小样\同步\K664人教物理选修3-1(成品)\14DXXWLC27.TIF"/>
            <p:cNvPicPr>
              <a:picLocks noChangeAspect="1" noChangeArrowheads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036" y="2208"/>
              <a:ext cx="5430" cy="2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文本框 17"/>
            <p:cNvSpPr txBox="1"/>
            <p:nvPr/>
          </p:nvSpPr>
          <p:spPr>
            <a:xfrm>
              <a:off x="2067" y="4913"/>
              <a:ext cx="3368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cs typeface="Times New Roman" panose="02020603050405020304" charset="0"/>
                  <a:sym typeface="+mn-ea"/>
                </a:rPr>
                <a:t>线圈</a:t>
              </a:r>
              <a:r>
                <a:rPr lang="zh-CN" altLang="en-US" sz="2200" b="1">
                  <a:sym typeface="+mn-ea"/>
                </a:rPr>
                <a:t>运动方向？</a:t>
              </a:r>
              <a:endParaRPr lang="zh-CN" altLang="en-US" sz="2200" b="1"/>
            </a:p>
          </p:txBody>
        </p:sp>
      </p:grpSp>
      <p:sp>
        <p:nvSpPr>
          <p:cNvPr id="22" name="图文框 21"/>
          <p:cNvSpPr/>
          <p:nvPr/>
        </p:nvSpPr>
        <p:spPr>
          <a:xfrm>
            <a:off x="4427855" y="1710690"/>
            <a:ext cx="6719570" cy="1179195"/>
          </a:xfrm>
          <a:prstGeom prst="frame">
            <a:avLst>
              <a:gd name="adj1" fmla="val 2618"/>
            </a:avLst>
          </a:prstGeom>
          <a:solidFill>
            <a:srgbClr val="FF0000"/>
          </a:solidFill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 fontAlgn="auto">
              <a:lnSpc>
                <a:spcPct val="100000"/>
              </a:lnSpc>
            </a:pPr>
            <a:r>
              <a:rPr lang="zh-CN" altLang="zh-CN" sz="2200" b="1" u="sng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等效法</a:t>
            </a:r>
            <a:endParaRPr lang="zh-CN" altLang="zh-CN" sz="22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altLang="zh-CN" sz="2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环形电流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可等效成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小磁针</a:t>
            </a:r>
            <a:endParaRPr lang="zh-CN" altLang="en-US" sz="2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 fontAlgn="auto">
              <a:lnSpc>
                <a:spcPct val="100000"/>
              </a:lnSpc>
            </a:pPr>
            <a:r>
              <a:rPr lang="en-US" altLang="zh-CN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通电螺线管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等效成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条形磁铁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或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多个环形电流</a:t>
            </a:r>
            <a:endParaRPr lang="zh-CN" altLang="en-US" sz="2200" b="1">
              <a:solidFill>
                <a:schemeClr val="tx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81710" y="3731895"/>
            <a:ext cx="2712720" cy="2677160"/>
            <a:chOff x="1546" y="5877"/>
            <a:chExt cx="4272" cy="4216"/>
          </a:xfrm>
        </p:grpSpPr>
        <p:grpSp>
          <p:nvGrpSpPr>
            <p:cNvPr id="17" name="组合 16"/>
            <p:cNvGrpSpPr/>
            <p:nvPr/>
          </p:nvGrpSpPr>
          <p:grpSpPr>
            <a:xfrm>
              <a:off x="2469" y="5877"/>
              <a:ext cx="2428" cy="3540"/>
              <a:chOff x="6965" y="6518"/>
              <a:chExt cx="2428" cy="3540"/>
            </a:xfrm>
          </p:grpSpPr>
          <p:grpSp>
            <p:nvGrpSpPr>
              <p:cNvPr id="308" name="组合 307"/>
              <p:cNvGrpSpPr/>
              <p:nvPr/>
            </p:nvGrpSpPr>
            <p:grpSpPr>
              <a:xfrm>
                <a:off x="8825" y="6518"/>
                <a:ext cx="568" cy="3518"/>
                <a:chOff x="8742" y="2293"/>
                <a:chExt cx="568" cy="3518"/>
              </a:xfrm>
            </p:grpSpPr>
            <p:sp>
              <p:nvSpPr>
                <p:cNvPr id="309" name="AutoShape 172"/>
                <p:cNvSpPr>
                  <a:spLocks noChangeArrowheads="1"/>
                </p:cNvSpPr>
                <p:nvPr/>
              </p:nvSpPr>
              <p:spPr bwMode="auto">
                <a:xfrm>
                  <a:off x="8934" y="2293"/>
                  <a:ext cx="222" cy="2748"/>
                </a:xfrm>
                <a:prstGeom prst="roundRect">
                  <a:avLst>
                    <a:gd name="adj" fmla="val 16667"/>
                  </a:avLst>
                </a:prstGeom>
                <a:noFill/>
                <a:ln w="25400" cmpd="sng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10" name="Line 173"/>
                <p:cNvSpPr>
                  <a:spLocks noChangeShapeType="1"/>
                </p:cNvSpPr>
                <p:nvPr/>
              </p:nvSpPr>
              <p:spPr bwMode="auto">
                <a:xfrm flipV="1">
                  <a:off x="9045" y="2755"/>
                  <a:ext cx="3" cy="1935"/>
                </a:xfrm>
                <a:prstGeom prst="line">
                  <a:avLst/>
                </a:prstGeom>
                <a:noFill/>
                <a:ln w="38100" cmpd="sng">
                  <a:solidFill>
                    <a:srgbClr val="0000CC"/>
                  </a:solidFill>
                  <a:rou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11" name="文本框 310"/>
                <p:cNvSpPr txBox="1"/>
                <p:nvPr/>
              </p:nvSpPr>
              <p:spPr>
                <a:xfrm>
                  <a:off x="8742" y="4989"/>
                  <a:ext cx="568" cy="82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800" b="1" i="1"/>
                    <a:t>b</a:t>
                  </a:r>
                  <a:endParaRPr lang="en-US" altLang="zh-CN" sz="2800" b="1" i="1"/>
                </a:p>
              </p:txBody>
            </p:sp>
          </p:grpSp>
          <p:sp>
            <p:nvSpPr>
              <p:cNvPr id="346" name="AutoShape 172"/>
              <p:cNvSpPr>
                <a:spLocks noChangeArrowheads="1"/>
              </p:cNvSpPr>
              <p:nvPr/>
            </p:nvSpPr>
            <p:spPr bwMode="auto">
              <a:xfrm>
                <a:off x="7179" y="6540"/>
                <a:ext cx="222" cy="2748"/>
              </a:xfrm>
              <a:prstGeom prst="roundRect">
                <a:avLst>
                  <a:gd name="adj" fmla="val 16667"/>
                </a:avLst>
              </a:prstGeom>
              <a:noFill/>
              <a:ln w="25400" cmpd="sng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7" name="文本框 346"/>
              <p:cNvSpPr txBox="1"/>
              <p:nvPr/>
            </p:nvSpPr>
            <p:spPr>
              <a:xfrm>
                <a:off x="6965" y="9236"/>
                <a:ext cx="568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a</a:t>
                </a:r>
                <a:endParaRPr lang="en-US" altLang="zh-CN" sz="2800" b="1" i="1"/>
              </a:p>
            </p:txBody>
          </p:sp>
          <p:sp>
            <p:nvSpPr>
              <p:cNvPr id="348" name="Line 173"/>
              <p:cNvSpPr>
                <a:spLocks noChangeShapeType="1"/>
              </p:cNvSpPr>
              <p:nvPr/>
            </p:nvSpPr>
            <p:spPr bwMode="auto">
              <a:xfrm>
                <a:off x="7288" y="7079"/>
                <a:ext cx="3" cy="1935"/>
              </a:xfrm>
              <a:prstGeom prst="line">
                <a:avLst/>
              </a:prstGeom>
              <a:noFill/>
              <a:ln w="38100" cmpd="sng">
                <a:solidFill>
                  <a:srgbClr val="FF0000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1546" y="9417"/>
              <a:ext cx="4273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sym typeface="+mn-ea"/>
                </a:rPr>
                <a:t>导线</a:t>
              </a:r>
              <a:r>
                <a:rPr lang="en-US" altLang="zh-CN" sz="2200" b="1" i="1">
                  <a:sym typeface="+mn-ea"/>
                </a:rPr>
                <a:t>a</a:t>
              </a:r>
              <a:r>
                <a:rPr lang="zh-CN" altLang="zh-CN" sz="2200" b="1">
                  <a:sym typeface="+mn-ea"/>
                </a:rPr>
                <a:t>、</a:t>
              </a:r>
              <a:r>
                <a:rPr lang="en-US" altLang="zh-CN" sz="2200" b="1" i="1">
                  <a:sym typeface="+mn-ea"/>
                </a:rPr>
                <a:t>b</a:t>
              </a:r>
              <a:r>
                <a:rPr lang="zh-CN" altLang="en-US" sz="2200" b="1">
                  <a:sym typeface="+mn-ea"/>
                </a:rPr>
                <a:t>运动方向？</a:t>
              </a:r>
              <a:endParaRPr lang="zh-CN" altLang="en-US" sz="2200" b="1"/>
            </a:p>
          </p:txBody>
        </p:sp>
      </p:grpSp>
      <p:sp>
        <p:nvSpPr>
          <p:cNvPr id="26" name="图文框 25"/>
          <p:cNvSpPr/>
          <p:nvPr/>
        </p:nvSpPr>
        <p:spPr>
          <a:xfrm>
            <a:off x="3394075" y="3535680"/>
            <a:ext cx="8759825" cy="2429510"/>
          </a:xfrm>
          <a:prstGeom prst="frame">
            <a:avLst>
              <a:gd name="adj1" fmla="val 2618"/>
            </a:avLst>
          </a:prstGeom>
          <a:solidFill>
            <a:srgbClr val="FF0000"/>
          </a:solidFill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lvl="0" indent="0" algn="ctr" defTabSz="0">
              <a:lnSpc>
                <a:spcPct val="150000"/>
              </a:lnSpc>
              <a:buClrTx/>
              <a:buNone/>
              <a:tabLst>
                <a:tab pos="4000500" algn="l"/>
                <a:tab pos="7658100" algn="l"/>
              </a:tabLst>
            </a:pPr>
            <a:r>
              <a:rPr lang="zh-CN" altLang="en-US" sz="2200" b="1" u="sng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结论法</a:t>
            </a:r>
            <a:endParaRPr lang="zh-CN" altLang="en-US" sz="22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lvl="0" indent="0" algn="l" defTabSz="0">
              <a:lnSpc>
                <a:spcPct val="150000"/>
              </a:lnSpc>
              <a:buClrTx/>
              <a:buNone/>
              <a:tabLst>
                <a:tab pos="4000500" algn="l"/>
                <a:tab pos="7658100" algn="l"/>
              </a:tabLst>
            </a:pPr>
            <a:r>
              <a:rPr lang="en-US" altLang="zh-CN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）两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平行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导线电流在相互作用过程中，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无转动趋势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endParaRPr lang="zh-CN" altLang="en-US" sz="22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lvl="0" indent="0" algn="l" defTabSz="0">
              <a:lnSpc>
                <a:spcPct val="150000"/>
              </a:lnSpc>
              <a:buClrTx/>
              <a:buNone/>
              <a:tabLst>
                <a:tab pos="4000500" algn="l"/>
                <a:tab pos="7658100" algn="l"/>
              </a:tabLst>
            </a:pP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同向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电流互相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吸引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反向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电流互相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排斥</a:t>
            </a:r>
            <a:endParaRPr lang="zh-CN" altLang="en-US" sz="22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lvl="0" indent="0" algn="l" defTabSz="0">
              <a:lnSpc>
                <a:spcPct val="150000"/>
              </a:lnSpc>
              <a:buClrTx/>
              <a:buNone/>
              <a:tabLst>
                <a:tab pos="4000500" algn="l"/>
                <a:tab pos="7658100" algn="l"/>
              </a:tabLst>
            </a:pPr>
            <a:r>
              <a:rPr lang="en-US" altLang="zh-CN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）两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不平行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导线电流相互作用，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有转到平行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且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电流方向相同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的趋势</a:t>
            </a:r>
            <a:endParaRPr lang="zh-CN" altLang="zh-CN" sz="22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874"/>
            <a:ext cx="5056505" cy="667781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安培力作用下导体的运动问题</a:t>
            </a:r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1098550" y="1972310"/>
            <a:ext cx="3351530" cy="538480"/>
            <a:chOff x="12035" y="4895"/>
            <a:chExt cx="5278" cy="848"/>
          </a:xfrm>
        </p:grpSpPr>
        <p:grpSp>
          <p:nvGrpSpPr>
            <p:cNvPr id="15" name="组合 14"/>
            <p:cNvGrpSpPr/>
            <p:nvPr/>
          </p:nvGrpSpPr>
          <p:grpSpPr>
            <a:xfrm>
              <a:off x="13051" y="4895"/>
              <a:ext cx="3848" cy="660"/>
              <a:chOff x="13051" y="4895"/>
              <a:chExt cx="3848" cy="66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3051" y="4895"/>
                <a:ext cx="1924" cy="661"/>
              </a:xfrm>
              <a:prstGeom prst="rect">
                <a:avLst/>
              </a:prstGeom>
              <a:solidFill>
                <a:srgbClr val="313198"/>
              </a:solidFill>
              <a:ln w="127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4975" y="4895"/>
                <a:ext cx="1924" cy="661"/>
              </a:xfrm>
              <a:prstGeom prst="rect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" name="流程图: 过程 18"/>
            <p:cNvSpPr/>
            <p:nvPr/>
          </p:nvSpPr>
          <p:spPr>
            <a:xfrm>
              <a:off x="12035" y="5556"/>
              <a:ext cx="5278" cy="187"/>
            </a:xfrm>
            <a:prstGeom prst="flowChartProcess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187190" y="1951990"/>
            <a:ext cx="40322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i="1"/>
              <a:t>N</a:t>
            </a:r>
            <a:endParaRPr lang="en-US" altLang="zh-CN" sz="2400" b="1" i="1"/>
          </a:p>
        </p:txBody>
      </p:sp>
      <p:sp>
        <p:nvSpPr>
          <p:cNvPr id="36" name="文本框 35"/>
          <p:cNvSpPr txBox="1"/>
          <p:nvPr/>
        </p:nvSpPr>
        <p:spPr>
          <a:xfrm>
            <a:off x="1340485" y="1931670"/>
            <a:ext cx="35242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i="1"/>
              <a:t>S</a:t>
            </a:r>
            <a:endParaRPr lang="en-US" altLang="zh-CN" sz="2400" b="1" i="1"/>
          </a:p>
        </p:txBody>
      </p:sp>
      <p:sp>
        <p:nvSpPr>
          <p:cNvPr id="5" name="图文框 4"/>
          <p:cNvSpPr/>
          <p:nvPr/>
        </p:nvSpPr>
        <p:spPr>
          <a:xfrm>
            <a:off x="4714875" y="4401820"/>
            <a:ext cx="7220585" cy="1778000"/>
          </a:xfrm>
          <a:prstGeom prst="frame">
            <a:avLst>
              <a:gd name="adj1" fmla="val 2618"/>
            </a:avLst>
          </a:prstGeom>
          <a:solidFill>
            <a:srgbClr val="FF0000"/>
          </a:solidFill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lvl="0" indent="0" algn="ctr" defTabSz="0" eaLnBrk="0">
              <a:lnSpc>
                <a:spcPct val="130000"/>
              </a:lnSpc>
              <a:buClrTx/>
              <a:buNone/>
              <a:tabLst>
                <a:tab pos="4000500" algn="l"/>
                <a:tab pos="7658100" algn="l"/>
              </a:tabLst>
            </a:pPr>
            <a:r>
              <a:rPr lang="zh-CN" altLang="en-US" sz="2400" b="1" u="sng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电流元法</a:t>
            </a:r>
            <a:r>
              <a:rPr lang="en-US" altLang="zh-CN" sz="2400" b="1" u="sng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+</a:t>
            </a:r>
            <a:r>
              <a:rPr lang="zh-CN" altLang="en-US" sz="2400" b="1" u="sng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特殊位置法</a:t>
            </a:r>
            <a:endParaRPr lang="zh-CN" altLang="en-US" sz="24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zh-CN" altLang="zh-CN" sz="2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把整段导线分为多段电流元，先用左手定则判断每段</a:t>
            </a:r>
            <a:r>
              <a:rPr lang="zh-CN" altLang="zh-CN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电流元受力</a:t>
            </a:r>
            <a:r>
              <a:rPr lang="zh-CN" altLang="zh-CN" sz="2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的方向，然后判断整段导线所受</a:t>
            </a:r>
            <a:r>
              <a:rPr lang="zh-CN" altLang="zh-CN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合力</a:t>
            </a:r>
            <a:r>
              <a:rPr lang="zh-CN" altLang="zh-CN" sz="2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的方向，从而确定导线运动方向</a:t>
            </a:r>
            <a:endParaRPr lang="zh-CN" altLang="zh-CN" sz="22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925060" y="1223010"/>
            <a:ext cx="695833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200" b="1">
                <a:sym typeface="+mn-ea"/>
              </a:rPr>
              <a:t>导线从</a:t>
            </a:r>
            <a:r>
              <a:rPr lang="zh-CN" sz="2200" b="1">
                <a:cs typeface="Times New Roman" panose="02020603050405020304" charset="0"/>
                <a:sym typeface="+mn-ea"/>
              </a:rPr>
              <a:t>Ⅰ位置</a:t>
            </a:r>
            <a:r>
              <a:rPr lang="zh-CN" altLang="en-US" sz="2200" b="1">
                <a:sym typeface="+mn-ea"/>
              </a:rPr>
              <a:t>平移</a:t>
            </a:r>
            <a:r>
              <a:rPr lang="zh-CN" sz="2200" b="1">
                <a:cs typeface="Times New Roman" panose="02020603050405020304" charset="0"/>
                <a:sym typeface="+mn-ea"/>
              </a:rPr>
              <a:t>Ⅱ位置</a:t>
            </a:r>
            <a:r>
              <a:rPr lang="zh-CN" altLang="en-US" sz="2200" b="1">
                <a:sym typeface="+mn-ea"/>
              </a:rPr>
              <a:t>过程中磁铁始终保持静止，</a:t>
            </a:r>
            <a:endParaRPr lang="zh-CN" altLang="en-US" sz="2200" b="1">
              <a:sym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200" b="1">
                <a:sym typeface="+mn-ea"/>
              </a:rPr>
              <a:t>磁铁受摩擦力变化情况？磁铁对桌面的压力变化情况？ </a:t>
            </a:r>
            <a:endParaRPr lang="zh-CN" altLang="en-US" sz="2200" b="1"/>
          </a:p>
        </p:txBody>
      </p:sp>
      <p:grpSp>
        <p:nvGrpSpPr>
          <p:cNvPr id="16" name="组合 15"/>
          <p:cNvGrpSpPr/>
          <p:nvPr/>
        </p:nvGrpSpPr>
        <p:grpSpPr>
          <a:xfrm>
            <a:off x="916940" y="3810635"/>
            <a:ext cx="3533140" cy="3006725"/>
            <a:chOff x="1444" y="6001"/>
            <a:chExt cx="5564" cy="4735"/>
          </a:xfrm>
        </p:grpSpPr>
        <p:grpSp>
          <p:nvGrpSpPr>
            <p:cNvPr id="8" name="组合 7"/>
            <p:cNvGrpSpPr/>
            <p:nvPr/>
          </p:nvGrpSpPr>
          <p:grpSpPr>
            <a:xfrm>
              <a:off x="1444" y="6001"/>
              <a:ext cx="5564" cy="4244"/>
              <a:chOff x="1564" y="3819"/>
              <a:chExt cx="5564" cy="424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564" y="3819"/>
                <a:ext cx="5564" cy="931"/>
                <a:chOff x="4358" y="2786"/>
                <a:chExt cx="5564" cy="931"/>
              </a:xfrm>
            </p:grpSpPr>
            <p:sp>
              <p:nvSpPr>
                <p:cNvPr id="179" name="Line 173"/>
                <p:cNvSpPr>
                  <a:spLocks noChangeShapeType="1"/>
                </p:cNvSpPr>
                <p:nvPr/>
              </p:nvSpPr>
              <p:spPr bwMode="auto">
                <a:xfrm rot="5400000" flipV="1">
                  <a:off x="7226" y="2338"/>
                  <a:ext cx="3" cy="1935"/>
                </a:xfrm>
                <a:prstGeom prst="line">
                  <a:avLst/>
                </a:prstGeom>
                <a:noFill/>
                <a:ln w="38100" cmpd="sng">
                  <a:solidFill>
                    <a:srgbClr val="FF0000"/>
                  </a:solidFill>
                  <a:rou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0" name="AutoShape 172"/>
                <p:cNvSpPr>
                  <a:spLocks noChangeArrowheads="1"/>
                </p:cNvSpPr>
                <p:nvPr/>
              </p:nvSpPr>
              <p:spPr bwMode="auto">
                <a:xfrm rot="5400000">
                  <a:off x="7078" y="1243"/>
                  <a:ext cx="300" cy="4096"/>
                </a:xfrm>
                <a:prstGeom prst="roundRect">
                  <a:avLst>
                    <a:gd name="adj" fmla="val 16667"/>
                  </a:avLst>
                </a:prstGeom>
                <a:noFill/>
                <a:ln w="25400" cmpd="sng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81" name="文本框 480"/>
                <p:cNvSpPr txBox="1"/>
                <p:nvPr/>
              </p:nvSpPr>
              <p:spPr>
                <a:xfrm>
                  <a:off x="4358" y="2895"/>
                  <a:ext cx="568" cy="82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800" b="1" i="1"/>
                    <a:t>a</a:t>
                  </a:r>
                  <a:endParaRPr lang="en-US" altLang="zh-CN" sz="2800" b="1" i="1"/>
                </a:p>
              </p:txBody>
            </p:sp>
            <p:sp>
              <p:nvSpPr>
                <p:cNvPr id="10" name="文本框 9"/>
                <p:cNvSpPr txBox="1"/>
                <p:nvPr/>
              </p:nvSpPr>
              <p:spPr>
                <a:xfrm>
                  <a:off x="9354" y="2786"/>
                  <a:ext cx="568" cy="82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800" b="1" i="1"/>
                    <a:t>b</a:t>
                  </a:r>
                  <a:endParaRPr lang="en-US" altLang="zh-CN" sz="2800" b="1" i="1"/>
                </a:p>
              </p:txBody>
            </p:sp>
          </p:grpSp>
          <p:pic>
            <p:nvPicPr>
              <p:cNvPr id="7" name="图片 6"/>
              <p:cNvPicPr>
                <a:picLocks noChangeAspect="1"/>
              </p:cNvPicPr>
              <p:nvPr/>
            </p:nvPicPr>
            <p:blipFill>
              <a:blip r:embed="rId1"/>
              <a:srcRect l="69435" t="23160" r="5173" b="9276"/>
              <a:stretch>
                <a:fillRect/>
              </a:stretch>
            </p:blipFill>
            <p:spPr>
              <a:xfrm>
                <a:off x="2907" y="4725"/>
                <a:ext cx="3032" cy="3339"/>
              </a:xfrm>
              <a:prstGeom prst="rect">
                <a:avLst/>
              </a:prstGeom>
            </p:spPr>
          </p:pic>
        </p:grpSp>
        <p:sp>
          <p:nvSpPr>
            <p:cNvPr id="24" name="文本框 23"/>
            <p:cNvSpPr txBox="1"/>
            <p:nvPr/>
          </p:nvSpPr>
          <p:spPr>
            <a:xfrm>
              <a:off x="2331" y="10060"/>
              <a:ext cx="4273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sym typeface="+mn-ea"/>
                </a:rPr>
                <a:t>导线</a:t>
              </a:r>
              <a:r>
                <a:rPr lang="en-US" altLang="zh-CN" sz="2200" b="1">
                  <a:sym typeface="+mn-ea"/>
                </a:rPr>
                <a:t>a</a:t>
              </a:r>
              <a:r>
                <a:rPr lang="zh-CN" altLang="zh-CN" sz="2200" b="1">
                  <a:sym typeface="+mn-ea"/>
                </a:rPr>
                <a:t>、</a:t>
              </a:r>
              <a:r>
                <a:rPr lang="en-US" altLang="zh-CN" sz="2200" b="1">
                  <a:sym typeface="+mn-ea"/>
                </a:rPr>
                <a:t>b</a:t>
              </a:r>
              <a:r>
                <a:rPr lang="zh-CN" altLang="en-US" sz="2200" b="1">
                  <a:sym typeface="+mn-ea"/>
                </a:rPr>
                <a:t>运动方向？</a:t>
              </a:r>
              <a:endParaRPr lang="zh-CN" altLang="en-US" sz="2200" b="1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30530" y="2631440"/>
            <a:ext cx="11480800" cy="1248410"/>
            <a:chOff x="456" y="8416"/>
            <a:chExt cx="18080" cy="1966"/>
          </a:xfrm>
        </p:grpSpPr>
        <p:grpSp>
          <p:nvGrpSpPr>
            <p:cNvPr id="26" name="组合 25"/>
            <p:cNvGrpSpPr/>
            <p:nvPr/>
          </p:nvGrpSpPr>
          <p:grpSpPr>
            <a:xfrm>
              <a:off x="544" y="8504"/>
              <a:ext cx="17759" cy="1745"/>
              <a:chOff x="720" y="8570"/>
              <a:chExt cx="17759" cy="1745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5073" y="8570"/>
                <a:ext cx="7968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zh-CN" altLang="zh-CN" sz="2400" b="1">
                    <a:solidFill>
                      <a:srgbClr val="FF0000"/>
                    </a:solidFill>
                    <a:sym typeface="+mn-ea"/>
                  </a:rPr>
                  <a:t>电流</a:t>
                </a:r>
                <a:r>
                  <a:rPr lang="zh-CN" altLang="zh-CN" sz="2400" b="1">
                    <a:solidFill>
                      <a:srgbClr val="FF0000"/>
                    </a:solidFill>
                  </a:rPr>
                  <a:t>对</a:t>
                </a:r>
                <a:r>
                  <a:rPr lang="zh-CN" altLang="zh-CN" sz="2400" b="1">
                    <a:solidFill>
                      <a:srgbClr val="FF0000"/>
                    </a:solidFill>
                    <a:sym typeface="+mn-ea"/>
                  </a:rPr>
                  <a:t>磁体</a:t>
                </a:r>
                <a:r>
                  <a:rPr lang="zh-CN" altLang="zh-CN" sz="2400" b="1">
                    <a:solidFill>
                      <a:schemeClr val="tx1"/>
                    </a:solidFill>
                  </a:rPr>
                  <a:t>作用（转换研究对象法）</a:t>
                </a:r>
                <a:endParaRPr lang="en-US" altLang="zh-CN" sz="2400" b="1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2" name="组合 21"/>
              <p:cNvGrpSpPr/>
              <p:nvPr/>
            </p:nvGrpSpPr>
            <p:grpSpPr>
              <a:xfrm>
                <a:off x="720" y="9590"/>
                <a:ext cx="17759" cy="725"/>
                <a:chOff x="735" y="9613"/>
                <a:chExt cx="17759" cy="725"/>
              </a:xfrm>
            </p:grpSpPr>
            <p:sp>
              <p:nvSpPr>
                <p:cNvPr id="4" name="文本框 3"/>
                <p:cNvSpPr txBox="1"/>
                <p:nvPr/>
              </p:nvSpPr>
              <p:spPr>
                <a:xfrm>
                  <a:off x="735" y="9614"/>
                  <a:ext cx="3168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zh-CN" sz="2400" b="1">
                      <a:solidFill>
                        <a:schemeClr val="tx1"/>
                      </a:solidFill>
                    </a:rPr>
                    <a:t>画磁体</a:t>
                  </a:r>
                  <a:r>
                    <a:rPr lang="zh-CN" altLang="zh-CN" sz="2400" b="1">
                      <a:solidFill>
                        <a:srgbClr val="FF0000"/>
                      </a:solidFill>
                    </a:rPr>
                    <a:t>磁感线</a:t>
                  </a:r>
                  <a:endParaRPr lang="zh-CN" altLang="zh-CN" sz="2400" b="1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7" name="燕尾形箭头 16"/>
                <p:cNvSpPr/>
                <p:nvPr/>
              </p:nvSpPr>
              <p:spPr>
                <a:xfrm>
                  <a:off x="3903" y="9782"/>
                  <a:ext cx="1097" cy="388"/>
                </a:xfrm>
                <a:prstGeom prst="notchedRightArrow">
                  <a:avLst/>
                </a:prstGeom>
                <a:noFill/>
                <a:ln w="12700">
                  <a:solidFill>
                    <a:schemeClr val="tx1"/>
                  </a:solidFill>
                  <a:tailEnd type="arrow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0000"/>
                      </a:solidFill>
                    </a14:hiddenFill>
                  </a:ext>
                </a:ex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>
                    <a:noFill/>
                  </a:endParaRP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5088" y="9613"/>
                  <a:ext cx="6048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zh-CN" sz="2400" b="1">
                      <a:solidFill>
                        <a:schemeClr val="tx1"/>
                      </a:solidFill>
                    </a:rPr>
                    <a:t>分析电流</a:t>
                  </a:r>
                  <a:r>
                    <a:rPr lang="zh-CN" altLang="zh-CN" sz="2400" b="1">
                      <a:solidFill>
                        <a:srgbClr val="FF0000"/>
                      </a:solidFill>
                    </a:rPr>
                    <a:t>受力</a:t>
                  </a:r>
                  <a:r>
                    <a:rPr lang="zh-CN" altLang="zh-CN" sz="2400" b="1">
                      <a:solidFill>
                        <a:schemeClr val="tx1"/>
                      </a:solidFill>
                    </a:rPr>
                    <a:t>（特殊位置）</a:t>
                  </a:r>
                  <a:endParaRPr lang="zh-CN" altLang="zh-CN" sz="2400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1" name="燕尾形箭头 20"/>
                <p:cNvSpPr/>
                <p:nvPr/>
              </p:nvSpPr>
              <p:spPr>
                <a:xfrm>
                  <a:off x="11136" y="9781"/>
                  <a:ext cx="1097" cy="388"/>
                </a:xfrm>
                <a:prstGeom prst="notchedRightArrow">
                  <a:avLst/>
                </a:prstGeom>
                <a:noFill/>
                <a:ln w="12700">
                  <a:solidFill>
                    <a:schemeClr val="tx1"/>
                  </a:solidFill>
                  <a:tailEnd type="arrow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0000"/>
                      </a:solidFill>
                    </a14:hiddenFill>
                  </a:ext>
                </a:ex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>
                    <a:noFill/>
                  </a:endParaRPr>
                </a:p>
              </p:txBody>
            </p:sp>
            <p:sp>
              <p:nvSpPr>
                <p:cNvPr id="23" name="文本框 22"/>
                <p:cNvSpPr txBox="1"/>
                <p:nvPr/>
              </p:nvSpPr>
              <p:spPr>
                <a:xfrm>
                  <a:off x="12446" y="9614"/>
                  <a:ext cx="6048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zh-CN" sz="2400" b="1">
                      <a:solidFill>
                        <a:srgbClr val="FF0000"/>
                      </a:solidFill>
                    </a:rPr>
                    <a:t>牛顿第三定律</a:t>
                  </a:r>
                  <a:r>
                    <a:rPr lang="zh-CN" altLang="zh-CN" sz="2400" b="1">
                      <a:solidFill>
                        <a:schemeClr val="tx1"/>
                      </a:solidFill>
                    </a:rPr>
                    <a:t>反推磁铁受力</a:t>
                  </a:r>
                  <a:endParaRPr lang="zh-CN" altLang="zh-CN" sz="2400" b="1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27" name="矩形 26"/>
            <p:cNvSpPr/>
            <p:nvPr/>
          </p:nvSpPr>
          <p:spPr>
            <a:xfrm>
              <a:off x="456" y="8416"/>
              <a:ext cx="18080" cy="1966"/>
            </a:xfrm>
            <a:prstGeom prst="rect">
              <a:avLst/>
            </a:prstGeom>
            <a:noFill/>
            <a:ln w="41275">
              <a:solidFill>
                <a:srgbClr val="FF0000"/>
              </a:solidFill>
              <a:tailEnd type="arrow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0000"/>
                  </a:solidFill>
                </a14:hiddenFill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097915" y="962660"/>
            <a:ext cx="3317240" cy="753110"/>
            <a:chOff x="1729" y="1516"/>
            <a:chExt cx="5224" cy="1186"/>
          </a:xfrm>
        </p:grpSpPr>
        <p:grpSp>
          <p:nvGrpSpPr>
            <p:cNvPr id="7175" name="Group 37"/>
            <p:cNvGrpSpPr/>
            <p:nvPr/>
          </p:nvGrpSpPr>
          <p:grpSpPr>
            <a:xfrm>
              <a:off x="1729" y="1516"/>
              <a:ext cx="1017" cy="848"/>
              <a:chOff x="0" y="0"/>
              <a:chExt cx="305" cy="339"/>
            </a:xfrm>
          </p:grpSpPr>
          <p:grpSp>
            <p:nvGrpSpPr>
              <p:cNvPr id="7283" name="Group 38"/>
              <p:cNvGrpSpPr/>
              <p:nvPr/>
            </p:nvGrpSpPr>
            <p:grpSpPr>
              <a:xfrm>
                <a:off x="182" y="120"/>
                <a:ext cx="123" cy="114"/>
                <a:chOff x="0" y="0"/>
                <a:chExt cx="114" cy="114"/>
              </a:xfrm>
            </p:grpSpPr>
            <p:sp>
              <p:nvSpPr>
                <p:cNvPr id="7285" name="Oval 39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4" cy="114"/>
                </a:xfrm>
                <a:prstGeom prst="ellipse">
                  <a:avLst/>
                </a:prstGeom>
                <a:solidFill>
                  <a:srgbClr val="C0C0C0"/>
                </a:solidFill>
                <a:ln w="25400">
                  <a:solidFill>
                    <a:schemeClr val="tx1"/>
                  </a:solidFill>
                  <a:rou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7286" name="Line 40"/>
                <p:cNvSpPr>
                  <a:spLocks noChangeShapeType="1"/>
                </p:cNvSpPr>
                <p:nvPr/>
              </p:nvSpPr>
              <p:spPr bwMode="auto">
                <a:xfrm flipH="1">
                  <a:off x="23" y="23"/>
                  <a:ext cx="68" cy="68"/>
                </a:xfrm>
                <a:prstGeom prst="line">
                  <a:avLst/>
                </a:prstGeom>
                <a:noFill/>
                <a:ln w="254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87" name="Line 41"/>
                <p:cNvSpPr>
                  <a:spLocks noChangeShapeType="1"/>
                </p:cNvSpPr>
                <p:nvPr/>
              </p:nvSpPr>
              <p:spPr bwMode="auto">
                <a:xfrm>
                  <a:off x="23" y="23"/>
                  <a:ext cx="68" cy="68"/>
                </a:xfrm>
                <a:prstGeom prst="line">
                  <a:avLst/>
                </a:prstGeom>
                <a:noFill/>
                <a:ln w="254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284" name="Text Box 42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292" cy="33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zh-CN" sz="2900" i="1">
                    <a:solidFill>
                      <a:srgbClr val="FF0000"/>
                    </a:solidFill>
                    <a:latin typeface="Times New Roman" panose="02020603050405020304"/>
                    <a:ea typeface="华文行楷" panose="02010800040101010101" pitchFamily="2" charset="-122"/>
                  </a:rPr>
                  <a:t>I</a:t>
                </a:r>
                <a:endParaRPr lang="zh-CN" altLang="zh-CN" sz="2900" i="1">
                  <a:solidFill>
                    <a:srgbClr val="FF0000"/>
                  </a:solidFill>
                  <a:latin typeface="Times New Roman" panose="02020603050405020304"/>
                  <a:ea typeface="华文行楷" panose="02010800040101010101" pitchFamily="2" charset="-122"/>
                </a:endParaRPr>
              </a:p>
            </p:txBody>
          </p:sp>
        </p:grpSp>
        <p:sp>
          <p:nvSpPr>
            <p:cNvPr id="43" name="椭圆 42"/>
            <p:cNvSpPr/>
            <p:nvPr/>
          </p:nvSpPr>
          <p:spPr>
            <a:xfrm>
              <a:off x="6543" y="2021"/>
              <a:ext cx="172" cy="172"/>
            </a:xfrm>
            <a:prstGeom prst="ellipse">
              <a:avLst/>
            </a:prstGeom>
            <a:solidFill>
              <a:srgbClr val="FF0000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209" y="2122"/>
              <a:ext cx="648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b="1">
                  <a:cs typeface="Times New Roman" panose="02020603050405020304" charset="0"/>
                  <a:sym typeface="+mn-ea"/>
                </a:rPr>
                <a:t>Ⅰ</a:t>
              </a:r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05" y="2101"/>
              <a:ext cx="648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b="1">
                  <a:cs typeface="Times New Roman" panose="02020603050405020304" charset="0"/>
                  <a:sym typeface="+mn-ea"/>
                </a:rPr>
                <a:t>Ⅱ</a:t>
              </a:r>
              <a:endParaRPr lang="zh-CN" altLang="en-US"/>
            </a:p>
          </p:txBody>
        </p:sp>
      </p:grpSp>
      <p:sp>
        <p:nvSpPr>
          <p:cNvPr id="6" name="弧形 5"/>
          <p:cNvSpPr/>
          <p:nvPr/>
        </p:nvSpPr>
        <p:spPr>
          <a:xfrm rot="19680000">
            <a:off x="423545" y="906145"/>
            <a:ext cx="4086225" cy="3082290"/>
          </a:xfrm>
          <a:prstGeom prst="arc">
            <a:avLst/>
          </a:prstGeom>
          <a:ln w="19050">
            <a:solidFill>
              <a:schemeClr val="tx1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180"/>
            <a:ext cx="4497070" cy="669805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安培力作用下的平衡问题</a:t>
            </a:r>
            <a:endParaRPr lang="en-US" altLang="zh-CN">
              <a:sym typeface="+mn-ea"/>
            </a:endParaRPr>
          </a:p>
        </p:txBody>
      </p:sp>
      <p:sp>
        <p:nvSpPr>
          <p:cNvPr id="11" name="内容占位符 10"/>
          <p:cNvSpPr/>
          <p:nvPr>
            <p:ph idx="1"/>
          </p:nvPr>
        </p:nvSpPr>
        <p:spPr/>
        <p:txBody>
          <a:bodyPr/>
          <a:lstStyle/>
          <a:p>
            <a:r>
              <a:rPr lang="zh-CN" altLang="en-US"/>
              <a:t>如图所示，在倾角为30°的光滑斜面上，垂直纸面放置一根长为</a:t>
            </a:r>
            <a:r>
              <a:rPr lang="zh-CN" altLang="en-US" i="1"/>
              <a:t>L</a:t>
            </a:r>
            <a:r>
              <a:rPr lang="zh-CN" altLang="en-US"/>
              <a:t>、质量为m的直导体棒，导体棒中电流为</a:t>
            </a:r>
            <a:r>
              <a:rPr lang="zh-CN" altLang="en-US" i="1"/>
              <a:t>I</a:t>
            </a:r>
            <a:r>
              <a:rPr lang="zh-CN" altLang="en-US"/>
              <a:t>．要使导体棒静止在斜面上，需要外加匀强磁场的磁感应强度</a:t>
            </a:r>
            <a:r>
              <a:rPr lang="zh-CN" altLang="en-US" i="1"/>
              <a:t>B</a:t>
            </a:r>
            <a:r>
              <a:rPr lang="zh-CN" altLang="en-US"/>
              <a:t>的</a:t>
            </a:r>
            <a:r>
              <a:rPr lang="zh-CN" altLang="en-US">
                <a:solidFill>
                  <a:srgbClr val="FF0000"/>
                </a:solidFill>
              </a:rPr>
              <a:t>最小值</a:t>
            </a:r>
            <a:r>
              <a:rPr lang="zh-CN" altLang="en-US"/>
              <a:t>为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A．     </a:t>
            </a:r>
            <a:r>
              <a:rPr lang="en-US" altLang="zh-CN"/>
              <a:t>		</a:t>
            </a:r>
            <a:r>
              <a:rPr lang="zh-CN" altLang="en-US"/>
              <a:t>B． </a:t>
            </a:r>
            <a:r>
              <a:rPr lang="en-US" altLang="zh-CN"/>
              <a:t>		</a:t>
            </a:r>
            <a:r>
              <a:rPr lang="zh-CN" altLang="en-US"/>
              <a:t>C．</a:t>
            </a:r>
            <a:r>
              <a:rPr lang="en-US" altLang="zh-CN"/>
              <a:t>		</a:t>
            </a:r>
            <a:r>
              <a:rPr lang="zh-CN" altLang="en-US"/>
              <a:t>     D． </a:t>
            </a:r>
            <a:endParaRPr lang="zh-CN" altLang="en-US"/>
          </a:p>
        </p:txBody>
      </p:sp>
      <p:pic>
        <p:nvPicPr>
          <p:cNvPr id="1073744068" name="图片 1073744067"/>
          <p:cNvPicPr/>
          <p:nvPr/>
        </p:nvPicPr>
        <p:blipFill>
          <a:blip r:embed="rId1"/>
          <a:stretch>
            <a:fillRect/>
          </a:stretch>
        </p:blipFill>
        <p:spPr>
          <a:xfrm>
            <a:off x="9215755" y="2601595"/>
            <a:ext cx="2334260" cy="139446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对象 -2147482540"/>
          <p:cNvGraphicFramePr>
            <a:graphicFrameLocks noChangeAspect="1"/>
          </p:cNvGraphicFramePr>
          <p:nvPr/>
        </p:nvGraphicFramePr>
        <p:xfrm>
          <a:off x="877570" y="3101340"/>
          <a:ext cx="726440" cy="960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" r:id="rId2" imgW="292100" imgH="393700" progId="Equation.DSMT4">
                  <p:embed/>
                </p:oleObj>
              </mc:Choice>
              <mc:Fallback>
                <p:oleObj name="" r:id="rId2" imgW="2921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77570" y="3101340"/>
                        <a:ext cx="726440" cy="9607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-2147482539"/>
          <p:cNvGraphicFramePr>
            <a:graphicFrameLocks noChangeAspect="1"/>
          </p:cNvGraphicFramePr>
          <p:nvPr/>
        </p:nvGraphicFramePr>
        <p:xfrm>
          <a:off x="2731770" y="3201035"/>
          <a:ext cx="899160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" r:id="rId4" imgW="444500" imgH="431800" progId="Equation.DSMT4">
                  <p:embed/>
                </p:oleObj>
              </mc:Choice>
              <mc:Fallback>
                <p:oleObj name="" r:id="rId4" imgW="4445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31770" y="3201035"/>
                        <a:ext cx="899160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538"/>
          <p:cNvGraphicFramePr>
            <a:graphicFrameLocks noChangeAspect="1"/>
          </p:cNvGraphicFramePr>
          <p:nvPr/>
        </p:nvGraphicFramePr>
        <p:xfrm>
          <a:off x="4631055" y="3122930"/>
          <a:ext cx="641350" cy="9391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" r:id="rId6" imgW="266700" imgH="393065" progId="Equation.DSMT4">
                  <p:embed/>
                </p:oleObj>
              </mc:Choice>
              <mc:Fallback>
                <p:oleObj name="" r:id="rId6" imgW="266700" imgH="3930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31055" y="3122930"/>
                        <a:ext cx="641350" cy="9391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-2147482537"/>
          <p:cNvGraphicFramePr>
            <a:graphicFrameLocks noChangeAspect="1"/>
          </p:cNvGraphicFramePr>
          <p:nvPr/>
        </p:nvGraphicFramePr>
        <p:xfrm>
          <a:off x="6689725" y="3100070"/>
          <a:ext cx="1109345" cy="1062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" r:id="rId8" imgW="444500" imgH="431800" progId="Equation.DSMT4">
                  <p:embed/>
                </p:oleObj>
              </mc:Choice>
              <mc:Fallback>
                <p:oleObj name="" r:id="rId8" imgW="4445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689725" y="3100070"/>
                        <a:ext cx="1109345" cy="10629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" name="组合 22"/>
          <p:cNvGrpSpPr/>
          <p:nvPr/>
        </p:nvGrpSpPr>
        <p:grpSpPr>
          <a:xfrm>
            <a:off x="523240" y="4588510"/>
            <a:ext cx="10375900" cy="1198880"/>
            <a:chOff x="824" y="7226"/>
            <a:chExt cx="16340" cy="1888"/>
          </a:xfrm>
        </p:grpSpPr>
        <p:grpSp>
          <p:nvGrpSpPr>
            <p:cNvPr id="19" name="组合 18"/>
            <p:cNvGrpSpPr/>
            <p:nvPr/>
          </p:nvGrpSpPr>
          <p:grpSpPr>
            <a:xfrm>
              <a:off x="824" y="7226"/>
              <a:ext cx="16341" cy="1888"/>
              <a:chOff x="318" y="7688"/>
              <a:chExt cx="16341" cy="1888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318" y="8269"/>
                <a:ext cx="2208" cy="72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/>
                  <a:t>三力平衡</a:t>
                </a:r>
                <a:endParaRPr lang="zh-CN" altLang="en-US" sz="2400" b="1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302" y="7688"/>
                <a:ext cx="5088" cy="1888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400" b="1">
                    <a:solidFill>
                      <a:schemeClr val="tx1"/>
                    </a:solidFill>
                  </a:rPr>
                  <a:t>一个力</a:t>
                </a:r>
                <a:r>
                  <a:rPr lang="zh-CN" altLang="en-US" sz="2400" b="1">
                    <a:solidFill>
                      <a:srgbClr val="FF0000"/>
                    </a:solidFill>
                  </a:rPr>
                  <a:t>大小</a:t>
                </a:r>
                <a:r>
                  <a:rPr lang="zh-CN" altLang="en-US" sz="2400" b="1"/>
                  <a:t>和</a:t>
                </a:r>
                <a:r>
                  <a:rPr lang="zh-CN" altLang="en-US" sz="2400" b="1">
                    <a:solidFill>
                      <a:srgbClr val="FF0000"/>
                    </a:solidFill>
                  </a:rPr>
                  <a:t>方向不变</a:t>
                </a:r>
                <a:endParaRPr lang="zh-CN" altLang="en-US" sz="24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2400" b="1">
                    <a:solidFill>
                      <a:srgbClr val="FF0000"/>
                    </a:solidFill>
                  </a:rPr>
                  <a:t>另</a:t>
                </a:r>
                <a:r>
                  <a:rPr lang="zh-CN" altLang="en-US" sz="2400" b="1">
                    <a:solidFill>
                      <a:schemeClr val="tx1"/>
                    </a:solidFill>
                  </a:rPr>
                  <a:t>一个力</a:t>
                </a:r>
                <a:r>
                  <a:rPr lang="zh-CN" altLang="en-US" sz="2400" b="1">
                    <a:solidFill>
                      <a:srgbClr val="FF0000"/>
                    </a:solidFill>
                  </a:rPr>
                  <a:t>方向不变</a:t>
                </a:r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11091" y="7688"/>
                <a:ext cx="5568" cy="1888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400" b="1" u="sng">
                    <a:solidFill>
                      <a:srgbClr val="FF0000"/>
                    </a:solidFill>
                  </a:rPr>
                  <a:t>图解法</a:t>
                </a:r>
                <a:endParaRPr lang="zh-CN" altLang="en-US" sz="24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2400" b="1"/>
                  <a:t>（三力构成封闭三角形）</a:t>
                </a:r>
                <a:endParaRPr lang="zh-CN" altLang="en-US" sz="2400" b="1"/>
              </a:p>
            </p:txBody>
          </p:sp>
        </p:grpSp>
        <p:cxnSp>
          <p:nvCxnSpPr>
            <p:cNvPr id="20" name="直接箭头连接符 19"/>
            <p:cNvCxnSpPr>
              <a:stCxn id="16" idx="3"/>
              <a:endCxn id="17" idx="1"/>
            </p:cNvCxnSpPr>
            <p:nvPr/>
          </p:nvCxnSpPr>
          <p:spPr>
            <a:xfrm>
              <a:off x="3032" y="8170"/>
              <a:ext cx="177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>
              <a:stCxn id="17" idx="3"/>
              <a:endCxn id="18" idx="1"/>
            </p:cNvCxnSpPr>
            <p:nvPr/>
          </p:nvCxnSpPr>
          <p:spPr>
            <a:xfrm>
              <a:off x="9896" y="8170"/>
              <a:ext cx="170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 8"/>
          <p:cNvSpPr/>
          <p:nvPr/>
        </p:nvSpPr>
        <p:spPr bwMode="auto">
          <a:xfrm>
            <a:off x="148590" y="336613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180"/>
            <a:ext cx="4497070" cy="669805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安培力作用下的平衡问题</a:t>
            </a:r>
            <a:endParaRPr lang="en-US" altLang="zh-CN">
              <a:sym typeface="+mn-ea"/>
            </a:endParaRPr>
          </a:p>
        </p:txBody>
      </p:sp>
      <p:sp>
        <p:nvSpPr>
          <p:cNvPr id="7" name="内容占位符 6"/>
          <p:cNvSpPr/>
          <p:nvPr>
            <p:ph idx="1"/>
          </p:nvPr>
        </p:nvSpPr>
        <p:spPr>
          <a:xfrm>
            <a:off x="148590" y="1041400"/>
            <a:ext cx="11607800" cy="4707890"/>
          </a:xfrm>
        </p:spPr>
        <p:txBody>
          <a:bodyPr/>
          <a:lstStyle/>
          <a:p>
            <a:r>
              <a:rPr lang="zh-CN" altLang="en-US">
                <a:latin typeface="+mn-lt"/>
                <a:cs typeface="+mn-lt"/>
              </a:rPr>
              <a:t>如图所示，在倾角为</a:t>
            </a:r>
            <a:r>
              <a:rPr lang="zh-CN" altLang="en-US" i="1">
                <a:latin typeface="+mn-lt"/>
                <a:cs typeface="+mn-lt"/>
              </a:rPr>
              <a:t>θ</a:t>
            </a:r>
            <a:r>
              <a:rPr lang="zh-CN" altLang="en-US">
                <a:latin typeface="+mn-lt"/>
                <a:cs typeface="+mn-lt"/>
              </a:rPr>
              <a:t>＝30°的斜面上，固定一宽</a:t>
            </a:r>
            <a:r>
              <a:rPr lang="zh-CN" altLang="en-US" i="1">
                <a:latin typeface="+mn-lt"/>
                <a:cs typeface="+mn-lt"/>
              </a:rPr>
              <a:t>L</a:t>
            </a:r>
            <a:r>
              <a:rPr lang="zh-CN" altLang="en-US">
                <a:latin typeface="+mn-lt"/>
                <a:cs typeface="+mn-lt"/>
              </a:rPr>
              <a:t>＝0.25 m的平行金属导轨，在导轨上端接入电源和滑动变阻器</a:t>
            </a:r>
            <a:r>
              <a:rPr lang="zh-CN" altLang="en-US" i="1">
                <a:latin typeface="+mn-lt"/>
                <a:cs typeface="+mn-lt"/>
              </a:rPr>
              <a:t>R</a:t>
            </a:r>
            <a:r>
              <a:rPr lang="zh-CN" altLang="en-US">
                <a:latin typeface="+mn-lt"/>
                <a:cs typeface="+mn-lt"/>
              </a:rPr>
              <a:t>.电源电动势</a:t>
            </a:r>
            <a:r>
              <a:rPr lang="zh-CN" altLang="en-US" i="1">
                <a:latin typeface="+mn-lt"/>
                <a:cs typeface="+mn-lt"/>
              </a:rPr>
              <a:t>E</a:t>
            </a:r>
            <a:r>
              <a:rPr lang="zh-CN" altLang="en-US">
                <a:latin typeface="+mn-lt"/>
                <a:cs typeface="+mn-lt"/>
              </a:rPr>
              <a:t>＝12 V，内阻</a:t>
            </a:r>
            <a:r>
              <a:rPr lang="zh-CN" altLang="en-US" i="1">
                <a:latin typeface="+mn-lt"/>
                <a:cs typeface="+mn-lt"/>
              </a:rPr>
              <a:t>r</a:t>
            </a:r>
            <a:r>
              <a:rPr lang="zh-CN" altLang="en-US">
                <a:latin typeface="+mn-lt"/>
                <a:cs typeface="+mn-lt"/>
              </a:rPr>
              <a:t>＝1 Ω，一质量</a:t>
            </a:r>
            <a:r>
              <a:rPr lang="zh-CN" altLang="en-US" i="1">
                <a:latin typeface="+mn-lt"/>
                <a:cs typeface="+mn-lt"/>
              </a:rPr>
              <a:t>m</a:t>
            </a:r>
            <a:r>
              <a:rPr lang="zh-CN" altLang="en-US">
                <a:latin typeface="+mn-lt"/>
                <a:cs typeface="+mn-lt"/>
              </a:rPr>
              <a:t>＝20 g的金属棒ab与两导轨垂直并接触良好．整个装置处于磁感应强度</a:t>
            </a:r>
            <a:r>
              <a:rPr lang="zh-CN" altLang="en-US" i="1">
                <a:latin typeface="+mn-lt"/>
                <a:cs typeface="+mn-lt"/>
              </a:rPr>
              <a:t>B</a:t>
            </a:r>
            <a:r>
              <a:rPr lang="zh-CN" altLang="en-US">
                <a:latin typeface="+mn-lt"/>
                <a:cs typeface="+mn-lt"/>
              </a:rPr>
              <a:t>＝0.80 T、垂直于斜面向上的匀强磁场中(导轨与金属棒的电阻不计)．金属导轨是光滑的，取g＝10 m/s</a:t>
            </a:r>
            <a:r>
              <a:rPr lang="zh-CN" altLang="en-US" baseline="30000">
                <a:latin typeface="+mn-lt"/>
                <a:cs typeface="+mn-lt"/>
              </a:rPr>
              <a:t>2</a:t>
            </a:r>
            <a:r>
              <a:rPr lang="zh-CN" altLang="en-US">
                <a:latin typeface="+mn-lt"/>
                <a:cs typeface="+mn-lt"/>
              </a:rPr>
              <a:t>，要保持金属棒在导轨上静止，求：</a:t>
            </a:r>
            <a:endParaRPr lang="zh-CN" altLang="en-US">
              <a:latin typeface="+mn-lt"/>
              <a:cs typeface="+mn-lt"/>
            </a:endParaRPr>
          </a:p>
          <a:p>
            <a:endParaRPr lang="zh-CN" altLang="en-US">
              <a:latin typeface="+mn-lt"/>
              <a:cs typeface="+mn-lt"/>
            </a:endParaRPr>
          </a:p>
        </p:txBody>
      </p:sp>
      <p:pic>
        <p:nvPicPr>
          <p:cNvPr id="1073744069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08570" y="3573780"/>
            <a:ext cx="3759835" cy="21755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3744070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887200" y="10642600"/>
            <a:ext cx="419100" cy="292100"/>
          </a:xfrm>
          <a:prstGeom prst="cube">
            <a:avLst/>
          </a:prstGeom>
        </p:spPr>
      </p:pic>
      <p:pic>
        <p:nvPicPr>
          <p:cNvPr id="107374407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861800" y="120015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180"/>
            <a:ext cx="4497070" cy="669805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安培力作用下的平衡问题</a:t>
            </a:r>
            <a:endParaRPr lang="en-US" altLang="zh-CN">
              <a:sym typeface="+mn-ea"/>
            </a:endParaRPr>
          </a:p>
        </p:txBody>
      </p:sp>
      <p:sp>
        <p:nvSpPr>
          <p:cNvPr id="7" name="内容占位符 6"/>
          <p:cNvSpPr/>
          <p:nvPr>
            <p:ph idx="1"/>
          </p:nvPr>
        </p:nvSpPr>
        <p:spPr>
          <a:xfrm>
            <a:off x="148590" y="1041400"/>
            <a:ext cx="11607800" cy="4707890"/>
          </a:xfrm>
        </p:spPr>
        <p:txBody>
          <a:bodyPr/>
          <a:lstStyle/>
          <a:p>
            <a:r>
              <a:rPr lang="zh-CN" altLang="en-US">
                <a:latin typeface="+mn-lt"/>
                <a:cs typeface="+mn-lt"/>
              </a:rPr>
              <a:t>如图所示，在倾角为</a:t>
            </a:r>
            <a:r>
              <a:rPr lang="zh-CN" altLang="en-US" i="1">
                <a:latin typeface="+mn-lt"/>
                <a:cs typeface="+mn-lt"/>
              </a:rPr>
              <a:t>θ</a:t>
            </a:r>
            <a:r>
              <a:rPr lang="zh-CN" altLang="en-US">
                <a:latin typeface="+mn-lt"/>
                <a:cs typeface="+mn-lt"/>
              </a:rPr>
              <a:t>＝30°的斜面上，固定一宽</a:t>
            </a:r>
            <a:r>
              <a:rPr lang="zh-CN" altLang="en-US" i="1">
                <a:latin typeface="+mn-lt"/>
                <a:cs typeface="+mn-lt"/>
              </a:rPr>
              <a:t>L</a:t>
            </a:r>
            <a:r>
              <a:rPr lang="zh-CN" altLang="en-US">
                <a:latin typeface="+mn-lt"/>
                <a:cs typeface="+mn-lt"/>
              </a:rPr>
              <a:t>＝0.25 m的平行金属导轨，在导轨上端接入电源和滑动变阻器</a:t>
            </a:r>
            <a:r>
              <a:rPr lang="zh-CN" altLang="en-US" i="1">
                <a:latin typeface="+mn-lt"/>
                <a:cs typeface="+mn-lt"/>
              </a:rPr>
              <a:t>R</a:t>
            </a:r>
            <a:r>
              <a:rPr lang="zh-CN" altLang="en-US">
                <a:latin typeface="+mn-lt"/>
                <a:cs typeface="+mn-lt"/>
              </a:rPr>
              <a:t>.电源电动势</a:t>
            </a:r>
            <a:r>
              <a:rPr lang="zh-CN" altLang="en-US" i="1">
                <a:latin typeface="+mn-lt"/>
                <a:cs typeface="+mn-lt"/>
              </a:rPr>
              <a:t>E</a:t>
            </a:r>
            <a:r>
              <a:rPr lang="zh-CN" altLang="en-US">
                <a:latin typeface="+mn-lt"/>
                <a:cs typeface="+mn-lt"/>
              </a:rPr>
              <a:t>＝12 V，内阻</a:t>
            </a:r>
            <a:r>
              <a:rPr lang="zh-CN" altLang="en-US" i="1">
                <a:latin typeface="+mn-lt"/>
                <a:cs typeface="+mn-lt"/>
              </a:rPr>
              <a:t>r</a:t>
            </a:r>
            <a:r>
              <a:rPr lang="zh-CN" altLang="en-US">
                <a:latin typeface="+mn-lt"/>
                <a:cs typeface="+mn-lt"/>
              </a:rPr>
              <a:t>＝1 Ω，一质量</a:t>
            </a:r>
            <a:r>
              <a:rPr lang="zh-CN" altLang="en-US" i="1">
                <a:latin typeface="+mn-lt"/>
                <a:cs typeface="+mn-lt"/>
              </a:rPr>
              <a:t>m</a:t>
            </a:r>
            <a:r>
              <a:rPr lang="zh-CN" altLang="en-US">
                <a:latin typeface="+mn-lt"/>
                <a:cs typeface="+mn-lt"/>
              </a:rPr>
              <a:t>＝20 g的金属棒ab与两导轨垂直并接触良好．整个装置处于磁感应强度</a:t>
            </a:r>
            <a:r>
              <a:rPr lang="zh-CN" altLang="en-US" i="1">
                <a:latin typeface="+mn-lt"/>
                <a:cs typeface="+mn-lt"/>
              </a:rPr>
              <a:t>B</a:t>
            </a:r>
            <a:r>
              <a:rPr lang="zh-CN" altLang="en-US">
                <a:latin typeface="+mn-lt"/>
                <a:cs typeface="+mn-lt"/>
              </a:rPr>
              <a:t>＝0.80 T、垂直于斜面向上的匀强磁场中(导轨与金属棒的电阻不计)．金属导轨是光滑的，取g＝10 m/s</a:t>
            </a:r>
            <a:r>
              <a:rPr lang="zh-CN" altLang="en-US" baseline="30000">
                <a:latin typeface="+mn-lt"/>
                <a:cs typeface="+mn-lt"/>
              </a:rPr>
              <a:t>2</a:t>
            </a:r>
            <a:r>
              <a:rPr lang="zh-CN" altLang="en-US">
                <a:latin typeface="+mn-lt"/>
                <a:cs typeface="+mn-lt"/>
              </a:rPr>
              <a:t>，要保持金属棒在导轨上静止，求：</a:t>
            </a:r>
            <a:endParaRPr lang="zh-CN" altLang="en-US">
              <a:latin typeface="+mn-lt"/>
              <a:cs typeface="+mn-lt"/>
            </a:endParaRPr>
          </a:p>
          <a:p>
            <a:r>
              <a:rPr lang="zh-CN" altLang="en-US">
                <a:latin typeface="+mn-lt"/>
                <a:cs typeface="+mn-lt"/>
              </a:rPr>
              <a:t>(1)金属棒所受到的安培力的大小．</a:t>
            </a:r>
            <a:endParaRPr lang="zh-CN" altLang="en-US">
              <a:latin typeface="+mn-lt"/>
              <a:cs typeface="+mn-lt"/>
            </a:endParaRPr>
          </a:p>
          <a:p>
            <a:r>
              <a:rPr lang="zh-CN" altLang="en-US">
                <a:latin typeface="+mn-lt"/>
                <a:cs typeface="+mn-lt"/>
              </a:rPr>
              <a:t>(2)通过金属棒的电流的大小．</a:t>
            </a:r>
            <a:endParaRPr lang="zh-CN" altLang="en-US">
              <a:latin typeface="+mn-lt"/>
              <a:cs typeface="+mn-lt"/>
            </a:endParaRPr>
          </a:p>
          <a:p>
            <a:r>
              <a:rPr lang="zh-CN" altLang="en-US">
                <a:latin typeface="+mn-lt"/>
                <a:cs typeface="+mn-lt"/>
              </a:rPr>
              <a:t>(3)滑动变阻器</a:t>
            </a:r>
            <a:r>
              <a:rPr lang="zh-CN" altLang="en-US" i="1">
                <a:latin typeface="+mn-lt"/>
                <a:cs typeface="+mn-lt"/>
              </a:rPr>
              <a:t>R</a:t>
            </a:r>
            <a:r>
              <a:rPr lang="zh-CN" altLang="en-US">
                <a:latin typeface="+mn-lt"/>
                <a:cs typeface="+mn-lt"/>
              </a:rPr>
              <a:t>接入电路中的阻值．</a:t>
            </a:r>
            <a:endParaRPr lang="zh-CN" altLang="en-US">
              <a:latin typeface="+mn-lt"/>
              <a:cs typeface="+mn-lt"/>
            </a:endParaRPr>
          </a:p>
        </p:txBody>
      </p:sp>
      <p:pic>
        <p:nvPicPr>
          <p:cNvPr id="1073744069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08570" y="3573780"/>
            <a:ext cx="3759835" cy="21755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3744070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887200" y="10642600"/>
            <a:ext cx="419100" cy="292100"/>
          </a:xfrm>
          <a:prstGeom prst="cube">
            <a:avLst/>
          </a:prstGeom>
        </p:spPr>
      </p:pic>
      <p:pic>
        <p:nvPicPr>
          <p:cNvPr id="107374407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861800" y="120015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180"/>
            <a:ext cx="4497070" cy="669805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安培力作用下的平衡问题</a:t>
            </a:r>
            <a:endParaRPr lang="en-US" altLang="zh-CN">
              <a:sym typeface="+mn-ea"/>
            </a:endParaRPr>
          </a:p>
        </p:txBody>
      </p:sp>
      <p:sp>
        <p:nvSpPr>
          <p:cNvPr id="11" name="内容占位符 10"/>
          <p:cNvSpPr/>
          <p:nvPr>
            <p:ph idx="1"/>
          </p:nvPr>
        </p:nvSpPr>
        <p:spPr>
          <a:xfrm>
            <a:off x="148590" y="868045"/>
            <a:ext cx="11607800" cy="4087495"/>
          </a:xfrm>
        </p:spPr>
        <p:txBody>
          <a:bodyPr/>
          <a:lstStyle/>
          <a:p>
            <a:r>
              <a:rPr lang="zh-CN" altLang="en-US"/>
              <a:t>（多选）如图所示，质量为</a:t>
            </a:r>
            <a:r>
              <a:rPr lang="zh-CN" altLang="en-US" i="1"/>
              <a:t>m</a:t>
            </a:r>
            <a:r>
              <a:rPr lang="zh-CN" altLang="en-US"/>
              <a:t>、长为</a:t>
            </a:r>
            <a:r>
              <a:rPr lang="zh-CN" altLang="en-US" i="1"/>
              <a:t>L</a:t>
            </a:r>
            <a:r>
              <a:rPr lang="zh-CN" altLang="en-US"/>
              <a:t>的导体棒电阻为</a:t>
            </a:r>
            <a:r>
              <a:rPr lang="zh-CN" altLang="en-US" i="1"/>
              <a:t>R</a:t>
            </a:r>
            <a:r>
              <a:rPr lang="zh-CN" altLang="en-US"/>
              <a:t>，初始时静止于光滑的水平轨道上，电源电动势为</a:t>
            </a:r>
            <a:r>
              <a:rPr lang="zh-CN" altLang="en-US" i="1"/>
              <a:t>E</a:t>
            </a:r>
            <a:r>
              <a:rPr lang="zh-CN" altLang="en-US"/>
              <a:t>，内阻不计．匀强磁场的磁感应强度为</a:t>
            </a:r>
            <a:r>
              <a:rPr lang="zh-CN" altLang="en-US" i="1"/>
              <a:t>B</a:t>
            </a:r>
            <a:r>
              <a:rPr lang="zh-CN" altLang="en-US"/>
              <a:t>，其方向与轨道平面成</a:t>
            </a:r>
            <a:r>
              <a:rPr lang="zh-CN" altLang="en-US" i="1"/>
              <a:t>θ</a:t>
            </a:r>
            <a:r>
              <a:rPr lang="zh-CN" altLang="en-US"/>
              <a:t>角斜向上方，开关闭合后导体棒开始运动，则</a:t>
            </a:r>
            <a:endParaRPr lang="zh-CN" altLang="en-US"/>
          </a:p>
          <a:p>
            <a:r>
              <a:rPr lang="zh-CN" altLang="en-US"/>
              <a:t>A．导体棒向左运动   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B.   开关闭合瞬间导体棒</a:t>
            </a:r>
            <a:r>
              <a:rPr lang="zh-CN" altLang="en-US" i="1"/>
              <a:t>MN</a:t>
            </a:r>
            <a:r>
              <a:rPr lang="zh-CN" altLang="en-US"/>
              <a:t>所受安培力为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C．开关闭合瞬间导体棒</a:t>
            </a:r>
            <a:r>
              <a:rPr lang="zh-CN" altLang="en-US" i="1"/>
              <a:t>MN</a:t>
            </a:r>
            <a:r>
              <a:rPr lang="zh-CN" altLang="en-US"/>
              <a:t>所受安培力为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D．开关闭合瞬间导体棒</a:t>
            </a:r>
            <a:r>
              <a:rPr lang="zh-CN" altLang="en-US" i="1"/>
              <a:t>MN</a:t>
            </a:r>
            <a:r>
              <a:rPr lang="zh-CN" altLang="en-US"/>
              <a:t>的加速度为</a:t>
            </a:r>
            <a:endParaRPr lang="zh-CN" altLang="en-US"/>
          </a:p>
        </p:txBody>
      </p:sp>
      <p:pic>
        <p:nvPicPr>
          <p:cNvPr id="1073744067" name="图片 100032"/>
          <p:cNvPicPr/>
          <p:nvPr/>
        </p:nvPicPr>
        <p:blipFill>
          <a:blip r:embed="rId1"/>
          <a:stretch>
            <a:fillRect/>
          </a:stretch>
        </p:blipFill>
        <p:spPr>
          <a:xfrm>
            <a:off x="8581390" y="2880995"/>
            <a:ext cx="2477135" cy="22479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对象 -2147482528"/>
          <p:cNvGraphicFramePr>
            <a:graphicFrameLocks noChangeAspect="1"/>
          </p:cNvGraphicFramePr>
          <p:nvPr/>
        </p:nvGraphicFramePr>
        <p:xfrm>
          <a:off x="6049010" y="3794760"/>
          <a:ext cx="746125" cy="826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2" imgW="355600" imgH="393700" progId="Equation.KSEE3">
                  <p:embed/>
                </p:oleObj>
              </mc:Choice>
              <mc:Fallback>
                <p:oleObj name="" r:id="rId2" imgW="3556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49010" y="3794760"/>
                        <a:ext cx="746125" cy="8267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-2147482527"/>
          <p:cNvGraphicFramePr>
            <a:graphicFrameLocks noChangeAspect="1"/>
          </p:cNvGraphicFramePr>
          <p:nvPr/>
        </p:nvGraphicFramePr>
        <p:xfrm>
          <a:off x="5852795" y="4721860"/>
          <a:ext cx="1335405" cy="796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4" imgW="660400" imgH="393700" progId="Equation.KSEE3">
                  <p:embed/>
                </p:oleObj>
              </mc:Choice>
              <mc:Fallback>
                <p:oleObj name="" r:id="rId4" imgW="6604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52795" y="4721860"/>
                        <a:ext cx="1335405" cy="7962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/>
          <p:cNvGraphicFramePr>
            <a:graphicFrameLocks noChangeAspect="1"/>
          </p:cNvGraphicFramePr>
          <p:nvPr/>
        </p:nvGraphicFramePr>
        <p:xfrm>
          <a:off x="5656580" y="5777865"/>
          <a:ext cx="1531620" cy="913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6" imgW="660400" imgH="393700" progId="Equation.KSEE3">
                  <p:embed/>
                </p:oleObj>
              </mc:Choice>
              <mc:Fallback>
                <p:oleObj name="" r:id="rId6" imgW="6604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656580" y="5777865"/>
                        <a:ext cx="1531620" cy="9131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 2050"/>
          <p:cNvSpPr/>
          <p:nvPr/>
        </p:nvSpPr>
        <p:spPr bwMode="auto">
          <a:xfrm>
            <a:off x="148590" y="3807460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8" name=" 2050"/>
          <p:cNvSpPr/>
          <p:nvPr/>
        </p:nvSpPr>
        <p:spPr bwMode="auto">
          <a:xfrm>
            <a:off x="148590" y="577786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如图，边长为</a:t>
            </a:r>
            <a:r>
              <a:rPr lang="en-US" altLang="zh-CN" i="1"/>
              <a:t>l</a:t>
            </a:r>
            <a:r>
              <a:rPr lang="zh-CN" altLang="en-US"/>
              <a:t>，质量为</a:t>
            </a:r>
            <a:r>
              <a:rPr lang="zh-CN" altLang="en-US" i="1"/>
              <a:t>m</a:t>
            </a:r>
            <a:r>
              <a:rPr lang="zh-CN" altLang="en-US"/>
              <a:t>的等边三角形导线框用绝缘细线悬挂于天花板，导线框中通一逆时针方向电流，虚线过</a:t>
            </a:r>
            <a:r>
              <a:rPr lang="zh-CN" altLang="en-US" i="1"/>
              <a:t>ab</a:t>
            </a:r>
            <a:r>
              <a:rPr lang="zh-CN" altLang="en-US"/>
              <a:t>边中点和</a:t>
            </a:r>
            <a:r>
              <a:rPr lang="zh-CN" altLang="en-US" i="1"/>
              <a:t>ac</a:t>
            </a:r>
            <a:r>
              <a:rPr lang="zh-CN" altLang="en-US"/>
              <a:t>边中点，在虚线的下方有一垂直于导线框向里的匀强磁场，其磁感应强度大小为</a:t>
            </a:r>
            <a:r>
              <a:rPr lang="zh-CN" altLang="en-US" i="1"/>
              <a:t>B</a:t>
            </a:r>
            <a:r>
              <a:rPr lang="zh-CN" altLang="en-US"/>
              <a:t>，此时导线框处于静止状态，细线中的拉力为F</a:t>
            </a:r>
            <a:r>
              <a:rPr lang="zh-CN" altLang="en-US" baseline="-25000"/>
              <a:t>1</a:t>
            </a:r>
            <a:r>
              <a:rPr lang="zh-CN" altLang="en-US"/>
              <a:t>；保持其他条件不变，现将虚线下方的磁场移至虚线上方，此时细线中拉力为F</a:t>
            </a:r>
            <a:r>
              <a:rPr lang="zh-CN" altLang="en-US" baseline="-25000"/>
              <a:t>2</a:t>
            </a:r>
            <a:r>
              <a:rPr lang="zh-CN" altLang="en-US"/>
              <a:t>。导线框中电流大小</a:t>
            </a:r>
            <a:endParaRPr lang="zh-CN" altLang="en-US"/>
          </a:p>
          <a:p>
            <a:endParaRPr lang="zh-CN" altLang="en-US"/>
          </a:p>
          <a:p>
            <a:r>
              <a:rPr lang="en-US" altLang="zh-CN"/>
              <a:t>A.                                        B.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C.			        D.</a:t>
            </a:r>
            <a:endParaRPr lang="en-US" altLang="zh-CN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180"/>
            <a:ext cx="4497070" cy="669805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安培力作用下的平衡问题</a:t>
            </a:r>
            <a:endParaRPr lang="en-US" altLang="zh-CN">
              <a:sym typeface="+mn-ea"/>
            </a:endParaRPr>
          </a:p>
        </p:txBody>
      </p:sp>
      <p:graphicFrame>
        <p:nvGraphicFramePr>
          <p:cNvPr id="2" name="对象 -2147482534"/>
          <p:cNvGraphicFramePr>
            <a:graphicFrameLocks noChangeAspect="1"/>
          </p:cNvGraphicFramePr>
          <p:nvPr/>
        </p:nvGraphicFramePr>
        <p:xfrm>
          <a:off x="979170" y="4076065"/>
          <a:ext cx="1159510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1" imgW="482600" imgH="393700" progId="Equation.KSEE3">
                  <p:embed/>
                </p:oleObj>
              </mc:Choice>
              <mc:Fallback>
                <p:oleObj name="" r:id="rId1" imgW="4826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79170" y="4076065"/>
                        <a:ext cx="1159510" cy="946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524"/>
          <p:cNvGraphicFramePr>
            <a:graphicFrameLocks noChangeAspect="1"/>
          </p:cNvGraphicFramePr>
          <p:nvPr/>
        </p:nvGraphicFramePr>
        <p:xfrm>
          <a:off x="4419600" y="4015105"/>
          <a:ext cx="1233805" cy="1007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3" imgW="482600" imgH="393700" progId="Equation.KSEE3">
                  <p:embed/>
                </p:oleObj>
              </mc:Choice>
              <mc:Fallback>
                <p:oleObj name="" r:id="rId3" imgW="4826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19600" y="4015105"/>
                        <a:ext cx="1233805" cy="10071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-2147482531"/>
          <p:cNvGraphicFramePr>
            <a:graphicFrameLocks noChangeAspect="1"/>
          </p:cNvGraphicFramePr>
          <p:nvPr/>
        </p:nvGraphicFramePr>
        <p:xfrm>
          <a:off x="871220" y="5454650"/>
          <a:ext cx="1668780" cy="975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5" imgW="673100" imgH="393700" progId="Equation.KSEE3">
                  <p:embed/>
                </p:oleObj>
              </mc:Choice>
              <mc:Fallback>
                <p:oleObj name="" r:id="rId5" imgW="6731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71220" y="5454650"/>
                        <a:ext cx="1668780" cy="9759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-2147482530"/>
          <p:cNvGraphicFramePr>
            <a:graphicFrameLocks noChangeAspect="1"/>
          </p:cNvGraphicFramePr>
          <p:nvPr/>
        </p:nvGraphicFramePr>
        <p:xfrm>
          <a:off x="4272915" y="5454650"/>
          <a:ext cx="1526540" cy="892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" r:id="rId7" imgW="673100" imgH="393700" progId="Equation.KSEE3">
                  <p:embed/>
                </p:oleObj>
              </mc:Choice>
              <mc:Fallback>
                <p:oleObj name="" r:id="rId7" imgW="6731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72915" y="5454650"/>
                        <a:ext cx="1526540" cy="8928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73744031" name="图片 100007"/>
          <p:cNvPicPr/>
          <p:nvPr/>
        </p:nvPicPr>
        <p:blipFill>
          <a:blip r:embed="rId9"/>
          <a:stretch>
            <a:fillRect/>
          </a:stretch>
        </p:blipFill>
        <p:spPr>
          <a:xfrm>
            <a:off x="7997190" y="3381375"/>
            <a:ext cx="3168650" cy="30137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" name=" 2050"/>
          <p:cNvSpPr/>
          <p:nvPr/>
        </p:nvSpPr>
        <p:spPr bwMode="auto">
          <a:xfrm>
            <a:off x="148590" y="4326890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课件">
      <a:majorFont>
        <a:latin typeface="Times New Roman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 cmpd="sng">
          <a:solidFill>
            <a:schemeClr val="tx1"/>
          </a:solidFill>
          <a:prstDash val="solid"/>
          <a:headEnd type="none"/>
          <a:tailEnd type="none"/>
        </a:ln>
      </a:spPr>
      <a:bodyPr/>
      <a:lstStyle>
        <a:defPPr>
          <a:defRPr lang="zh-CN" altLang="en-US"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1734</Words>
  <Application>WPS 演示</Application>
  <PresentationFormat/>
  <Paragraphs>206</Paragraphs>
  <Slides>12</Slides>
  <Notes>2</Notes>
  <HiddenSlides>2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15</vt:i4>
      </vt:variant>
      <vt:variant>
        <vt:lpstr>幻灯片标题</vt:lpstr>
      </vt:variant>
      <vt:variant>
        <vt:i4>12</vt:i4>
      </vt:variant>
    </vt:vector>
  </HeadingPairs>
  <TitlesOfParts>
    <vt:vector size="39" baseType="lpstr">
      <vt:lpstr>Arial</vt:lpstr>
      <vt:lpstr>宋体</vt:lpstr>
      <vt:lpstr>Wingdings</vt:lpstr>
      <vt:lpstr>Times New Roman</vt:lpstr>
      <vt:lpstr>微软雅黑</vt:lpstr>
      <vt:lpstr>Times New Roman</vt:lpstr>
      <vt:lpstr>华文行楷</vt:lpstr>
      <vt:lpstr>Calibri</vt:lpstr>
      <vt:lpstr>黑体</vt:lpstr>
      <vt:lpstr>Arial Unicode MS</vt:lpstr>
      <vt:lpstr>等线</vt:lpstr>
      <vt:lpstr>Office 主题​​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安培力 </vt:lpstr>
      <vt:lpstr>安培力方向</vt:lpstr>
      <vt:lpstr>安培力大小</vt:lpstr>
      <vt:lpstr>安培力的叠加</vt:lpstr>
      <vt:lpstr>安培力作用下导体的运动问题</vt:lpstr>
      <vt:lpstr>安培力作用下导体的运动问题</vt:lpstr>
      <vt:lpstr>安培力作用下的平衡问题</vt:lpstr>
      <vt:lpstr>安培力作用下的平衡问题</vt:lpstr>
      <vt:lpstr>安培力作用下的平衡问题</vt:lpstr>
      <vt:lpstr>安培力作用下的平衡问题</vt:lpstr>
      <vt:lpstr>安培力作用下的平衡问题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辰昊</cp:lastModifiedBy>
  <cp:revision>11</cp:revision>
  <cp:lastPrinted>2020-11-27T14:31:00Z</cp:lastPrinted>
  <dcterms:created xsi:type="dcterms:W3CDTF">2020-11-27T14:31:00Z</dcterms:created>
  <dcterms:modified xsi:type="dcterms:W3CDTF">2021-01-03T01:14:20Z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2052-11.1.0.10228</vt:lpwstr>
  </property>
</Properties>
</file>