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4" r:id="rId6"/>
    <p:sldId id="265" r:id="rId7"/>
    <p:sldId id="260" r:id="rId8"/>
    <p:sldId id="266" r:id="rId9"/>
    <p:sldId id="268" r:id="rId10"/>
    <p:sldId id="305" r:id="rId11"/>
    <p:sldId id="269" r:id="rId12"/>
    <p:sldId id="270" r:id="rId13"/>
    <p:sldId id="272" r:id="rId14"/>
    <p:sldId id="273" r:id="rId15"/>
    <p:sldId id="274" r:id="rId16"/>
    <p:sldId id="339" r:id="rId17"/>
    <p:sldId id="278" r:id="rId18"/>
    <p:sldId id="279" r:id="rId19"/>
    <p:sldId id="281" r:id="rId20"/>
    <p:sldId id="282" r:id="rId21"/>
    <p:sldId id="283" r:id="rId22"/>
    <p:sldId id="288" r:id="rId23"/>
    <p:sldId id="289" r:id="rId24"/>
    <p:sldId id="291" r:id="rId25"/>
    <p:sldId id="295" r:id="rId26"/>
    <p:sldId id="294" r:id="rId27"/>
    <p:sldId id="290" r:id="rId28"/>
    <p:sldId id="338" r:id="rId29"/>
    <p:sldId id="298" r:id="rId30"/>
    <p:sldId id="301" r:id="rId31"/>
    <p:sldId id="302" r:id="rId32"/>
    <p:sldId id="303" r:id="rId33"/>
    <p:sldId id="304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2">
            <a:lum bright="70000" contrast="-70000"/>
          </a:blip>
          <a:stretch>
            <a:fillRect/>
          </a:stretch>
        </p:blipFill>
        <p:spPr>
          <a:xfrm>
            <a:off x="-6985" y="-48260"/>
            <a:ext cx="12218670" cy="6914515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2016/9/8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audio" Target="../media/audio4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Documents%20and%20Settings\new\&#26700;&#38754;\&#12298;&#33446;&#33457;&#33633;&#12299;&#20844;&#24320;&#35838;&#35838;&#20214;\&#31461;&#24180;&#30340;&#22238;&#24518;.mp3" TargetMode="External"/><Relationship Id="rId1" Type="http://schemas.microsoft.com/office/2007/relationships/media" Target="file:///C:\Documents%20and%20Settings\new\&#26700;&#38754;\&#12298;&#33446;&#33457;&#33633;&#12299;&#20844;&#24320;&#35838;&#35838;&#20214;\&#31461;&#24180;&#30340;&#22238;&#24518;.mp3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Documents%20and%20Settings\new\&#26700;&#38754;\&#12298;&#33446;&#33457;&#33633;&#12299;&#20844;&#24320;&#35838;&#35838;&#20214;\&#31461;&#24180;&#30340;&#22238;&#24518;.mp3" TargetMode="External"/><Relationship Id="rId1" Type="http://schemas.microsoft.com/office/2007/relationships/media" Target="file:///C:\Documents%20and%20Settings\new\&#26700;&#38754;\&#12298;&#33446;&#33457;&#33633;&#12299;&#20844;&#24320;&#35838;&#35838;&#20214;\&#31461;&#24180;&#30340;&#22238;&#24518;.mp3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13305" y="1122363"/>
            <a:ext cx="9144000" cy="2387600"/>
          </a:xfrm>
        </p:spPr>
        <p:txBody>
          <a:bodyPr/>
          <a:lstStyle/>
          <a:p>
            <a:pPr algn="r"/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芦花荡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129395" y="3869690"/>
            <a:ext cx="1760220" cy="1655445"/>
          </a:xfrm>
        </p:spPr>
        <p:txBody>
          <a:bodyPr/>
          <a:lstStyle/>
          <a:p>
            <a:pPr algn="r"/>
            <a:r>
              <a:rPr lang="zh-CN" altLang="en-US" sz="4400" b="1"/>
              <a:t>孙犁</a:t>
            </a:r>
            <a:r>
              <a:rPr lang="zh-CN" altLang="en-US" sz="4400"/>
              <a:t>   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4260" r="1156" b="1063"/>
          <a:stretch>
            <a:fillRect/>
          </a:stretch>
        </p:blipFill>
        <p:spPr>
          <a:xfrm>
            <a:off x="363220" y="442595"/>
            <a:ext cx="7795260" cy="59550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4215" y="-5080"/>
            <a:ext cx="10515600" cy="715010"/>
          </a:xfrm>
        </p:spPr>
        <p:txBody>
          <a:bodyPr>
            <a:normAutofit/>
          </a:bodyPr>
          <a:lstStyle/>
          <a:p>
            <a:r>
              <a:rPr lang="zh-CN" altLang="en-US"/>
              <a:t>作者简介</a:t>
            </a:r>
            <a:r>
              <a:rPr lang="en-US" altLang="zh-CN"/>
              <a:t>——</a:t>
            </a:r>
            <a:r>
              <a:rPr lang="zh-CN" altLang="en-US"/>
              <a:t>孙犁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400" y="709930"/>
            <a:ext cx="11468100" cy="5928995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</a:pPr>
            <a:r>
              <a:rPr lang="zh-CN" altLang="en-US" sz="2400" b="1"/>
              <a:t>铁凝《戴袖套的孙犁先生》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孙犁的作品以小说、散文集</a:t>
            </a:r>
            <a:r>
              <a:rPr lang="zh-CN" altLang="en-US" sz="2400" b="1">
                <a:solidFill>
                  <a:srgbClr val="7030A0"/>
                </a:solidFill>
              </a:rPr>
              <a:t>《白洋淀纪事》</a:t>
            </a:r>
            <a:r>
              <a:rPr lang="zh-CN" altLang="en-US" sz="2400" b="1"/>
              <a:t>为其</a:t>
            </a:r>
            <a:r>
              <a:rPr lang="zh-CN" altLang="en-US" sz="2400" b="1">
                <a:solidFill>
                  <a:srgbClr val="FF0066"/>
                </a:solidFill>
              </a:rPr>
              <a:t>秀雅、隽永</a:t>
            </a:r>
            <a:r>
              <a:rPr lang="zh-CN" altLang="en-US" sz="2400" b="1"/>
              <a:t>的创作风格的代表作，体现出</a:t>
            </a:r>
            <a:r>
              <a:rPr lang="zh-CN" altLang="en-US" sz="2400" b="1">
                <a:solidFill>
                  <a:srgbClr val="FF0066"/>
                </a:solidFill>
              </a:rPr>
              <a:t>淡雅疏朗的诗情画意与朴素清新的泥土气息的完美结合，</a:t>
            </a:r>
            <a:r>
              <a:rPr lang="zh-CN" altLang="en-US" sz="2400" b="1"/>
              <a:t>被文艺界视之为</a:t>
            </a:r>
            <a:r>
              <a:rPr lang="zh-CN" altLang="en-US" sz="2400" b="1">
                <a:solidFill>
                  <a:srgbClr val="FF0000"/>
                </a:solidFill>
              </a:rPr>
              <a:t>“荷花淀派”</a:t>
            </a:r>
            <a:r>
              <a:rPr lang="zh-CN" altLang="en-US" sz="2400" b="1"/>
              <a:t>的主要代表作。孙犁的小说以冀中平原和冀西山区农村为背景，生动地再现了当地人民群众的生活和战斗，体现出战火硝烟中的夫妻之情、家国之爱、纯美的人性、崇高的品格。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与</a:t>
            </a:r>
            <a:r>
              <a:rPr lang="zh-CN" altLang="en-US" sz="2400" b="1">
                <a:sym typeface="+mn-ea"/>
              </a:rPr>
              <a:t>“荷花淀派”</a:t>
            </a:r>
            <a:r>
              <a:rPr lang="zh-CN" altLang="en-US" sz="2400" b="1"/>
              <a:t>齐名的是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“山药蛋派”</a:t>
            </a:r>
            <a:r>
              <a:rPr lang="zh-CN" altLang="en-US" sz="2400" b="1"/>
              <a:t>。山药蛋派形成于50年代至60年代中期，以山西</a:t>
            </a:r>
            <a:r>
              <a:rPr lang="zh-CN" altLang="en-US" sz="2400" b="1">
                <a:solidFill>
                  <a:srgbClr val="7030A0"/>
                </a:solidFill>
              </a:rPr>
              <a:t>赵树理</a:t>
            </a:r>
            <a:r>
              <a:rPr lang="zh-CN" altLang="en-US" sz="2400" b="1"/>
              <a:t>为代表（《小二黑结婚》）。他们坚持革命现实主义的创作方法，忠实于农村充满尖锐复杂矛盾的现实生活，忠实于自己的真情实感，他们笔下的新生活，新人物不是脱离生活实际的拔高、理想化，而是朴素、厚实、真实可信的。语言</a:t>
            </a:r>
            <a:r>
              <a:rPr lang="zh-CN" altLang="en-US" sz="2400" b="1">
                <a:solidFill>
                  <a:srgbClr val="FF0066"/>
                </a:solidFill>
              </a:rPr>
              <a:t>朴素、凝炼</a:t>
            </a:r>
            <a:r>
              <a:rPr lang="zh-CN" altLang="en-US" sz="2400" b="1"/>
              <a:t>，作品</a:t>
            </a:r>
            <a:r>
              <a:rPr lang="zh-CN" altLang="en-US" sz="2400" b="1">
                <a:solidFill>
                  <a:srgbClr val="FF0066"/>
                </a:solidFill>
              </a:rPr>
              <a:t>通俗易懂</a:t>
            </a:r>
            <a:r>
              <a:rPr lang="zh-CN" altLang="en-US" sz="2400" b="1"/>
              <a:t>，具有浓厚的民族风格和地方色彩。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335" y="-5080"/>
            <a:ext cx="5420995" cy="4060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组合 94209"/>
          <p:cNvGrpSpPr/>
          <p:nvPr/>
        </p:nvGrpSpPr>
        <p:grpSpPr>
          <a:xfrm>
            <a:off x="153988" y="0"/>
            <a:ext cx="10590212" cy="3276600"/>
            <a:chOff x="0" y="4320"/>
            <a:chExt cx="5759" cy="4320"/>
          </a:xfrm>
        </p:grpSpPr>
        <p:sp>
          <p:nvSpPr>
            <p:cNvPr id="94211" name="矩形 94210"/>
            <p:cNvSpPr/>
            <p:nvPr/>
          </p:nvSpPr>
          <p:spPr>
            <a:xfrm>
              <a:off x="0" y="4320"/>
              <a:ext cx="5558" cy="432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94212" name="组合 94211"/>
            <p:cNvGrpSpPr/>
            <p:nvPr/>
          </p:nvGrpSpPr>
          <p:grpSpPr>
            <a:xfrm>
              <a:off x="0" y="4320"/>
              <a:ext cx="5759" cy="4320"/>
              <a:chOff x="0" y="8640"/>
              <a:chExt cx="5759" cy="4320"/>
            </a:xfrm>
          </p:grpSpPr>
          <p:sp>
            <p:nvSpPr>
              <p:cNvPr id="94213" name="矩形 94212"/>
              <p:cNvSpPr/>
              <p:nvPr/>
            </p:nvSpPr>
            <p:spPr>
              <a:xfrm>
                <a:off x="0" y="8640"/>
                <a:ext cx="3398" cy="43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4214" name="组合 94213"/>
              <p:cNvGrpSpPr/>
              <p:nvPr/>
            </p:nvGrpSpPr>
            <p:grpSpPr>
              <a:xfrm>
                <a:off x="0" y="8640"/>
                <a:ext cx="5759" cy="1800"/>
                <a:chOff x="0" y="10440"/>
                <a:chExt cx="5759" cy="1800"/>
              </a:xfrm>
            </p:grpSpPr>
            <p:sp>
              <p:nvSpPr>
                <p:cNvPr id="94215" name="矩形 94214"/>
                <p:cNvSpPr/>
                <p:nvPr/>
              </p:nvSpPr>
              <p:spPr>
                <a:xfrm>
                  <a:off x="0" y="10440"/>
                  <a:ext cx="3398" cy="180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94216" name="组合 94215"/>
                <p:cNvGrpSpPr/>
                <p:nvPr/>
              </p:nvGrpSpPr>
              <p:grpSpPr>
                <a:xfrm>
                  <a:off x="0" y="10440"/>
                  <a:ext cx="5759" cy="230"/>
                  <a:chOff x="0" y="10440"/>
                  <a:chExt cx="5759" cy="230"/>
                </a:xfrm>
              </p:grpSpPr>
              <p:sp>
                <p:nvSpPr>
                  <p:cNvPr id="94217" name="矩形 94216"/>
                  <p:cNvSpPr/>
                  <p:nvPr/>
                </p:nvSpPr>
                <p:spPr>
                  <a:xfrm>
                    <a:off x="0" y="10440"/>
                    <a:ext cx="713" cy="23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4218" name="矩形 94217"/>
                  <p:cNvSpPr/>
                  <p:nvPr/>
                </p:nvSpPr>
                <p:spPr>
                  <a:xfrm>
                    <a:off x="713" y="10440"/>
                    <a:ext cx="5046" cy="23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/>
                  <a:lstStyle/>
                  <a:p>
                    <a:pPr lvl="0">
                      <a:buClr>
                        <a:srgbClr val="000000"/>
                      </a:buClr>
                    </a:pPr>
                    <a:r>
                      <a:rPr lang="zh-CN" altLang="en-US" sz="900" dirty="0">
                        <a:solidFill>
                          <a:srgbClr val="0000FF"/>
                        </a:solidFill>
                        <a:latin typeface="Times New Roman" pitchFamily="18" charset="0"/>
                        <a:ea typeface="宋体" pitchFamily="2" charset="-122"/>
                      </a:rPr>
                      <a:t>　</a:t>
                    </a:r>
                    <a:endParaRPr lang="zh-CN" altLang="en-US" sz="4400" b="1" dirty="0">
                      <a:solidFill>
                        <a:srgbClr val="0000FF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ea typeface="宋体" pitchFamily="2" charset="-122"/>
                    </a:endParaRPr>
                  </a:p>
                </p:txBody>
              </p:sp>
            </p:grpSp>
          </p:grpSp>
        </p:grpSp>
      </p:grpSp>
      <p:grpSp>
        <p:nvGrpSpPr>
          <p:cNvPr id="94219" name="组合 94218"/>
          <p:cNvGrpSpPr/>
          <p:nvPr/>
        </p:nvGrpSpPr>
        <p:grpSpPr>
          <a:xfrm>
            <a:off x="1616075" y="285750"/>
            <a:ext cx="8961438" cy="6286500"/>
            <a:chOff x="0" y="3960"/>
            <a:chExt cx="5645" cy="3960"/>
          </a:xfrm>
        </p:grpSpPr>
        <p:sp>
          <p:nvSpPr>
            <p:cNvPr id="94220" name="矩形 94219"/>
            <p:cNvSpPr/>
            <p:nvPr/>
          </p:nvSpPr>
          <p:spPr>
            <a:xfrm>
              <a:off x="0" y="3960"/>
              <a:ext cx="5558" cy="3960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21" name="矩形 94220"/>
            <p:cNvSpPr/>
            <p:nvPr/>
          </p:nvSpPr>
          <p:spPr>
            <a:xfrm>
              <a:off x="0" y="3960"/>
              <a:ext cx="5645" cy="88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lvl="0">
                <a:buClr>
                  <a:srgbClr val="000000"/>
                </a:buClr>
              </a:pPr>
              <a:r>
                <a:rPr lang="en-US" altLang="zh-CN" sz="9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  </a:t>
              </a:r>
              <a:r>
                <a:rPr lang="en-US" altLang="zh-CN" sz="86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 </a:t>
              </a:r>
              <a:r>
                <a:rPr lang="en-US" altLang="zh-CN" sz="9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                                                                      </a:t>
              </a:r>
            </a:p>
          </p:txBody>
        </p:sp>
      </p:grpSp>
      <p:sp>
        <p:nvSpPr>
          <p:cNvPr id="94222" name="标题 94221"/>
          <p:cNvSpPr>
            <a:spLocks noGrp="1" noRot="1"/>
          </p:cNvSpPr>
          <p:nvPr>
            <p:ph type="title"/>
          </p:nvPr>
        </p:nvSpPr>
        <p:spPr>
          <a:xfrm>
            <a:off x="762000" y="1021715"/>
            <a:ext cx="10972800" cy="5836285"/>
          </a:xfrm>
        </p:spPr>
        <p:txBody>
          <a:bodyPr anchor="ctr">
            <a:norm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　   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1937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日，日本侵略军在河北宛平卢沟桥制造事端。中国守军奋起抵抗的作战。亦称“七七”抗战、“七七”事变。“七七”事变发生后，全国人民群情激愤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声讨日本侵略军。“七七”事变，标志着日本帝国主义全面侵华战争的开始，揭开了中国人民伟大的全面抗日民族战争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著名的抗日武装“雁翎队”，他们在中国共产党的领导下，利用淀区芦荡遍布、沟河交错的有利地形，开展机动灵活的游击战，以弱胜强，痛击日本侵略军，大长我中华民族之威风。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本文写于抗日战争的最后阶段（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1945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月）。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94223" name="文本框 94222"/>
          <p:cNvSpPr txBox="1"/>
          <p:nvPr/>
        </p:nvSpPr>
        <p:spPr>
          <a:xfrm>
            <a:off x="1774825" y="260350"/>
            <a:ext cx="35356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400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写作背景简介</a:t>
            </a:r>
          </a:p>
        </p:txBody>
      </p:sp>
      <p:sp>
        <p:nvSpPr>
          <p:cNvPr id="94224" name="任意多边形 94223">
            <a:hlinkClick r:id="" action="ppaction://noaction"/>
          </p:cNvPr>
          <p:cNvSpPr/>
          <p:nvPr/>
        </p:nvSpPr>
        <p:spPr>
          <a:xfrm>
            <a:off x="10056813" y="6453188"/>
            <a:ext cx="288925" cy="144462"/>
          </a:xfrm>
          <a:custGeom>
            <a:avLst/>
            <a:gdLst>
              <a:gd name="txL" fmla="*/ 5037 w 21600"/>
              <a:gd name="txT" fmla="*/ 2277 h 21600"/>
              <a:gd name="txR" fmla="*/ 16557 w 21600"/>
              <a:gd name="txB" fmla="*/ 13677 h 21600"/>
            </a:gdLst>
            <a:ahLst/>
            <a:cxnLst>
              <a:cxn ang="270">
                <a:pos x="10860" y="2187"/>
              </a:cxn>
              <a:cxn ang="180">
                <a:pos x="2928" y="10800"/>
              </a:cxn>
              <a:cxn ang="90">
                <a:pos x="10860" y="21600"/>
              </a:cxn>
              <a:cxn ang="0">
                <a:pos x="18672" y="10800"/>
              </a:cxn>
            </a:cxnLst>
            <a:rect l="txL" t="txT" r="txR" b="txB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 dirty="0">
              <a:solidFill>
                <a:srgbClr val="FF00FF"/>
              </a:solidFill>
              <a:latin typeface="Arial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矩形 75779"/>
          <p:cNvSpPr/>
          <p:nvPr/>
        </p:nvSpPr>
        <p:spPr>
          <a:xfrm>
            <a:off x="1919288" y="1125538"/>
            <a:ext cx="8604250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latin typeface="Arial" charset="0"/>
                <a:ea typeface="宋体" pitchFamily="2" charset="-122"/>
              </a:rPr>
              <a:t>      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小说是以刻画人物形象为中心来反映社会生活的一种文学体裁。</a:t>
            </a:r>
          </a:p>
        </p:txBody>
      </p:sp>
      <p:sp>
        <p:nvSpPr>
          <p:cNvPr id="75781" name="矩形 75780"/>
          <p:cNvSpPr/>
          <p:nvPr/>
        </p:nvSpPr>
        <p:spPr>
          <a:xfrm>
            <a:off x="4440238" y="1628775"/>
            <a:ext cx="6227762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  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它是虚构的、源于生活高于生活。</a:t>
            </a:r>
          </a:p>
        </p:txBody>
      </p:sp>
      <p:sp>
        <p:nvSpPr>
          <p:cNvPr id="75782" name="矩形 75781"/>
          <p:cNvSpPr/>
          <p:nvPr/>
        </p:nvSpPr>
        <p:spPr>
          <a:xfrm>
            <a:off x="1524000" y="2420938"/>
            <a:ext cx="32004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楷体_GB2312" pitchFamily="49" charset="-122"/>
              </a:rPr>
              <a:t>小说的三要素：</a:t>
            </a:r>
          </a:p>
        </p:txBody>
      </p:sp>
      <p:sp>
        <p:nvSpPr>
          <p:cNvPr id="75783" name="矩形 75782"/>
          <p:cNvSpPr/>
          <p:nvPr/>
        </p:nvSpPr>
        <p:spPr>
          <a:xfrm>
            <a:off x="4943475" y="2420938"/>
            <a:ext cx="424815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charset="0"/>
                <a:ea typeface="楷体_GB2312" pitchFamily="49" charset="-122"/>
              </a:rPr>
              <a:t>人物、情节、环境。</a:t>
            </a:r>
          </a:p>
        </p:txBody>
      </p:sp>
      <p:sp>
        <p:nvSpPr>
          <p:cNvPr id="75784" name="矩形 75783"/>
          <p:cNvSpPr/>
          <p:nvPr/>
        </p:nvSpPr>
        <p:spPr>
          <a:xfrm>
            <a:off x="1524000" y="3213100"/>
            <a:ext cx="32766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楷体_GB2312" pitchFamily="49" charset="-122"/>
              </a:rPr>
              <a:t>刻画人物的方法：</a:t>
            </a:r>
          </a:p>
        </p:txBody>
      </p:sp>
      <p:sp>
        <p:nvSpPr>
          <p:cNvPr id="75785" name="矩形 75784"/>
          <p:cNvSpPr/>
          <p:nvPr/>
        </p:nvSpPr>
        <p:spPr>
          <a:xfrm>
            <a:off x="4583113" y="3213100"/>
            <a:ext cx="5145087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正面描写</a:t>
            </a:r>
            <a:r>
              <a:rPr lang="en-US" altLang="zh-CN" sz="28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: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外貌、行动、语言、心理等描写；</a:t>
            </a:r>
            <a:r>
              <a:rPr lang="zh-CN" altLang="en-US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侧面描写。</a:t>
            </a:r>
          </a:p>
        </p:txBody>
      </p:sp>
      <p:sp>
        <p:nvSpPr>
          <p:cNvPr id="75786" name="矩形 75785"/>
          <p:cNvSpPr/>
          <p:nvPr/>
        </p:nvSpPr>
        <p:spPr>
          <a:xfrm>
            <a:off x="1524000" y="4076700"/>
            <a:ext cx="8850313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楷体_GB2312" pitchFamily="49" charset="-122"/>
              </a:rPr>
              <a:t>小说的情节：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开端、发展、高潮、结局；序幕、尾声。</a:t>
            </a:r>
          </a:p>
          <a:p>
            <a:pPr lvl="0">
              <a:buClr>
                <a:srgbClr val="000000"/>
              </a:buClr>
            </a:pPr>
            <a:endParaRPr lang="zh-CN" altLang="en-US" sz="2800" b="1" dirty="0">
              <a:solidFill>
                <a:srgbClr val="9900FF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75787" name="矩形 75786"/>
          <p:cNvSpPr/>
          <p:nvPr/>
        </p:nvSpPr>
        <p:spPr>
          <a:xfrm>
            <a:off x="1524000" y="4953000"/>
            <a:ext cx="9144000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楷体_GB2312" pitchFamily="49" charset="-122"/>
              </a:rPr>
              <a:t>小说的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环境</a:t>
            </a: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楷体_GB2312" pitchFamily="49" charset="-122"/>
              </a:rPr>
              <a:t>：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自然环境和社会环境。（交代背景、衬托人物、发展情节、渲染气氛。）</a:t>
            </a:r>
          </a:p>
        </p:txBody>
      </p:sp>
      <p:sp>
        <p:nvSpPr>
          <p:cNvPr id="75789" name="文本框 75788"/>
          <p:cNvSpPr txBox="1"/>
          <p:nvPr/>
        </p:nvSpPr>
        <p:spPr>
          <a:xfrm>
            <a:off x="1524000" y="0"/>
            <a:ext cx="4716463" cy="1432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4400" b="1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文体常识积累卡片</a:t>
            </a:r>
          </a:p>
          <a:p>
            <a:pPr lvl="0"/>
            <a:endParaRPr lang="zh-CN" altLang="en-US" sz="4400" dirty="0">
              <a:latin typeface="Arial" charset="0"/>
              <a:ea typeface="华文行楷" pitchFamily="2" charset="-122"/>
            </a:endParaRPr>
          </a:p>
        </p:txBody>
      </p:sp>
      <p:sp>
        <p:nvSpPr>
          <p:cNvPr id="75790" name="任意多边形 75789">
            <a:hlinkClick r:id="" action="ppaction://noaction"/>
          </p:cNvPr>
          <p:cNvSpPr/>
          <p:nvPr/>
        </p:nvSpPr>
        <p:spPr>
          <a:xfrm>
            <a:off x="10056813" y="6453188"/>
            <a:ext cx="288925" cy="144462"/>
          </a:xfrm>
          <a:custGeom>
            <a:avLst/>
            <a:gdLst>
              <a:gd name="txL" fmla="*/ 5037 w 21600"/>
              <a:gd name="txT" fmla="*/ 2277 h 21600"/>
              <a:gd name="txR" fmla="*/ 16557 w 21600"/>
              <a:gd name="txB" fmla="*/ 13677 h 21600"/>
            </a:gdLst>
            <a:ahLst/>
            <a:cxnLst>
              <a:cxn ang="270">
                <a:pos x="10860" y="2187"/>
              </a:cxn>
              <a:cxn ang="180">
                <a:pos x="2928" y="10800"/>
              </a:cxn>
              <a:cxn ang="90">
                <a:pos x="10860" y="21600"/>
              </a:cxn>
              <a:cxn ang="0">
                <a:pos x="18672" y="10800"/>
              </a:cxn>
            </a:cxnLst>
            <a:rect l="txL" t="txT" r="txR" b="txB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 dirty="0">
              <a:solidFill>
                <a:srgbClr val="FF00FF"/>
              </a:solidFill>
              <a:latin typeface="Arial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5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文本框 93185"/>
          <p:cNvSpPr txBox="1"/>
          <p:nvPr/>
        </p:nvSpPr>
        <p:spPr>
          <a:xfrm>
            <a:off x="1703388" y="908050"/>
            <a:ext cx="8964612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charset="0"/>
                <a:ea typeface="楷体_GB2312" pitchFamily="49" charset="-122"/>
              </a:rPr>
              <a:t>1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charset="0"/>
                <a:ea typeface="楷体_GB2312" pitchFamily="49" charset="-122"/>
              </a:rPr>
              <a:t>、给红色字体的字注音、并掌握它的字形。</a:t>
            </a:r>
          </a:p>
        </p:txBody>
      </p:sp>
      <p:sp>
        <p:nvSpPr>
          <p:cNvPr id="93187" name="文本框 93186"/>
          <p:cNvSpPr txBox="1"/>
          <p:nvPr/>
        </p:nvSpPr>
        <p:spPr>
          <a:xfrm>
            <a:off x="1703705" y="1779270"/>
            <a:ext cx="10197465" cy="39319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寒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噤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   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 仄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歪（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 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竹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篙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 ）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苇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塘（ 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  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黄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梢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 疟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子（     ）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泅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着（     ）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提防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</a:t>
            </a:r>
            <a:r>
              <a:rPr lang="zh-CN" altLang="en-US" sz="3600" b="1" dirty="0" smtClean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）（      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）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舀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）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吆喝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 ）（      ）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 趴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 扒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）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蹿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  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飒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（      ）   转弯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抹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角（    ）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</a:t>
            </a:r>
          </a:p>
        </p:txBody>
      </p:sp>
      <p:sp>
        <p:nvSpPr>
          <p:cNvPr id="93188" name="文本框 93187"/>
          <p:cNvSpPr txBox="1"/>
          <p:nvPr/>
        </p:nvSpPr>
        <p:spPr>
          <a:xfrm>
            <a:off x="3026410" y="1713230"/>
            <a:ext cx="113919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jìn</a:t>
            </a:r>
          </a:p>
        </p:txBody>
      </p:sp>
      <p:sp>
        <p:nvSpPr>
          <p:cNvPr id="93189" name="文本框 93188"/>
          <p:cNvSpPr txBox="1"/>
          <p:nvPr/>
        </p:nvSpPr>
        <p:spPr>
          <a:xfrm>
            <a:off x="8848725" y="5040630"/>
            <a:ext cx="100584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mò</a:t>
            </a:r>
          </a:p>
        </p:txBody>
      </p:sp>
      <p:sp>
        <p:nvSpPr>
          <p:cNvPr id="93190" name="文本框 93189"/>
          <p:cNvSpPr txBox="1"/>
          <p:nvPr/>
        </p:nvSpPr>
        <p:spPr>
          <a:xfrm>
            <a:off x="5244783" y="5025390"/>
            <a:ext cx="685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sà</a:t>
            </a:r>
          </a:p>
        </p:txBody>
      </p:sp>
      <p:sp>
        <p:nvSpPr>
          <p:cNvPr id="93191" name="文本框 93190"/>
          <p:cNvSpPr txBox="1"/>
          <p:nvPr/>
        </p:nvSpPr>
        <p:spPr>
          <a:xfrm>
            <a:off x="2582545" y="5071110"/>
            <a:ext cx="12192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cuān</a:t>
            </a:r>
          </a:p>
        </p:txBody>
      </p:sp>
      <p:sp>
        <p:nvSpPr>
          <p:cNvPr id="93192" name="文本框 93191"/>
          <p:cNvSpPr txBox="1"/>
          <p:nvPr/>
        </p:nvSpPr>
        <p:spPr>
          <a:xfrm>
            <a:off x="9008428" y="4289108"/>
            <a:ext cx="685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bā</a:t>
            </a:r>
          </a:p>
        </p:txBody>
      </p:sp>
      <p:sp>
        <p:nvSpPr>
          <p:cNvPr id="93193" name="文本框 93192"/>
          <p:cNvSpPr txBox="1"/>
          <p:nvPr/>
        </p:nvSpPr>
        <p:spPr>
          <a:xfrm>
            <a:off x="6880543" y="4212908"/>
            <a:ext cx="685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pā</a:t>
            </a:r>
          </a:p>
        </p:txBody>
      </p:sp>
      <p:sp>
        <p:nvSpPr>
          <p:cNvPr id="93194" name="文本框 93193"/>
          <p:cNvSpPr txBox="1"/>
          <p:nvPr/>
        </p:nvSpPr>
        <p:spPr>
          <a:xfrm>
            <a:off x="4792980" y="4197668"/>
            <a:ext cx="685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he</a:t>
            </a:r>
          </a:p>
        </p:txBody>
      </p:sp>
      <p:sp>
        <p:nvSpPr>
          <p:cNvPr id="93195" name="文本框 93194"/>
          <p:cNvSpPr txBox="1"/>
          <p:nvPr/>
        </p:nvSpPr>
        <p:spPr>
          <a:xfrm>
            <a:off x="3101658" y="4187190"/>
            <a:ext cx="9906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yāo</a:t>
            </a:r>
          </a:p>
        </p:txBody>
      </p:sp>
      <p:sp>
        <p:nvSpPr>
          <p:cNvPr id="93196" name="文本框 93195"/>
          <p:cNvSpPr txBox="1"/>
          <p:nvPr/>
        </p:nvSpPr>
        <p:spPr>
          <a:xfrm>
            <a:off x="8886190" y="3364230"/>
            <a:ext cx="134937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yǎo</a:t>
            </a:r>
          </a:p>
        </p:txBody>
      </p:sp>
      <p:sp>
        <p:nvSpPr>
          <p:cNvPr id="93197" name="文本框 93196"/>
          <p:cNvSpPr txBox="1"/>
          <p:nvPr/>
        </p:nvSpPr>
        <p:spPr>
          <a:xfrm>
            <a:off x="6884201" y="3354706"/>
            <a:ext cx="123317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 dirty="0" err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fáng</a:t>
            </a:r>
            <a:endParaRPr lang="en-US" altLang="zh-CN" sz="3600" b="1" dirty="0">
              <a:solidFill>
                <a:srgbClr val="FF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3198" name="文本框 93197"/>
          <p:cNvSpPr txBox="1"/>
          <p:nvPr/>
        </p:nvSpPr>
        <p:spPr>
          <a:xfrm flipH="1">
            <a:off x="5459215" y="3338861"/>
            <a:ext cx="123380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 dirty="0" err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dī</a:t>
            </a:r>
            <a:endParaRPr lang="en-US" altLang="zh-CN" sz="3600" b="1" dirty="0">
              <a:solidFill>
                <a:srgbClr val="FF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3199" name="文本框 93198"/>
          <p:cNvSpPr txBox="1"/>
          <p:nvPr/>
        </p:nvSpPr>
        <p:spPr>
          <a:xfrm>
            <a:off x="2964180" y="3425190"/>
            <a:ext cx="133667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 err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qiú</a:t>
            </a:r>
          </a:p>
        </p:txBody>
      </p:sp>
      <p:sp>
        <p:nvSpPr>
          <p:cNvPr id="93200" name="文本框 93199"/>
          <p:cNvSpPr txBox="1"/>
          <p:nvPr/>
        </p:nvSpPr>
        <p:spPr>
          <a:xfrm>
            <a:off x="8772525" y="2536825"/>
            <a:ext cx="150876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yào</a:t>
            </a:r>
          </a:p>
        </p:txBody>
      </p:sp>
      <p:sp>
        <p:nvSpPr>
          <p:cNvPr id="93201" name="文本框 93200"/>
          <p:cNvSpPr txBox="1"/>
          <p:nvPr/>
        </p:nvSpPr>
        <p:spPr>
          <a:xfrm>
            <a:off x="5824220" y="2536825"/>
            <a:ext cx="137160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 err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shāo</a:t>
            </a:r>
          </a:p>
        </p:txBody>
      </p:sp>
      <p:sp>
        <p:nvSpPr>
          <p:cNvPr id="93202" name="文本框 93201"/>
          <p:cNvSpPr txBox="1"/>
          <p:nvPr/>
        </p:nvSpPr>
        <p:spPr>
          <a:xfrm>
            <a:off x="3098800" y="2536825"/>
            <a:ext cx="1066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wěi</a:t>
            </a:r>
          </a:p>
        </p:txBody>
      </p:sp>
      <p:sp>
        <p:nvSpPr>
          <p:cNvPr id="93203" name="文本框 93202"/>
          <p:cNvSpPr txBox="1"/>
          <p:nvPr/>
        </p:nvSpPr>
        <p:spPr>
          <a:xfrm>
            <a:off x="8696008" y="1717993"/>
            <a:ext cx="9906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gāo</a:t>
            </a:r>
          </a:p>
        </p:txBody>
      </p:sp>
      <p:sp>
        <p:nvSpPr>
          <p:cNvPr id="93204" name="文本框 93203"/>
          <p:cNvSpPr txBox="1"/>
          <p:nvPr/>
        </p:nvSpPr>
        <p:spPr>
          <a:xfrm>
            <a:off x="6037580" y="1687513"/>
            <a:ext cx="6858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zè</a:t>
            </a:r>
          </a:p>
        </p:txBody>
      </p:sp>
      <p:sp>
        <p:nvSpPr>
          <p:cNvPr id="93205" name="文本框 93204"/>
          <p:cNvSpPr txBox="1"/>
          <p:nvPr/>
        </p:nvSpPr>
        <p:spPr>
          <a:xfrm>
            <a:off x="1703388" y="115888"/>
            <a:ext cx="29768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400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课堂练习：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3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3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89" grpId="0"/>
      <p:bldP spid="93190" grpId="0"/>
      <p:bldP spid="93191" grpId="0"/>
      <p:bldP spid="93192" grpId="0"/>
      <p:bldP spid="93193" grpId="0"/>
      <p:bldP spid="93194" grpId="0"/>
      <p:bldP spid="93195" grpId="0"/>
      <p:bldP spid="93196" grpId="0"/>
      <p:bldP spid="93197" grpId="0"/>
      <p:bldP spid="93198" grpId="0"/>
      <p:bldP spid="93199" grpId="0"/>
      <p:bldP spid="93200" grpId="0"/>
      <p:bldP spid="93201" grpId="0"/>
      <p:bldP spid="93202" grpId="0"/>
      <p:bldP spid="93203" grpId="0"/>
      <p:bldP spid="932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矩形 159745"/>
          <p:cNvSpPr/>
          <p:nvPr/>
        </p:nvSpPr>
        <p:spPr>
          <a:xfrm>
            <a:off x="1676400" y="228600"/>
            <a:ext cx="3059113" cy="908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行楷" charset="0"/>
                <a:ea typeface="华文行楷" charset="0"/>
              </a:rPr>
              <a:t>读准字音</a:t>
            </a:r>
          </a:p>
        </p:txBody>
      </p:sp>
      <p:sp>
        <p:nvSpPr>
          <p:cNvPr id="159747" name="文本框 159746"/>
          <p:cNvSpPr txBox="1"/>
          <p:nvPr/>
        </p:nvSpPr>
        <p:spPr>
          <a:xfrm>
            <a:off x="2063750" y="1916113"/>
            <a:ext cx="8604250" cy="2683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400" b="1" dirty="0">
                <a:effectLst>
                  <a:outerShdw blurRad="38100" dist="38100" dir="2700000">
                    <a:srgbClr val="FFFFFF"/>
                  </a:outerShdw>
                </a:effectLst>
                <a:latin typeface="Tahoma" pitchFamily="34" charset="0"/>
                <a:ea typeface="宋体" pitchFamily="2" charset="-122"/>
              </a:rPr>
              <a:t>竹篙        疟子        寒噤         蹿    泅着</a:t>
            </a:r>
          </a:p>
          <a:p>
            <a:pPr lvl="0"/>
            <a:endParaRPr lang="zh-CN" altLang="en-US" sz="3400" b="1" dirty="0">
              <a:effectLst>
                <a:outerShdw blurRad="38100" dist="38100" dir="2700000">
                  <a:srgbClr val="FFFFFF"/>
                </a:outerShdw>
              </a:effectLst>
              <a:latin typeface="Tahoma" pitchFamily="34" charset="0"/>
              <a:ea typeface="宋体" pitchFamily="2" charset="-122"/>
            </a:endParaRPr>
          </a:p>
          <a:p>
            <a:pPr lvl="0"/>
            <a:r>
              <a:rPr lang="zh-CN" altLang="en-US" sz="3400" b="1" dirty="0">
                <a:effectLst>
                  <a:outerShdw blurRad="38100" dist="38100" dir="2700000">
                    <a:srgbClr val="FFFFFF"/>
                  </a:outerShdw>
                </a:effectLst>
                <a:latin typeface="Tahoma" pitchFamily="34" charset="0"/>
                <a:ea typeface="宋体" pitchFamily="2" charset="-122"/>
              </a:rPr>
              <a:t>仄歪      飒飒      白洋淀      莲蓬       提防</a:t>
            </a:r>
          </a:p>
          <a:p>
            <a:pPr lvl="0"/>
            <a:endParaRPr lang="zh-CN" altLang="en-US" sz="3400" b="1" dirty="0">
              <a:effectLst>
                <a:outerShdw blurRad="38100" dist="38100" dir="2700000">
                  <a:srgbClr val="FFFFFF"/>
                </a:outerShdw>
              </a:effectLst>
              <a:latin typeface="Tahoma" pitchFamily="34" charset="0"/>
              <a:ea typeface="宋体" pitchFamily="2" charset="-122"/>
            </a:endParaRPr>
          </a:p>
          <a:p>
            <a:pPr lvl="0"/>
            <a:r>
              <a:rPr lang="zh-CN" altLang="en-US" sz="3400" b="1" dirty="0">
                <a:effectLst>
                  <a:outerShdw blurRad="38100" dist="38100" dir="2700000">
                    <a:srgbClr val="FFFFFF"/>
                  </a:outerShdw>
                </a:effectLst>
                <a:latin typeface="Tahoma" pitchFamily="34" charset="0"/>
                <a:ea typeface="宋体" pitchFamily="2" charset="-122"/>
              </a:rPr>
              <a:t>转弯抹角                      张皇失措</a:t>
            </a:r>
          </a:p>
        </p:txBody>
      </p:sp>
      <p:sp>
        <p:nvSpPr>
          <p:cNvPr id="159748" name="文本框 159747"/>
          <p:cNvSpPr txBox="1"/>
          <p:nvPr/>
        </p:nvSpPr>
        <p:spPr>
          <a:xfrm>
            <a:off x="1847850" y="1484313"/>
            <a:ext cx="1871663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zhú</a:t>
            </a:r>
            <a:r>
              <a:rPr lang="en-US" altLang="zh-CN" sz="3200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 gāo</a:t>
            </a:r>
          </a:p>
        </p:txBody>
      </p:sp>
      <p:sp>
        <p:nvSpPr>
          <p:cNvPr id="159749" name="文本框 159748"/>
          <p:cNvSpPr txBox="1"/>
          <p:nvPr/>
        </p:nvSpPr>
        <p:spPr>
          <a:xfrm>
            <a:off x="3962400" y="1484313"/>
            <a:ext cx="1727200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yào zi</a:t>
            </a:r>
            <a:endParaRPr lang="en-US" altLang="zh-CN" sz="3200">
              <a:solidFill>
                <a:srgbClr val="C04806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59750" name="文本框 159749"/>
          <p:cNvSpPr txBox="1"/>
          <p:nvPr/>
        </p:nvSpPr>
        <p:spPr>
          <a:xfrm>
            <a:off x="5791200" y="1484313"/>
            <a:ext cx="1728788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hán jìn</a:t>
            </a:r>
          </a:p>
        </p:txBody>
      </p:sp>
      <p:sp>
        <p:nvSpPr>
          <p:cNvPr id="159751" name="文本框 159750"/>
          <p:cNvSpPr txBox="1"/>
          <p:nvPr/>
        </p:nvSpPr>
        <p:spPr>
          <a:xfrm>
            <a:off x="7640638" y="1477963"/>
            <a:ext cx="1655762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cuān</a:t>
            </a:r>
          </a:p>
        </p:txBody>
      </p:sp>
      <p:sp>
        <p:nvSpPr>
          <p:cNvPr id="159752" name="文本框 159751"/>
          <p:cNvSpPr txBox="1"/>
          <p:nvPr/>
        </p:nvSpPr>
        <p:spPr>
          <a:xfrm>
            <a:off x="2063750" y="2565400"/>
            <a:ext cx="1728788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zè wāi</a:t>
            </a:r>
          </a:p>
        </p:txBody>
      </p:sp>
      <p:sp>
        <p:nvSpPr>
          <p:cNvPr id="159753" name="文本框 159752"/>
          <p:cNvSpPr txBox="1"/>
          <p:nvPr/>
        </p:nvSpPr>
        <p:spPr>
          <a:xfrm>
            <a:off x="3657600" y="2565400"/>
            <a:ext cx="1584325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sà sà</a:t>
            </a:r>
          </a:p>
        </p:txBody>
      </p:sp>
      <p:sp>
        <p:nvSpPr>
          <p:cNvPr id="159754" name="文本框 159753"/>
          <p:cNvSpPr txBox="1"/>
          <p:nvPr/>
        </p:nvSpPr>
        <p:spPr>
          <a:xfrm>
            <a:off x="7239000" y="2565400"/>
            <a:ext cx="2160588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lián</a:t>
            </a:r>
            <a:r>
              <a:rPr lang="en-US" altLang="zh-CN" sz="3200" dirty="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 </a:t>
            </a:r>
            <a:r>
              <a:rPr lang="en-US" altLang="zh-CN" sz="3200" dirty="0" err="1" smtClean="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peng</a:t>
            </a:r>
            <a:endParaRPr lang="en-US" altLang="zh-CN" sz="3200" dirty="0">
              <a:solidFill>
                <a:srgbClr val="800000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59755" name="文本框 159754"/>
          <p:cNvSpPr txBox="1"/>
          <p:nvPr/>
        </p:nvSpPr>
        <p:spPr>
          <a:xfrm>
            <a:off x="5181600" y="2636838"/>
            <a:ext cx="2808288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400" dirty="0" err="1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bái yáng diàn</a:t>
            </a:r>
            <a:endParaRPr lang="en-US" altLang="zh-CN" sz="2400">
              <a:solidFill>
                <a:srgbClr val="800000"/>
              </a:solidFill>
              <a:latin typeface="Tahoma" pitchFamily="34" charset="0"/>
              <a:ea typeface="宋体" pitchFamily="2" charset="-122"/>
            </a:endParaRPr>
          </a:p>
          <a:p>
            <a:pPr lvl="0">
              <a:spcBef>
                <a:spcPct val="50000"/>
              </a:spcBef>
            </a:pPr>
            <a:endParaRPr lang="en-US" altLang="zh-CN" sz="2800">
              <a:solidFill>
                <a:srgbClr val="800000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59756" name="文本框 159755"/>
          <p:cNvSpPr txBox="1"/>
          <p:nvPr/>
        </p:nvSpPr>
        <p:spPr>
          <a:xfrm>
            <a:off x="1524000" y="3505200"/>
            <a:ext cx="4356100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zhuǎn wān mò jiǎo</a:t>
            </a:r>
            <a:endParaRPr lang="en-US" altLang="zh-CN" sz="3200">
              <a:solidFill>
                <a:srgbClr val="800000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59757" name="文本框 159756"/>
          <p:cNvSpPr txBox="1"/>
          <p:nvPr/>
        </p:nvSpPr>
        <p:spPr>
          <a:xfrm>
            <a:off x="5880100" y="3505200"/>
            <a:ext cx="4464050" cy="13119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zhāng huáng shī</a:t>
            </a:r>
            <a:r>
              <a:rPr lang="en-US" altLang="zh-CN" sz="320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 cuò</a:t>
            </a:r>
          </a:p>
          <a:p>
            <a:pPr lvl="0">
              <a:spcBef>
                <a:spcPct val="50000"/>
              </a:spcBef>
            </a:pPr>
            <a:endParaRPr lang="en-US" altLang="zh-CN" sz="3200">
              <a:solidFill>
                <a:srgbClr val="800000"/>
              </a:solidFill>
              <a:latin typeface="Tahoma" pitchFamily="34" charset="0"/>
              <a:ea typeface="宋体" pitchFamily="2" charset="-122"/>
            </a:endParaRPr>
          </a:p>
        </p:txBody>
      </p:sp>
      <p:pic>
        <p:nvPicPr>
          <p:cNvPr id="159758" name="图片 159757" descr="fp1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620713"/>
            <a:ext cx="4953000" cy="598487"/>
          </a:xfrm>
          <a:prstGeom prst="rect">
            <a:avLst/>
          </a:prstGeom>
          <a:noFill/>
          <a:ln w="9525">
            <a:noFill/>
          </a:ln>
          <a:effectLst>
            <a:outerShdw dist="92457" dir="956723" algn="ctr" rotWithShape="0">
              <a:srgbClr val="800000">
                <a:alpha val="50000"/>
              </a:srgbClr>
            </a:outerShdw>
          </a:effectLst>
        </p:spPr>
      </p:pic>
      <p:sp>
        <p:nvSpPr>
          <p:cNvPr id="159759" name="矩形 159758"/>
          <p:cNvSpPr/>
          <p:nvPr/>
        </p:nvSpPr>
        <p:spPr>
          <a:xfrm>
            <a:off x="9144000" y="2590800"/>
            <a:ext cx="1143000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800000"/>
                </a:solidFill>
                <a:latin typeface="Tahoma" pitchFamily="34" charset="0"/>
                <a:ea typeface="宋体" pitchFamily="2" charset="-122"/>
              </a:rPr>
              <a:t>dī</a:t>
            </a:r>
          </a:p>
        </p:txBody>
      </p:sp>
      <p:sp>
        <p:nvSpPr>
          <p:cNvPr id="159760" name="矩形 159759"/>
          <p:cNvSpPr/>
          <p:nvPr/>
        </p:nvSpPr>
        <p:spPr>
          <a:xfrm>
            <a:off x="8839200" y="1524000"/>
            <a:ext cx="838200" cy="580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dirty="0" err="1">
                <a:solidFill>
                  <a:srgbClr val="C04806"/>
                </a:solidFill>
                <a:latin typeface="Tahoma" pitchFamily="34" charset="0"/>
                <a:ea typeface="宋体" pitchFamily="2" charset="-122"/>
              </a:rPr>
              <a:t>qiú</a:t>
            </a:r>
            <a:endParaRPr lang="en-US" altLang="zh-CN" sz="3200">
              <a:solidFill>
                <a:srgbClr val="C04806"/>
              </a:solidFill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59761" name="文本框 159760"/>
          <p:cNvSpPr txBox="1"/>
          <p:nvPr/>
        </p:nvSpPr>
        <p:spPr>
          <a:xfrm>
            <a:off x="1981200" y="5029200"/>
            <a:ext cx="1295400" cy="1158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趴</a:t>
            </a:r>
            <a:r>
              <a:rPr lang="zh-CN" altLang="en-US" sz="2800" dirty="0">
                <a:latin typeface="Arial" charset="0"/>
                <a:ea typeface="宋体" pitchFamily="2" charset="-122"/>
              </a:rPr>
              <a:t>下</a:t>
            </a:r>
          </a:p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扒</a:t>
            </a:r>
            <a:r>
              <a:rPr lang="zh-CN" altLang="en-US" sz="2800" dirty="0">
                <a:latin typeface="Arial" charset="0"/>
                <a:ea typeface="宋体" pitchFamily="2" charset="-122"/>
              </a:rPr>
              <a:t>手</a:t>
            </a:r>
          </a:p>
        </p:txBody>
      </p:sp>
      <p:sp>
        <p:nvSpPr>
          <p:cNvPr id="159762" name="左大括号 159761"/>
          <p:cNvSpPr/>
          <p:nvPr/>
        </p:nvSpPr>
        <p:spPr>
          <a:xfrm>
            <a:off x="1752600" y="5181600"/>
            <a:ext cx="228600" cy="915988"/>
          </a:xfrm>
          <a:prstGeom prst="leftBrace">
            <a:avLst>
              <a:gd name="adj1" fmla="val 33391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9763" name="左大括号 159762"/>
          <p:cNvSpPr/>
          <p:nvPr/>
        </p:nvSpPr>
        <p:spPr>
          <a:xfrm>
            <a:off x="3581400" y="5105400"/>
            <a:ext cx="152400" cy="1068388"/>
          </a:xfrm>
          <a:prstGeom prst="leftBrace">
            <a:avLst>
              <a:gd name="adj1" fmla="val 5842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9764" name="左大括号 159763"/>
          <p:cNvSpPr/>
          <p:nvPr/>
        </p:nvSpPr>
        <p:spPr>
          <a:xfrm>
            <a:off x="5867400" y="4953000"/>
            <a:ext cx="152400" cy="1068388"/>
          </a:xfrm>
          <a:prstGeom prst="leftBrace">
            <a:avLst>
              <a:gd name="adj1" fmla="val 5842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9765" name="左大括号 159764"/>
          <p:cNvSpPr/>
          <p:nvPr/>
        </p:nvSpPr>
        <p:spPr>
          <a:xfrm>
            <a:off x="8001000" y="5105400"/>
            <a:ext cx="152400" cy="1068388"/>
          </a:xfrm>
          <a:prstGeom prst="leftBrace">
            <a:avLst>
              <a:gd name="adj1" fmla="val 5842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>
              <a:buClr>
                <a:srgbClr val="000000"/>
              </a:buClr>
            </a:pPr>
            <a:endParaRPr sz="2400" dirty="0">
              <a:solidFill>
                <a:srgbClr val="8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9766" name="文本框 159765"/>
          <p:cNvSpPr txBox="1"/>
          <p:nvPr/>
        </p:nvSpPr>
        <p:spPr>
          <a:xfrm>
            <a:off x="2819400" y="5029200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>
                <a:latin typeface="宋体" pitchFamily="2" charset="-122"/>
                <a:ea typeface="宋体" pitchFamily="2" charset="-122"/>
              </a:rPr>
              <a:t>pā</a:t>
            </a:r>
          </a:p>
        </p:txBody>
      </p:sp>
      <p:sp>
        <p:nvSpPr>
          <p:cNvPr id="159767" name="文本框 159766"/>
          <p:cNvSpPr txBox="1"/>
          <p:nvPr/>
        </p:nvSpPr>
        <p:spPr>
          <a:xfrm>
            <a:off x="2857500" y="5638800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>
                <a:latin typeface="宋体" pitchFamily="2" charset="-122"/>
                <a:ea typeface="宋体" pitchFamily="2" charset="-122"/>
              </a:rPr>
              <a:t>pá</a:t>
            </a:r>
          </a:p>
        </p:txBody>
      </p:sp>
      <p:sp>
        <p:nvSpPr>
          <p:cNvPr id="159768" name="文本框 159767"/>
          <p:cNvSpPr txBox="1"/>
          <p:nvPr/>
        </p:nvSpPr>
        <p:spPr>
          <a:xfrm>
            <a:off x="3744913" y="4953000"/>
            <a:ext cx="1512887" cy="1158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charset="0"/>
                <a:ea typeface="宋体" pitchFamily="2" charset="-122"/>
              </a:rPr>
              <a:t>竹</a:t>
            </a: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篙</a:t>
            </a:r>
          </a:p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蒿</a:t>
            </a:r>
            <a:r>
              <a:rPr lang="zh-CN" altLang="en-US" sz="2800" b="1" dirty="0">
                <a:latin typeface="Arial" charset="0"/>
                <a:ea typeface="宋体" pitchFamily="2" charset="-122"/>
              </a:rPr>
              <a:t>草</a:t>
            </a:r>
          </a:p>
        </p:txBody>
      </p:sp>
      <p:sp>
        <p:nvSpPr>
          <p:cNvPr id="159769" name="文本框 159768"/>
          <p:cNvSpPr txBox="1"/>
          <p:nvPr/>
        </p:nvSpPr>
        <p:spPr>
          <a:xfrm>
            <a:off x="4648200" y="4953000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>
                <a:latin typeface="Arial" charset="0"/>
                <a:ea typeface="宋体" pitchFamily="2" charset="-122"/>
              </a:rPr>
              <a:t>ɡāo</a:t>
            </a:r>
          </a:p>
        </p:txBody>
      </p:sp>
      <p:sp>
        <p:nvSpPr>
          <p:cNvPr id="159770" name="文本框 159769"/>
          <p:cNvSpPr txBox="1"/>
          <p:nvPr/>
        </p:nvSpPr>
        <p:spPr>
          <a:xfrm>
            <a:off x="4648200" y="5638800"/>
            <a:ext cx="8651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>
                <a:latin typeface="Arial" charset="0"/>
                <a:ea typeface="宋体" pitchFamily="2" charset="-122"/>
              </a:rPr>
              <a:t>hāo</a:t>
            </a:r>
          </a:p>
        </p:txBody>
      </p:sp>
      <p:sp>
        <p:nvSpPr>
          <p:cNvPr id="159771" name="文本框 159770"/>
          <p:cNvSpPr txBox="1"/>
          <p:nvPr/>
        </p:nvSpPr>
        <p:spPr>
          <a:xfrm>
            <a:off x="6002338" y="4953000"/>
            <a:ext cx="1008062" cy="1158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浸</a:t>
            </a:r>
            <a:r>
              <a:rPr lang="zh-CN" altLang="en-US" sz="2800" b="1" dirty="0">
                <a:latin typeface="Arial" charset="0"/>
                <a:ea typeface="宋体" pitchFamily="2" charset="-122"/>
              </a:rPr>
              <a:t>透</a:t>
            </a:r>
          </a:p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侵</a:t>
            </a:r>
            <a:r>
              <a:rPr lang="zh-CN" altLang="en-US" sz="2800" b="1" dirty="0">
                <a:latin typeface="Arial" charset="0"/>
                <a:ea typeface="宋体" pitchFamily="2" charset="-122"/>
              </a:rPr>
              <a:t>略</a:t>
            </a:r>
          </a:p>
        </p:txBody>
      </p:sp>
      <p:sp>
        <p:nvSpPr>
          <p:cNvPr id="159772" name="文本框 159771"/>
          <p:cNvSpPr txBox="1"/>
          <p:nvPr/>
        </p:nvSpPr>
        <p:spPr>
          <a:xfrm>
            <a:off x="7010400" y="4876800"/>
            <a:ext cx="53784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400" b="1">
                <a:latin typeface="Arial" charset="0"/>
                <a:ea typeface="宋体" pitchFamily="2" charset="-122"/>
              </a:rPr>
              <a:t>jìn</a:t>
            </a:r>
          </a:p>
        </p:txBody>
      </p:sp>
      <p:sp>
        <p:nvSpPr>
          <p:cNvPr id="159773" name="文本框 159772"/>
          <p:cNvSpPr txBox="1"/>
          <p:nvPr/>
        </p:nvSpPr>
        <p:spPr>
          <a:xfrm>
            <a:off x="6980238" y="5562600"/>
            <a:ext cx="7921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>
                <a:latin typeface="Arial" charset="0"/>
                <a:ea typeface="宋体" pitchFamily="2" charset="-122"/>
              </a:rPr>
              <a:t>qīn</a:t>
            </a:r>
          </a:p>
        </p:txBody>
      </p:sp>
      <p:sp>
        <p:nvSpPr>
          <p:cNvPr id="159774" name="文本框 159773"/>
          <p:cNvSpPr txBox="1"/>
          <p:nvPr/>
        </p:nvSpPr>
        <p:spPr>
          <a:xfrm>
            <a:off x="8105775" y="4953000"/>
            <a:ext cx="1800225" cy="1158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Arial" charset="0"/>
                <a:ea typeface="宋体" pitchFamily="2" charset="-122"/>
              </a:rPr>
              <a:t>荷花</a:t>
            </a: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淀</a:t>
            </a:r>
          </a:p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绽</a:t>
            </a:r>
            <a:r>
              <a:rPr lang="zh-CN" altLang="en-US" sz="2800" b="1" dirty="0">
                <a:latin typeface="Arial" charset="0"/>
                <a:ea typeface="宋体" pitchFamily="2" charset="-122"/>
              </a:rPr>
              <a:t>开</a:t>
            </a:r>
          </a:p>
        </p:txBody>
      </p:sp>
      <p:sp>
        <p:nvSpPr>
          <p:cNvPr id="159775" name="文本框 159774"/>
          <p:cNvSpPr txBox="1"/>
          <p:nvPr/>
        </p:nvSpPr>
        <p:spPr>
          <a:xfrm>
            <a:off x="9439275" y="5029200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 dirty="0" err="1">
                <a:latin typeface="Arial" charset="0"/>
                <a:ea typeface="宋体" pitchFamily="2" charset="-122"/>
              </a:rPr>
              <a:t>diàn</a:t>
            </a:r>
            <a:endParaRPr lang="en-US" altLang="zh-CN" sz="2400" b="1">
              <a:latin typeface="Arial" charset="0"/>
              <a:ea typeface="宋体" pitchFamily="2" charset="-122"/>
            </a:endParaRPr>
          </a:p>
        </p:txBody>
      </p:sp>
      <p:sp>
        <p:nvSpPr>
          <p:cNvPr id="159776" name="文本框 159775"/>
          <p:cNvSpPr txBox="1"/>
          <p:nvPr/>
        </p:nvSpPr>
        <p:spPr>
          <a:xfrm>
            <a:off x="9442450" y="5638800"/>
            <a:ext cx="1225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400" b="1" dirty="0" err="1">
                <a:latin typeface="宋体" pitchFamily="2" charset="-122"/>
                <a:ea typeface="Arial" charset="0"/>
              </a:rPr>
              <a:t>z</a:t>
            </a:r>
            <a:r>
              <a:rPr lang="en-US" altLang="zh-CN" sz="2400" b="1" dirty="0" err="1">
                <a:latin typeface="Arial" charset="0"/>
                <a:ea typeface="Arial" charset="0"/>
              </a:rPr>
              <a:t>h</a:t>
            </a:r>
            <a:r>
              <a:rPr lang="en-US" altLang="zh-CN" sz="2400" b="1" dirty="0" err="1">
                <a:latin typeface="宋体" pitchFamily="2" charset="-122"/>
                <a:ea typeface="Arial" charset="0"/>
              </a:rPr>
              <a:t>à</a:t>
            </a:r>
            <a:r>
              <a:rPr lang="en-US" altLang="zh-CN" sz="2400" b="1" dirty="0" err="1">
                <a:latin typeface="Arial" charset="0"/>
                <a:ea typeface="Arial" charset="0"/>
              </a:rPr>
              <a:t>n</a:t>
            </a:r>
            <a:endParaRPr lang="en-US" altLang="zh-CN" sz="2400" b="1">
              <a:latin typeface="Arial" charset="0"/>
              <a:ea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15974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1597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15975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" fill="hold"/>
                                        <p:tgtEl>
                                          <p:spTgt spid="15975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" fill="hold"/>
                                        <p:tgtEl>
                                          <p:spTgt spid="1597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" fill="hold"/>
                                        <p:tgtEl>
                                          <p:spTgt spid="1597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" fill="hold"/>
                                        <p:tgtEl>
                                          <p:spTgt spid="1597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" fill="hold"/>
                                        <p:tgtEl>
                                          <p:spTgt spid="15975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" fill="hold"/>
                                        <p:tgtEl>
                                          <p:spTgt spid="15975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9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9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9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9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9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59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59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59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59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9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59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59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7" grpId="0"/>
      <p:bldP spid="159748" grpId="0"/>
      <p:bldP spid="159749" grpId="0"/>
      <p:bldP spid="159750" grpId="0"/>
      <p:bldP spid="159751" grpId="0"/>
      <p:bldP spid="159752" grpId="0"/>
      <p:bldP spid="159753" grpId="0"/>
      <p:bldP spid="159754" grpId="0"/>
      <p:bldP spid="159755" grpId="0"/>
      <p:bldP spid="159756" grpId="0"/>
      <p:bldP spid="159757" grpId="0"/>
      <p:bldP spid="159759" grpId="0"/>
      <p:bldP spid="159760" grpId="0"/>
      <p:bldP spid="159761" grpId="0"/>
      <p:bldP spid="159765" grpId="0" bldLvl="0" animBg="1"/>
      <p:bldP spid="159766" grpId="0"/>
      <p:bldP spid="159767" grpId="0"/>
      <p:bldP spid="159768" grpId="0"/>
      <p:bldP spid="159769" grpId="0"/>
      <p:bldP spid="159770" grpId="0"/>
      <p:bldP spid="159771" grpId="0"/>
      <p:bldP spid="159772" grpId="0"/>
      <p:bldP spid="159773" grpId="0"/>
      <p:bldP spid="159774" grpId="0"/>
      <p:bldP spid="159775" grpId="0"/>
      <p:bldP spid="1597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椭圆 77825"/>
          <p:cNvSpPr/>
          <p:nvPr/>
        </p:nvSpPr>
        <p:spPr>
          <a:xfrm>
            <a:off x="1752600" y="228600"/>
            <a:ext cx="5029200" cy="838200"/>
          </a:xfrm>
          <a:prstGeom prst="ellipse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lvl="0" algn="ctr"/>
            <a:r>
              <a:rPr lang="zh-CN" altLang="en-US" sz="2400" dirty="0">
                <a:latin typeface="Arial" pitchFamily="34" charset="0"/>
                <a:ea typeface="宋体" pitchFamily="2" charset="-122"/>
              </a:rPr>
              <a:t>根据意思写出相应的词语</a:t>
            </a:r>
          </a:p>
        </p:txBody>
      </p:sp>
      <p:sp>
        <p:nvSpPr>
          <p:cNvPr id="77827" name="矩形 77826"/>
          <p:cNvSpPr/>
          <p:nvPr/>
        </p:nvSpPr>
        <p:spPr>
          <a:xfrm>
            <a:off x="1828800" y="1143000"/>
            <a:ext cx="5943600" cy="5212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、小心防备。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、央求。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、尖锐；锐利。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4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、技能、本能。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5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、闲适自得。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6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、倾斜、歪斜。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7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、沿着弯弯曲曲的路走，比喻说话做事不直截了当。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8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、方言，才夸口就出丑丢脸。</a:t>
            </a:r>
          </a:p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latin typeface="Arial" pitchFamily="34" charset="0"/>
                <a:ea typeface="宋体" pitchFamily="2" charset="-122"/>
              </a:rPr>
              <a:t>9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、慌慌张张，不知怎么办才好。</a:t>
            </a:r>
          </a:p>
        </p:txBody>
      </p:sp>
      <p:sp>
        <p:nvSpPr>
          <p:cNvPr id="77828" name="矩形 77827"/>
          <p:cNvSpPr/>
          <p:nvPr/>
        </p:nvSpPr>
        <p:spPr>
          <a:xfrm>
            <a:off x="8229600" y="990600"/>
            <a:ext cx="1524000" cy="5394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提防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央告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尖利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能耐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悠闲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仄歪</a:t>
            </a:r>
          </a:p>
          <a:p>
            <a:pPr lvl="0" algn="l">
              <a:spcBef>
                <a:spcPct val="50000"/>
              </a:spcBef>
            </a:pPr>
            <a:endParaRPr lang="zh-CN" altLang="en-US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转弯抹角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打牙跌嘴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张皇失措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26625"/>
          <p:cNvSpPr>
            <a:spLocks noGrp="1" noRot="1"/>
          </p:cNvSpPr>
          <p:nvPr>
            <p:ph type="title"/>
          </p:nvPr>
        </p:nvSpPr>
        <p:spPr>
          <a:xfrm>
            <a:off x="1825625" y="609600"/>
            <a:ext cx="8842375" cy="114300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zh-CN" altLang="en-US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第二阶段</a:t>
            </a:r>
            <a:r>
              <a:rPr lang="en-US" altLang="zh-CN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:</a:t>
            </a:r>
            <a:r>
              <a:rPr lang="zh-CN" altLang="en-US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整体感知课文，理清结构，复述并概括小说的故事情节。</a:t>
            </a:r>
          </a:p>
        </p:txBody>
      </p:sp>
      <p:sp>
        <p:nvSpPr>
          <p:cNvPr id="26627" name="文本占位符 26626"/>
          <p:cNvSpPr>
            <a:spLocks noGrp="1" noRot="1"/>
          </p:cNvSpPr>
          <p:nvPr>
            <p:ph type="body" idx="1"/>
          </p:nvPr>
        </p:nvSpPr>
        <p:spPr>
          <a:xfrm>
            <a:off x="1825625" y="1905000"/>
            <a:ext cx="8540750" cy="4403725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文章结构：</a:t>
            </a:r>
          </a:p>
          <a:p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一、（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1~8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）概述老英雄形象。</a:t>
            </a:r>
          </a:p>
          <a:p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二、（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9~54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）老英雄护送两个女孩到苇塘里去。</a:t>
            </a:r>
          </a:p>
          <a:p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三、（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55~63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）第二天老英雄痛打日本鬼子。</a:t>
            </a:r>
            <a:r>
              <a:rPr lang="zh-CN" altLang="en-US" sz="40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                      </a:t>
            </a:r>
          </a:p>
        </p:txBody>
      </p:sp>
      <p:sp>
        <p:nvSpPr>
          <p:cNvPr id="26628" name="文本框 26627"/>
          <p:cNvSpPr txBox="1"/>
          <p:nvPr/>
        </p:nvSpPr>
        <p:spPr>
          <a:xfrm>
            <a:off x="1524000" y="3860800"/>
            <a:ext cx="11658600" cy="3657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dirty="0">
                <a:latin typeface="Arial" charset="0"/>
                <a:ea typeface="楷体_GB2312" pitchFamily="49" charset="-122"/>
              </a:rPr>
              <a:t>      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6438" name="文本框 146437"/>
          <p:cNvSpPr txBox="1"/>
          <p:nvPr/>
        </p:nvSpPr>
        <p:spPr>
          <a:xfrm>
            <a:off x="624840" y="5185567"/>
            <a:ext cx="2148205" cy="518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本文叙述了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6439" name="文本框 146438"/>
          <p:cNvSpPr txBox="1"/>
          <p:nvPr/>
        </p:nvSpPr>
        <p:spPr>
          <a:xfrm>
            <a:off x="2304334" y="4527321"/>
            <a:ext cx="9492714" cy="163121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zh-CN" sz="2800" b="1" dirty="0">
                <a:latin typeface="Arial" charset="0"/>
                <a:ea typeface="楷体_GB2312" pitchFamily="49" charset="-122"/>
              </a:rPr>
              <a:t>   </a:t>
            </a:r>
            <a:r>
              <a:rPr lang="zh-CN" altLang="en-US" sz="2400" b="1" dirty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抗日战争期间，</a:t>
            </a:r>
          </a:p>
          <a:p>
            <a:pPr lvl="0" eaLnBrk="0" hangingPunct="0"/>
            <a:r>
              <a:rPr lang="zh-CN" altLang="en-US" sz="2400" b="1" dirty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      在河北白洋淀上，</a:t>
            </a:r>
          </a:p>
          <a:p>
            <a:pPr lvl="0" eaLnBrk="0" hangingPunct="0"/>
            <a:r>
              <a:rPr lang="zh-CN" altLang="en-US" sz="2400" b="1" dirty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         一个抗日老英雄，</a:t>
            </a:r>
          </a:p>
          <a:p>
            <a:pPr lvl="0" eaLnBrk="0" hangingPunct="0"/>
            <a:r>
              <a:rPr lang="zh-CN" altLang="en-US" sz="2400" b="1" dirty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           护送两</a:t>
            </a:r>
            <a:r>
              <a:rPr lang="zh-CN" altLang="en-US" sz="2400" b="1" dirty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个女孩子进苇塘，大女孩受伤</a:t>
            </a:r>
            <a:r>
              <a:rPr lang="zh-CN" altLang="en-US" sz="2400" b="1" dirty="0" smtClean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，老人</a:t>
            </a:r>
            <a:r>
              <a:rPr lang="zh-CN" altLang="en-US" sz="2400" b="1" dirty="0" smtClean="0">
                <a:solidFill>
                  <a:srgbClr val="FF00FF"/>
                </a:solidFill>
                <a:latin typeface="Arial" charset="0"/>
                <a:ea typeface="楷体_GB2312" pitchFamily="49" charset="-122"/>
              </a:rPr>
              <a:t>严惩敌人的故事。</a:t>
            </a:r>
            <a:r>
              <a:rPr lang="zh-CN" altLang="en-US" sz="2400" dirty="0" smtClean="0">
                <a:solidFill>
                  <a:srgbClr val="FF00FF"/>
                </a:solidFill>
                <a:latin typeface="Arial" charset="0"/>
                <a:ea typeface="宋体" pitchFamily="2" charset="-122"/>
              </a:rPr>
              <a:t> </a:t>
            </a:r>
            <a:endParaRPr lang="zh-CN" altLang="en-US" sz="2400" dirty="0">
              <a:solidFill>
                <a:srgbClr val="FF00FF"/>
              </a:solidFill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46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6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46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46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标题 29697"/>
          <p:cNvSpPr>
            <a:spLocks noGrp="1" noRot="1"/>
          </p:cNvSpPr>
          <p:nvPr>
            <p:ph type="title"/>
          </p:nvPr>
        </p:nvSpPr>
        <p:spPr>
          <a:xfrm>
            <a:off x="1774825" y="0"/>
            <a:ext cx="7235825" cy="1412875"/>
          </a:xfrm>
        </p:spPr>
        <p:txBody>
          <a:bodyPr anchor="ctr"/>
          <a:lstStyle/>
          <a:p>
            <a:pPr algn="l"/>
            <a:r>
              <a:rPr lang="zh-CN" altLang="en-US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第三阶段</a:t>
            </a:r>
            <a:r>
              <a:rPr lang="en-US" altLang="zh-CN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:</a:t>
            </a:r>
            <a:br>
              <a:rPr lang="en-US" altLang="zh-CN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</a:br>
            <a:r>
              <a:rPr lang="zh-CN" altLang="en-US" sz="3600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细读课文</a:t>
            </a:r>
            <a:r>
              <a:rPr lang="en-US" altLang="zh-CN" sz="3600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,</a:t>
            </a:r>
            <a:r>
              <a:rPr lang="zh-CN" altLang="en-US" sz="3600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把握小说的人物形象</a:t>
            </a:r>
          </a:p>
        </p:txBody>
      </p:sp>
      <p:sp>
        <p:nvSpPr>
          <p:cNvPr id="29699" name="文本占位符 29698"/>
          <p:cNvSpPr>
            <a:spLocks noGrp="1" noRot="1"/>
          </p:cNvSpPr>
          <p:nvPr>
            <p:ph type="body" idx="1"/>
          </p:nvPr>
        </p:nvSpPr>
        <p:spPr>
          <a:xfrm>
            <a:off x="1703705" y="1341755"/>
            <a:ext cx="8518525" cy="3969385"/>
          </a:xfrm>
        </p:spPr>
        <p:txBody>
          <a:bodyPr>
            <a:normAutofit fontScale="92500"/>
          </a:bodyPr>
          <a:lstStyle/>
          <a:p>
            <a:pPr>
              <a:lnSpc>
                <a:spcPct val="140000"/>
              </a:lnSpc>
            </a:pP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小组合作、探究</a:t>
            </a:r>
            <a:r>
              <a:rPr lang="en-US" altLang="zh-CN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:</a:t>
            </a:r>
          </a:p>
          <a:p>
            <a:pPr>
              <a:lnSpc>
                <a:spcPct val="140000"/>
              </a:lnSpc>
              <a:buNone/>
            </a:pPr>
            <a:r>
              <a:rPr lang="en-US" altLang="zh-CN" sz="2800" b="1">
                <a:solidFill>
                  <a:srgbClr val="0066FF"/>
                </a:solidFill>
                <a:ea typeface="楷体_GB2312" pitchFamily="49" charset="-122"/>
              </a:rPr>
              <a:t>         </a:t>
            </a:r>
            <a:r>
              <a:rPr lang="zh-CN" altLang="en-US" sz="2800" b="1" dirty="0">
                <a:solidFill>
                  <a:srgbClr val="008000"/>
                </a:solidFill>
                <a:ea typeface="楷体_GB2312" pitchFamily="49" charset="-122"/>
              </a:rPr>
              <a:t>方法：</a:t>
            </a:r>
            <a:r>
              <a:rPr lang="zh-CN" altLang="en-US" sz="2800" b="1" dirty="0">
                <a:solidFill>
                  <a:srgbClr val="0066FF"/>
                </a:solidFill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008000"/>
                </a:solidFill>
                <a:ea typeface="楷体_GB2312" pitchFamily="49" charset="-122"/>
              </a:rPr>
              <a:t>由</a:t>
            </a:r>
            <a:r>
              <a:rPr lang="en-US" altLang="zh-CN" sz="2800" b="1" dirty="0">
                <a:solidFill>
                  <a:srgbClr val="008000"/>
                </a:solidFill>
                <a:ea typeface="楷体_GB2312" pitchFamily="49" charset="-122"/>
              </a:rPr>
              <a:t>5</a:t>
            </a:r>
            <a:r>
              <a:rPr lang="zh-CN" altLang="en-US" sz="2800" b="1" dirty="0">
                <a:solidFill>
                  <a:srgbClr val="008000"/>
                </a:solidFill>
                <a:ea typeface="楷体_GB2312" pitchFamily="49" charset="-122"/>
              </a:rPr>
              <a:t>名同学组成汇报小组：大家找出并标记相应的文段，然后由一人朗读相应句子或文段；大家对所读句子进行分析、讨论，一人负责记录（本组座位上的其他同学可以补充），最后由组长阐述你们所分析概括出来的内容。</a:t>
            </a:r>
            <a:endParaRPr lang="zh-CN" altLang="en-US" sz="2800" b="1">
              <a:solidFill>
                <a:srgbClr val="008000"/>
              </a:solidFill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课文的主要人物是谁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?</a:t>
            </a:r>
            <a:r>
              <a:rPr lang="zh-CN" b="1" dirty="0">
                <a:latin typeface="楷体_GB2312" pitchFamily="49" charset="-122"/>
                <a:ea typeface="楷体_GB2312" pitchFamily="49" charset="-122"/>
              </a:rPr>
              <a:t>他</a:t>
            </a:r>
            <a:r>
              <a:rPr lang="zh-CN" altLang="en-US" sz="2800" b="1" dirty="0"/>
              <a:t>给你留下了怎样的印象？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37080" y="5487670"/>
            <a:ext cx="7851775" cy="514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>
                <a:sym typeface="+mn-ea"/>
              </a:rPr>
              <a:t>请以“</a:t>
            </a:r>
            <a:r>
              <a:rPr lang="zh-CN" altLang="en-US" sz="2800" b="1" dirty="0">
                <a:solidFill>
                  <a:srgbClr val="FF3300"/>
                </a:solidFill>
                <a:sym typeface="+mn-ea"/>
              </a:rPr>
              <a:t>这是一个</a:t>
            </a:r>
            <a:r>
              <a:rPr lang="en-US" altLang="zh-CN" sz="2800" b="1" dirty="0">
                <a:solidFill>
                  <a:srgbClr val="FF3300"/>
                </a:solidFill>
                <a:sym typeface="+mn-ea"/>
              </a:rPr>
              <a:t>___________</a:t>
            </a:r>
            <a:r>
              <a:rPr lang="zh-CN" altLang="en-US" sz="2800" b="1" dirty="0">
                <a:solidFill>
                  <a:srgbClr val="FF3300"/>
                </a:solidFill>
                <a:sym typeface="+mn-ea"/>
              </a:rPr>
              <a:t>的老头子</a:t>
            </a:r>
            <a:r>
              <a:rPr lang="zh-CN" altLang="en-US" sz="2800" b="1" dirty="0">
                <a:sym typeface="+mn-ea"/>
              </a:rPr>
              <a:t>”来表述。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文本框 168961" descr="bjt20-2"/>
          <p:cNvSpPr txBox="1"/>
          <p:nvPr/>
        </p:nvSpPr>
        <p:spPr>
          <a:xfrm>
            <a:off x="4511675" y="620713"/>
            <a:ext cx="2808288" cy="64008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charset="0"/>
                <a:ea typeface="宋体" pitchFamily="2" charset="-122"/>
              </a:rPr>
              <a:t>外  貌  描  写</a:t>
            </a:r>
          </a:p>
        </p:txBody>
      </p:sp>
      <p:sp>
        <p:nvSpPr>
          <p:cNvPr id="168963" name="文本框 168962"/>
          <p:cNvSpPr txBox="1"/>
          <p:nvPr/>
        </p:nvSpPr>
        <p:spPr>
          <a:xfrm>
            <a:off x="2855913" y="1628775"/>
            <a:ext cx="6840537" cy="1188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        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老头子浑身没有多少肉，</a:t>
            </a:r>
            <a:r>
              <a:rPr lang="en-US" altLang="zh-CN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------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眼睛却特别明亮。</a:t>
            </a:r>
            <a:endParaRPr lang="zh-CN" altLang="en-US" sz="3600" b="1">
              <a:solidFill>
                <a:srgbClr val="0000FF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68964" name="矩形 168963"/>
          <p:cNvSpPr/>
          <p:nvPr/>
        </p:nvSpPr>
        <p:spPr>
          <a:xfrm>
            <a:off x="3000375" y="3944303"/>
            <a:ext cx="6911975" cy="11887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       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作用：点出老人矍（jué）铄干练的内在气质。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标题 169985"/>
          <p:cNvSpPr>
            <a:spLocks noGrp="1" noRot="1"/>
          </p:cNvSpPr>
          <p:nvPr>
            <p:ph type="title"/>
          </p:nvPr>
        </p:nvSpPr>
        <p:spPr>
          <a:xfrm>
            <a:off x="1981200" y="922338"/>
            <a:ext cx="8229600" cy="1143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3600" b="1" dirty="0"/>
              <a:t>老头子的外貌描写很有特色，请找出来，读一读</a:t>
            </a:r>
          </a:p>
        </p:txBody>
      </p:sp>
      <p:sp>
        <p:nvSpPr>
          <p:cNvPr id="169987" name="文本占位符 169986"/>
          <p:cNvSpPr>
            <a:spLocks noGrp="1" noRot="1"/>
          </p:cNvSpPr>
          <p:nvPr>
            <p:ph type="body" idx="1"/>
          </p:nvPr>
        </p:nvSpPr>
        <p:spPr>
          <a:xfrm>
            <a:off x="1981200" y="2133600"/>
            <a:ext cx="8229600" cy="4456430"/>
          </a:xfrm>
        </p:spPr>
        <p:txBody>
          <a:bodyPr>
            <a:normAutofit fontScale="90000"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rgbClr val="002060"/>
                </a:solidFill>
                <a:ea typeface="楷体_GB2312" pitchFamily="49" charset="-122"/>
              </a:rPr>
              <a:t>老头子浑身没有多少肉，干瘦得像老了的鱼鹰。可是那晒得干黑的脸，短短的花白胡子却特别精神，那一对深陷的眼睛却特别明亮。很少见到这样尖利明亮的眼睛，除非是在白洋淀上。 </a:t>
            </a:r>
          </a:p>
          <a:p>
            <a:pPr algn="ctr">
              <a:lnSpc>
                <a:spcPct val="140000"/>
              </a:lnSpc>
              <a:buNone/>
            </a:pPr>
            <a:r>
              <a:rPr lang="zh-CN" altLang="en-US" sz="3600" b="1" dirty="0"/>
              <a:t>用一个成语概括老头子的形象</a:t>
            </a:r>
          </a:p>
          <a:p>
            <a:pPr algn="ctr">
              <a:lnSpc>
                <a:spcPct val="140000"/>
              </a:lnSpc>
              <a:buNone/>
            </a:pPr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老当益壮</a:t>
            </a:r>
          </a:p>
        </p:txBody>
      </p:sp>
    </p:spTree>
  </p:cSld>
  <p:clrMapOvr>
    <a:masterClrMapping/>
  </p:clrMapOvr>
  <p:transition spd="med">
    <p:random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文本框 171009" descr="bjt20-2"/>
          <p:cNvSpPr txBox="1"/>
          <p:nvPr/>
        </p:nvSpPr>
        <p:spPr>
          <a:xfrm>
            <a:off x="4800600" y="765175"/>
            <a:ext cx="2808288" cy="64008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charset="0"/>
                <a:ea typeface="宋体" pitchFamily="2" charset="-122"/>
              </a:rPr>
              <a:t>语  言  描  写</a:t>
            </a:r>
          </a:p>
        </p:txBody>
      </p:sp>
      <p:sp>
        <p:nvSpPr>
          <p:cNvPr id="171011" name="文本框 171010"/>
          <p:cNvSpPr txBox="1"/>
          <p:nvPr/>
        </p:nvSpPr>
        <p:spPr>
          <a:xfrm>
            <a:off x="3000375" y="1995488"/>
            <a:ext cx="187325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序幕：</a:t>
            </a:r>
          </a:p>
        </p:txBody>
      </p:sp>
      <p:sp>
        <p:nvSpPr>
          <p:cNvPr id="171012" name="文本框 171011"/>
          <p:cNvSpPr txBox="1"/>
          <p:nvPr/>
        </p:nvSpPr>
        <p:spPr>
          <a:xfrm>
            <a:off x="2855913" y="3003550"/>
            <a:ext cx="7127875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你什么也靠给我，</a:t>
            </a:r>
            <a:r>
              <a:rPr lang="en-US" altLang="zh-CN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------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一切保险。</a:t>
            </a:r>
          </a:p>
        </p:txBody>
      </p:sp>
      <p:sp>
        <p:nvSpPr>
          <p:cNvPr id="171013" name="文本框 171012"/>
          <p:cNvSpPr txBox="1"/>
          <p:nvPr/>
        </p:nvSpPr>
        <p:spPr>
          <a:xfrm>
            <a:off x="3287713" y="4875213"/>
            <a:ext cx="6192837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表现了老人自信的性格特点。</a:t>
            </a:r>
          </a:p>
        </p:txBody>
      </p:sp>
      <p:sp>
        <p:nvSpPr>
          <p:cNvPr id="171014" name="下箭头 171013"/>
          <p:cNvSpPr/>
          <p:nvPr/>
        </p:nvSpPr>
        <p:spPr>
          <a:xfrm>
            <a:off x="5703888" y="3811588"/>
            <a:ext cx="823912" cy="1057275"/>
          </a:xfrm>
          <a:prstGeom prst="downArrow">
            <a:avLst>
              <a:gd name="adj1" fmla="val 50000"/>
              <a:gd name="adj2" fmla="val 36038"/>
            </a:avLst>
          </a:prstGeom>
          <a:solidFill>
            <a:srgbClr val="FF3300"/>
          </a:solidFill>
          <a:ln w="9525">
            <a:noFill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</a:pPr>
            <a:endParaRPr dirty="0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1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0" grpId="0" bldLvl="0" animBg="1"/>
      <p:bldP spid="171011" grpId="0"/>
      <p:bldP spid="171012" grpId="0"/>
      <p:bldP spid="171013" grpId="0"/>
      <p:bldP spid="17101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文本框 173057" descr="bjt20-2"/>
          <p:cNvSpPr txBox="1"/>
          <p:nvPr/>
        </p:nvSpPr>
        <p:spPr>
          <a:xfrm>
            <a:off x="4800600" y="549275"/>
            <a:ext cx="2808288" cy="64008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charset="0"/>
                <a:ea typeface="宋体" pitchFamily="2" charset="-122"/>
              </a:rPr>
              <a:t>语  言  描  写</a:t>
            </a:r>
          </a:p>
        </p:txBody>
      </p:sp>
      <p:sp>
        <p:nvSpPr>
          <p:cNvPr id="173059" name="矩形 173058"/>
          <p:cNvSpPr/>
          <p:nvPr/>
        </p:nvSpPr>
        <p:spPr>
          <a:xfrm>
            <a:off x="2927350" y="1298417"/>
            <a:ext cx="7164388" cy="15544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en-US" altLang="zh-CN" sz="32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       </a:t>
            </a:r>
            <a:r>
              <a:rPr lang="zh-CN" altLang="en-US" sz="32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在老头子护送的过程中，他连续说了哪三句类似的话？请同学们从课文中找一找。 </a:t>
            </a:r>
          </a:p>
        </p:txBody>
      </p:sp>
      <p:sp>
        <p:nvSpPr>
          <p:cNvPr id="173060" name="矩形 173059"/>
          <p:cNvSpPr/>
          <p:nvPr/>
        </p:nvSpPr>
        <p:spPr>
          <a:xfrm>
            <a:off x="2855913" y="2979262"/>
            <a:ext cx="7789545" cy="222504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2800" b="1" dirty="0">
                <a:latin typeface="Arial" charset="0"/>
                <a:ea typeface="宋体" pitchFamily="2" charset="-122"/>
              </a:rPr>
              <a:t>“</a:t>
            </a:r>
            <a:r>
              <a:rPr lang="zh-CN" altLang="en-US" sz="2800" b="1" dirty="0">
                <a:latin typeface="Arial" charset="0"/>
                <a:ea typeface="宋体" pitchFamily="2" charset="-122"/>
              </a:rPr>
              <a:t>不怕，洗一洗吧，多么俊的一个孩子呀！” </a:t>
            </a:r>
            <a:br>
              <a:rPr lang="zh-CN" altLang="en-US" sz="2800" b="1" dirty="0">
                <a:latin typeface="Arial" charset="0"/>
                <a:ea typeface="宋体" pitchFamily="2" charset="-122"/>
              </a:rPr>
            </a:br>
            <a:r>
              <a:rPr lang="zh-CN" altLang="en-US" sz="2800" b="1" dirty="0">
                <a:latin typeface="Arial" charset="0"/>
                <a:ea typeface="宋体" pitchFamily="2" charset="-122"/>
              </a:rPr>
              <a:t/>
            </a:r>
            <a:br>
              <a:rPr lang="zh-CN" altLang="en-US" sz="2800" b="1" dirty="0">
                <a:latin typeface="Arial" charset="0"/>
                <a:ea typeface="宋体" pitchFamily="2" charset="-122"/>
              </a:rPr>
            </a:br>
            <a:r>
              <a:rPr lang="zh-CN" altLang="en-US" sz="2800" b="1" dirty="0">
                <a:latin typeface="Arial" charset="0"/>
                <a:ea typeface="宋体" pitchFamily="2" charset="-122"/>
              </a:rPr>
              <a:t>“不怕，小火轮上的探照灯，它照不见我们。” </a:t>
            </a:r>
            <a:br>
              <a:rPr lang="zh-CN" altLang="en-US" sz="2800" b="1" dirty="0">
                <a:latin typeface="Arial" charset="0"/>
                <a:ea typeface="宋体" pitchFamily="2" charset="-122"/>
              </a:rPr>
            </a:br>
            <a:r>
              <a:rPr lang="zh-CN" altLang="en-US" sz="2800" b="1" dirty="0">
                <a:latin typeface="Arial" charset="0"/>
                <a:ea typeface="宋体" pitchFamily="2" charset="-122"/>
              </a:rPr>
              <a:t/>
            </a:r>
            <a:br>
              <a:rPr lang="zh-CN" altLang="en-US" sz="2800" b="1" dirty="0">
                <a:latin typeface="Arial" charset="0"/>
                <a:ea typeface="宋体" pitchFamily="2" charset="-122"/>
              </a:rPr>
            </a:br>
            <a:r>
              <a:rPr lang="zh-CN" altLang="en-US" sz="2800" b="1" dirty="0">
                <a:latin typeface="Arial" charset="0"/>
                <a:ea typeface="宋体" pitchFamily="2" charset="-122"/>
              </a:rPr>
              <a:t>“不怕。他打不着我们！” </a:t>
            </a:r>
          </a:p>
        </p:txBody>
      </p:sp>
      <p:sp>
        <p:nvSpPr>
          <p:cNvPr id="173061" name="矩形标注 173060"/>
          <p:cNvSpPr/>
          <p:nvPr/>
        </p:nvSpPr>
        <p:spPr>
          <a:xfrm>
            <a:off x="2855913" y="5589588"/>
            <a:ext cx="6624637" cy="640079"/>
          </a:xfrm>
          <a:prstGeom prst="wedgeRectCallout">
            <a:avLst>
              <a:gd name="adj1" fmla="val 45375"/>
              <a:gd name="adj2" fmla="val -253468"/>
            </a:avLst>
          </a:prstGeom>
          <a:solidFill>
            <a:srgbClr val="FF66FF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Arial" charset="0"/>
                <a:ea typeface="宋体" pitchFamily="2" charset="-122"/>
              </a:rPr>
              <a:t>表现了老头子自信的性格特点。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8" grpId="0" bldLvl="0" animBg="1"/>
      <p:bldP spid="173059" grpId="0"/>
      <p:bldP spid="173060" grpId="0"/>
      <p:bldP spid="17306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文本框 174081" descr="bjt20-2"/>
          <p:cNvSpPr txBox="1"/>
          <p:nvPr/>
        </p:nvSpPr>
        <p:spPr>
          <a:xfrm>
            <a:off x="4800600" y="549275"/>
            <a:ext cx="2808288" cy="64008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charset="0"/>
                <a:ea typeface="宋体" pitchFamily="2" charset="-122"/>
              </a:rPr>
              <a:t>语  言  描  写</a:t>
            </a:r>
          </a:p>
        </p:txBody>
      </p:sp>
      <p:sp>
        <p:nvSpPr>
          <p:cNvPr id="174083" name="矩形 174082"/>
          <p:cNvSpPr/>
          <p:nvPr/>
        </p:nvSpPr>
        <p:spPr>
          <a:xfrm>
            <a:off x="2855913" y="1414145"/>
            <a:ext cx="7127875" cy="17373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       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当小女孩意外的受伤后，老头子又说了哪些话？表现了老头子什么性格特征？ </a:t>
            </a:r>
          </a:p>
        </p:txBody>
      </p:sp>
      <p:sp>
        <p:nvSpPr>
          <p:cNvPr id="174084" name="矩形 174083"/>
          <p:cNvSpPr/>
          <p:nvPr/>
        </p:nvSpPr>
        <p:spPr>
          <a:xfrm>
            <a:off x="3935413" y="3252946"/>
            <a:ext cx="487743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200" b="1" dirty="0">
                <a:latin typeface="Arial" charset="0"/>
                <a:ea typeface="宋体" pitchFamily="2" charset="-122"/>
              </a:rPr>
              <a:t>“</a:t>
            </a:r>
            <a:r>
              <a:rPr lang="zh-CN" altLang="en-US" sz="3200" b="1" dirty="0">
                <a:latin typeface="Arial" charset="0"/>
                <a:ea typeface="宋体" pitchFamily="2" charset="-122"/>
              </a:rPr>
              <a:t>我不能送你们进去了。”</a:t>
            </a:r>
          </a:p>
        </p:txBody>
      </p:sp>
      <p:sp>
        <p:nvSpPr>
          <p:cNvPr id="174085" name="矩形 174084"/>
          <p:cNvSpPr/>
          <p:nvPr/>
        </p:nvSpPr>
        <p:spPr>
          <a:xfrm>
            <a:off x="3921125" y="3933984"/>
            <a:ext cx="324421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en-US" altLang="zh-CN" sz="3200" b="1" dirty="0">
                <a:latin typeface="Arial" charset="0"/>
                <a:ea typeface="宋体" pitchFamily="2" charset="-122"/>
              </a:rPr>
              <a:t>“</a:t>
            </a:r>
            <a:r>
              <a:rPr lang="zh-CN" altLang="en-US" sz="3200" b="1" dirty="0">
                <a:latin typeface="Arial" charset="0"/>
                <a:ea typeface="宋体" pitchFamily="2" charset="-122"/>
              </a:rPr>
              <a:t>我没脸见人。”</a:t>
            </a:r>
          </a:p>
        </p:txBody>
      </p:sp>
      <p:sp>
        <p:nvSpPr>
          <p:cNvPr id="7" name="矩形 6"/>
          <p:cNvSpPr/>
          <p:nvPr/>
        </p:nvSpPr>
        <p:spPr>
          <a:xfrm>
            <a:off x="2950929" y="4666061"/>
            <a:ext cx="7125813" cy="15696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latin typeface="Arial" charset="0"/>
                <a:ea typeface="宋体" pitchFamily="2" charset="-122"/>
              </a:rPr>
              <a:t>        “</a:t>
            </a:r>
            <a:r>
              <a:rPr lang="zh-CN" altLang="en-US" sz="3200" b="1" dirty="0">
                <a:latin typeface="Arial" charset="0"/>
                <a:ea typeface="宋体" pitchFamily="2" charset="-122"/>
              </a:rPr>
              <a:t>你们不信我的话，我也不和你们说。谁叫我丢人现眼，打牙跌嘴呢！可是，等到天明，你们看吧！” </a:t>
            </a:r>
          </a:p>
        </p:txBody>
      </p:sp>
      <p:sp>
        <p:nvSpPr>
          <p:cNvPr id="8" name="椭圆形标注 7"/>
          <p:cNvSpPr/>
          <p:nvPr/>
        </p:nvSpPr>
        <p:spPr>
          <a:xfrm>
            <a:off x="9874496" y="5311193"/>
            <a:ext cx="2163762" cy="1153086"/>
          </a:xfrm>
          <a:prstGeom prst="wedgeEllipseCallout">
            <a:avLst>
              <a:gd name="adj1" fmla="val -38407"/>
              <a:gd name="adj2" fmla="val -96056"/>
            </a:avLst>
          </a:prstGeom>
          <a:gradFill rotWithShape="1">
            <a:gsLst>
              <a:gs pos="0">
                <a:srgbClr val="000000">
                  <a:alpha val="100000"/>
                </a:srgbClr>
              </a:gs>
              <a:gs pos="10000">
                <a:srgbClr val="000040">
                  <a:alpha val="100000"/>
                </a:srgbClr>
              </a:gs>
              <a:gs pos="25000">
                <a:srgbClr val="400040">
                  <a:alpha val="100000"/>
                </a:srgbClr>
              </a:gs>
              <a:gs pos="37500">
                <a:srgbClr val="8F0040">
                  <a:alpha val="100000"/>
                </a:srgbClr>
              </a:gs>
              <a:gs pos="45000">
                <a:srgbClr val="F27300">
                  <a:alpha val="100000"/>
                </a:srgbClr>
              </a:gs>
              <a:gs pos="50000">
                <a:srgbClr val="FFBF00">
                  <a:alpha val="100000"/>
                </a:srgbClr>
              </a:gs>
              <a:gs pos="55000">
                <a:srgbClr val="F27300">
                  <a:alpha val="100000"/>
                </a:srgbClr>
              </a:gs>
              <a:gs pos="62500">
                <a:srgbClr val="8F0040">
                  <a:alpha val="100000"/>
                </a:srgbClr>
              </a:gs>
              <a:gs pos="75000">
                <a:srgbClr val="400040">
                  <a:alpha val="100000"/>
                </a:srgbClr>
              </a:gs>
              <a:gs pos="90000">
                <a:srgbClr val="000040">
                  <a:alpha val="100000"/>
                </a:srgbClr>
              </a:gs>
              <a:gs pos="100000">
                <a:srgbClr val="000000">
                  <a:alpha val="100000"/>
                </a:srgbClr>
              </a:gs>
            </a:gsLst>
            <a:lin ang="18900000" scaled="1"/>
            <a:tileRect/>
          </a:gra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66FF33"/>
                </a:solidFill>
                <a:latin typeface="Arial" charset="0"/>
                <a:ea typeface="华文行楷" pitchFamily="2" charset="-122"/>
              </a:rPr>
              <a:t>自尊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bldLvl="0" animBg="1"/>
      <p:bldP spid="174083" grpId="0"/>
      <p:bldP spid="174084" grpId="0"/>
      <p:bldP spid="174085" grpId="0"/>
      <p:bldP spid="7" grpId="0"/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文本框 175105" descr="bjt20-2"/>
          <p:cNvSpPr txBox="1"/>
          <p:nvPr/>
        </p:nvSpPr>
        <p:spPr>
          <a:xfrm>
            <a:off x="4800600" y="549275"/>
            <a:ext cx="2808288" cy="64008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charset="0"/>
                <a:ea typeface="宋体" pitchFamily="2" charset="-122"/>
              </a:rPr>
              <a:t>语  言  描  写</a:t>
            </a:r>
          </a:p>
        </p:txBody>
      </p:sp>
      <p:sp>
        <p:nvSpPr>
          <p:cNvPr id="175107" name="矩形 175106"/>
          <p:cNvSpPr/>
          <p:nvPr/>
        </p:nvSpPr>
        <p:spPr>
          <a:xfrm>
            <a:off x="2640013" y="1341438"/>
            <a:ext cx="7777162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en-US" altLang="zh-CN" sz="32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        “</a:t>
            </a:r>
            <a:r>
              <a:rPr lang="zh-CN" altLang="en-US" sz="32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他们打伤了你，流了这么多血，等明天我叫他们十个人流血！” </a:t>
            </a:r>
          </a:p>
        </p:txBody>
      </p:sp>
      <p:sp>
        <p:nvSpPr>
          <p:cNvPr id="175108" name="矩形 175107"/>
          <p:cNvSpPr/>
          <p:nvPr/>
        </p:nvSpPr>
        <p:spPr>
          <a:xfrm>
            <a:off x="3432175" y="2565559"/>
            <a:ext cx="6335713" cy="579120"/>
          </a:xfrm>
          <a:prstGeom prst="rect">
            <a:avLst/>
          </a:prstGeom>
          <a:gradFill rotWithShape="1">
            <a:gsLst>
              <a:gs pos="0">
                <a:srgbClr val="000082">
                  <a:alpha val="100000"/>
                </a:srgbClr>
              </a:gs>
              <a:gs pos="15000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66FF33"/>
                </a:solidFill>
                <a:latin typeface="Arial" charset="0"/>
                <a:ea typeface="宋体" pitchFamily="2" charset="-122"/>
              </a:rPr>
              <a:t>朗读这句话，重音应该落在哪里？ </a:t>
            </a:r>
          </a:p>
        </p:txBody>
      </p:sp>
      <p:sp>
        <p:nvSpPr>
          <p:cNvPr id="175109" name="矩形 175108"/>
          <p:cNvSpPr/>
          <p:nvPr/>
        </p:nvSpPr>
        <p:spPr>
          <a:xfrm>
            <a:off x="3432175" y="3357722"/>
            <a:ext cx="5761038" cy="579120"/>
          </a:xfrm>
          <a:prstGeom prst="rect">
            <a:avLst/>
          </a:prstGeom>
          <a:gradFill rotWithShape="1">
            <a:gsLst>
              <a:gs pos="0">
                <a:srgbClr val="000082">
                  <a:alpha val="100000"/>
                </a:srgbClr>
              </a:gs>
              <a:gs pos="15000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66FF33"/>
                </a:solidFill>
                <a:latin typeface="Arial" charset="0"/>
                <a:ea typeface="宋体" pitchFamily="2" charset="-122"/>
              </a:rPr>
              <a:t>重音应落在“十个人”上。 </a:t>
            </a:r>
          </a:p>
        </p:txBody>
      </p:sp>
      <p:sp>
        <p:nvSpPr>
          <p:cNvPr id="175110" name="矩形 175109"/>
          <p:cNvSpPr/>
          <p:nvPr/>
        </p:nvSpPr>
        <p:spPr>
          <a:xfrm>
            <a:off x="3432175" y="4187984"/>
            <a:ext cx="5603875" cy="579120"/>
          </a:xfrm>
          <a:prstGeom prst="rect">
            <a:avLst/>
          </a:prstGeom>
          <a:gradFill rotWithShape="1">
            <a:gsLst>
              <a:gs pos="0">
                <a:srgbClr val="000082">
                  <a:alpha val="100000"/>
                </a:srgbClr>
              </a:gs>
              <a:gs pos="15000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66FF33"/>
                </a:solidFill>
                <a:latin typeface="Arial" charset="0"/>
                <a:ea typeface="宋体" pitchFamily="2" charset="-122"/>
              </a:rPr>
              <a:t>表现了老头子什么性格特征？ </a:t>
            </a:r>
          </a:p>
        </p:txBody>
      </p:sp>
      <p:sp>
        <p:nvSpPr>
          <p:cNvPr id="175111" name="椭圆形标注 175110"/>
          <p:cNvSpPr/>
          <p:nvPr/>
        </p:nvSpPr>
        <p:spPr>
          <a:xfrm>
            <a:off x="4205288" y="5364163"/>
            <a:ext cx="4195762" cy="1153086"/>
          </a:xfrm>
          <a:prstGeom prst="wedgeEllipseCallout">
            <a:avLst>
              <a:gd name="adj1" fmla="val -16250"/>
              <a:gd name="adj2" fmla="val -100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30000">
                <a:srgbClr val="66008F">
                  <a:alpha val="100000"/>
                </a:srgbClr>
              </a:gs>
              <a:gs pos="64999">
                <a:srgbClr val="BA0066">
                  <a:alpha val="100000"/>
                </a:srgbClr>
              </a:gs>
              <a:gs pos="89999">
                <a:srgbClr val="FF0000">
                  <a:alpha val="100000"/>
                </a:srgbClr>
              </a:gs>
              <a:gs pos="100000">
                <a:srgbClr val="FF820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FF00"/>
                </a:solidFill>
                <a:latin typeface="Arial" charset="0"/>
                <a:ea typeface="华文行楷" pitchFamily="2" charset="-122"/>
              </a:rPr>
              <a:t>爱憎分明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6" grpId="0" bldLvl="0" animBg="1"/>
      <p:bldP spid="175107" grpId="0"/>
      <p:bldP spid="175108" grpId="0" bldLvl="0" animBg="1"/>
      <p:bldP spid="175109" grpId="0" bldLvl="0" animBg="1"/>
      <p:bldP spid="175110" grpId="0" bldLvl="0" animBg="1"/>
      <p:bldP spid="17511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文本框 140289"/>
          <p:cNvSpPr txBox="1"/>
          <p:nvPr/>
        </p:nvSpPr>
        <p:spPr>
          <a:xfrm>
            <a:off x="1703388" y="333375"/>
            <a:ext cx="8785225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en-US" sz="36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明确：</a:t>
            </a:r>
            <a:r>
              <a:rPr lang="zh-CN" altLang="en-US" sz="32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老头子给你留下了怎样的印象？</a:t>
            </a:r>
            <a:endParaRPr lang="zh-CN" altLang="en-US" sz="3200" b="1">
              <a:solidFill>
                <a:srgbClr val="0000FF"/>
              </a:solidFill>
              <a:latin typeface="Arial" charset="0"/>
              <a:ea typeface="楷体_GB2312" pitchFamily="49" charset="-122"/>
            </a:endParaRPr>
          </a:p>
        </p:txBody>
      </p:sp>
      <p:sp>
        <p:nvSpPr>
          <p:cNvPr id="140291" name="文本框 140290"/>
          <p:cNvSpPr txBox="1"/>
          <p:nvPr/>
        </p:nvSpPr>
        <p:spPr>
          <a:xfrm>
            <a:off x="2126774" y="908050"/>
            <a:ext cx="708914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ctr"/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这是一个</a:t>
            </a:r>
            <a:r>
              <a:rPr lang="en-US" altLang="zh-CN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___________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的老头子</a:t>
            </a:r>
          </a:p>
        </p:txBody>
      </p:sp>
      <p:sp>
        <p:nvSpPr>
          <p:cNvPr id="140292" name="文本框 140291"/>
          <p:cNvSpPr txBox="1"/>
          <p:nvPr/>
        </p:nvSpPr>
        <p:spPr>
          <a:xfrm>
            <a:off x="1847850" y="1700213"/>
            <a:ext cx="6624638" cy="2712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 u="sng" dirty="0">
                <a:solidFill>
                  <a:srgbClr val="008000"/>
                </a:solidFill>
                <a:latin typeface="Arial" charset="0"/>
                <a:ea typeface="楷体_GB2312" pitchFamily="49" charset="-122"/>
              </a:rPr>
              <a:t>一个老当益壮的老头子</a:t>
            </a:r>
          </a:p>
          <a:p>
            <a:pPr lvl="0"/>
            <a:r>
              <a:rPr lang="zh-CN" altLang="en-US" sz="2800" b="1" u="sng" dirty="0">
                <a:solidFill>
                  <a:srgbClr val="008000"/>
                </a:solidFill>
                <a:latin typeface="Arial" charset="0"/>
                <a:ea typeface="楷体_GB2312" pitchFamily="49" charset="-122"/>
              </a:rPr>
              <a:t>一个具有爱国抗日热情的老头子</a:t>
            </a:r>
          </a:p>
          <a:p>
            <a:pPr lvl="0"/>
            <a:r>
              <a:rPr lang="zh-CN" altLang="en-US" sz="2800" b="1" u="sng" dirty="0">
                <a:solidFill>
                  <a:srgbClr val="008000"/>
                </a:solidFill>
                <a:latin typeface="Arial" charset="0"/>
                <a:ea typeface="楷体_GB2312" pitchFamily="49" charset="-122"/>
              </a:rPr>
              <a:t>一个过于自信和自尊的老头子</a:t>
            </a:r>
          </a:p>
          <a:p>
            <a:pPr lvl="0"/>
            <a:r>
              <a:rPr lang="zh-CN" altLang="en-US" sz="2800" b="1" u="sng" dirty="0">
                <a:solidFill>
                  <a:srgbClr val="008000"/>
                </a:solidFill>
                <a:latin typeface="Arial" charset="0"/>
                <a:ea typeface="楷体_GB2312" pitchFamily="49" charset="-122"/>
              </a:rPr>
              <a:t>一个具有爱憎分明的强烈感情的老头子</a:t>
            </a:r>
          </a:p>
          <a:p>
            <a:pPr lvl="0"/>
            <a:r>
              <a:rPr lang="zh-CN" altLang="en-US" sz="2800" b="1" u="sng" dirty="0">
                <a:solidFill>
                  <a:srgbClr val="008000"/>
                </a:solidFill>
                <a:latin typeface="Arial" charset="0"/>
                <a:ea typeface="楷体_GB2312" pitchFamily="49" charset="-122"/>
              </a:rPr>
              <a:t>一个智勇双全的老头子</a:t>
            </a:r>
          </a:p>
          <a:p>
            <a:pPr lvl="0" algn="ctr"/>
            <a:r>
              <a:rPr lang="zh-CN" altLang="en-US" sz="3200" i="1" u="sng" dirty="0">
                <a:solidFill>
                  <a:srgbClr val="008000"/>
                </a:solidFill>
                <a:latin typeface="Arial" charset="0"/>
                <a:ea typeface="宋体" pitchFamily="2" charset="-122"/>
              </a:rPr>
              <a:t>       </a:t>
            </a:r>
          </a:p>
        </p:txBody>
      </p:sp>
      <p:pic>
        <p:nvPicPr>
          <p:cNvPr id="140293" name="图片 140292" descr="000"/>
          <p:cNvPicPr>
            <a:picLocks noChangeAspect="1"/>
          </p:cNvPicPr>
          <p:nvPr/>
        </p:nvPicPr>
        <p:blipFill>
          <a:blip r:embed="rId2">
            <a:clrChange>
              <a:clrFrom>
                <a:srgbClr val="9F9A96"/>
              </a:clrFrom>
              <a:clrTo>
                <a:srgbClr val="9F9A9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88163" y="3546475"/>
            <a:ext cx="3779837" cy="33115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7586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文本框 100353"/>
          <p:cNvSpPr txBox="1"/>
          <p:nvPr/>
        </p:nvSpPr>
        <p:spPr>
          <a:xfrm>
            <a:off x="1703388" y="981075"/>
            <a:ext cx="77724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solidFill>
                  <a:srgbClr val="0068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黑体" pitchFamily="2" charset="-122"/>
              </a:rPr>
              <a:t>  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</a:rPr>
              <a:t>老头子的性格核心</a:t>
            </a: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</a:rPr>
              <a:t>——“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楷体_GB2312" pitchFamily="49" charset="-122"/>
              </a:rPr>
              <a:t>过于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楷体_GB2312" pitchFamily="49" charset="-122"/>
              </a:rPr>
              <a:t>自信和自尊”</a:t>
            </a:r>
          </a:p>
        </p:txBody>
      </p:sp>
      <p:sp>
        <p:nvSpPr>
          <p:cNvPr id="100355" name="文本框 100354"/>
          <p:cNvSpPr txBox="1"/>
          <p:nvPr/>
        </p:nvSpPr>
        <p:spPr>
          <a:xfrm>
            <a:off x="1703388" y="1557338"/>
            <a:ext cx="8077200" cy="1371600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latin typeface="Times New Roman" pitchFamily="18" charset="0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过于</a:t>
            </a:r>
            <a:r>
              <a:rPr lang="zh-CN" altLang="en-US" sz="2800" b="1" dirty="0">
                <a:latin typeface="Times New Roman" pitchFamily="18" charset="0"/>
                <a:ea typeface="楷体_GB2312" pitchFamily="49" charset="-122"/>
              </a:rPr>
              <a:t>”一指“非常”，二有“过头”的意思。所以，本句话既有非常</a:t>
            </a:r>
            <a:r>
              <a:rPr lang="zh-CN" altLang="en-US" sz="2800" b="1" dirty="0">
                <a:latin typeface="Arial" charset="0"/>
                <a:ea typeface="楷体_GB2312" pitchFamily="49" charset="-122"/>
              </a:rPr>
              <a:t>自信非常</a:t>
            </a:r>
            <a:r>
              <a:rPr lang="zh-CN" altLang="en-US" sz="2800" b="1" dirty="0">
                <a:latin typeface="Times New Roman" pitchFamily="18" charset="0"/>
                <a:ea typeface="楷体_GB2312" pitchFamily="49" charset="-122"/>
              </a:rPr>
              <a:t>自尊的意思，又有自信过分、自尊过分的意思。</a:t>
            </a:r>
            <a:endParaRPr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0356" name="文本框 100355"/>
          <p:cNvSpPr txBox="1"/>
          <p:nvPr/>
        </p:nvSpPr>
        <p:spPr>
          <a:xfrm>
            <a:off x="1703388" y="2997200"/>
            <a:ext cx="2395537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具体表现：</a:t>
            </a:r>
            <a:endParaRPr lang="zh-CN" altLang="en-US" sz="2800" b="1">
              <a:solidFill>
                <a:srgbClr val="FF0066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0357" name="文本框 100356"/>
          <p:cNvSpPr txBox="1"/>
          <p:nvPr/>
        </p:nvSpPr>
        <p:spPr>
          <a:xfrm>
            <a:off x="1524000" y="3582988"/>
            <a:ext cx="8664575" cy="327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6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       </a:t>
            </a:r>
            <a:r>
              <a:rPr lang="zh-CN" altLang="en-US" sz="26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过于自信</a:t>
            </a:r>
            <a:r>
              <a:rPr lang="zh-CN" altLang="en-US" sz="2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：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如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P.11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段“你什么也靠给我，我什么也靠给水上的能耐”；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P.12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段“安心睡一觉吧</a:t>
            </a: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P.14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21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段“不怕，探照灯照不见我们</a:t>
            </a:r>
            <a:r>
              <a:rPr lang="zh-CN" altLang="en-US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P.15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31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段“他打不着我们</a:t>
            </a:r>
            <a:r>
              <a:rPr lang="zh-CN" altLang="en-US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P.11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段“每天夜里编算着使自己高兴也使别人高兴的事情”</a:t>
            </a:r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           </a:t>
            </a:r>
          </a:p>
        </p:txBody>
      </p:sp>
      <p:sp>
        <p:nvSpPr>
          <p:cNvPr id="100358" name="文本框 100357"/>
          <p:cNvSpPr txBox="1"/>
          <p:nvPr/>
        </p:nvSpPr>
        <p:spPr>
          <a:xfrm>
            <a:off x="1524000" y="0"/>
            <a:ext cx="9144000" cy="10058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200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明确：</a:t>
            </a:r>
            <a:r>
              <a:rPr lang="zh-CN" altLang="en-US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他的性格核心是什么？课文哪些内容体现他这一性格？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ldLvl="0" animBg="1"/>
      <p:bldP spid="100356" grpId="0"/>
      <p:bldP spid="1003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文本框 101377"/>
          <p:cNvSpPr txBox="1"/>
          <p:nvPr/>
        </p:nvSpPr>
        <p:spPr>
          <a:xfrm>
            <a:off x="2057400" y="228600"/>
            <a:ext cx="32004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过于自尊：</a:t>
            </a:r>
            <a:endParaRPr lang="zh-CN" altLang="en-US" sz="2800" b="1">
              <a:solidFill>
                <a:srgbClr val="FF0066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1379" name="文本框 101378"/>
          <p:cNvSpPr txBox="1"/>
          <p:nvPr/>
        </p:nvSpPr>
        <p:spPr>
          <a:xfrm>
            <a:off x="1828800" y="762000"/>
            <a:ext cx="8610600" cy="3078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         </a:t>
            </a:r>
            <a:r>
              <a:rPr lang="zh-CN" altLang="en-US" sz="2800" b="1" dirty="0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如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P.15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38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39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    知道女孩因为他的不慎而受伤后十分难过“ 我不能送你们进去了”。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 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P.16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47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段由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Arial" charset="0"/>
                <a:ea typeface="楷体_GB2312" pitchFamily="49" charset="-122"/>
              </a:rPr>
              <a:t>自信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自尊激起他对日本鬼子无限的怒火；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 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P.16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51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54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 女孩与老头的对话，表现老人的自尊。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图片 179201" descr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052513"/>
            <a:ext cx="4932363" cy="5805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9203" name="文本框 179202"/>
          <p:cNvSpPr txBox="1"/>
          <p:nvPr/>
        </p:nvSpPr>
        <p:spPr>
          <a:xfrm>
            <a:off x="2133600" y="152400"/>
            <a:ext cx="8356600" cy="1188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小组讨论：这个故事的传奇色彩表现在什么地方？</a:t>
            </a:r>
          </a:p>
        </p:txBody>
      </p:sp>
      <p:sp>
        <p:nvSpPr>
          <p:cNvPr id="179204" name="文本框 179203"/>
          <p:cNvSpPr txBox="1"/>
          <p:nvPr/>
        </p:nvSpPr>
        <p:spPr>
          <a:xfrm>
            <a:off x="5715000" y="762000"/>
            <a:ext cx="4876800" cy="6004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这个故事的传奇色彩表现在老英雄身上。老人年近六十，身体干瘦，，却神出鬼没。无数次通过鬼子的封锁线，保证了苇塘中部队的供给，保证了部队的战斗力，就是因为他，敌人的阴谋总不能得逞。表现在老英雄的英雄行为上。老人手无寸铁，独自一人，竟把十几个鬼子打得头破血流</a:t>
            </a:r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宋体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79203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179204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/>
      <p:bldP spid="1792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文本框 180225"/>
          <p:cNvSpPr txBox="1"/>
          <p:nvPr/>
        </p:nvSpPr>
        <p:spPr>
          <a:xfrm>
            <a:off x="2711450" y="692150"/>
            <a:ext cx="5400675" cy="3657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dirty="0">
              <a:latin typeface="Arial" charset="0"/>
              <a:ea typeface="宋体" pitchFamily="2" charset="-122"/>
            </a:endParaRPr>
          </a:p>
        </p:txBody>
      </p:sp>
      <p:sp>
        <p:nvSpPr>
          <p:cNvPr id="180227" name="文本框 180226"/>
          <p:cNvSpPr txBox="1"/>
          <p:nvPr/>
        </p:nvSpPr>
        <p:spPr>
          <a:xfrm>
            <a:off x="1905000" y="404813"/>
            <a:ext cx="8101013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课文是如何渲染英雄故事传奇色彩的？</a:t>
            </a:r>
            <a:endParaRPr lang="zh-CN" altLang="en-US" sz="2800" dirty="0">
              <a:solidFill>
                <a:srgbClr val="FF0066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80228" name="文本框 180227"/>
          <p:cNvSpPr txBox="1"/>
          <p:nvPr/>
        </p:nvSpPr>
        <p:spPr>
          <a:xfrm>
            <a:off x="1677353" y="2209800"/>
            <a:ext cx="670560" cy="19050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传奇色彩</a:t>
            </a:r>
          </a:p>
        </p:txBody>
      </p:sp>
      <p:sp>
        <p:nvSpPr>
          <p:cNvPr id="180229" name="文本框 180228"/>
          <p:cNvSpPr txBox="1"/>
          <p:nvPr/>
        </p:nvSpPr>
        <p:spPr>
          <a:xfrm>
            <a:off x="2667000" y="990600"/>
            <a:ext cx="2971800" cy="26517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1</a:t>
            </a: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、年近六十，老当益壮，神出鬼没，无数次通过封锁线，保证部队的供给和战斗力。</a:t>
            </a:r>
          </a:p>
        </p:txBody>
      </p:sp>
      <p:sp>
        <p:nvSpPr>
          <p:cNvPr id="180230" name="文本框 180229"/>
          <p:cNvSpPr txBox="1"/>
          <p:nvPr/>
        </p:nvSpPr>
        <p:spPr>
          <a:xfrm>
            <a:off x="2819400" y="3990975"/>
            <a:ext cx="2819400" cy="179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2</a:t>
            </a:r>
            <a:r>
              <a:rPr lang="zh-CN" altLang="en-US" sz="2800" b="1" dirty="0">
                <a:solidFill>
                  <a:srgbClr val="9900FF"/>
                </a:solidFill>
                <a:latin typeface="Arial" charset="0"/>
                <a:ea typeface="宋体" pitchFamily="2" charset="-122"/>
              </a:rPr>
              <a:t>、手无寸铁，只一人就把十几个鬼子打得落花流水。</a:t>
            </a:r>
          </a:p>
        </p:txBody>
      </p:sp>
      <p:sp>
        <p:nvSpPr>
          <p:cNvPr id="180231" name="左大括号 180230"/>
          <p:cNvSpPr/>
          <p:nvPr/>
        </p:nvSpPr>
        <p:spPr>
          <a:xfrm>
            <a:off x="2438400" y="1600200"/>
            <a:ext cx="228600" cy="2819400"/>
          </a:xfrm>
          <a:prstGeom prst="leftBrace">
            <a:avLst>
              <a:gd name="adj1" fmla="val 102777"/>
              <a:gd name="adj2" fmla="val 50000"/>
            </a:avLst>
          </a:prstGeom>
          <a:noFill/>
          <a:ln w="38100" cap="flat" cmpd="sng">
            <a:solidFill>
              <a:srgbClr val="990099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2" name="右大括号 180231"/>
          <p:cNvSpPr/>
          <p:nvPr/>
        </p:nvSpPr>
        <p:spPr>
          <a:xfrm>
            <a:off x="5562600" y="1600200"/>
            <a:ext cx="152400" cy="2590800"/>
          </a:xfrm>
          <a:prstGeom prst="rightBrace">
            <a:avLst>
              <a:gd name="adj1" fmla="val 141666"/>
              <a:gd name="adj2" fmla="val 50000"/>
            </a:avLst>
          </a:prstGeom>
          <a:noFill/>
          <a:ln w="38100" cap="flat" cmpd="sng">
            <a:solidFill>
              <a:srgbClr val="990099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3" name="矩形 180232"/>
          <p:cNvSpPr/>
          <p:nvPr/>
        </p:nvSpPr>
        <p:spPr>
          <a:xfrm>
            <a:off x="5867400" y="1295400"/>
            <a:ext cx="4648200" cy="838200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r>
              <a:rPr lang="en-US" altLang="zh-CN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、强烈的反差来渲染。</a:t>
            </a:r>
          </a:p>
        </p:txBody>
      </p:sp>
      <p:sp>
        <p:nvSpPr>
          <p:cNvPr id="180234" name="矩形 180233"/>
          <p:cNvSpPr/>
          <p:nvPr/>
        </p:nvSpPr>
        <p:spPr>
          <a:xfrm>
            <a:off x="5943600" y="2667000"/>
            <a:ext cx="4572000" cy="2438400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r>
              <a:rPr lang="en-US" altLang="zh-CN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、重点写英雄的行为</a:t>
            </a: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（以女孩的怀疑来反衬；</a:t>
            </a: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叙述过程中只写其然，</a:t>
            </a: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不写其所以然。）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80227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/>
      <p:bldP spid="180228" grpId="0" bldLvl="0" animBg="1"/>
      <p:bldP spid="180229" grpId="0"/>
      <p:bldP spid="180230" grpId="0"/>
      <p:bldP spid="180233" grpId="0" bldLvl="0" animBg="1"/>
      <p:bldP spid="18023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文本框 142337"/>
          <p:cNvSpPr txBox="1"/>
          <p:nvPr/>
        </p:nvSpPr>
        <p:spPr>
          <a:xfrm>
            <a:off x="1431925" y="6170613"/>
            <a:ext cx="309880" cy="3657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endParaRPr dirty="0">
              <a:latin typeface="Arial" charset="0"/>
              <a:ea typeface="宋体" pitchFamily="2" charset="-122"/>
            </a:endParaRPr>
          </a:p>
        </p:txBody>
      </p:sp>
      <p:sp>
        <p:nvSpPr>
          <p:cNvPr id="142339" name="矩形 142338"/>
          <p:cNvSpPr/>
          <p:nvPr/>
        </p:nvSpPr>
        <p:spPr>
          <a:xfrm>
            <a:off x="1703388" y="1197610"/>
            <a:ext cx="7272337" cy="6400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我说他“奇”，就“奇”在</a:t>
            </a:r>
            <a:r>
              <a:rPr lang="en-US" altLang="zh-CN" sz="36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……</a:t>
            </a:r>
          </a:p>
        </p:txBody>
      </p:sp>
      <p:sp>
        <p:nvSpPr>
          <p:cNvPr id="142340" name="文本框 142339"/>
          <p:cNvSpPr txBox="1"/>
          <p:nvPr/>
        </p:nvSpPr>
        <p:spPr>
          <a:xfrm>
            <a:off x="1337945" y="1844675"/>
            <a:ext cx="9330055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我说他“奇”，就“奇”在他神通广大的本领。</a:t>
            </a:r>
          </a:p>
          <a:p>
            <a:pPr lvl="0"/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我说他“奇”，就“奇”在他自信而自尊的性格。</a:t>
            </a:r>
          </a:p>
          <a:p>
            <a:pPr lvl="0"/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我说他“奇”，就“奇”在他悠闲而又乐观的情绪。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pic>
        <p:nvPicPr>
          <p:cNvPr id="142341" name="图片 142340" descr="u=3259172255,3469475545&amp;gp=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508500"/>
            <a:ext cx="9144000" cy="234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2342" name="图片 142341" descr="1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2488" y="0"/>
            <a:ext cx="2195512" cy="1646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43" name="文本框 142342"/>
          <p:cNvSpPr txBox="1"/>
          <p:nvPr/>
        </p:nvSpPr>
        <p:spPr>
          <a:xfrm>
            <a:off x="2208213" y="404813"/>
            <a:ext cx="18592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400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明确：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2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2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2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2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标题 98305"/>
          <p:cNvSpPr>
            <a:spLocks noGrp="1" noRot="1"/>
          </p:cNvSpPr>
          <p:nvPr>
            <p:ph type="title"/>
          </p:nvPr>
        </p:nvSpPr>
        <p:spPr>
          <a:xfrm>
            <a:off x="1703388" y="333375"/>
            <a:ext cx="8736012" cy="2027238"/>
          </a:xfrm>
        </p:spPr>
        <p:txBody>
          <a:bodyPr anchor="ctr"/>
          <a:lstStyle/>
          <a:p>
            <a:pPr algn="l"/>
            <a:r>
              <a:rPr lang="en-US" altLang="zh-CN" b="1" dirty="0">
                <a:solidFill>
                  <a:srgbClr val="FF3300"/>
                </a:solidFill>
                <a:ea typeface="华文行楷" pitchFamily="2" charset="-122"/>
              </a:rPr>
              <a:t>      </a:t>
            </a:r>
            <a:r>
              <a:rPr lang="zh-CN" altLang="en-US" b="1" dirty="0">
                <a:solidFill>
                  <a:srgbClr val="FF3300"/>
                </a:solidFill>
                <a:ea typeface="华文行楷" pitchFamily="2" charset="-122"/>
              </a:rPr>
              <a:t>第四阶段：精读课文</a:t>
            </a:r>
            <a:r>
              <a:rPr lang="en-US" altLang="zh-CN" b="1" dirty="0">
                <a:solidFill>
                  <a:srgbClr val="FF3300"/>
                </a:solidFill>
                <a:ea typeface="华文行楷" pitchFamily="2" charset="-122"/>
              </a:rPr>
              <a:t>,</a:t>
            </a:r>
            <a:r>
              <a:rPr lang="zh-CN" altLang="en-US" b="1" dirty="0">
                <a:solidFill>
                  <a:srgbClr val="FF3300"/>
                </a:solidFill>
                <a:ea typeface="华文行楷" pitchFamily="2" charset="-122"/>
              </a:rPr>
              <a:t>找出环境描写的句子</a:t>
            </a:r>
            <a:r>
              <a:rPr lang="en-US" altLang="zh-CN" b="1" dirty="0">
                <a:solidFill>
                  <a:srgbClr val="FF3300"/>
                </a:solidFill>
                <a:ea typeface="华文行楷" pitchFamily="2" charset="-122"/>
              </a:rPr>
              <a:t>,</a:t>
            </a:r>
            <a:r>
              <a:rPr lang="zh-CN" altLang="en-US" b="1" dirty="0">
                <a:solidFill>
                  <a:srgbClr val="FF3300"/>
                </a:solidFill>
                <a:ea typeface="华文行楷" pitchFamily="2" charset="-122"/>
              </a:rPr>
              <a:t>揣摩这些景物描写的作用。</a:t>
            </a:r>
            <a:endParaRPr lang="zh-CN" altLang="en-US" b="1">
              <a:solidFill>
                <a:srgbClr val="FF3300"/>
              </a:solidFill>
              <a:ea typeface="华文行楷" pitchFamily="2" charset="-122"/>
            </a:endParaRPr>
          </a:p>
        </p:txBody>
      </p:sp>
      <p:sp>
        <p:nvSpPr>
          <p:cNvPr id="98307" name="文本占位符 98306"/>
          <p:cNvSpPr>
            <a:spLocks noGrp="1" noRot="1"/>
          </p:cNvSpPr>
          <p:nvPr>
            <p:ph type="body" idx="1"/>
          </p:nvPr>
        </p:nvSpPr>
        <p:spPr>
          <a:xfrm>
            <a:off x="1703388" y="2565400"/>
            <a:ext cx="8540750" cy="2316163"/>
          </a:xfrm>
        </p:spPr>
        <p:txBody>
          <a:bodyPr/>
          <a:lstStyle/>
          <a:p>
            <a:pPr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（一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请同学们找出环境描写的句子，然后以四人为一组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讨论、探究景物描写的作用</a:t>
            </a:r>
            <a:r>
              <a:rPr lang="en-US" altLang="zh-CN" b="1">
                <a:latin typeface="楷体_GB2312" pitchFamily="49" charset="-122"/>
                <a:ea typeface="楷体_GB2312" pitchFamily="49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标题 103425"/>
          <p:cNvSpPr>
            <a:spLocks noGrp="1" noRot="1"/>
          </p:cNvSpPr>
          <p:nvPr>
            <p:ph type="title"/>
          </p:nvPr>
        </p:nvSpPr>
        <p:spPr>
          <a:xfrm>
            <a:off x="1524000" y="0"/>
            <a:ext cx="5257800" cy="914400"/>
          </a:xfrm>
        </p:spPr>
        <p:txBody>
          <a:bodyPr anchor="ctr"/>
          <a:lstStyle/>
          <a:p>
            <a:pPr lvl="0" algn="l"/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行楷" pitchFamily="2" charset="-122"/>
              </a:rPr>
              <a:t>环境描写</a:t>
            </a:r>
          </a:p>
        </p:txBody>
      </p:sp>
      <p:sp>
        <p:nvSpPr>
          <p:cNvPr id="103427" name="文本框 103426"/>
          <p:cNvSpPr txBox="1"/>
          <p:nvPr/>
        </p:nvSpPr>
        <p:spPr>
          <a:xfrm>
            <a:off x="1847850" y="765175"/>
            <a:ext cx="8820150" cy="179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例子：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 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P.10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P.10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段“月明风清的夜晚，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奔着东南去了”</a:t>
            </a:r>
          </a:p>
        </p:txBody>
      </p:sp>
      <p:sp>
        <p:nvSpPr>
          <p:cNvPr id="103428" name="文本框 103427"/>
          <p:cNvSpPr txBox="1"/>
          <p:nvPr/>
        </p:nvSpPr>
        <p:spPr>
          <a:xfrm>
            <a:off x="1847850" y="2565400"/>
            <a:ext cx="8820150" cy="2865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P.12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段“弯弯下垂的月亮，浮在水一样的天上。”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P.15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38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段“月亮落了，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有些飒飒的风响”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P.17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59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段“水镜子一样的平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在水底轻轻地浮动”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P.18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62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段“鲜嫩的芦花</a:t>
            </a:r>
            <a:r>
              <a:rPr lang="en-US" altLang="zh-CN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正在迎风飘撒”</a:t>
            </a:r>
          </a:p>
        </p:txBody>
      </p:sp>
      <p:sp>
        <p:nvSpPr>
          <p:cNvPr id="103429" name="文本框 103428"/>
          <p:cNvSpPr txBox="1"/>
          <p:nvPr/>
        </p:nvSpPr>
        <p:spPr>
          <a:xfrm>
            <a:off x="1828800" y="5486400"/>
            <a:ext cx="8915400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作用：</a:t>
            </a: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渲染故事的气氛，衬托人物的心情，给作品增添一种战斗的诗情画意。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/>
      <p:bldP spid="103428" grpId="0"/>
      <p:bldP spid="1034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图片 163841" descr="0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" y="0"/>
            <a:ext cx="1123188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4" name="文本框 105473"/>
          <p:cNvSpPr txBox="1"/>
          <p:nvPr/>
        </p:nvSpPr>
        <p:spPr>
          <a:xfrm>
            <a:off x="1905000" y="457200"/>
            <a:ext cx="8458200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endParaRPr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5475" name="文本框 105474"/>
          <p:cNvSpPr txBox="1"/>
          <p:nvPr/>
        </p:nvSpPr>
        <p:spPr>
          <a:xfrm>
            <a:off x="1847850" y="1549755"/>
            <a:ext cx="8820150" cy="3046988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夜晚，敌人从炮楼的小窗里，呆望着这阴森黑暗的大苇塘，天空的星星也像浸在水里，而且要滴落下来的样子。到这样的深夜，苇塘里才有水鸟飞动和唱歌的声音，白天它们是紧紧藏到窝里躲避炮火去了。苇子还是那么狠狠地往上钻，目标好象就是天上。</a:t>
            </a:r>
          </a:p>
        </p:txBody>
      </p:sp>
      <p:sp>
        <p:nvSpPr>
          <p:cNvPr id="105476" name="文本框 105475"/>
          <p:cNvSpPr txBox="1"/>
          <p:nvPr/>
        </p:nvSpPr>
        <p:spPr>
          <a:xfrm>
            <a:off x="2181225" y="4674870"/>
            <a:ext cx="8153400" cy="201168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渲染气氛的作用：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在鬼子监视下芦花荡的夜晚显得宁静，但宁静中又带有几分恐怖。</a:t>
            </a:r>
            <a:endParaRPr lang="zh-CN" altLang="en-US" sz="36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47850" y="167157"/>
            <a:ext cx="8137525" cy="1432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4400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（二）课堂练习：</a:t>
            </a:r>
            <a:r>
              <a:rPr lang="zh-CN" altLang="en-US" sz="4400" dirty="0">
                <a:solidFill>
                  <a:srgbClr val="0000FF"/>
                </a:solidFill>
                <a:latin typeface="Arial" charset="0"/>
                <a:ea typeface="华文行楷" pitchFamily="2" charset="-122"/>
              </a:rPr>
              <a:t>品味探究下列环境描写的句子的作用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ldLvl="0" animBg="1"/>
      <p:bldP spid="105476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图片 165889" descr="luweixizhao2"/>
          <p:cNvPicPr>
            <a:picLocks noChangeAspect="1"/>
          </p:cNvPicPr>
          <p:nvPr/>
        </p:nvPicPr>
        <p:blipFill>
          <a:blip r:embed="rId2"/>
          <a:srcRect b="124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5891" name="文本框 165890"/>
          <p:cNvSpPr txBox="1"/>
          <p:nvPr/>
        </p:nvSpPr>
        <p:spPr>
          <a:xfrm>
            <a:off x="1990725" y="476250"/>
            <a:ext cx="8137525" cy="1188720"/>
          </a:xfrm>
          <a:prstGeom prst="rect">
            <a:avLst/>
          </a:prstGeom>
          <a:solidFill>
            <a:schemeClr val="tx1">
              <a:alpha val="53000"/>
            </a:schemeClr>
          </a:solidFill>
          <a:ln w="38100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en-US" altLang="zh-CN" sz="3600" b="1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  </a:t>
            </a:r>
            <a:r>
              <a:rPr lang="zh-CN" altLang="en-US" sz="3600" b="1" dirty="0" smtClean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苇子</a:t>
            </a:r>
            <a:r>
              <a:rPr lang="zh-CN" altLang="en-US" sz="36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还是那么狠狠地往上钻，目标好像就是天上。</a:t>
            </a:r>
          </a:p>
        </p:txBody>
      </p:sp>
      <p:sp>
        <p:nvSpPr>
          <p:cNvPr id="165892" name="文本框 165891"/>
          <p:cNvSpPr txBox="1"/>
          <p:nvPr/>
        </p:nvSpPr>
        <p:spPr>
          <a:xfrm>
            <a:off x="2063750" y="2651125"/>
            <a:ext cx="8064500" cy="2042160"/>
          </a:xfrm>
          <a:prstGeom prst="rect">
            <a:avLst/>
          </a:prstGeom>
          <a:solidFill>
            <a:schemeClr val="bg1">
              <a:lumMod val="50000"/>
            </a:schemeClr>
          </a:solidFill>
          <a:ln w="38100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00FF00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3200" b="1" dirty="0">
                <a:solidFill>
                  <a:srgbClr val="00FF00"/>
                </a:solidFill>
                <a:latin typeface="华文中宋" pitchFamily="2" charset="-122"/>
                <a:ea typeface="华文中宋" pitchFamily="2" charset="-122"/>
              </a:rPr>
              <a:t>拟人，写出苇子长势旺盛。也把白洋淀人民在那种残酷的战争环境里</a:t>
            </a:r>
            <a:r>
              <a:rPr lang="zh-CN" altLang="en-US" sz="3200" b="1" dirty="0">
                <a:solidFill>
                  <a:srgbClr val="FFFF00"/>
                </a:solidFill>
                <a:latin typeface="华文中宋" pitchFamily="2" charset="-122"/>
                <a:ea typeface="华文中宋" pitchFamily="2" charset="-122"/>
              </a:rPr>
              <a:t>顽强生存</a:t>
            </a:r>
            <a:r>
              <a:rPr lang="zh-CN" altLang="en-US" sz="3200" b="1" dirty="0">
                <a:solidFill>
                  <a:srgbClr val="00FF00"/>
                </a:solidFill>
                <a:latin typeface="华文中宋" pitchFamily="2" charset="-122"/>
                <a:ea typeface="华文中宋" pitchFamily="2" charset="-122"/>
              </a:rPr>
              <a:t>的姿态烘托了出来，</a:t>
            </a:r>
            <a:r>
              <a:rPr lang="zh-CN" altLang="en-US" sz="3200" b="1" dirty="0">
                <a:solidFill>
                  <a:srgbClr val="FFFF00"/>
                </a:solidFill>
                <a:latin typeface="华文中宋" pitchFamily="2" charset="-122"/>
                <a:ea typeface="华文中宋" pitchFamily="2" charset="-122"/>
              </a:rPr>
              <a:t>充满了意志和力量</a:t>
            </a:r>
            <a:r>
              <a:rPr lang="zh-CN" altLang="en-US" sz="3200" b="1" dirty="0">
                <a:solidFill>
                  <a:srgbClr val="00FF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  <a:sym typeface="+mn-ea"/>
              </a:rPr>
              <a:t>“狠狠”一词形象的表达了抗日军民对日寇的仇恨。</a:t>
            </a:r>
          </a:p>
        </p:txBody>
      </p:sp>
      <p:pic>
        <p:nvPicPr>
          <p:cNvPr id="165893" name="图片 165892" descr="返回3">
            <a:hlinkClick r:id="rId3" action="ppaction://hlinksldjump">
              <a:snd r:embed="rId4" name="notify.wav"/>
            </a:hlinkClick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DF8A6"/>
              </a:clrFrom>
              <a:clrTo>
                <a:srgbClr val="FDF8A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77375" y="6381750"/>
            <a:ext cx="9906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5894" name="标题 165893"/>
          <p:cNvSpPr>
            <a:spLocks noGrp="1" noRot="1"/>
          </p:cNvSpPr>
          <p:nvPr>
            <p:ph type="title"/>
          </p:nvPr>
        </p:nvSpPr>
        <p:spPr>
          <a:xfrm>
            <a:off x="1774825" y="-1143000"/>
            <a:ext cx="8229600" cy="1143000"/>
          </a:xfrm>
        </p:spPr>
        <p:txBody>
          <a:bodyPr anchor="ctr"/>
          <a:lstStyle/>
          <a:p>
            <a:r>
              <a:rPr lang="zh-CN" altLang="en-US" sz="2400" dirty="0">
                <a:solidFill>
                  <a:schemeClr val="tx1"/>
                </a:solidFill>
              </a:rPr>
              <a:t>环境描写</a:t>
            </a:r>
            <a:r>
              <a:rPr lang="en-US" altLang="zh-CN" sz="2400">
                <a:solidFill>
                  <a:schemeClr val="tx1"/>
                </a:solidFill>
              </a:rPr>
              <a:t>3“</a:t>
            </a:r>
            <a:r>
              <a:rPr lang="zh-CN" altLang="en-US" sz="2800" b="1" dirty="0">
                <a:solidFill>
                  <a:schemeClr val="tx1"/>
                </a:solidFill>
              </a:rPr>
              <a:t>苇子还是那么狠狠地往上钻</a:t>
            </a:r>
            <a:r>
              <a:rPr lang="en-US" altLang="zh-CN" sz="2400" b="1">
                <a:solidFill>
                  <a:schemeClr val="tx1"/>
                </a:solidFill>
              </a:rPr>
              <a:t>……</a:t>
            </a:r>
            <a:r>
              <a:rPr lang="en-US" altLang="zh-CN" sz="2400">
                <a:solidFill>
                  <a:schemeClr val="tx1"/>
                </a:solidFill>
              </a:rPr>
              <a:t>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1" grpId="0" bldLvl="0" animBg="1"/>
      <p:bldP spid="16589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图片 164865" descr="FR_0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867" name="文本占位符 164866"/>
          <p:cNvSpPr>
            <a:spLocks noGrp="1" noRot="1"/>
          </p:cNvSpPr>
          <p:nvPr>
            <p:ph type="body" idx="1"/>
          </p:nvPr>
        </p:nvSpPr>
        <p:spPr>
          <a:xfrm>
            <a:off x="1981200" y="2058508"/>
            <a:ext cx="7924800" cy="4049084"/>
          </a:xfrm>
        </p:spPr>
        <p:txBody>
          <a:bodyPr/>
          <a:lstStyle/>
          <a:p>
            <a:pPr>
              <a:buNone/>
            </a:pPr>
            <a:r>
              <a:rPr lang="en-US" altLang="zh-CN" b="1" dirty="0">
                <a:latin typeface="宋体" pitchFamily="2" charset="-122"/>
              </a:rPr>
              <a:t> </a:t>
            </a:r>
            <a:r>
              <a:rPr lang="en-US" altLang="zh-CN" b="1" dirty="0" smtClean="0">
                <a:latin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</a:rPr>
              <a:t>、</a:t>
            </a:r>
            <a:r>
              <a:rPr lang="en-US" altLang="zh-CN" b="1" dirty="0" smtClean="0">
                <a:latin typeface="宋体" pitchFamily="2" charset="-122"/>
              </a:rPr>
              <a:t>“</a:t>
            </a:r>
            <a:r>
              <a:rPr lang="zh-CN" altLang="en-US" b="1" dirty="0">
                <a:latin typeface="宋体" pitchFamily="2" charset="-122"/>
              </a:rPr>
              <a:t>到这样的深夜，苇塘里才有水鸟飞动和唱歌的声音，白天它们是紧紧藏到窝里躲避炮火里去了。”从这句话里，你能感受到当时芦花荡处于一种什么环境中？</a:t>
            </a:r>
            <a:r>
              <a:rPr lang="zh-CN" altLang="en-US" b="1" dirty="0">
                <a:ea typeface="Times New Roman" pitchFamily="18" charset="0"/>
              </a:rPr>
              <a:t> </a:t>
            </a:r>
            <a:br>
              <a:rPr lang="zh-CN" altLang="en-US" b="1" dirty="0">
                <a:ea typeface="Times New Roman" pitchFamily="18" charset="0"/>
              </a:rPr>
            </a:br>
            <a:r>
              <a:rPr lang="zh-CN" altLang="en-US" b="1" dirty="0">
                <a:ea typeface="Times New Roman" pitchFamily="18" charset="0"/>
              </a:rPr>
              <a:t/>
            </a:r>
            <a:br>
              <a:rPr lang="zh-CN" altLang="en-US" b="1" dirty="0">
                <a:ea typeface="Times New Roman" pitchFamily="18" charset="0"/>
              </a:rPr>
            </a:br>
            <a:endParaRPr lang="zh-CN" altLang="en-US" b="1" dirty="0">
              <a:ea typeface="Times New Roman" pitchFamily="18" charset="0"/>
            </a:endParaRPr>
          </a:p>
        </p:txBody>
      </p:sp>
      <p:sp>
        <p:nvSpPr>
          <p:cNvPr id="164868" name="文本框 164867"/>
          <p:cNvSpPr txBox="1"/>
          <p:nvPr/>
        </p:nvSpPr>
        <p:spPr>
          <a:xfrm>
            <a:off x="2200143" y="3696684"/>
            <a:ext cx="7620000" cy="267765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FF3399"/>
                </a:solidFill>
                <a:latin typeface="宋体" pitchFamily="2" charset="-122"/>
                <a:ea typeface="宋体" pitchFamily="2" charset="-122"/>
              </a:rPr>
              <a:t>暗示背景</a:t>
            </a:r>
            <a:endParaRPr lang="en-US" altLang="zh-CN" sz="4800" b="1" dirty="0" smtClean="0">
              <a:solidFill>
                <a:srgbClr val="FF3399"/>
              </a:solidFill>
              <a:latin typeface="宋体" pitchFamily="2" charset="-122"/>
              <a:ea typeface="宋体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FF3399"/>
                </a:solidFill>
                <a:latin typeface="宋体" pitchFamily="2" charset="-122"/>
                <a:ea typeface="宋体" pitchFamily="2" charset="-122"/>
              </a:rPr>
              <a:t>说明</a:t>
            </a:r>
            <a:r>
              <a:rPr lang="zh-CN" altLang="en-US" sz="4800" b="1" dirty="0">
                <a:solidFill>
                  <a:srgbClr val="FF3399"/>
                </a:solidFill>
                <a:latin typeface="宋体" pitchFamily="2" charset="-122"/>
                <a:ea typeface="宋体" pitchFamily="2" charset="-122"/>
              </a:rPr>
              <a:t>当时芦花荡一带处于日寇占领、严密的封锁中。</a:t>
            </a:r>
            <a:r>
              <a:rPr lang="zh-CN" altLang="en-US" sz="4800" b="1" dirty="0">
                <a:solidFill>
                  <a:srgbClr val="FF3399"/>
                </a:solidFill>
                <a:latin typeface="Times New Roman" pitchFamily="18" charset="0"/>
                <a:ea typeface="Times New Roman" pitchFamily="18" charset="0"/>
              </a:rPr>
              <a:t> </a:t>
            </a:r>
            <a:endParaRPr lang="zh-CN" altLang="en-US" sz="4800" dirty="0"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图片 162817" descr="luweixizhao2"/>
          <p:cNvPicPr>
            <a:picLocks noChangeAspect="1"/>
          </p:cNvPicPr>
          <p:nvPr/>
        </p:nvPicPr>
        <p:blipFill>
          <a:blip r:embed="rId4"/>
          <a:srcRect b="1242"/>
          <a:stretch>
            <a:fillRect/>
          </a:stretch>
        </p:blipFill>
        <p:spPr>
          <a:xfrm>
            <a:off x="61595" y="0"/>
            <a:ext cx="1217549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450" name="文本框 104449"/>
          <p:cNvSpPr txBox="1"/>
          <p:nvPr/>
        </p:nvSpPr>
        <p:spPr>
          <a:xfrm>
            <a:off x="1847850" y="2276475"/>
            <a:ext cx="7772400" cy="155448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他狠狠地敲打，向苇塘望了一眼。在那里，鲜嫩的芦花，一片展开的紫色的丝绒，正在迎风飘散。</a:t>
            </a:r>
          </a:p>
        </p:txBody>
      </p:sp>
      <p:sp>
        <p:nvSpPr>
          <p:cNvPr id="104451" name="文本框 104450"/>
          <p:cNvSpPr txBox="1"/>
          <p:nvPr/>
        </p:nvSpPr>
        <p:spPr>
          <a:xfrm>
            <a:off x="2063750" y="1916113"/>
            <a:ext cx="8229600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    </a:t>
            </a:r>
            <a:endParaRPr lang="en-US" altLang="zh-CN" sz="2800" b="1" dirty="0">
              <a:solidFill>
                <a:srgbClr val="000000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04452" name="文本框 104451"/>
          <p:cNvSpPr txBox="1"/>
          <p:nvPr/>
        </p:nvSpPr>
        <p:spPr>
          <a:xfrm>
            <a:off x="1981200" y="3581400"/>
            <a:ext cx="99822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   </a:t>
            </a:r>
            <a:endParaRPr lang="en-US" altLang="zh-CN" sz="2800" b="1" dirty="0">
              <a:solidFill>
                <a:srgbClr val="000000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04453" name="文本框 104452"/>
          <p:cNvSpPr txBox="1"/>
          <p:nvPr/>
        </p:nvSpPr>
        <p:spPr>
          <a:xfrm>
            <a:off x="1524000" y="4076700"/>
            <a:ext cx="8604250" cy="143256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烘托作用： 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这是老头子看到的美景，衬托出老英雄在痛打鬼子时内心萌发出的一种轻松、愉快的情绪。</a:t>
            </a:r>
          </a:p>
          <a:p>
            <a:pPr lvl="0"/>
            <a:endParaRPr lang="zh-CN" altLang="en-US" sz="2800" dirty="0">
              <a:latin typeface="Arial" charset="0"/>
              <a:ea typeface="宋体" pitchFamily="2" charset="-122"/>
            </a:endParaRPr>
          </a:p>
        </p:txBody>
      </p:sp>
      <p:pic>
        <p:nvPicPr>
          <p:cNvPr id="104456" name="童年的回忆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09113" y="5662613"/>
            <a:ext cx="663575" cy="663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44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83296" fill="hold"/>
                                        <p:tgtEl>
                                          <p:spTgt spid="1044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56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456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97685" y="615950"/>
            <a:ext cx="8092440" cy="131064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dirty="0">
                <a:ln/>
                <a:solidFill>
                  <a:srgbClr val="FF00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作者</a:t>
            </a:r>
            <a:r>
              <a:rPr lang="zh-CN" altLang="en-US" sz="4000" b="1" dirty="0" smtClean="0">
                <a:ln/>
                <a:solidFill>
                  <a:srgbClr val="FF00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为什么要</a:t>
            </a:r>
            <a:r>
              <a:rPr lang="zh-CN" altLang="en-US" sz="4000" b="1" dirty="0">
                <a:ln/>
                <a:solidFill>
                  <a:srgbClr val="FF006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将如此残酷的战争置于这种如诗如画的环境中来描写？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23975" y="2437765"/>
            <a:ext cx="9544685" cy="32918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这种如诗如画的环境，更加能</a:t>
            </a:r>
            <a:r>
              <a:rPr lang="zh-CN" altLang="en-US" sz="2800" b="1">
                <a:solidFill>
                  <a:srgbClr val="FF0066"/>
                </a:solidFill>
              </a:rPr>
              <a:t>反衬</a:t>
            </a:r>
            <a:r>
              <a:rPr lang="zh-CN" altLang="en-US" sz="2800" b="1"/>
              <a:t>出</a:t>
            </a:r>
            <a:r>
              <a:rPr lang="zh-CN" altLang="en-US" sz="2800" b="1">
                <a:solidFill>
                  <a:srgbClr val="7030A0"/>
                </a:solidFill>
              </a:rPr>
              <a:t>战争的残酷</a:t>
            </a:r>
            <a:r>
              <a:rPr lang="zh-CN" altLang="en-US" sz="2800" b="1"/>
              <a:t>和中国人民</a:t>
            </a:r>
            <a:r>
              <a:rPr lang="zh-CN" altLang="en-US" sz="2800" b="1">
                <a:solidFill>
                  <a:srgbClr val="7030A0"/>
                </a:solidFill>
              </a:rPr>
              <a:t>不容</a:t>
            </a:r>
            <a:r>
              <a:rPr lang="zh-CN" altLang="en-US" sz="2800" b="1"/>
              <a:t>许日寇</a:t>
            </a:r>
            <a:r>
              <a:rPr lang="zh-CN" altLang="en-US" sz="2800" b="1">
                <a:solidFill>
                  <a:srgbClr val="7030A0"/>
                </a:solidFill>
              </a:rPr>
              <a:t>侵犯</a:t>
            </a:r>
            <a:r>
              <a:rPr lang="zh-CN" altLang="en-US" sz="2800" b="1"/>
              <a:t>祖国大好河山</a:t>
            </a:r>
            <a:r>
              <a:rPr lang="zh-CN" altLang="en-US" sz="2800" b="1">
                <a:solidFill>
                  <a:srgbClr val="7030A0"/>
                </a:solidFill>
              </a:rPr>
              <a:t>的强烈决心</a:t>
            </a:r>
            <a:r>
              <a:rPr lang="zh-CN" altLang="en-US" sz="2800" b="1"/>
              <a:t>，写出了人民</a:t>
            </a:r>
            <a:r>
              <a:rPr lang="zh-CN" altLang="en-US" sz="2800" b="1">
                <a:solidFill>
                  <a:srgbClr val="7030A0"/>
                </a:solidFill>
              </a:rPr>
              <a:t>对光明未来的渴望，</a:t>
            </a:r>
            <a:r>
              <a:rPr lang="zh-CN" altLang="en-US" sz="2800" b="1"/>
              <a:t>以及</a:t>
            </a:r>
            <a:r>
              <a:rPr lang="zh-CN" altLang="en-US" sz="2800" b="1">
                <a:solidFill>
                  <a:srgbClr val="7030A0"/>
                </a:solidFill>
              </a:rPr>
              <a:t>祖国必胜的坚定信念</a:t>
            </a:r>
            <a:r>
              <a:rPr lang="zh-CN" altLang="en-US" sz="2800" b="1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sz="2800" b="1"/>
              <a:t>孙犁的作品一向充满浪漫主义精神和乐观精神，文笔清新自然、婉约韵致，富有诗情画意，有</a:t>
            </a:r>
            <a:r>
              <a:rPr lang="en-US" altLang="zh-CN" sz="2800" b="1"/>
              <a:t>“</a:t>
            </a:r>
            <a:r>
              <a:rPr lang="zh-CN" altLang="en-US" sz="2800" b="1"/>
              <a:t>诗体小说</a:t>
            </a:r>
            <a:r>
              <a:rPr lang="en-US" altLang="zh-CN" sz="2800" b="1"/>
              <a:t>”</a:t>
            </a:r>
            <a:r>
              <a:rPr lang="zh-CN" altLang="en-US" sz="2800" b="1"/>
              <a:t>之称。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矩形 106497"/>
          <p:cNvSpPr/>
          <p:nvPr/>
        </p:nvSpPr>
        <p:spPr>
          <a:xfrm>
            <a:off x="2209800" y="504825"/>
            <a:ext cx="120396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4000" b="1" dirty="0">
                <a:latin typeface="Times New Roman" pitchFamily="18" charset="0"/>
                <a:ea typeface="楷体_GB2312" pitchFamily="49" charset="-122"/>
              </a:rPr>
              <a:t>环境</a:t>
            </a:r>
            <a:endParaRPr lang="zh-CN" altLang="en-US" sz="4400" b="1" dirty="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6499" name="直接连接符 106498"/>
          <p:cNvSpPr/>
          <p:nvPr/>
        </p:nvSpPr>
        <p:spPr>
          <a:xfrm>
            <a:off x="3505200" y="838200"/>
            <a:ext cx="792163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6500" name="矩形 106499"/>
          <p:cNvSpPr/>
          <p:nvPr/>
        </p:nvSpPr>
        <p:spPr>
          <a:xfrm>
            <a:off x="4267200" y="457200"/>
            <a:ext cx="339661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600" b="1" dirty="0">
                <a:latin typeface="Times New Roman" pitchFamily="18" charset="0"/>
                <a:ea typeface="楷体_GB2312" pitchFamily="49" charset="-122"/>
              </a:rPr>
              <a:t>险恶、诗情画意</a:t>
            </a:r>
            <a:endParaRPr lang="zh-CN" altLang="en-US" sz="4000" b="1" dirty="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6501" name="矩形 106500"/>
          <p:cNvSpPr/>
          <p:nvPr/>
        </p:nvSpPr>
        <p:spPr>
          <a:xfrm>
            <a:off x="2286000" y="1524000"/>
            <a:ext cx="1295400" cy="640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600" b="1" dirty="0">
                <a:latin typeface="Times New Roman" pitchFamily="18" charset="0"/>
                <a:ea typeface="楷体_GB2312" pitchFamily="49" charset="-122"/>
              </a:rPr>
              <a:t>人物</a:t>
            </a:r>
            <a:endParaRPr lang="zh-CN" altLang="en-US" sz="4400" b="1" dirty="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6502" name="矩形 106501"/>
          <p:cNvSpPr/>
          <p:nvPr/>
        </p:nvSpPr>
        <p:spPr>
          <a:xfrm>
            <a:off x="3429000" y="1295400"/>
            <a:ext cx="381000" cy="1554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latin typeface="Times New Roman" pitchFamily="18" charset="0"/>
                <a:ea typeface="楷体_GB2312" pitchFamily="49" charset="-122"/>
              </a:rPr>
              <a:t>老头子</a:t>
            </a:r>
            <a:endParaRPr lang="zh-CN" altLang="en-US" sz="4000" b="1" dirty="0"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6503" name="直接连接符 106502"/>
          <p:cNvSpPr/>
          <p:nvPr/>
        </p:nvSpPr>
        <p:spPr>
          <a:xfrm>
            <a:off x="4038600" y="1600200"/>
            <a:ext cx="792163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6504" name="直接连接符 106503"/>
          <p:cNvSpPr/>
          <p:nvPr/>
        </p:nvSpPr>
        <p:spPr>
          <a:xfrm>
            <a:off x="4038600" y="2209800"/>
            <a:ext cx="792163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6505" name="矩形 106504"/>
          <p:cNvSpPr/>
          <p:nvPr/>
        </p:nvSpPr>
        <p:spPr>
          <a:xfrm>
            <a:off x="4800600" y="1266825"/>
            <a:ext cx="549084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latin typeface="Times New Roman" pitchFamily="18" charset="0"/>
                <a:ea typeface="楷体_GB2312" pitchFamily="49" charset="-122"/>
              </a:rPr>
              <a:t>性格特征：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过于自信和自尊。</a:t>
            </a:r>
            <a:endParaRPr lang="zh-CN" altLang="en-US" sz="4000" b="1" dirty="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6506" name="矩形 106505"/>
          <p:cNvSpPr/>
          <p:nvPr/>
        </p:nvSpPr>
        <p:spPr>
          <a:xfrm>
            <a:off x="4772025" y="1905000"/>
            <a:ext cx="58991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外貌特征：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干瘦却特别有精神，</a:t>
            </a:r>
          </a:p>
          <a:p>
            <a:pPr lvl="0">
              <a:buClr>
                <a:srgbClr val="000000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	 眼光尖利明亮。</a:t>
            </a:r>
          </a:p>
        </p:txBody>
      </p:sp>
      <p:sp>
        <p:nvSpPr>
          <p:cNvPr id="106507" name="矩形 106506"/>
          <p:cNvSpPr/>
          <p:nvPr/>
        </p:nvSpPr>
        <p:spPr>
          <a:xfrm>
            <a:off x="2286000" y="3048000"/>
            <a:ext cx="800100" cy="1188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600" b="1" dirty="0">
                <a:latin typeface="Times New Roman" pitchFamily="18" charset="0"/>
                <a:ea typeface="楷体_GB2312" pitchFamily="49" charset="-122"/>
              </a:rPr>
              <a:t>情节</a:t>
            </a:r>
          </a:p>
        </p:txBody>
      </p:sp>
      <p:sp>
        <p:nvSpPr>
          <p:cNvPr id="106508" name="直接连接符 106507"/>
          <p:cNvSpPr/>
          <p:nvPr/>
        </p:nvSpPr>
        <p:spPr>
          <a:xfrm>
            <a:off x="3124200" y="3352800"/>
            <a:ext cx="792163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6509" name="直接连接符 106508"/>
          <p:cNvSpPr/>
          <p:nvPr/>
        </p:nvSpPr>
        <p:spPr>
          <a:xfrm>
            <a:off x="3124200" y="4114800"/>
            <a:ext cx="792163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6510" name="矩形 106509"/>
          <p:cNvSpPr/>
          <p:nvPr/>
        </p:nvSpPr>
        <p:spPr>
          <a:xfrm>
            <a:off x="4191000" y="3048000"/>
            <a:ext cx="426593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夜里护送；孩子受伤。</a:t>
            </a:r>
          </a:p>
        </p:txBody>
      </p:sp>
      <p:sp>
        <p:nvSpPr>
          <p:cNvPr id="106511" name="矩形 106510"/>
          <p:cNvSpPr/>
          <p:nvPr/>
        </p:nvSpPr>
        <p:spPr>
          <a:xfrm>
            <a:off x="4114800" y="3810000"/>
            <a:ext cx="589915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buClr>
                <a:srgbClr val="000000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第二天，智斗日寇，报仇雪恨。</a:t>
            </a:r>
          </a:p>
        </p:txBody>
      </p:sp>
      <p:sp>
        <p:nvSpPr>
          <p:cNvPr id="106512" name="文本框 106511"/>
          <p:cNvSpPr txBox="1"/>
          <p:nvPr/>
        </p:nvSpPr>
        <p:spPr>
          <a:xfrm>
            <a:off x="1703388" y="5589588"/>
            <a:ext cx="68884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4400" dirty="0">
                <a:solidFill>
                  <a:srgbClr val="FF3300"/>
                </a:solidFill>
                <a:latin typeface="Arial" charset="0"/>
                <a:ea typeface="华文行楷" pitchFamily="2" charset="-122"/>
              </a:rPr>
              <a:t>（三）前三阶段的梳理小结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6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6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06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6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6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500" grpId="0"/>
      <p:bldP spid="106501" grpId="0"/>
      <p:bldP spid="106505" grpId="0"/>
      <p:bldP spid="106506" grpId="0"/>
      <p:bldP spid="106507" grpId="0"/>
      <p:bldP spid="1065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文本框 182273"/>
          <p:cNvSpPr txBox="1"/>
          <p:nvPr/>
        </p:nvSpPr>
        <p:spPr>
          <a:xfrm>
            <a:off x="2208213" y="5084763"/>
            <a:ext cx="7848600" cy="944880"/>
          </a:xfrm>
          <a:prstGeom prst="rect">
            <a:avLst/>
          </a:prstGeom>
          <a:noFill/>
          <a:ln w="76200" cap="rnd" cmpd="sng">
            <a:solidFill>
              <a:srgbClr val="FFCC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</a:rPr>
              <a:t>通篇洋溢着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</a:rPr>
              <a:t>革命乐观主义精神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</a:rPr>
              <a:t>，体现了作者对祖国和人民的热爱。</a:t>
            </a:r>
          </a:p>
        </p:txBody>
      </p:sp>
      <p:sp>
        <p:nvSpPr>
          <p:cNvPr id="182275" name="标题 182274"/>
          <p:cNvSpPr>
            <a:spLocks noGrp="1" noRot="1"/>
          </p:cNvSpPr>
          <p:nvPr>
            <p:ph type="title"/>
          </p:nvPr>
        </p:nvSpPr>
        <p:spPr>
          <a:xfrm>
            <a:off x="1981200" y="-26987"/>
            <a:ext cx="8229600" cy="1143000"/>
          </a:xfrm>
        </p:spPr>
        <p:txBody>
          <a:bodyPr anchor="ctr"/>
          <a:lstStyle/>
          <a:p>
            <a:r>
              <a:rPr lang="zh-CN" altLang="en-US" sz="4000" b="1" dirty="0">
                <a:solidFill>
                  <a:srgbClr val="FF0000"/>
                </a:solidFill>
                <a:ea typeface="华文中宋" pitchFamily="2" charset="-122"/>
              </a:rPr>
              <a:t>课 堂 小 结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182276" name="矩形 182275"/>
          <p:cNvSpPr/>
          <p:nvPr/>
        </p:nvSpPr>
        <p:spPr>
          <a:xfrm>
            <a:off x="2208213" y="1292225"/>
            <a:ext cx="7503795" cy="179832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        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小说描写我党领导下的抗日根据地</a:t>
            </a:r>
            <a:r>
              <a:rPr lang="en-US" altLang="zh-CN" sz="28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______</a:t>
            </a:r>
          </a:p>
          <a:p>
            <a:pPr lvl="0"/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人民对敌斗争的生活，通过写主人公</a:t>
            </a:r>
            <a:r>
              <a:rPr lang="en-US" altLang="zh-CN" sz="28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________</a:t>
            </a:r>
          </a:p>
          <a:p>
            <a:pPr lvl="0"/>
            <a:r>
              <a:rPr lang="en-US" altLang="zh-CN" sz="28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_____________________, _______________</a:t>
            </a:r>
          </a:p>
          <a:p>
            <a:pPr lvl="0"/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_________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的故事，</a:t>
            </a:r>
          </a:p>
        </p:txBody>
      </p:sp>
      <p:sp>
        <p:nvSpPr>
          <p:cNvPr id="182277" name="矩形 182276"/>
          <p:cNvSpPr/>
          <p:nvPr/>
        </p:nvSpPr>
        <p:spPr>
          <a:xfrm>
            <a:off x="8401050" y="1268413"/>
            <a:ext cx="1099185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白洋淀</a:t>
            </a:r>
          </a:p>
        </p:txBody>
      </p:sp>
      <p:grpSp>
        <p:nvGrpSpPr>
          <p:cNvPr id="182278" name="组合 182277"/>
          <p:cNvGrpSpPr/>
          <p:nvPr/>
        </p:nvGrpSpPr>
        <p:grpSpPr>
          <a:xfrm>
            <a:off x="2424113" y="1724025"/>
            <a:ext cx="7094538" cy="889000"/>
            <a:chOff x="793" y="1253"/>
            <a:chExt cx="4469" cy="560"/>
          </a:xfrm>
        </p:grpSpPr>
        <p:sp>
          <p:nvSpPr>
            <p:cNvPr id="182279" name="矩形 182278"/>
            <p:cNvSpPr/>
            <p:nvPr/>
          </p:nvSpPr>
          <p:spPr>
            <a:xfrm>
              <a:off x="793" y="1525"/>
              <a:ext cx="2616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zh-CN" altLang="en-US" sz="2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charset="0"/>
                  <a:ea typeface="华文中宋" pitchFamily="2" charset="-122"/>
                </a:rPr>
                <a:t>女孩子进苇塘，大女孩受伤，</a:t>
              </a:r>
            </a:p>
          </p:txBody>
        </p:sp>
        <p:sp>
          <p:nvSpPr>
            <p:cNvPr id="182280" name="矩形 182279"/>
            <p:cNvSpPr/>
            <p:nvPr/>
          </p:nvSpPr>
          <p:spPr>
            <a:xfrm>
              <a:off x="4377" y="1253"/>
              <a:ext cx="88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zh-CN" altLang="en-US" sz="2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charset="0"/>
                  <a:ea typeface="华文中宋" pitchFamily="2" charset="-122"/>
                </a:rPr>
                <a:t>夜送两个</a:t>
              </a:r>
            </a:p>
          </p:txBody>
        </p:sp>
      </p:grpSp>
      <p:grpSp>
        <p:nvGrpSpPr>
          <p:cNvPr id="182281" name="组合 182280"/>
          <p:cNvGrpSpPr/>
          <p:nvPr/>
        </p:nvGrpSpPr>
        <p:grpSpPr>
          <a:xfrm>
            <a:off x="2462213" y="2155825"/>
            <a:ext cx="6980237" cy="863600"/>
            <a:chOff x="817" y="1525"/>
            <a:chExt cx="4397" cy="544"/>
          </a:xfrm>
        </p:grpSpPr>
        <p:sp>
          <p:nvSpPr>
            <p:cNvPr id="182282" name="矩形 182281"/>
            <p:cNvSpPr/>
            <p:nvPr/>
          </p:nvSpPr>
          <p:spPr>
            <a:xfrm>
              <a:off x="3560" y="1525"/>
              <a:ext cx="1654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zh-CN" altLang="en-US" sz="2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charset="0"/>
                  <a:ea typeface="华文中宋" pitchFamily="2" charset="-122"/>
                </a:rPr>
                <a:t>第二天严惩敌人、</a:t>
              </a:r>
            </a:p>
          </p:txBody>
        </p:sp>
        <p:sp>
          <p:nvSpPr>
            <p:cNvPr id="182283" name="矩形 182282"/>
            <p:cNvSpPr/>
            <p:nvPr/>
          </p:nvSpPr>
          <p:spPr>
            <a:xfrm>
              <a:off x="817" y="1781"/>
              <a:ext cx="885" cy="28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>
              <a:spAutoFit/>
            </a:bodyPr>
            <a:lstStyle/>
            <a:p>
              <a:pPr lvl="0"/>
              <a:r>
                <a:rPr lang="zh-CN" altLang="en-US" sz="2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charset="0"/>
                  <a:ea typeface="华文中宋" pitchFamily="2" charset="-122"/>
                </a:rPr>
                <a:t>报仇雪恨</a:t>
              </a:r>
            </a:p>
          </p:txBody>
        </p:sp>
      </p:grpSp>
      <p:sp>
        <p:nvSpPr>
          <p:cNvPr id="182284" name="矩形 182283"/>
          <p:cNvSpPr/>
          <p:nvPr/>
        </p:nvSpPr>
        <p:spPr>
          <a:xfrm>
            <a:off x="2208213" y="3381375"/>
            <a:ext cx="7663815" cy="13716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       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赞美了老艄公</a:t>
            </a:r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_______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的强烈感情，英勇机</a:t>
            </a:r>
          </a:p>
          <a:p>
            <a:pPr lvl="0"/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智的革命精神，表现了根据地人民在中国共产党</a:t>
            </a:r>
          </a:p>
          <a:p>
            <a:pPr lvl="0"/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的领导下英勇抗敌的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爱国主义精神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。</a:t>
            </a:r>
          </a:p>
        </p:txBody>
      </p:sp>
      <p:sp>
        <p:nvSpPr>
          <p:cNvPr id="182285" name="矩形 182284"/>
          <p:cNvSpPr/>
          <p:nvPr/>
        </p:nvSpPr>
        <p:spPr>
          <a:xfrm>
            <a:off x="5089525" y="3357563"/>
            <a:ext cx="1404620" cy="457200"/>
          </a:xfrm>
          <a:prstGeom prst="rect">
            <a:avLst/>
          </a:prstGeom>
          <a:noFill/>
          <a:ln w="38100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charset="0"/>
                <a:ea typeface="华文中宋" pitchFamily="2" charset="-122"/>
              </a:rPr>
              <a:t>爱憎分明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7" grpId="0"/>
      <p:bldP spid="18228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标题 108545"/>
          <p:cNvSpPr>
            <a:spLocks noGrp="1" noRot="1"/>
          </p:cNvSpPr>
          <p:nvPr>
            <p:ph type="title"/>
          </p:nvPr>
        </p:nvSpPr>
        <p:spPr/>
        <p:txBody>
          <a:bodyPr anchor="ctr"/>
          <a:lstStyle/>
          <a:p>
            <a:pPr algn="l"/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行楷" pitchFamily="2" charset="-122"/>
              </a:rPr>
              <a:t>学习文章写法：</a:t>
            </a:r>
          </a:p>
        </p:txBody>
      </p:sp>
      <p:sp>
        <p:nvSpPr>
          <p:cNvPr id="108547" name="文本占位符 108546"/>
          <p:cNvSpPr>
            <a:spLocks noGrp="1" noRot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通过外貌、语言、行动、心理描写来刻画人物性格；</a:t>
            </a:r>
          </a:p>
          <a:p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楷体_GB2312" pitchFamily="49" charset="-122"/>
              </a:rPr>
              <a:t>通过景物描写衬托人物心情。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标题 109569"/>
          <p:cNvSpPr>
            <a:spLocks noGrp="1" noRot="1"/>
          </p:cNvSpPr>
          <p:nvPr>
            <p:ph type="title"/>
          </p:nvPr>
        </p:nvSpPr>
        <p:spPr>
          <a:xfrm>
            <a:off x="2133600" y="228600"/>
            <a:ext cx="7772400" cy="1143000"/>
          </a:xfrm>
          <a:ln cmpd="sng">
            <a:solidFill>
              <a:srgbClr val="FF0000"/>
            </a:solidFill>
            <a:miter/>
          </a:ln>
        </p:spPr>
        <p:txBody>
          <a:bodyPr anchor="ctr"/>
          <a:lstStyle/>
          <a:p>
            <a:pPr lvl="0" algn="l"/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行楷" pitchFamily="2" charset="-122"/>
              </a:rPr>
              <a:t>课外延伸作业：</a:t>
            </a:r>
          </a:p>
        </p:txBody>
      </p:sp>
      <p:sp>
        <p:nvSpPr>
          <p:cNvPr id="109571" name="文本框 109570"/>
          <p:cNvSpPr txBox="1"/>
          <p:nvPr/>
        </p:nvSpPr>
        <p:spPr>
          <a:xfrm>
            <a:off x="2057400" y="1447800"/>
            <a:ext cx="8070850" cy="399288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、小说中，敌人严密监视着苇塘，然而，“每到傍晚，苇塘里的歌声还是那么响”，这响亮的歌声唤起你怎样的联想和想像？请用一段文字描述苇塘里的部队生活。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、结合课后练习三，仿写  小说中景物描写的句子，来写写你家乡的景物。</a:t>
            </a: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图片 132097" descr="图片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2099" name="矩形 132098"/>
          <p:cNvSpPr/>
          <p:nvPr/>
        </p:nvSpPr>
        <p:spPr>
          <a:xfrm>
            <a:off x="5735638" y="4005263"/>
            <a:ext cx="4191000" cy="1905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charset="0"/>
                <a:ea typeface="宋体" charset="0"/>
              </a:rPr>
              <a:t>谢谢</a:t>
            </a:r>
          </a:p>
        </p:txBody>
      </p:sp>
      <p:sp>
        <p:nvSpPr>
          <p:cNvPr id="132100" name="文本框 132099"/>
          <p:cNvSpPr txBox="1"/>
          <p:nvPr/>
        </p:nvSpPr>
        <p:spPr>
          <a:xfrm>
            <a:off x="1774825" y="188913"/>
            <a:ext cx="8642350" cy="26517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800" b="1" dirty="0">
                <a:solidFill>
                  <a:srgbClr val="FF3300"/>
                </a:solidFill>
                <a:latin typeface="Arial" charset="0"/>
                <a:ea typeface="楷体_GB2312" pitchFamily="49" charset="-122"/>
              </a:rPr>
              <a:t>      </a:t>
            </a:r>
            <a:r>
              <a:rPr lang="zh-CN" altLang="en-US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同学们，我们热爱和平，反对战争。但在这个世界上，战争却时有发生。于是热爱和平的人民积极投身战斗，谱写了一曲曲可歌可泣的乐章。我们要</a:t>
            </a:r>
            <a:r>
              <a:rPr lang="zh-CN" altLang="zh-CN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认识到革命的胜利来之不易，中国人民是英雄的人民，是不可征服的。</a:t>
            </a:r>
            <a:r>
              <a:rPr lang="zh-CN" altLang="en-US" sz="28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我们更要向抗日英雄们学习，热爱祖国，努力学习，保卫祖国。</a:t>
            </a:r>
          </a:p>
        </p:txBody>
      </p:sp>
      <p:pic>
        <p:nvPicPr>
          <p:cNvPr id="132102" name="童年的回忆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5188" y="5965825"/>
            <a:ext cx="504825" cy="50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296" fill="hold"/>
                                        <p:tgtEl>
                                          <p:spTgt spid="132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210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2463</Words>
  <Application>Microsoft Office PowerPoint</Application>
  <PresentationFormat>宽屏</PresentationFormat>
  <Paragraphs>242</Paragraphs>
  <Slides>33</Slides>
  <Notes>0</Notes>
  <HiddenSlides>2</HiddenSlides>
  <MMClips>2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4" baseType="lpstr">
      <vt:lpstr>黑体</vt:lpstr>
      <vt:lpstr>华文行楷</vt:lpstr>
      <vt:lpstr>华文中宋</vt:lpstr>
      <vt:lpstr>楷体_GB2312</vt:lpstr>
      <vt:lpstr>宋体</vt:lpstr>
      <vt:lpstr>Arial</vt:lpstr>
      <vt:lpstr>Calibri</vt:lpstr>
      <vt:lpstr>Calibri Light</vt:lpstr>
      <vt:lpstr>Tahoma</vt:lpstr>
      <vt:lpstr>Times New Roman</vt:lpstr>
      <vt:lpstr>Office 主题</vt:lpstr>
      <vt:lpstr>芦花荡</vt:lpstr>
      <vt:lpstr>作者简介——孙犁</vt:lpstr>
      <vt:lpstr>　   1937年7月7日，日本侵略军在河北宛平卢沟桥制造事端。中国守军奋起抵抗的作战。亦称“七七”抗战、“七七”事变。“七七”事变发生后，全国人民群情激愤,声讨日本侵略军。“七七”事变，标志着日本帝国主义全面侵华战争的开始，揭开了中国人民伟大的全面抗日民族战争……著名的抗日武装“雁翎队”，他们在中国共产党的领导下，利用淀区芦荡遍布、沟河交错的有利地形，开展机动灵活的游击战，以弱胜强，痛击日本侵略军，大长我中华民族之威风。本文写于抗日战争的最后阶段（1945年8月）。 </vt:lpstr>
      <vt:lpstr>PowerPoint 演示文稿</vt:lpstr>
      <vt:lpstr>PowerPoint 演示文稿</vt:lpstr>
      <vt:lpstr>PowerPoint 演示文稿</vt:lpstr>
      <vt:lpstr>PowerPoint 演示文稿</vt:lpstr>
      <vt:lpstr>第二阶段:整体感知课文，理清结构，复述并概括小说的故事情节。</vt:lpstr>
      <vt:lpstr>第三阶段: 细读课文,把握小说的人物形象</vt:lpstr>
      <vt:lpstr>PowerPoint 演示文稿</vt:lpstr>
      <vt:lpstr>老头子的外貌描写很有特色，请找出来，读一读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第四阶段：精读课文,找出环境描写的句子,揣摩这些景物描写的作用。</vt:lpstr>
      <vt:lpstr>环境描写</vt:lpstr>
      <vt:lpstr>PowerPoint 演示文稿</vt:lpstr>
      <vt:lpstr>环境描写3“苇子还是那么狠狠地往上钻……”</vt:lpstr>
      <vt:lpstr>PowerPoint 演示文稿</vt:lpstr>
      <vt:lpstr>PowerPoint 演示文稿</vt:lpstr>
      <vt:lpstr>PowerPoint 演示文稿</vt:lpstr>
      <vt:lpstr>PowerPoint 演示文稿</vt:lpstr>
      <vt:lpstr>课 堂 小 结</vt:lpstr>
      <vt:lpstr>学习文章写法：</vt:lpstr>
      <vt:lpstr>课外延伸作业：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 y</cp:lastModifiedBy>
  <cp:revision>19</cp:revision>
  <dcterms:created xsi:type="dcterms:W3CDTF">2016-08-27T08:15:00Z</dcterms:created>
  <dcterms:modified xsi:type="dcterms:W3CDTF">2016-09-08T04:01:05Z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