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9" r:id="rId2"/>
    <p:sldId id="280" r:id="rId3"/>
    <p:sldId id="282" r:id="rId4"/>
    <p:sldId id="288" r:id="rId5"/>
    <p:sldId id="294" r:id="rId6"/>
    <p:sldId id="297" r:id="rId7"/>
    <p:sldId id="275" r:id="rId8"/>
    <p:sldId id="284" r:id="rId9"/>
    <p:sldId id="261" r:id="rId10"/>
    <p:sldId id="262" r:id="rId11"/>
    <p:sldId id="263" r:id="rId12"/>
    <p:sldId id="264" r:id="rId13"/>
    <p:sldId id="273" r:id="rId14"/>
    <p:sldId id="265" r:id="rId15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2000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00"/>
    <a:srgbClr val="996600"/>
    <a:srgbClr val="00CC00"/>
    <a:srgbClr val="FFFF66"/>
    <a:srgbClr val="FF0066"/>
    <a:srgbClr val="FF66CC"/>
    <a:srgbClr val="0000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8"/>
    <p:restoredTop sz="94603"/>
  </p:normalViewPr>
  <p:slideViewPr>
    <p:cSldViewPr showGuides="1">
      <p:cViewPr varScale="1">
        <p:scale>
          <a:sx n="63" d="100"/>
          <a:sy n="63" d="100"/>
        </p:scale>
        <p:origin x="5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标题 72705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72707" name="副标题 72706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72708" name="日期占位符 7270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buClrTx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09" name="页脚占位符 7270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buClrTx/>
            </a:pPr>
            <a:endParaRPr lang="zh-CN" dirty="0">
              <a:latin typeface="Arial" panose="020B0604020202020204" pitchFamily="34" charset="0"/>
            </a:endParaRPr>
          </a:p>
        </p:txBody>
      </p:sp>
      <p:sp>
        <p:nvSpPr>
          <p:cNvPr id="72710" name="灯片编号占位符 7270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buClrTx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  <a:pPr>
                <a:buClrTx/>
              </a:pPr>
              <a:t>‹#›</a:t>
            </a:fld>
            <a:endParaRPr 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fld id="{BB962C8B-B14F-4D97-AF65-F5344CB8AC3E}" type="datetime1">
              <a:rPr lang="zh-CN" altLang="en-US" dirty="0"/>
              <a:pPr lvl="0">
                <a:buClrTx/>
              </a:pPr>
              <a:t>2021/7/8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标题 71681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71683" name="文本占位符 71682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1684" name="日期占位符 7168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fld id="{BB962C8B-B14F-4D97-AF65-F5344CB8AC3E}" type="datetime1">
              <a:rPr lang="zh-CN" altLang="en-US" dirty="0"/>
              <a:pPr lvl="0">
                <a:buClrTx/>
              </a:pPr>
              <a:t>2021/7/8</a:t>
            </a:fld>
            <a:endParaRPr lang="zh-CN" altLang="en-US" dirty="0"/>
          </a:p>
        </p:txBody>
      </p:sp>
      <p:sp>
        <p:nvSpPr>
          <p:cNvPr id="71685" name="页脚占位符 7168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dirty="0"/>
          </a:p>
        </p:txBody>
      </p:sp>
      <p:sp>
        <p:nvSpPr>
          <p:cNvPr id="71686" name="灯片编号占位符 7168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en-US" altLang="zh-CN" dirty="0"/>
              <a:pPr lvl="0">
                <a:buClrTx/>
              </a:pPr>
              <a:t>‹#›</a:t>
            </a:fld>
            <a:endParaRPr 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None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file:///E:\&#25105;&#30340;&#38899;&#20048;\&#22238;&#23478;.mp3" TargetMode="External"/><Relationship Id="rId1" Type="http://schemas.microsoft.com/office/2007/relationships/media" Target="file:///E:\&#25105;&#30340;&#38899;&#20048;\&#22238;&#23478;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143000"/>
          </a:xfrm>
        </p:spPr>
        <p:txBody>
          <a:bodyPr/>
          <a:lstStyle/>
          <a:p>
            <a:r>
              <a:rPr lang="zh-CN" altLang="en-US" b="1" dirty="0">
                <a:solidFill>
                  <a:srgbClr val="C00000"/>
                </a:solidFill>
              </a:rPr>
              <a:t>时间都去哪儿了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-1476672" y="1455417"/>
            <a:ext cx="6400800" cy="5301208"/>
          </a:xfrm>
        </p:spPr>
        <p:txBody>
          <a:bodyPr/>
          <a:lstStyle/>
          <a:p>
            <a:r>
              <a:rPr lang="zh-CN" altLang="en-US" b="1" dirty="0">
                <a:solidFill>
                  <a:srgbClr val="0000CC"/>
                </a:solidFill>
              </a:rPr>
              <a:t>门前老树长新芽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院里枯木又开花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半生存了好多话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藏进了满头白发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 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记忆中的小脚丫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肉嘟嘟的小嘴巴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一生把爱交给他</a:t>
            </a:r>
          </a:p>
          <a:p>
            <a:r>
              <a:rPr lang="zh-CN" altLang="en-US" b="1" dirty="0">
                <a:solidFill>
                  <a:srgbClr val="0000CC"/>
                </a:solidFill>
              </a:rPr>
              <a:t>只为那一声爸妈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95936" y="1412776"/>
            <a:ext cx="5517857" cy="531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时间都去哪儿了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还没好好感受年轻就老了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生儿养女一辈子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满脑子都是孩子哭了笑了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 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时间都去哪儿了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还没好好看看你眼睛就花了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柴米油盐半辈子</a:t>
            </a:r>
          </a:p>
          <a:p>
            <a:r>
              <a:rPr lang="zh-CN" altLang="en-US" b="1" dirty="0">
                <a:solidFill>
                  <a:srgbClr val="FF0000"/>
                </a:solidFill>
              </a:rPr>
              <a:t>转眼就只剩下满脸的皱纹了</a:t>
            </a:r>
            <a:r>
              <a:rPr lang="en-US" altLang="zh-CN" b="1" dirty="0">
                <a:solidFill>
                  <a:srgbClr val="FF0000"/>
                </a:solidFill>
              </a:rPr>
              <a:t>---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413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标题 82945"/>
          <p:cNvSpPr>
            <a:spLocks noGrp="1" noRot="1"/>
          </p:cNvSpPr>
          <p:nvPr>
            <p:ph type="title"/>
          </p:nvPr>
        </p:nvSpPr>
        <p:spPr>
          <a:xfrm>
            <a:off x="251520" y="11088"/>
            <a:ext cx="8540750" cy="1143000"/>
          </a:xfrm>
          <a:ln/>
        </p:spPr>
        <p:txBody>
          <a:bodyPr anchor="ctr"/>
          <a:lstStyle/>
          <a:p>
            <a:r>
              <a:rPr lang="zh-CN" altLang="en-US" b="1" dirty="0"/>
              <a:t>三叶虫化石</a:t>
            </a:r>
          </a:p>
        </p:txBody>
      </p:sp>
      <p:pic>
        <p:nvPicPr>
          <p:cNvPr id="82948" name="文本占位符 82947" descr="u=3624074234,3334726978&amp;fm=52&amp;gp=0"/>
          <p:cNvPicPr>
            <a:picLocks noGrp="1" noChangeAspect="1"/>
          </p:cNvPicPr>
          <p:nvPr>
            <p:ph type="body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5949279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标题 84993"/>
          <p:cNvSpPr>
            <a:spLocks noGrp="1" noRot="1"/>
          </p:cNvSpPr>
          <p:nvPr>
            <p:ph type="title"/>
          </p:nvPr>
        </p:nvSpPr>
        <p:spPr>
          <a:ln/>
        </p:spPr>
        <p:txBody>
          <a:bodyPr anchor="ctr"/>
          <a:lstStyle/>
          <a:p>
            <a:r>
              <a:rPr lang="zh-CN" altLang="en-US" dirty="0"/>
              <a:t>长毛象</a:t>
            </a:r>
          </a:p>
        </p:txBody>
      </p:sp>
      <p:pic>
        <p:nvPicPr>
          <p:cNvPr id="84996" name="文本占位符 84995" descr="01300000287245124822559284270"/>
          <p:cNvPicPr>
            <a:picLocks noGrp="1" noChangeAspect="1"/>
          </p:cNvPicPr>
          <p:nvPr>
            <p:ph type="body" idx="1"/>
          </p:nvPr>
        </p:nvPicPr>
        <p:blipFill>
          <a:blip r:embed="rId2" cstate="print"/>
          <a:stretch>
            <a:fillRect/>
          </a:stretch>
        </p:blipFill>
        <p:spPr>
          <a:xfrm>
            <a:off x="1042988" y="1557338"/>
            <a:ext cx="7416800" cy="4727575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标题 91137"/>
          <p:cNvSpPr>
            <a:spLocks noGrp="1" noRot="1"/>
          </p:cNvSpPr>
          <p:nvPr>
            <p:ph type="title"/>
          </p:nvPr>
        </p:nvSpPr>
        <p:spPr>
          <a:xfrm>
            <a:off x="251520" y="30138"/>
            <a:ext cx="8540750" cy="874713"/>
          </a:xfrm>
          <a:ln/>
        </p:spPr>
        <p:txBody>
          <a:bodyPr anchor="ctr"/>
          <a:lstStyle/>
          <a:p>
            <a:r>
              <a:rPr lang="zh-CN" altLang="en-US" b="1" dirty="0"/>
              <a:t>琥珀</a:t>
            </a:r>
          </a:p>
        </p:txBody>
      </p:sp>
      <p:pic>
        <p:nvPicPr>
          <p:cNvPr id="91140" name="文本占位符 91139" descr="01300000670172126033588978243"/>
          <p:cNvPicPr>
            <a:picLocks noGrp="1" noChangeAspect="1"/>
          </p:cNvPicPr>
          <p:nvPr>
            <p:ph type="body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836712"/>
            <a:ext cx="9036496" cy="6021288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矩形 101377"/>
          <p:cNvSpPr/>
          <p:nvPr/>
        </p:nvSpPr>
        <p:spPr>
          <a:xfrm rot="5400000">
            <a:off x="-1325997" y="2414230"/>
            <a:ext cx="5479505" cy="2036440"/>
          </a:xfrm>
          <a:prstGeom prst="rect">
            <a:avLst/>
          </a:prstGeom>
        </p:spPr>
        <p:txBody>
          <a:bodyPr vert="eaVert"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>
              <a:spcBef>
                <a:spcPct val="0"/>
              </a:spcBef>
            </a:pPr>
            <a:r>
              <a:rPr lang="zh-CN" altLang="en-US" sz="36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时间的脚印</a:t>
            </a:r>
          </a:p>
        </p:txBody>
      </p:sp>
      <p:sp>
        <p:nvSpPr>
          <p:cNvPr id="101379" name="文本框 101378"/>
          <p:cNvSpPr txBox="1"/>
          <p:nvPr/>
        </p:nvSpPr>
        <p:spPr>
          <a:xfrm>
            <a:off x="3492500" y="1773238"/>
            <a:ext cx="297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4000" b="1" dirty="0">
                <a:solidFill>
                  <a:srgbClr val="9999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1380" name="回家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8534400" y="61722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82" name="文本占位符 101381"/>
          <p:cNvSpPr>
            <a:spLocks noGrp="1" noRot="1"/>
          </p:cNvSpPr>
          <p:nvPr>
            <p:ph type="body" sz="half" idx="1"/>
          </p:nvPr>
        </p:nvSpPr>
        <p:spPr>
          <a:xfrm>
            <a:off x="301625" y="1905000"/>
            <a:ext cx="4191000" cy="4194175"/>
          </a:xfrm>
          <a:ln/>
        </p:spPr>
        <p:txBody>
          <a:bodyPr vert="horz"/>
          <a:lstStyle/>
          <a:p>
            <a:r>
              <a:rPr lang="en-US" altLang="zh-CN" sz="2800" dirty="0"/>
              <a:t>	</a:t>
            </a:r>
          </a:p>
        </p:txBody>
      </p:sp>
      <p:sp>
        <p:nvSpPr>
          <p:cNvPr id="101383" name="文本占位符 101382"/>
          <p:cNvSpPr>
            <a:spLocks noGrp="1" noRot="1"/>
          </p:cNvSpPr>
          <p:nvPr>
            <p:ph type="body" sz="half" idx="2"/>
          </p:nvPr>
        </p:nvSpPr>
        <p:spPr>
          <a:xfrm>
            <a:off x="4651375" y="1905000"/>
            <a:ext cx="4191000" cy="4194175"/>
          </a:xfrm>
          <a:ln/>
        </p:spPr>
        <p:txBody>
          <a:bodyPr/>
          <a:lstStyle/>
          <a:p>
            <a:endParaRPr lang="en-US" altLang="zh-CN" sz="2800" dirty="0"/>
          </a:p>
        </p:txBody>
      </p:sp>
      <p:sp>
        <p:nvSpPr>
          <p:cNvPr id="101384" name="文本框 101383"/>
          <p:cNvSpPr txBox="1"/>
          <p:nvPr/>
        </p:nvSpPr>
        <p:spPr>
          <a:xfrm>
            <a:off x="6345238" y="3213100"/>
            <a:ext cx="458787" cy="21605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  <a:buClrTx/>
            </a:pPr>
            <a:endParaRPr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0"/>
            <a:ext cx="651621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13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38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文本占位符 104450"/>
          <p:cNvSpPr>
            <a:spLocks noGrp="1" noRot="1"/>
          </p:cNvSpPr>
          <p:nvPr>
            <p:ph type="body" idx="1"/>
          </p:nvPr>
        </p:nvSpPr>
        <p:spPr>
          <a:xfrm>
            <a:off x="323528" y="548680"/>
            <a:ext cx="8569325" cy="5634038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2800" dirty="0">
                <a:solidFill>
                  <a:srgbClr val="000000"/>
                </a:solidFill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</a:rPr>
              <a:t>教学重点</a:t>
            </a:r>
            <a:r>
              <a:rPr lang="zh-CN" altLang="en-US" sz="2800" dirty="0">
                <a:solidFill>
                  <a:srgbClr val="000000"/>
                </a:solidFill>
              </a:rPr>
              <a:t>】</a:t>
            </a:r>
          </a:p>
          <a:p>
            <a:pPr>
              <a:lnSpc>
                <a:spcPct val="90000"/>
              </a:lnSpc>
            </a:pPr>
            <a:endParaRPr lang="zh-CN" altLang="en-US" sz="2800" b="1" dirty="0">
              <a:solidFill>
                <a:srgbClr val="000000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</a:rPr>
              <a:t>  </a:t>
            </a:r>
            <a:r>
              <a:rPr lang="en-US" altLang="zh-CN" sz="2800" b="1" dirty="0">
                <a:solidFill>
                  <a:srgbClr val="000000"/>
                </a:solidFill>
              </a:rPr>
              <a:t>1  </a:t>
            </a:r>
            <a:r>
              <a:rPr lang="zh-CN" altLang="en-US" sz="2800" b="1" dirty="0">
                <a:solidFill>
                  <a:srgbClr val="000000"/>
                </a:solidFill>
              </a:rPr>
              <a:t>真正理解用岩石的破坏和新生来记录时间   的含义。 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</a:rPr>
              <a:t> 2  </a:t>
            </a:r>
            <a:r>
              <a:rPr lang="zh-CN" altLang="en-US" sz="2800" b="1" dirty="0">
                <a:solidFill>
                  <a:srgbClr val="000000"/>
                </a:solidFill>
              </a:rPr>
              <a:t>学习本文生动有趣的语言；掌握说明顺序。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</a:rPr>
              <a:t> </a:t>
            </a:r>
            <a:br>
              <a:rPr lang="zh-CN" altLang="en-US" sz="2800" dirty="0">
                <a:solidFill>
                  <a:srgbClr val="000000"/>
                </a:solidFill>
              </a:rPr>
            </a:br>
            <a:r>
              <a:rPr lang="en-US" altLang="zh-CN" sz="2800" dirty="0">
                <a:solidFill>
                  <a:srgbClr val="000000"/>
                </a:solidFill>
              </a:rPr>
              <a:t> </a:t>
            </a:r>
            <a:r>
              <a:rPr lang="zh-CN" altLang="en-US" sz="2800" dirty="0">
                <a:solidFill>
                  <a:srgbClr val="000000"/>
                </a:solidFill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</a:rPr>
              <a:t>教学难点</a:t>
            </a:r>
            <a:r>
              <a:rPr lang="zh-CN" altLang="en-US" sz="2800" dirty="0">
                <a:solidFill>
                  <a:srgbClr val="000000"/>
                </a:solidFill>
              </a:rPr>
              <a:t>】</a:t>
            </a:r>
          </a:p>
          <a:p>
            <a:pPr>
              <a:lnSpc>
                <a:spcPct val="90000"/>
              </a:lnSpc>
            </a:pPr>
            <a:br>
              <a:rPr lang="zh-CN" altLang="en-US" sz="2800" dirty="0">
                <a:solidFill>
                  <a:srgbClr val="000000"/>
                </a:solidFill>
              </a:rPr>
            </a:br>
            <a:r>
              <a:rPr lang="en-US" altLang="zh-CN" sz="2800" dirty="0">
                <a:solidFill>
                  <a:srgbClr val="000000"/>
                </a:solidFill>
              </a:rPr>
              <a:t>  </a:t>
            </a:r>
            <a:r>
              <a:rPr lang="en-US" altLang="zh-CN" sz="2800" b="1" dirty="0">
                <a:solidFill>
                  <a:srgbClr val="000000"/>
                </a:solidFill>
              </a:rPr>
              <a:t>1 </a:t>
            </a:r>
            <a:r>
              <a:rPr lang="zh-CN" altLang="en-US" sz="2800" b="1" dirty="0">
                <a:solidFill>
                  <a:srgbClr val="000000"/>
                </a:solidFill>
              </a:rPr>
              <a:t>帮助学生理清文章的思路，弄清说明的层次。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00"/>
                </a:solidFill>
              </a:rPr>
              <a:t>  </a:t>
            </a:r>
            <a:r>
              <a:rPr lang="en-US" altLang="zh-CN" sz="2800" b="1" dirty="0">
                <a:solidFill>
                  <a:srgbClr val="000000"/>
                </a:solidFill>
              </a:rPr>
              <a:t>2 </a:t>
            </a:r>
            <a:r>
              <a:rPr lang="zh-CN" altLang="en-US" sz="2800" b="1" dirty="0">
                <a:solidFill>
                  <a:srgbClr val="000000"/>
                </a:solidFill>
              </a:rPr>
              <a:t>认识岩石记录时间的奇特功能和重要意义。</a:t>
            </a:r>
            <a:br>
              <a:rPr lang="zh-CN" altLang="en-US" sz="2800" b="1" dirty="0">
                <a:solidFill>
                  <a:srgbClr val="000000"/>
                </a:solidFill>
              </a:rPr>
            </a:br>
            <a:br>
              <a:rPr lang="zh-CN" altLang="en-US" sz="2800" dirty="0"/>
            </a:br>
            <a:endParaRPr lang="zh-CN" alt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标题 77825"/>
          <p:cNvSpPr>
            <a:spLocks noGrp="1" noRot="1"/>
          </p:cNvSpPr>
          <p:nvPr>
            <p:ph type="title"/>
          </p:nvPr>
        </p:nvSpPr>
        <p:spPr>
          <a:xfrm>
            <a:off x="179512" y="404664"/>
            <a:ext cx="8540750" cy="1143000"/>
          </a:xfrm>
          <a:ln/>
        </p:spPr>
        <p:txBody>
          <a:bodyPr anchor="ctr"/>
          <a:lstStyle/>
          <a:p>
            <a:r>
              <a:rPr lang="zh-CN" altLang="en-US" b="1" dirty="0"/>
              <a:t>给下列加点的字注音</a:t>
            </a:r>
          </a:p>
        </p:txBody>
      </p:sp>
      <p:sp>
        <p:nvSpPr>
          <p:cNvPr id="77827" name="文本占位符 77826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altLang="zh-CN" b="1" dirty="0"/>
              <a:t> </a:t>
            </a:r>
            <a:r>
              <a:rPr lang="zh-CN" altLang="en-US" b="1" dirty="0"/>
              <a:t>腐</a:t>
            </a:r>
            <a:r>
              <a:rPr lang="zh-CN" altLang="en-US" b="1" u="sng" dirty="0"/>
              <a:t>蚀</a:t>
            </a:r>
            <a:r>
              <a:rPr lang="zh-CN" altLang="en-US" b="1" dirty="0"/>
              <a:t>      浑</a:t>
            </a:r>
            <a:r>
              <a:rPr lang="zh-CN" altLang="en-US" b="1" u="sng" dirty="0"/>
              <a:t>浊</a:t>
            </a:r>
            <a:r>
              <a:rPr lang="zh-CN" altLang="en-US" b="1" dirty="0"/>
              <a:t>      山</a:t>
            </a:r>
            <a:r>
              <a:rPr lang="zh-CN" altLang="en-US" b="1" u="sng" dirty="0"/>
              <a:t>麓</a:t>
            </a:r>
            <a:r>
              <a:rPr lang="zh-CN" altLang="en-US" b="1" dirty="0"/>
              <a:t>         海</a:t>
            </a:r>
            <a:r>
              <a:rPr lang="zh-CN" altLang="en-US" b="1" u="sng" dirty="0"/>
              <a:t>枯</a:t>
            </a:r>
            <a:r>
              <a:rPr lang="zh-CN" altLang="en-US" b="1" dirty="0"/>
              <a:t>石烂</a:t>
            </a:r>
          </a:p>
          <a:p>
            <a:r>
              <a:rPr lang="zh-CN" altLang="en-US" b="1" dirty="0"/>
              <a:t>  </a:t>
            </a:r>
            <a:r>
              <a:rPr lang="en-US" altLang="zh-CN" b="1" dirty="0" err="1">
                <a:solidFill>
                  <a:srgbClr val="FF0066"/>
                </a:solidFill>
              </a:rPr>
              <a:t>shí</a:t>
            </a:r>
            <a:r>
              <a:rPr lang="en-US" altLang="zh-CN" b="1" dirty="0">
                <a:solidFill>
                  <a:srgbClr val="FF0066"/>
                </a:solidFill>
              </a:rPr>
              <a:t>       </a:t>
            </a:r>
            <a:r>
              <a:rPr lang="en-US" altLang="zh-CN" b="1" dirty="0" err="1">
                <a:solidFill>
                  <a:srgbClr val="FF0066"/>
                </a:solidFill>
              </a:rPr>
              <a:t>zhuó</a:t>
            </a:r>
            <a:r>
              <a:rPr lang="en-US" altLang="zh-CN" b="1" dirty="0">
                <a:solidFill>
                  <a:srgbClr val="FF0066"/>
                </a:solidFill>
              </a:rPr>
              <a:t>          </a:t>
            </a:r>
            <a:r>
              <a:rPr lang="en-US" altLang="zh-CN" b="1" dirty="0" err="1">
                <a:solidFill>
                  <a:srgbClr val="FF0066"/>
                </a:solidFill>
              </a:rPr>
              <a:t>lù</a:t>
            </a:r>
            <a:r>
              <a:rPr lang="en-US" altLang="zh-CN" b="1" dirty="0">
                <a:solidFill>
                  <a:srgbClr val="FF0066"/>
                </a:solidFill>
              </a:rPr>
              <a:t>             </a:t>
            </a:r>
            <a:r>
              <a:rPr lang="en-US" altLang="zh-CN" b="1" dirty="0" err="1">
                <a:solidFill>
                  <a:srgbClr val="FF0066"/>
                </a:solidFill>
              </a:rPr>
              <a:t>kū</a:t>
            </a:r>
            <a:r>
              <a:rPr lang="en-US" altLang="zh-CN" b="1" dirty="0"/>
              <a:t> </a:t>
            </a:r>
          </a:p>
          <a:p>
            <a:endParaRPr lang="en-US" altLang="zh-CN" b="1" dirty="0"/>
          </a:p>
          <a:p>
            <a:r>
              <a:rPr lang="zh-CN" altLang="en-US" b="1" dirty="0"/>
              <a:t>粗</a:t>
            </a:r>
            <a:r>
              <a:rPr lang="zh-CN" altLang="en-US" b="1" u="sng" dirty="0"/>
              <a:t>糙 </a:t>
            </a:r>
            <a:r>
              <a:rPr lang="zh-CN" altLang="en-US" b="1" dirty="0"/>
              <a:t>           </a:t>
            </a:r>
            <a:r>
              <a:rPr lang="zh-CN" altLang="en-US" b="1" u="sng" dirty="0"/>
              <a:t>刨</a:t>
            </a:r>
            <a:r>
              <a:rPr lang="zh-CN" altLang="en-US" b="1" dirty="0"/>
              <a:t>刮               </a:t>
            </a:r>
            <a:r>
              <a:rPr lang="zh-CN" altLang="en-US" b="1" u="sng" dirty="0"/>
              <a:t>楔</a:t>
            </a:r>
            <a:r>
              <a:rPr lang="zh-CN" altLang="en-US" b="1" dirty="0"/>
              <a:t>形文字</a:t>
            </a:r>
          </a:p>
          <a:p>
            <a:r>
              <a:rPr lang="zh-CN" altLang="en-US" b="1" dirty="0"/>
              <a:t>   </a:t>
            </a:r>
            <a:r>
              <a:rPr lang="en-US" altLang="zh-CN" b="1" dirty="0" err="1">
                <a:solidFill>
                  <a:srgbClr val="FF0066"/>
                </a:solidFill>
              </a:rPr>
              <a:t>cāo</a:t>
            </a:r>
            <a:r>
              <a:rPr lang="en-US" altLang="zh-CN" b="1" dirty="0">
                <a:solidFill>
                  <a:srgbClr val="FF0066"/>
                </a:solidFill>
              </a:rPr>
              <a:t>          </a:t>
            </a:r>
            <a:r>
              <a:rPr lang="en-US" altLang="zh-CN" b="1" dirty="0" err="1">
                <a:solidFill>
                  <a:srgbClr val="FF0066"/>
                </a:solidFill>
              </a:rPr>
              <a:t>bào</a:t>
            </a:r>
            <a:r>
              <a:rPr lang="en-US" altLang="zh-CN" b="1" dirty="0">
                <a:solidFill>
                  <a:srgbClr val="FF0066"/>
                </a:solidFill>
              </a:rPr>
              <a:t>                 </a:t>
            </a:r>
            <a:r>
              <a:rPr lang="en-US" altLang="zh-CN" b="1" dirty="0" err="1">
                <a:solidFill>
                  <a:srgbClr val="FF0066"/>
                </a:solidFill>
              </a:rPr>
              <a:t>xiē</a:t>
            </a:r>
            <a:r>
              <a:rPr lang="en-US" altLang="zh-CN" b="1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标题 87041"/>
          <p:cNvSpPr>
            <a:spLocks noGrp="1" noRot="1"/>
          </p:cNvSpPr>
          <p:nvPr>
            <p:ph type="title"/>
          </p:nvPr>
        </p:nvSpPr>
        <p:spPr>
          <a:ln/>
        </p:spPr>
        <p:txBody>
          <a:bodyPr anchor="ctr"/>
          <a:lstStyle/>
          <a:p>
            <a:r>
              <a:rPr lang="zh-CN" altLang="en-US" b="1" dirty="0">
                <a:solidFill>
                  <a:srgbClr val="FF0000"/>
                </a:solidFill>
              </a:rPr>
              <a:t>理清课文结构</a:t>
            </a:r>
          </a:p>
        </p:txBody>
      </p:sp>
      <p:sp>
        <p:nvSpPr>
          <p:cNvPr id="87043" name="文本占位符 87042"/>
          <p:cNvSpPr>
            <a:spLocks noGrp="1" noRot="1"/>
          </p:cNvSpPr>
          <p:nvPr>
            <p:ph type="body" idx="1"/>
          </p:nvPr>
        </p:nvSpPr>
        <p:spPr>
          <a:xfrm>
            <a:off x="250825" y="1844675"/>
            <a:ext cx="8540750" cy="4194175"/>
          </a:xfrm>
          <a:ln/>
        </p:spPr>
        <p:txBody>
          <a:bodyPr/>
          <a:lstStyle/>
          <a:p>
            <a:r>
              <a:rPr lang="zh-CN" altLang="en-US" b="1" dirty="0">
                <a:solidFill>
                  <a:srgbClr val="000000"/>
                </a:solidFill>
              </a:rPr>
              <a:t>第一部分：（</a:t>
            </a:r>
            <a:r>
              <a:rPr lang="en-US" altLang="zh-CN" b="1" dirty="0">
                <a:solidFill>
                  <a:srgbClr val="000000"/>
                </a:solidFill>
              </a:rPr>
              <a:t>1—5</a:t>
            </a:r>
            <a:r>
              <a:rPr lang="zh-CN" altLang="en-US" b="1" dirty="0">
                <a:solidFill>
                  <a:srgbClr val="000000"/>
                </a:solidFill>
              </a:rPr>
              <a:t>）讲述了生活中和大自然中保留着许多时间的记录。</a:t>
            </a:r>
          </a:p>
          <a:p>
            <a:r>
              <a:rPr lang="zh-CN" altLang="en-US" b="1" dirty="0">
                <a:solidFill>
                  <a:srgbClr val="000000"/>
                </a:solidFill>
              </a:rPr>
              <a:t>第二部分：（</a:t>
            </a:r>
            <a:r>
              <a:rPr lang="en-US" altLang="zh-CN" b="1" dirty="0">
                <a:solidFill>
                  <a:srgbClr val="000000"/>
                </a:solidFill>
              </a:rPr>
              <a:t>6—30</a:t>
            </a:r>
            <a:r>
              <a:rPr lang="zh-CN" altLang="en-US" b="1" dirty="0">
                <a:solidFill>
                  <a:srgbClr val="000000"/>
                </a:solidFill>
              </a:rPr>
              <a:t>）详细讲解岩石是怎样记录时间的。</a:t>
            </a:r>
          </a:p>
          <a:p>
            <a:r>
              <a:rPr lang="zh-CN" altLang="en-US" b="1" dirty="0">
                <a:solidFill>
                  <a:srgbClr val="000000"/>
                </a:solidFill>
              </a:rPr>
              <a:t>第三部分：（</a:t>
            </a:r>
            <a:r>
              <a:rPr lang="en-US" altLang="zh-CN" b="1" dirty="0">
                <a:solidFill>
                  <a:srgbClr val="000000"/>
                </a:solidFill>
              </a:rPr>
              <a:t>31—32</a:t>
            </a:r>
            <a:r>
              <a:rPr lang="zh-CN" altLang="en-US" b="1" dirty="0">
                <a:solidFill>
                  <a:srgbClr val="000000"/>
                </a:solidFill>
              </a:rPr>
              <a:t>）读懂大自然，造福人类。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椭圆形标注 8194"/>
          <p:cNvSpPr/>
          <p:nvPr/>
        </p:nvSpPr>
        <p:spPr>
          <a:xfrm>
            <a:off x="5334000" y="381000"/>
            <a:ext cx="3276600" cy="13716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>
              <a:spcBef>
                <a:spcPct val="0"/>
              </a:spcBef>
            </a:pPr>
            <a:endParaRPr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6" name="矩形 8195"/>
          <p:cNvSpPr/>
          <p:nvPr/>
        </p:nvSpPr>
        <p:spPr>
          <a:xfrm>
            <a:off x="5867400" y="609600"/>
            <a:ext cx="2209800" cy="914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3600">
                <a:ln w="19050" cap="flat" cmpd="sng">
                  <a:solidFill>
                    <a:srgbClr val="FF66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>
                    <a:alpha val="50000"/>
                  </a:srgbClr>
                </a:solidFill>
                <a:effectLst>
                  <a:outerShdw dist="35921" dir="2699999" sy="50000" rotWithShape="0">
                    <a:srgbClr val="875B0D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重点研习</a:t>
            </a:r>
          </a:p>
        </p:txBody>
      </p:sp>
      <p:sp>
        <p:nvSpPr>
          <p:cNvPr id="8197" name="文本框 8196"/>
          <p:cNvSpPr txBox="1"/>
          <p:nvPr/>
        </p:nvSpPr>
        <p:spPr>
          <a:xfrm>
            <a:off x="381000" y="381000"/>
            <a:ext cx="419100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一、你能根据书上的有关内容概述“石烂”到“新生”的过程吗？</a:t>
            </a:r>
          </a:p>
        </p:txBody>
      </p:sp>
      <p:sp>
        <p:nvSpPr>
          <p:cNvPr id="8198" name="文本框 8197"/>
          <p:cNvSpPr txBox="1"/>
          <p:nvPr/>
        </p:nvSpPr>
        <p:spPr>
          <a:xfrm>
            <a:off x="381000" y="2057400"/>
            <a:ext cx="845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提示一：读第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8—19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自然段。</a:t>
            </a:r>
          </a:p>
        </p:txBody>
      </p:sp>
      <p:sp>
        <p:nvSpPr>
          <p:cNvPr id="8199" name="文本框 8198"/>
          <p:cNvSpPr txBox="1"/>
          <p:nvPr/>
        </p:nvSpPr>
        <p:spPr>
          <a:xfrm>
            <a:off x="381000" y="2743200"/>
            <a:ext cx="8382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提示二：岩石经受着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阳光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霜雪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风沙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空气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水流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生物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人类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的“攻击”。</a:t>
            </a:r>
            <a:endParaRPr lang="zh-CN" altLang="en-US" sz="3200" b="1" u="sng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0" name="文本框 8199"/>
          <p:cNvSpPr txBox="1"/>
          <p:nvPr/>
        </p:nvSpPr>
        <p:spPr>
          <a:xfrm>
            <a:off x="381000" y="4038600"/>
            <a:ext cx="830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山崖裂缝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</a:p>
        </p:txBody>
      </p:sp>
      <p:sp>
        <p:nvSpPr>
          <p:cNvPr id="75779" name="矩形 75778"/>
          <p:cNvSpPr/>
          <p:nvPr/>
        </p:nvSpPr>
        <p:spPr>
          <a:xfrm>
            <a:off x="2987675" y="4076700"/>
            <a:ext cx="1943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崩落</a:t>
            </a:r>
          </a:p>
        </p:txBody>
      </p:sp>
      <p:sp>
        <p:nvSpPr>
          <p:cNvPr id="75783" name="文本框 75782"/>
          <p:cNvSpPr txBox="1"/>
          <p:nvPr/>
        </p:nvSpPr>
        <p:spPr>
          <a:xfrm>
            <a:off x="3976737" y="4095750"/>
            <a:ext cx="51847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（碎石，沙砾，泥土）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</a:p>
        </p:txBody>
      </p:sp>
      <p:sp>
        <p:nvSpPr>
          <p:cNvPr id="75787" name="文本框 75786"/>
          <p:cNvSpPr txBox="1"/>
          <p:nvPr/>
        </p:nvSpPr>
        <p:spPr>
          <a:xfrm>
            <a:off x="539750" y="4941888"/>
            <a:ext cx="1728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旅行</a:t>
            </a:r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-----</a:t>
            </a:r>
          </a:p>
        </p:txBody>
      </p:sp>
      <p:sp>
        <p:nvSpPr>
          <p:cNvPr id="75788" name="文本框 75787"/>
          <p:cNvSpPr txBox="1"/>
          <p:nvPr/>
        </p:nvSpPr>
        <p:spPr>
          <a:xfrm>
            <a:off x="2124075" y="4941888"/>
            <a:ext cx="2305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沉积</a:t>
            </a:r>
            <a:r>
              <a:rPr lang="en-US" altLang="zh-CN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</a:p>
        </p:txBody>
      </p:sp>
      <p:sp>
        <p:nvSpPr>
          <p:cNvPr id="75791" name="文本框 75790"/>
          <p:cNvSpPr txBox="1"/>
          <p:nvPr/>
        </p:nvSpPr>
        <p:spPr>
          <a:xfrm>
            <a:off x="4140200" y="4941888"/>
            <a:ext cx="45354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lvl="0" indent="-34290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堆压形成新的岩石</a:t>
            </a:r>
            <a:r>
              <a:rPr lang="zh-CN" altLang="en-US" sz="32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5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5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  <p:bldP spid="8197" grpId="0"/>
      <p:bldP spid="8198" grpId="0"/>
      <p:bldP spid="8199" grpId="0"/>
      <p:bldP spid="75788" grpId="0"/>
      <p:bldP spid="757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9217"/>
          <p:cNvSpPr txBox="1"/>
          <p:nvPr/>
        </p:nvSpPr>
        <p:spPr>
          <a:xfrm>
            <a:off x="457200" y="381000"/>
            <a:ext cx="830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二、人类是怎样根据岩石来判断时间的？</a:t>
            </a:r>
          </a:p>
        </p:txBody>
      </p:sp>
      <p:sp>
        <p:nvSpPr>
          <p:cNvPr id="9219" name="文本框 9218"/>
          <p:cNvSpPr txBox="1"/>
          <p:nvPr/>
        </p:nvSpPr>
        <p:spPr>
          <a:xfrm>
            <a:off x="838200" y="1219200"/>
            <a:ext cx="7772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提示一：读第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20—22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自然段。</a:t>
            </a:r>
          </a:p>
        </p:txBody>
      </p:sp>
      <p:sp>
        <p:nvSpPr>
          <p:cNvPr id="9220" name="文本框 9219"/>
          <p:cNvSpPr txBox="1"/>
          <p:nvPr/>
        </p:nvSpPr>
        <p:spPr>
          <a:xfrm>
            <a:off x="838200" y="2133600"/>
            <a:ext cx="7772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提示二：可从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岩层厚度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排列顺序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地壳  运动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等方面去思考。</a:t>
            </a:r>
          </a:p>
        </p:txBody>
      </p:sp>
      <p:sp>
        <p:nvSpPr>
          <p:cNvPr id="9221" name="文本框 9220"/>
          <p:cNvSpPr txBox="1"/>
          <p:nvPr/>
        </p:nvSpPr>
        <p:spPr>
          <a:xfrm>
            <a:off x="647700" y="3886200"/>
            <a:ext cx="78486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岩层厚度：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米厚（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3000—10000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年）</a:t>
            </a:r>
          </a:p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排列顺序：最早形成的躺在最下面</a:t>
            </a:r>
          </a:p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地壳运动：平卧的岩层变得歪斜甚至直立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9222" name="图片 9221" descr="q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48600" y="381000"/>
            <a:ext cx="857250" cy="1524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241"/>
          <p:cNvSpPr txBox="1"/>
          <p:nvPr/>
        </p:nvSpPr>
        <p:spPr>
          <a:xfrm>
            <a:off x="1676400" y="304800"/>
            <a:ext cx="6096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三、岩石是怎样保存历史痕迹的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243" name="图片 10242" descr="questio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04800"/>
            <a:ext cx="993775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4" name="文本框 10243"/>
          <p:cNvSpPr txBox="1"/>
          <p:nvPr/>
        </p:nvSpPr>
        <p:spPr>
          <a:xfrm>
            <a:off x="1676400" y="1219200"/>
            <a:ext cx="685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提示一：读第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23—27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自然段。</a:t>
            </a:r>
          </a:p>
        </p:txBody>
      </p:sp>
      <p:sp>
        <p:nvSpPr>
          <p:cNvPr id="10245" name="文本框 10244"/>
          <p:cNvSpPr txBox="1"/>
          <p:nvPr/>
        </p:nvSpPr>
        <p:spPr>
          <a:xfrm>
            <a:off x="1676400" y="1905000"/>
            <a:ext cx="70866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提示二：可从</a:t>
            </a:r>
            <a:r>
              <a:rPr lang="zh-CN" altLang="en-US" sz="3200" b="1" u="sng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岩石结构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石头颜色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u="sng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生物化石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等方面去考虑。</a:t>
            </a:r>
          </a:p>
        </p:txBody>
      </p:sp>
      <p:sp>
        <p:nvSpPr>
          <p:cNvPr id="10246" name="文本框 10245"/>
          <p:cNvSpPr txBox="1"/>
          <p:nvPr/>
        </p:nvSpPr>
        <p:spPr>
          <a:xfrm>
            <a:off x="1447800" y="3810000"/>
            <a:ext cx="62484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岩石结构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反映地壳的活动</a:t>
            </a:r>
          </a:p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石头颜色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反映远古的气候</a:t>
            </a:r>
          </a:p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生物化石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反映历史的发展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5" grpId="0"/>
      <p:bldP spid="102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11265"/>
          <p:cNvSpPr txBox="1"/>
          <p:nvPr/>
        </p:nvSpPr>
        <p:spPr>
          <a:xfrm>
            <a:off x="533400" y="304800"/>
            <a:ext cx="76962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四、人类是怎样根据岩石来认识地球的发展历史的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1268" name="图片 11267" descr="q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2200" y="838200"/>
            <a:ext cx="68580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9" name="文本框 11268"/>
          <p:cNvSpPr txBox="1"/>
          <p:nvPr/>
        </p:nvSpPr>
        <p:spPr>
          <a:xfrm>
            <a:off x="609600" y="1600200"/>
            <a:ext cx="7467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提示一：读第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28—30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自然段。</a:t>
            </a:r>
          </a:p>
        </p:txBody>
      </p:sp>
      <p:sp>
        <p:nvSpPr>
          <p:cNvPr id="11270" name="文本框 11269"/>
          <p:cNvSpPr txBox="1"/>
          <p:nvPr/>
        </p:nvSpPr>
        <p:spPr>
          <a:xfrm>
            <a:off x="609600" y="2362200"/>
            <a:ext cx="8001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提示二：根据不同类型的化石去思考。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762000" y="3810000"/>
            <a:ext cx="80772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三叶虫化石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——“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寒武纪”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海洋宽广</a:t>
            </a:r>
          </a:p>
          <a:p>
            <a:pPr lvl="0">
              <a:spcBef>
                <a:spcPct val="50000"/>
              </a:spcBef>
            </a:pP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2" name="矩形 11271"/>
          <p:cNvSpPr/>
          <p:nvPr/>
        </p:nvSpPr>
        <p:spPr>
          <a:xfrm>
            <a:off x="685800" y="4724400"/>
            <a:ext cx="7112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大树木化石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——“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石炭纪”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温暖潮湿</a:t>
            </a:r>
          </a:p>
        </p:txBody>
      </p:sp>
      <p:sp>
        <p:nvSpPr>
          <p:cNvPr id="11273" name="矩形 11272"/>
          <p:cNvSpPr/>
          <p:nvPr/>
        </p:nvSpPr>
        <p:spPr>
          <a:xfrm>
            <a:off x="685800" y="5715000"/>
            <a:ext cx="7112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长毛兽化石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——“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第四纪”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气候寒冷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9" grpId="0"/>
      <p:bldP spid="11270" grpId="0"/>
      <p:bldP spid="11271" grpId="0"/>
      <p:bldP spid="11272" grpId="0"/>
      <p:bldP spid="112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28673"/>
          <p:cNvSpPr>
            <a:spLocks noGrp="1" noRot="1"/>
          </p:cNvSpPr>
          <p:nvPr>
            <p:ph type="title"/>
          </p:nvPr>
        </p:nvSpPr>
        <p:spPr>
          <a:ln/>
        </p:spPr>
        <p:txBody>
          <a:bodyPr anchor="ctr"/>
          <a:lstStyle/>
          <a:p>
            <a:r>
              <a:rPr lang="zh-CN" altLang="en-US" b="1" dirty="0">
                <a:solidFill>
                  <a:srgbClr val="FF0000"/>
                </a:solidFill>
              </a:rPr>
              <a:t>小  结</a:t>
            </a:r>
          </a:p>
        </p:txBody>
      </p:sp>
      <p:sp>
        <p:nvSpPr>
          <p:cNvPr id="28675" name="文本占位符 28674"/>
          <p:cNvSpPr>
            <a:spLocks noGrp="1" noRot="1"/>
          </p:cNvSpPr>
          <p:nvPr>
            <p:ph type="body" idx="1"/>
          </p:nvPr>
        </p:nvSpPr>
        <p:spPr>
          <a:xfrm>
            <a:off x="467544" y="1844824"/>
            <a:ext cx="8229600" cy="4525962"/>
          </a:xfrm>
          <a:ln/>
        </p:spPr>
        <p:txBody>
          <a:bodyPr/>
          <a:lstStyle/>
          <a:p>
            <a:r>
              <a:rPr lang="zh-CN" altLang="en-US" b="1" dirty="0">
                <a:solidFill>
                  <a:srgbClr val="0000FF"/>
                </a:solidFill>
              </a:rPr>
              <a:t>通过岩石我们看到了地壳的活动、说明了</a:t>
            </a:r>
          </a:p>
          <a:p>
            <a:pPr>
              <a:buNone/>
            </a:pPr>
            <a:endParaRPr lang="zh-CN" altLang="en-US" b="1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气候的变化、记录了古生物的状况及上亿年</a:t>
            </a:r>
          </a:p>
          <a:p>
            <a:pPr>
              <a:buNone/>
            </a:pPr>
            <a:endParaRPr lang="zh-CN" altLang="en-US" b="1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的时间的痕迹，留下了自然界某些转眼就消</a:t>
            </a:r>
          </a:p>
          <a:p>
            <a:pPr>
              <a:buNone/>
            </a:pPr>
            <a:endParaRPr lang="zh-CN" altLang="en-US" b="1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失的“脚印”。</a:t>
            </a:r>
          </a:p>
          <a:p>
            <a:pPr>
              <a:buNone/>
            </a:pPr>
            <a:endParaRPr lang="zh-CN" altLang="en-US" dirty="0">
              <a:solidFill>
                <a:srgbClr val="0000FF"/>
              </a:solidFill>
            </a:endParaRPr>
          </a:p>
          <a:p>
            <a:pPr>
              <a:buNone/>
            </a:pPr>
            <a:endParaRPr lang="zh-CN" altLang="en-U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图片 12294" descr="slmk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050"/>
            <a:ext cx="9144000" cy="683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文本框 12289"/>
          <p:cNvSpPr txBox="1"/>
          <p:nvPr/>
        </p:nvSpPr>
        <p:spPr>
          <a:xfrm>
            <a:off x="533400" y="533400"/>
            <a:ext cx="7010400" cy="579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五、人类了解岩石的变化有什么好处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2291" name="图片 12290" descr="anniu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9000" y="533400"/>
            <a:ext cx="68580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1066800" y="1447800"/>
            <a:ext cx="4953000" cy="579438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提示：读第</a:t>
            </a: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31—32</a:t>
            </a:r>
            <a:r>
              <a:rPr lang="zh-CN" altLang="en-US" sz="32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自然段。</a:t>
            </a:r>
            <a:endParaRPr lang="zh-CN" altLang="en-US" sz="320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1447800" y="2362200"/>
            <a:ext cx="1981200" cy="1311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增加知识</a:t>
            </a:r>
          </a:p>
          <a:p>
            <a:pPr lvl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找寻宝藏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2296" name="图片 12295" descr="0005">
            <a:hlinkClick r:id="" action="ppaction://noaction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29600" y="5867400"/>
            <a:ext cx="365125" cy="36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  <p:bldP spid="12292" grpId="0" animBg="1"/>
      <p:bldP spid="12293" grpId="0" animBg="1"/>
    </p:bldLst>
  </p:timing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59</TotalTime>
  <Words>564</Words>
  <Application>Microsoft Office PowerPoint</Application>
  <PresentationFormat>全屏显示(4:3)</PresentationFormat>
  <Paragraphs>82</Paragraphs>
  <Slides>14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9" baseType="lpstr">
      <vt:lpstr>宋体</vt:lpstr>
      <vt:lpstr>Arial</vt:lpstr>
      <vt:lpstr>Times New Roman</vt:lpstr>
      <vt:lpstr>Wingdings</vt:lpstr>
      <vt:lpstr>诗情画意</vt:lpstr>
      <vt:lpstr>时间都去哪儿了</vt:lpstr>
      <vt:lpstr>三叶虫化石</vt:lpstr>
      <vt:lpstr>长毛象</vt:lpstr>
      <vt:lpstr>琥珀</vt:lpstr>
      <vt:lpstr>PowerPoint 演示文稿</vt:lpstr>
      <vt:lpstr>PowerPoint 演示文稿</vt:lpstr>
      <vt:lpstr>给下列加点的字注音</vt:lpstr>
      <vt:lpstr>理清课文结构</vt:lpstr>
      <vt:lpstr>PowerPoint 演示文稿</vt:lpstr>
      <vt:lpstr>PowerPoint 演示文稿</vt:lpstr>
      <vt:lpstr>PowerPoint 演示文稿</vt:lpstr>
      <vt:lpstr>PowerPoint 演示文稿</vt:lpstr>
      <vt:lpstr>小  结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</dc:creator>
  <cp:lastModifiedBy>shang0980987@163.com</cp:lastModifiedBy>
  <cp:revision>61</cp:revision>
  <dcterms:created xsi:type="dcterms:W3CDTF">2004-05-21T08:43:16Z</dcterms:created>
  <dcterms:modified xsi:type="dcterms:W3CDTF">2021-07-08T08:42:36Z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