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9"/>
  </p:notesMasterIdLst>
  <p:handoutMasterIdLst>
    <p:handoutMasterId r:id="rId90"/>
  </p:handoutMasterIdLst>
  <p:sldIdLst>
    <p:sldId id="300" r:id="rId2"/>
    <p:sldId id="260" r:id="rId3"/>
    <p:sldId id="265" r:id="rId4"/>
    <p:sldId id="458" r:id="rId5"/>
    <p:sldId id="459" r:id="rId6"/>
    <p:sldId id="460" r:id="rId7"/>
    <p:sldId id="461" r:id="rId8"/>
    <p:sldId id="462" r:id="rId9"/>
    <p:sldId id="463" r:id="rId10"/>
    <p:sldId id="464" r:id="rId11"/>
    <p:sldId id="465" r:id="rId12"/>
    <p:sldId id="466" r:id="rId13"/>
    <p:sldId id="467" r:id="rId14"/>
    <p:sldId id="468" r:id="rId15"/>
    <p:sldId id="469" r:id="rId16"/>
    <p:sldId id="470" r:id="rId17"/>
    <p:sldId id="471" r:id="rId18"/>
    <p:sldId id="472" r:id="rId19"/>
    <p:sldId id="473" r:id="rId20"/>
    <p:sldId id="474" r:id="rId21"/>
    <p:sldId id="475" r:id="rId22"/>
    <p:sldId id="476" r:id="rId23"/>
    <p:sldId id="477" r:id="rId24"/>
    <p:sldId id="478" r:id="rId25"/>
    <p:sldId id="479" r:id="rId26"/>
    <p:sldId id="480" r:id="rId27"/>
    <p:sldId id="481" r:id="rId28"/>
    <p:sldId id="734" r:id="rId29"/>
    <p:sldId id="482" r:id="rId30"/>
    <p:sldId id="483" r:id="rId31"/>
    <p:sldId id="484" r:id="rId32"/>
    <p:sldId id="485" r:id="rId33"/>
    <p:sldId id="486" r:id="rId34"/>
    <p:sldId id="487" r:id="rId35"/>
    <p:sldId id="488" r:id="rId36"/>
    <p:sldId id="489" r:id="rId37"/>
    <p:sldId id="490" r:id="rId38"/>
    <p:sldId id="491" r:id="rId39"/>
    <p:sldId id="492" r:id="rId40"/>
    <p:sldId id="493" r:id="rId41"/>
    <p:sldId id="494" r:id="rId42"/>
    <p:sldId id="495" r:id="rId43"/>
    <p:sldId id="496" r:id="rId44"/>
    <p:sldId id="497" r:id="rId45"/>
    <p:sldId id="498" r:id="rId46"/>
    <p:sldId id="499" r:id="rId47"/>
    <p:sldId id="500" r:id="rId48"/>
    <p:sldId id="501" r:id="rId49"/>
    <p:sldId id="502" r:id="rId50"/>
    <p:sldId id="503" r:id="rId51"/>
    <p:sldId id="504" r:id="rId52"/>
    <p:sldId id="505" r:id="rId53"/>
    <p:sldId id="506" r:id="rId54"/>
    <p:sldId id="507" r:id="rId55"/>
    <p:sldId id="508" r:id="rId56"/>
    <p:sldId id="509" r:id="rId57"/>
    <p:sldId id="510" r:id="rId58"/>
    <p:sldId id="511" r:id="rId59"/>
    <p:sldId id="512" r:id="rId60"/>
    <p:sldId id="513" r:id="rId61"/>
    <p:sldId id="514" r:id="rId62"/>
    <p:sldId id="515" r:id="rId63"/>
    <p:sldId id="516" r:id="rId64"/>
    <p:sldId id="517" r:id="rId65"/>
    <p:sldId id="518" r:id="rId66"/>
    <p:sldId id="519" r:id="rId67"/>
    <p:sldId id="520" r:id="rId68"/>
    <p:sldId id="521" r:id="rId69"/>
    <p:sldId id="522" r:id="rId70"/>
    <p:sldId id="523" r:id="rId71"/>
    <p:sldId id="524" r:id="rId72"/>
    <p:sldId id="525" r:id="rId73"/>
    <p:sldId id="526" r:id="rId74"/>
    <p:sldId id="527" r:id="rId75"/>
    <p:sldId id="528" r:id="rId76"/>
    <p:sldId id="529" r:id="rId77"/>
    <p:sldId id="530" r:id="rId78"/>
    <p:sldId id="733" r:id="rId79"/>
    <p:sldId id="531" r:id="rId80"/>
    <p:sldId id="532" r:id="rId81"/>
    <p:sldId id="533" r:id="rId82"/>
    <p:sldId id="534" r:id="rId83"/>
    <p:sldId id="535" r:id="rId84"/>
    <p:sldId id="536" r:id="rId85"/>
    <p:sldId id="537" r:id="rId86"/>
    <p:sldId id="538" r:id="rId87"/>
    <p:sldId id="539" r:id="rId88"/>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44" d="100"/>
          <a:sy n="44" d="100"/>
        </p:scale>
        <p:origin x="318" y="78"/>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slide" Target="slide76.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55.xml"/><Relationship Id="rId5" Type="http://schemas.openxmlformats.org/officeDocument/2006/relationships/slide" Target="slide50.xml"/><Relationship Id="rId4" Type="http://schemas.openxmlformats.org/officeDocument/2006/relationships/slide" Target="slide5.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01</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专题一</a:t>
            </a:r>
          </a:p>
        </p:txBody>
      </p:sp>
      <p:sp>
        <p:nvSpPr>
          <p:cNvPr id="10" name="矩形 9"/>
          <p:cNvSpPr/>
          <p:nvPr/>
        </p:nvSpPr>
        <p:spPr>
          <a:xfrm>
            <a:off x="9845867" y="385283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专题一</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语法填空</a:t>
            </a:r>
          </a:p>
        </p:txBody>
      </p:sp>
      <p:sp>
        <p:nvSpPr>
          <p:cNvPr id="13" name="矩形 12"/>
          <p:cNvSpPr/>
          <p:nvPr/>
        </p:nvSpPr>
        <p:spPr>
          <a:xfrm>
            <a:off x="9845867" y="6733158"/>
            <a:ext cx="12376444" cy="4706930"/>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谓语动词的变化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非谓语动词的变化</a:t>
            </a:r>
            <a:r>
              <a:rPr lang="zh-CN" altLang="en-US" sz="5500" dirty="0">
                <a:latin typeface="微软雅黑" pitchFamily="34" charset="-122"/>
                <a:ea typeface="微软雅黑" pitchFamily="34" charset="-122"/>
                <a:hlinkClick r:id="" action="ppaction://noaction"/>
              </a:rPr>
              <a:t>	</a:t>
            </a:r>
            <a:endParaRPr lang="zh-CN" altLang="en-US" sz="5500" dirty="0">
              <a:latin typeface="微软雅黑" pitchFamily="34" charset="-122"/>
              <a:ea typeface="微软雅黑" pitchFamily="34" charset="-122"/>
            </a:endParaRP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3</a:t>
            </a:r>
            <a:r>
              <a:rPr lang="zh-CN" altLang="en-US" sz="5500" dirty="0">
                <a:latin typeface="微软雅黑" pitchFamily="34" charset="-122"/>
                <a:ea typeface="微软雅黑" pitchFamily="34" charset="-122"/>
                <a:hlinkClick r:id="rId4" action="ppaction://hlinksldjump"/>
              </a:rPr>
              <a:t>讲　名词、形容词和副词</a:t>
            </a:r>
            <a:r>
              <a:rPr lang="zh-CN" altLang="en-US" sz="5500" dirty="0">
                <a:latin typeface="微软雅黑" pitchFamily="34" charset="-122"/>
                <a:ea typeface="微软雅黑" pitchFamily="34" charset="-122"/>
              </a:rPr>
              <a:t>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冠词、介词和代词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5</a:t>
            </a:r>
            <a:r>
              <a:rPr lang="zh-CN" altLang="en-US" sz="5500" dirty="0">
                <a:latin typeface="微软雅黑" pitchFamily="34" charset="-122"/>
                <a:ea typeface="微软雅黑" pitchFamily="34" charset="-122"/>
              </a:rPr>
              <a:t>讲　并列结构和三大从句</a:t>
            </a: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第</a:t>
            </a:r>
            <a:r>
              <a:rPr lang="en-US" altLang="zh-CN" sz="7200" b="1" spc="300" dirty="0">
                <a:solidFill>
                  <a:srgbClr val="DD6690"/>
                </a:solidFill>
                <a:latin typeface="微软雅黑" pitchFamily="34" charset="-122"/>
                <a:ea typeface="微软雅黑" pitchFamily="34" charset="-122"/>
              </a:rPr>
              <a:t>3</a:t>
            </a:r>
            <a:r>
              <a:rPr lang="zh-CN" altLang="en-US" sz="7200" b="1" spc="300" dirty="0">
                <a:solidFill>
                  <a:srgbClr val="DD6690"/>
                </a:solidFill>
                <a:latin typeface="微软雅黑" pitchFamily="34" charset="-122"/>
                <a:ea typeface="微软雅黑" pitchFamily="34" charset="-122"/>
              </a:rPr>
              <a:t>讲</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名词、形容词和副词</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4"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教师备用习题</a:t>
            </a:r>
            <a:endParaRPr lang="zh-CN" altLang="en-US"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4" name="表格 3">
            <a:extLst>
              <a:ext uri="{FF2B5EF4-FFF2-40B4-BE49-F238E27FC236}">
                <a16:creationId xmlns:a16="http://schemas.microsoft.com/office/drawing/2014/main" id="{057618C6-3CCC-44C9-967A-FA5285337DBA}"/>
              </a:ext>
            </a:extLst>
          </p:cNvPr>
          <p:cNvGraphicFramePr>
            <a:graphicFrameLocks noGrp="1"/>
          </p:cNvGraphicFramePr>
          <p:nvPr/>
        </p:nvGraphicFramePr>
        <p:xfrm>
          <a:off x="3528716" y="2556694"/>
          <a:ext cx="12502690" cy="7731634"/>
        </p:xfrm>
        <a:graphic>
          <a:graphicData uri="http://schemas.openxmlformats.org/drawingml/2006/table">
            <a:tbl>
              <a:tblPr firstRow="1" firstCol="1" bandRow="1"/>
              <a:tblGrid>
                <a:gridCol w="2273938">
                  <a:extLst>
                    <a:ext uri="{9D8B030D-6E8A-4147-A177-3AD203B41FA5}">
                      <a16:colId xmlns:a16="http://schemas.microsoft.com/office/drawing/2014/main" val="3464528500"/>
                    </a:ext>
                  </a:extLst>
                </a:gridCol>
                <a:gridCol w="10228752">
                  <a:extLst>
                    <a:ext uri="{9D8B030D-6E8A-4147-A177-3AD203B41FA5}">
                      <a16:colId xmlns:a16="http://schemas.microsoft.com/office/drawing/2014/main" val="3410073650"/>
                    </a:ext>
                  </a:extLst>
                </a:gridCol>
              </a:tblGrid>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知考向</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名词单数向复数的转化、词形之间的相互转化以及形容词和副词的比较级</a:t>
                      </a:r>
                    </a:p>
                  </a:txBody>
                  <a:tcPr marL="66675" marR="666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21511478"/>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定考点</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如提示词是形容词或副词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应考虑词形转换、反义词或比较级</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若提示词是名词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考虑词形转换或名词复数形式。 </a:t>
                      </a:r>
                    </a:p>
                  </a:txBody>
                  <a:tcPr marL="66675" marR="666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47317674"/>
                  </a:ext>
                </a:extLst>
              </a:tr>
            </a:tbl>
          </a:graphicData>
        </a:graphic>
      </p:graphicFrame>
    </p:spTree>
    <p:extLst>
      <p:ext uri="{BB962C8B-B14F-4D97-AF65-F5344CB8AC3E}">
        <p14:creationId xmlns:p14="http://schemas.microsoft.com/office/powerpoint/2010/main" val="3285206084"/>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64420" y="1399981"/>
            <a:ext cx="20912718" cy="5727145"/>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考点一　词形转化  </a:t>
            </a:r>
            <a:endParaRPr lang="en-US" altLang="zh-CN" sz="5000" dirty="0">
              <a:latin typeface="微软雅黑" panose="020B0503020204020204" pitchFamily="34" charset="-122"/>
              <a:ea typeface="微软雅黑" panose="020B0503020204020204" pitchFamily="34" charset="-122"/>
            </a:endParaRPr>
          </a:p>
          <a:p>
            <a:pPr>
              <a:lnSpc>
                <a:spcPct val="150000"/>
              </a:lnSpc>
              <a:spcAft>
                <a:spcPts val="0"/>
              </a:spcAft>
            </a:pPr>
            <a:endParaRPr lang="en-US" altLang="zh-CN" sz="5000" dirty="0">
              <a:latin typeface="微软雅黑" panose="020B0503020204020204" pitchFamily="34" charset="-122"/>
              <a:ea typeface="微软雅黑" panose="020B0503020204020204" pitchFamily="34" charset="-122"/>
            </a:endParaRPr>
          </a:p>
          <a:p>
            <a:pPr>
              <a:lnSpc>
                <a:spcPct val="150000"/>
              </a:lnSpc>
              <a:spcAft>
                <a:spcPts val="0"/>
              </a:spcAft>
            </a:pPr>
            <a:endParaRPr lang="en-US" altLang="zh-CN" sz="5000" dirty="0">
              <a:latin typeface="微软雅黑" panose="020B0503020204020204" pitchFamily="34" charset="-122"/>
              <a:ea typeface="微软雅黑" panose="020B0503020204020204" pitchFamily="34" charset="-122"/>
            </a:endParaRPr>
          </a:p>
          <a:p>
            <a:pPr>
              <a:lnSpc>
                <a:spcPct val="150000"/>
              </a:lnSpc>
              <a:spcAft>
                <a:spcPts val="0"/>
              </a:spcAft>
            </a:pP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04380" y="2512887"/>
            <a:ext cx="20912718" cy="226465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动词转化为名词</a:t>
            </a: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478724" y="4762231"/>
            <a:ext cx="9804928" cy="8029186"/>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When they were free from work, they invited us to local events and let us know of an interesting</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(compete) to watch, together with the story behind it.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777545"/>
            <a:ext cx="9804928" cy="486246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64420" y="9553341"/>
            <a:ext cx="473719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competition </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28683" y="4797874"/>
            <a:ext cx="10304490"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考查动词向名词的转化。由空格前的不定冠词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与空格后的不定式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watch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可以确定空格处应该填名词形式。故填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competition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8E17A3D6-5ADE-47BD-ABEA-5D7DAF7954CA}"/>
              </a:ext>
            </a:extLst>
          </p:cNvPr>
          <p:cNvGrpSpPr/>
          <p:nvPr/>
        </p:nvGrpSpPr>
        <p:grpSpPr>
          <a:xfrm>
            <a:off x="883953" y="951483"/>
            <a:ext cx="5785908" cy="769441"/>
            <a:chOff x="1512492" y="2497460"/>
            <a:chExt cx="5785908" cy="769441"/>
          </a:xfrm>
        </p:grpSpPr>
        <p:sp>
          <p:nvSpPr>
            <p:cNvPr id="12" name="TextBox 75">
              <a:extLst>
                <a:ext uri="{FF2B5EF4-FFF2-40B4-BE49-F238E27FC236}">
                  <a16:creationId xmlns:a16="http://schemas.microsoft.com/office/drawing/2014/main" id="{9DCFF0CB-6CF8-43DF-BF7A-264C9E86AAB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D829012F-7CDB-48BC-ACCC-CA6F7DECA26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620959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11213" y="2302087"/>
            <a:ext cx="10067589"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Other American studies showed no</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(connect) between uniforms and school performance.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51787" y="2835679"/>
            <a:ext cx="10411076" cy="821391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83234" y="4731630"/>
            <a:ext cx="758412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connection/connections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013557" y="2689117"/>
            <a:ext cx="9576321" cy="915660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考查动词向名词的转化。句意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其他的美国研究表明校服和学生在学校的表现之间没有联系。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所以空格处应用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connect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的名词形式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根据句意可知用单复数皆可。故填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connection/connections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8" name="组合 7">
            <a:extLst>
              <a:ext uri="{FF2B5EF4-FFF2-40B4-BE49-F238E27FC236}">
                <a16:creationId xmlns:a16="http://schemas.microsoft.com/office/drawing/2014/main" id="{B7BB9A7E-6C4A-44C3-A099-70B629DB5A01}"/>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FA6157F5-991B-4CC2-9620-FF52F474C61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3852D536-9A33-4719-92D3-C08BEFF0140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348355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76317" y="2095701"/>
            <a:ext cx="10411076"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Researchers have found that there is a direct link between the increase in food eaten outside the home and the rise in__________________(weigh) problems.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13135" y="2552439"/>
            <a:ext cx="10411076" cy="418146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176788" y="6694535"/>
            <a:ext cx="226510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weight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169676" y="2552439"/>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考查动词向名词的转化。根据句意可知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体重问题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weight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1F77660-A346-43CD-97C0-5166FF56309B}"/>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3E2C509E-E0E6-43FF-A2A9-6519CFE76CB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5881B576-09F6-4AED-BF7A-9BA8F80CE4F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649911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39829" y="2157778"/>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Then,handle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most important tasks first so you’ll feel a real sense of</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(achieve).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2292547"/>
            <a:ext cx="10411076" cy="353339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63204" y="5673167"/>
            <a:ext cx="5090240" cy="923330"/>
          </a:xfrm>
          <a:prstGeom prst="rect">
            <a:avLst/>
          </a:prstGeom>
        </p:spPr>
        <p:txBody>
          <a:bodyPr wrap="none">
            <a:spAutoFit/>
          </a:bodyPr>
          <a:lstStyle/>
          <a:p>
            <a:r>
              <a:rPr lang="en-US" altLang="zh-CN" sz="5400" dirty="0">
                <a:solidFill>
                  <a:srgbClr val="A50021"/>
                </a:solidFill>
                <a:latin typeface="微软雅黑" panose="020B0503020204020204" pitchFamily="34" charset="-122"/>
                <a:cs typeface="Times New Roman" panose="02020603050405020304" pitchFamily="18" charset="0"/>
              </a:rPr>
              <a:t>achievement</a:t>
            </a:r>
            <a:r>
              <a:rPr lang="zh-CN" altLang="en-US" sz="54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044147" y="2166415"/>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考查动词向名词的转化。介词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后要用名词形式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,achieve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的名词是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achievement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5FDA273-7097-4D84-A26B-D35D3E989A80}"/>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3F696247-D70A-46F0-879B-E572094A35C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15D2580D-902A-4644-A8E4-900B6B7E2EF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734790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2412" y="2272589"/>
            <a:ext cx="20339248" cy="1998496"/>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en-US"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动词转化为名词的后缀</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04D0C63F-B372-4BE2-84AA-447D38ED6A01}"/>
              </a:ext>
            </a:extLst>
          </p:cNvPr>
          <p:cNvGraphicFramePr>
            <a:graphicFrameLocks noGrp="1"/>
          </p:cNvGraphicFramePr>
          <p:nvPr>
            <p:extLst>
              <p:ext uri="{D42A27DB-BD31-4B8C-83A1-F6EECF244321}">
                <p14:modId xmlns:p14="http://schemas.microsoft.com/office/powerpoint/2010/main" val="4253716478"/>
              </p:ext>
            </p:extLst>
          </p:nvPr>
        </p:nvGraphicFramePr>
        <p:xfrm>
          <a:off x="1080444" y="4428902"/>
          <a:ext cx="20496212" cy="6803898"/>
        </p:xfrm>
        <a:graphic>
          <a:graphicData uri="http://schemas.openxmlformats.org/drawingml/2006/table">
            <a:tbl>
              <a:tblPr firstRow="1" firstCol="1" bandRow="1"/>
              <a:tblGrid>
                <a:gridCol w="4559474">
                  <a:extLst>
                    <a:ext uri="{9D8B030D-6E8A-4147-A177-3AD203B41FA5}">
                      <a16:colId xmlns:a16="http://schemas.microsoft.com/office/drawing/2014/main" val="3504754871"/>
                    </a:ext>
                  </a:extLst>
                </a:gridCol>
                <a:gridCol w="15936738">
                  <a:extLst>
                    <a:ext uri="{9D8B030D-6E8A-4147-A177-3AD203B41FA5}">
                      <a16:colId xmlns:a16="http://schemas.microsoft.com/office/drawing/2014/main" val="2497565368"/>
                    </a:ext>
                  </a:extLst>
                </a:gridCol>
              </a:tblGrid>
              <a:tr h="0">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826427957"/>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-ion/-tion/</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-sion/ation</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correct→correction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改正</a:t>
                      </a: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celebrate→celebration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庆祝</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庆祝会</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attract→attraction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吸引</a:t>
                      </a: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conclude→conclusion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结论</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结束</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discuss→discussion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讨论</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辩论</a:t>
                      </a: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decide→decision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决定</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admit→admission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接纳</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准许入学</a:t>
                      </a: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invite→invitation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邀请</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explain→explanation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解释</a:t>
                      </a: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graduate→graduation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毕业</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expect→expectation</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期望</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582829496"/>
                  </a:ext>
                </a:extLst>
              </a:tr>
            </a:tbl>
          </a:graphicData>
        </a:graphic>
      </p:graphicFrame>
      <p:grpSp>
        <p:nvGrpSpPr>
          <p:cNvPr id="5" name="组合 4">
            <a:extLst>
              <a:ext uri="{FF2B5EF4-FFF2-40B4-BE49-F238E27FC236}">
                <a16:creationId xmlns:a16="http://schemas.microsoft.com/office/drawing/2014/main" id="{30CC12C5-0998-4716-BC82-B5D7B259C50B}"/>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BA57B873-DAFD-49E0-B296-91E8FDCD9AC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41C7D9AB-2D75-4770-A720-F30CD2943E1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12516056"/>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FFFFB668-5F78-4685-9061-A9C7F04CB449}"/>
              </a:ext>
            </a:extLst>
          </p:cNvPr>
          <p:cNvGraphicFramePr>
            <a:graphicFrameLocks noGrp="1"/>
          </p:cNvGraphicFramePr>
          <p:nvPr>
            <p:extLst>
              <p:ext uri="{D42A27DB-BD31-4B8C-83A1-F6EECF244321}">
                <p14:modId xmlns:p14="http://schemas.microsoft.com/office/powerpoint/2010/main" val="4245573541"/>
              </p:ext>
            </p:extLst>
          </p:nvPr>
        </p:nvGraphicFramePr>
        <p:xfrm>
          <a:off x="1183650" y="2556694"/>
          <a:ext cx="20496212" cy="7236501"/>
        </p:xfrm>
        <a:graphic>
          <a:graphicData uri="http://schemas.openxmlformats.org/drawingml/2006/table">
            <a:tbl>
              <a:tblPr firstRow="1" firstCol="1" bandRow="1"/>
              <a:tblGrid>
                <a:gridCol w="2730306">
                  <a:extLst>
                    <a:ext uri="{9D8B030D-6E8A-4147-A177-3AD203B41FA5}">
                      <a16:colId xmlns:a16="http://schemas.microsoft.com/office/drawing/2014/main" val="1068418977"/>
                    </a:ext>
                  </a:extLst>
                </a:gridCol>
                <a:gridCol w="17765906">
                  <a:extLst>
                    <a:ext uri="{9D8B030D-6E8A-4147-A177-3AD203B41FA5}">
                      <a16:colId xmlns:a16="http://schemas.microsoft.com/office/drawing/2014/main" val="868711585"/>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989810332"/>
                  </a:ext>
                </a:extLst>
              </a:tr>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-er/-or</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drive→driver</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司机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驾驶员</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gather→gatherer</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收集者</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采集者</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teach→teacher</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老师</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announce→announcer</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广播员</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conduct→conductor</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指挥</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售票员</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517399743"/>
                  </a:ext>
                </a:extLst>
              </a:tr>
            </a:tbl>
          </a:graphicData>
        </a:graphic>
      </p:graphicFrame>
      <p:grpSp>
        <p:nvGrpSpPr>
          <p:cNvPr id="4" name="组合 3">
            <a:extLst>
              <a:ext uri="{FF2B5EF4-FFF2-40B4-BE49-F238E27FC236}">
                <a16:creationId xmlns:a16="http://schemas.microsoft.com/office/drawing/2014/main" id="{298F9236-34EC-4A76-B3CC-0A7CBC2550B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E1B2ABE-9187-4616-9360-6B69F3F0AC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03082659-EBD0-49D8-A47E-95064B6BF09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40770678"/>
      </p:ext>
    </p:extLst>
  </p:cSld>
  <p:clrMapOvr>
    <a:masterClrMapping/>
  </p:clrMapOvr>
  <p:transition>
    <p:pull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DB4ECBA4-2EDF-4BC9-B378-07101B12DF85}"/>
              </a:ext>
            </a:extLst>
          </p:cNvPr>
          <p:cNvGraphicFramePr>
            <a:graphicFrameLocks noGrp="1"/>
          </p:cNvGraphicFramePr>
          <p:nvPr>
            <p:extLst>
              <p:ext uri="{D42A27DB-BD31-4B8C-83A1-F6EECF244321}">
                <p14:modId xmlns:p14="http://schemas.microsoft.com/office/powerpoint/2010/main" val="626535879"/>
              </p:ext>
            </p:extLst>
          </p:nvPr>
        </p:nvGraphicFramePr>
        <p:xfrm>
          <a:off x="1408606" y="4288196"/>
          <a:ext cx="20496212" cy="6723317"/>
        </p:xfrm>
        <a:graphic>
          <a:graphicData uri="http://schemas.openxmlformats.org/drawingml/2006/table">
            <a:tbl>
              <a:tblPr firstRow="1" firstCol="1" bandRow="1"/>
              <a:tblGrid>
                <a:gridCol w="2730306">
                  <a:extLst>
                    <a:ext uri="{9D8B030D-6E8A-4147-A177-3AD203B41FA5}">
                      <a16:colId xmlns:a16="http://schemas.microsoft.com/office/drawing/2014/main" val="157843692"/>
                    </a:ext>
                  </a:extLst>
                </a:gridCol>
                <a:gridCol w="17765906">
                  <a:extLst>
                    <a:ext uri="{9D8B030D-6E8A-4147-A177-3AD203B41FA5}">
                      <a16:colId xmlns:a16="http://schemas.microsoft.com/office/drawing/2014/main" val="2836486135"/>
                    </a:ext>
                  </a:extLst>
                </a:gridCol>
              </a:tblGrid>
              <a:tr h="1008112">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-ment</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punish→punishment</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惩罚</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achieve→achievement</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功绩</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成就</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argue→argument</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辩论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论据</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treat→treatment</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对待</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治疗</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equip→equipment</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装备</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设备</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govern→government</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政府</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171395106"/>
                  </a:ext>
                </a:extLst>
              </a:tr>
            </a:tbl>
          </a:graphicData>
        </a:graphic>
      </p:graphicFrame>
      <p:grpSp>
        <p:nvGrpSpPr>
          <p:cNvPr id="4" name="组合 3">
            <a:extLst>
              <a:ext uri="{FF2B5EF4-FFF2-40B4-BE49-F238E27FC236}">
                <a16:creationId xmlns:a16="http://schemas.microsoft.com/office/drawing/2014/main" id="{46012E66-93FE-4A3C-A5E0-6CF0A1C65FA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50DABED-7D35-450F-9D1E-EF86BB90A1D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A4A29669-CCE6-4C2B-845E-620C5632D738}"/>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5067B613-4208-40FA-BEA8-F5871AF0C086}"/>
              </a:ext>
            </a:extLst>
          </p:cNvPr>
          <p:cNvGraphicFramePr>
            <a:graphicFrameLocks noGrp="1"/>
          </p:cNvGraphicFramePr>
          <p:nvPr>
            <p:extLst>
              <p:ext uri="{D42A27DB-BD31-4B8C-83A1-F6EECF244321}">
                <p14:modId xmlns:p14="http://schemas.microsoft.com/office/powerpoint/2010/main" val="1747596005"/>
              </p:ext>
            </p:extLst>
          </p:nvPr>
        </p:nvGraphicFramePr>
        <p:xfrm>
          <a:off x="1408606" y="2632012"/>
          <a:ext cx="20496212" cy="1656184"/>
        </p:xfrm>
        <a:graphic>
          <a:graphicData uri="http://schemas.openxmlformats.org/drawingml/2006/table">
            <a:tbl>
              <a:tblPr firstRow="1" firstCol="1" bandRow="1"/>
              <a:tblGrid>
                <a:gridCol w="2730306">
                  <a:extLst>
                    <a:ext uri="{9D8B030D-6E8A-4147-A177-3AD203B41FA5}">
                      <a16:colId xmlns:a16="http://schemas.microsoft.com/office/drawing/2014/main" val="700869308"/>
                    </a:ext>
                  </a:extLst>
                </a:gridCol>
                <a:gridCol w="17765906">
                  <a:extLst>
                    <a:ext uri="{9D8B030D-6E8A-4147-A177-3AD203B41FA5}">
                      <a16:colId xmlns:a16="http://schemas.microsoft.com/office/drawing/2014/main" val="2299816165"/>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90099566"/>
                  </a:ext>
                </a:extLst>
              </a:tr>
            </a:tbl>
          </a:graphicData>
        </a:graphic>
      </p:graphicFrame>
    </p:spTree>
    <p:extLst>
      <p:ext uri="{BB962C8B-B14F-4D97-AF65-F5344CB8AC3E}">
        <p14:creationId xmlns:p14="http://schemas.microsoft.com/office/powerpoint/2010/main" val="1556253969"/>
      </p:ext>
    </p:extLst>
  </p:cSld>
  <p:clrMapOvr>
    <a:masterClrMapping/>
  </p:clrMapOvr>
  <p:transition>
    <p:pull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32796E36-F095-419A-AFA4-DB7F94F9A95C}"/>
              </a:ext>
            </a:extLst>
          </p:cNvPr>
          <p:cNvGraphicFramePr>
            <a:graphicFrameLocks noGrp="1"/>
          </p:cNvGraphicFramePr>
          <p:nvPr>
            <p:extLst>
              <p:ext uri="{D42A27DB-BD31-4B8C-83A1-F6EECF244321}">
                <p14:modId xmlns:p14="http://schemas.microsoft.com/office/powerpoint/2010/main" val="2690683129"/>
              </p:ext>
            </p:extLst>
          </p:nvPr>
        </p:nvGraphicFramePr>
        <p:xfrm>
          <a:off x="1745837" y="4193161"/>
          <a:ext cx="20496212" cy="6723317"/>
        </p:xfrm>
        <a:graphic>
          <a:graphicData uri="http://schemas.openxmlformats.org/drawingml/2006/table">
            <a:tbl>
              <a:tblPr firstRow="1" firstCol="1" bandRow="1"/>
              <a:tblGrid>
                <a:gridCol w="2730306">
                  <a:extLst>
                    <a:ext uri="{9D8B030D-6E8A-4147-A177-3AD203B41FA5}">
                      <a16:colId xmlns:a16="http://schemas.microsoft.com/office/drawing/2014/main" val="202764084"/>
                    </a:ext>
                  </a:extLst>
                </a:gridCol>
                <a:gridCol w="17765906">
                  <a:extLst>
                    <a:ext uri="{9D8B030D-6E8A-4147-A177-3AD203B41FA5}">
                      <a16:colId xmlns:a16="http://schemas.microsoft.com/office/drawing/2014/main" val="86164153"/>
                    </a:ext>
                  </a:extLst>
                </a:gridCol>
              </a:tblGrid>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-ance/-ence</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appear→appearance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出现</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外貌</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guide→guidance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指引</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指导</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perform→performance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表演</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演出</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exist→existence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存在</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生存</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prefer→preference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偏爱</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refer→reference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参考</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查阅</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763371984"/>
                  </a:ext>
                </a:extLst>
              </a:tr>
            </a:tbl>
          </a:graphicData>
        </a:graphic>
      </p:graphicFrame>
      <p:grpSp>
        <p:nvGrpSpPr>
          <p:cNvPr id="4" name="组合 3">
            <a:extLst>
              <a:ext uri="{FF2B5EF4-FFF2-40B4-BE49-F238E27FC236}">
                <a16:creationId xmlns:a16="http://schemas.microsoft.com/office/drawing/2014/main" id="{C9119D0A-E44C-4A38-8CA4-B102453562F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C2B122A-F5B1-4BCD-A7BF-96F40AE244D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F9D78104-6EF6-4ED6-BF24-5493D6905279}"/>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2" name="表格 1">
            <a:extLst>
              <a:ext uri="{FF2B5EF4-FFF2-40B4-BE49-F238E27FC236}">
                <a16:creationId xmlns:a16="http://schemas.microsoft.com/office/drawing/2014/main" id="{FF40F51E-AD22-4F84-A5B9-3D6D7832BA84}"/>
              </a:ext>
            </a:extLst>
          </p:cNvPr>
          <p:cNvGraphicFramePr>
            <a:graphicFrameLocks noGrp="1"/>
          </p:cNvGraphicFramePr>
          <p:nvPr>
            <p:extLst>
              <p:ext uri="{D42A27DB-BD31-4B8C-83A1-F6EECF244321}">
                <p14:modId xmlns:p14="http://schemas.microsoft.com/office/powerpoint/2010/main" val="2105729317"/>
              </p:ext>
            </p:extLst>
          </p:nvPr>
        </p:nvGraphicFramePr>
        <p:xfrm>
          <a:off x="1745837" y="2536977"/>
          <a:ext cx="20496212" cy="1656184"/>
        </p:xfrm>
        <a:graphic>
          <a:graphicData uri="http://schemas.openxmlformats.org/drawingml/2006/table">
            <a:tbl>
              <a:tblPr firstRow="1" firstCol="1" bandRow="1"/>
              <a:tblGrid>
                <a:gridCol w="2730306">
                  <a:extLst>
                    <a:ext uri="{9D8B030D-6E8A-4147-A177-3AD203B41FA5}">
                      <a16:colId xmlns:a16="http://schemas.microsoft.com/office/drawing/2014/main" val="700869308"/>
                    </a:ext>
                  </a:extLst>
                </a:gridCol>
                <a:gridCol w="17765906">
                  <a:extLst>
                    <a:ext uri="{9D8B030D-6E8A-4147-A177-3AD203B41FA5}">
                      <a16:colId xmlns:a16="http://schemas.microsoft.com/office/drawing/2014/main" val="2299816165"/>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90099566"/>
                  </a:ext>
                </a:extLst>
              </a:tr>
            </a:tbl>
          </a:graphicData>
        </a:graphic>
      </p:graphicFrame>
    </p:spTree>
    <p:extLst>
      <p:ext uri="{BB962C8B-B14F-4D97-AF65-F5344CB8AC3E}">
        <p14:creationId xmlns:p14="http://schemas.microsoft.com/office/powerpoint/2010/main" val="3421912765"/>
      </p:ext>
    </p:extLst>
  </p:cSld>
  <p:clrMapOvr>
    <a:masterClrMapping/>
  </p:clrMapOvr>
  <p:transition>
    <p:pull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987ADBEF-22E6-4DB1-A56C-94D0B8FA53E0}"/>
              </a:ext>
            </a:extLst>
          </p:cNvPr>
          <p:cNvGraphicFramePr>
            <a:graphicFrameLocks noGrp="1"/>
          </p:cNvGraphicFramePr>
          <p:nvPr>
            <p:extLst>
              <p:ext uri="{D42A27DB-BD31-4B8C-83A1-F6EECF244321}">
                <p14:modId xmlns:p14="http://schemas.microsoft.com/office/powerpoint/2010/main" val="73138794"/>
              </p:ext>
            </p:extLst>
          </p:nvPr>
        </p:nvGraphicFramePr>
        <p:xfrm>
          <a:off x="1152452" y="4185617"/>
          <a:ext cx="20018224" cy="7300070"/>
        </p:xfrm>
        <a:graphic>
          <a:graphicData uri="http://schemas.openxmlformats.org/drawingml/2006/table">
            <a:tbl>
              <a:tblPr firstRow="1" firstCol="1" bandRow="1"/>
              <a:tblGrid>
                <a:gridCol w="2721246">
                  <a:extLst>
                    <a:ext uri="{9D8B030D-6E8A-4147-A177-3AD203B41FA5}">
                      <a16:colId xmlns:a16="http://schemas.microsoft.com/office/drawing/2014/main" val="3346476119"/>
                    </a:ext>
                  </a:extLst>
                </a:gridCol>
                <a:gridCol w="17296978">
                  <a:extLst>
                    <a:ext uri="{9D8B030D-6E8A-4147-A177-3AD203B41FA5}">
                      <a16:colId xmlns:a16="http://schemas.microsoft.com/office/drawing/2014/main" val="2380591309"/>
                    </a:ext>
                  </a:extLst>
                </a:gridCol>
              </a:tblGrid>
              <a:tr h="4916455">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-ure/-ture</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fail→failure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失败</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倒闭</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press→pressure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压力</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depart→departure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离开</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出发</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mix→mixture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混合</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混合物</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986450966"/>
                  </a:ext>
                </a:extLst>
              </a:tr>
              <a:tr h="2383615">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-ing</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hear→hearing</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听力</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听觉</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begin→beginning</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开始</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486411251"/>
                  </a:ext>
                </a:extLst>
              </a:tr>
            </a:tbl>
          </a:graphicData>
        </a:graphic>
      </p:graphicFrame>
      <p:grpSp>
        <p:nvGrpSpPr>
          <p:cNvPr id="4" name="组合 3">
            <a:extLst>
              <a:ext uri="{FF2B5EF4-FFF2-40B4-BE49-F238E27FC236}">
                <a16:creationId xmlns:a16="http://schemas.microsoft.com/office/drawing/2014/main" id="{25E6FF96-0925-4D33-A5C6-3A088803BBC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D5315A8-1673-42A5-BD85-E909D7C302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C733BA63-22D3-4BE9-8EE6-06B738EB1DC5}"/>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C56FC228-E553-4166-A23A-6C8040C8B132}"/>
              </a:ext>
            </a:extLst>
          </p:cNvPr>
          <p:cNvGraphicFramePr>
            <a:graphicFrameLocks noGrp="1"/>
          </p:cNvGraphicFramePr>
          <p:nvPr>
            <p:extLst>
              <p:ext uri="{D42A27DB-BD31-4B8C-83A1-F6EECF244321}">
                <p14:modId xmlns:p14="http://schemas.microsoft.com/office/powerpoint/2010/main" val="2018439588"/>
              </p:ext>
            </p:extLst>
          </p:nvPr>
        </p:nvGraphicFramePr>
        <p:xfrm>
          <a:off x="1152452" y="2355058"/>
          <a:ext cx="20018224" cy="1797673"/>
        </p:xfrm>
        <a:graphic>
          <a:graphicData uri="http://schemas.openxmlformats.org/drawingml/2006/table">
            <a:tbl>
              <a:tblPr firstRow="1" firstCol="1" bandRow="1"/>
              <a:tblGrid>
                <a:gridCol w="2666633">
                  <a:extLst>
                    <a:ext uri="{9D8B030D-6E8A-4147-A177-3AD203B41FA5}">
                      <a16:colId xmlns:a16="http://schemas.microsoft.com/office/drawing/2014/main" val="700869308"/>
                    </a:ext>
                  </a:extLst>
                </a:gridCol>
                <a:gridCol w="17351591">
                  <a:extLst>
                    <a:ext uri="{9D8B030D-6E8A-4147-A177-3AD203B41FA5}">
                      <a16:colId xmlns:a16="http://schemas.microsoft.com/office/drawing/2014/main" val="2299816165"/>
                    </a:ext>
                  </a:extLst>
                </a:gridCol>
              </a:tblGrid>
              <a:tr h="1797673">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90099566"/>
                  </a:ext>
                </a:extLst>
              </a:tr>
            </a:tbl>
          </a:graphicData>
        </a:graphic>
      </p:graphicFrame>
    </p:spTree>
    <p:extLst>
      <p:ext uri="{BB962C8B-B14F-4D97-AF65-F5344CB8AC3E}">
        <p14:creationId xmlns:p14="http://schemas.microsoft.com/office/powerpoint/2010/main" val="268291666"/>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5758D84C-11FD-420E-BC0F-2F420699E4C2}"/>
              </a:ext>
            </a:extLst>
          </p:cNvPr>
          <p:cNvGraphicFramePr>
            <a:graphicFrameLocks noGrp="1"/>
          </p:cNvGraphicFramePr>
          <p:nvPr>
            <p:extLst>
              <p:ext uri="{D42A27DB-BD31-4B8C-83A1-F6EECF244321}">
                <p14:modId xmlns:p14="http://schemas.microsoft.com/office/powerpoint/2010/main" val="824459329"/>
              </p:ext>
            </p:extLst>
          </p:nvPr>
        </p:nvGraphicFramePr>
        <p:xfrm>
          <a:off x="1745837" y="4130726"/>
          <a:ext cx="20496212" cy="5445634"/>
        </p:xfrm>
        <a:graphic>
          <a:graphicData uri="http://schemas.openxmlformats.org/drawingml/2006/table">
            <a:tbl>
              <a:tblPr firstRow="1" firstCol="1" bandRow="1"/>
              <a:tblGrid>
                <a:gridCol w="2730306">
                  <a:extLst>
                    <a:ext uri="{9D8B030D-6E8A-4147-A177-3AD203B41FA5}">
                      <a16:colId xmlns:a16="http://schemas.microsoft.com/office/drawing/2014/main" val="896515777"/>
                    </a:ext>
                  </a:extLst>
                </a:gridCol>
                <a:gridCol w="17765906">
                  <a:extLst>
                    <a:ext uri="{9D8B030D-6E8A-4147-A177-3AD203B41FA5}">
                      <a16:colId xmlns:a16="http://schemas.microsoft.com/office/drawing/2014/main" val="1073271298"/>
                    </a:ext>
                  </a:extLst>
                </a:gridCol>
              </a:tblGrid>
              <a:tr h="377886">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recover→recovery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恢复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痊愈</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discover→discovery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发现</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13664615"/>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其他</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choose→choice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选择</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vary→variety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多样化</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种类</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tend→tendency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趋向</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趋势</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151314793"/>
                  </a:ext>
                </a:extLst>
              </a:tr>
            </a:tbl>
          </a:graphicData>
        </a:graphic>
      </p:graphicFrame>
      <p:grpSp>
        <p:nvGrpSpPr>
          <p:cNvPr id="4" name="组合 3">
            <a:extLst>
              <a:ext uri="{FF2B5EF4-FFF2-40B4-BE49-F238E27FC236}">
                <a16:creationId xmlns:a16="http://schemas.microsoft.com/office/drawing/2014/main" id="{C6A63471-820C-4FC2-A648-FBCE6ACF176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FCBD4B0-69A5-4271-BBFD-488CA4AA6EA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68201B8D-BCDC-4364-ACCA-AA255A0BEA0C}"/>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2" name="表格 1">
            <a:extLst>
              <a:ext uri="{FF2B5EF4-FFF2-40B4-BE49-F238E27FC236}">
                <a16:creationId xmlns:a16="http://schemas.microsoft.com/office/drawing/2014/main" id="{448095E3-5E7C-4A7F-B992-2185F3A8ED96}"/>
              </a:ext>
            </a:extLst>
          </p:cNvPr>
          <p:cNvGraphicFramePr>
            <a:graphicFrameLocks noGrp="1"/>
          </p:cNvGraphicFramePr>
          <p:nvPr>
            <p:extLst>
              <p:ext uri="{D42A27DB-BD31-4B8C-83A1-F6EECF244321}">
                <p14:modId xmlns:p14="http://schemas.microsoft.com/office/powerpoint/2010/main" val="1377122048"/>
              </p:ext>
            </p:extLst>
          </p:nvPr>
        </p:nvGraphicFramePr>
        <p:xfrm>
          <a:off x="1745837" y="2490468"/>
          <a:ext cx="20496212" cy="1656184"/>
        </p:xfrm>
        <a:graphic>
          <a:graphicData uri="http://schemas.openxmlformats.org/drawingml/2006/table">
            <a:tbl>
              <a:tblPr firstRow="1" firstCol="1" bandRow="1"/>
              <a:tblGrid>
                <a:gridCol w="2730306">
                  <a:extLst>
                    <a:ext uri="{9D8B030D-6E8A-4147-A177-3AD203B41FA5}">
                      <a16:colId xmlns:a16="http://schemas.microsoft.com/office/drawing/2014/main" val="700869308"/>
                    </a:ext>
                  </a:extLst>
                </a:gridCol>
                <a:gridCol w="17765906">
                  <a:extLst>
                    <a:ext uri="{9D8B030D-6E8A-4147-A177-3AD203B41FA5}">
                      <a16:colId xmlns:a16="http://schemas.microsoft.com/office/drawing/2014/main" val="2299816165"/>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90099566"/>
                  </a:ext>
                </a:extLst>
              </a:tr>
            </a:tbl>
          </a:graphicData>
        </a:graphic>
      </p:graphicFrame>
    </p:spTree>
    <p:extLst>
      <p:ext uri="{BB962C8B-B14F-4D97-AF65-F5344CB8AC3E}">
        <p14:creationId xmlns:p14="http://schemas.microsoft.com/office/powerpoint/2010/main" val="726357183"/>
      </p:ext>
    </p:extLst>
  </p:cSld>
  <p:clrMapOvr>
    <a:masterClrMapping/>
  </p:clrMapOvr>
  <p:transition>
    <p:pull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矩形 4">
            <a:extLst>
              <a:ext uri="{FF2B5EF4-FFF2-40B4-BE49-F238E27FC236}">
                <a16:creationId xmlns:a16="http://schemas.microsoft.com/office/drawing/2014/main" id="{8777D22E-0D56-486E-94BD-F8BBC3FF4CB9}"/>
              </a:ext>
            </a:extLst>
          </p:cNvPr>
          <p:cNvSpPr/>
          <p:nvPr/>
        </p:nvSpPr>
        <p:spPr>
          <a:xfrm>
            <a:off x="536951" y="2209807"/>
            <a:ext cx="20912718" cy="226465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形容词转化为名词</a:t>
            </a: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469657" y="4428902"/>
            <a:ext cx="10796772"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 After some time, when both of you have renewed your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(confident) in each other, go back to the time when you nearly fell apart.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98328" y="4129763"/>
            <a:ext cx="10411076" cy="505166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499559" y="6661273"/>
            <a:ext cx="4196983"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confidence</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475194" y="4129762"/>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考查形容词向名词的转化。根据形容词性物主代词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your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修饰名词可知空格处需填名词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confidence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CA1028EC-CE75-4749-A91D-6B58642F57E9}"/>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A566B89B-8046-4B3F-B166-F198D5CEF45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45FAC9C3-3CD4-4750-A5B6-5E5F57562E2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211419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5158" y="2484686"/>
            <a:ext cx="10411076"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(possible) that there is life on other planets in the universe has always inspired scientists to explore the outer space.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23623" y="2791608"/>
            <a:ext cx="10411076" cy="598166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09486" y="3705245"/>
            <a:ext cx="39020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possibility</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39666" y="2693185"/>
            <a:ext cx="9576321" cy="684828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考查形容词向名词的转化。句意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宇宙中其他星球上存在生命这种可能性一直激励着科学家们去探索外太空。句子缺少主语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possible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的名词形式。</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8" name="组合 7">
            <a:extLst>
              <a:ext uri="{FF2B5EF4-FFF2-40B4-BE49-F238E27FC236}">
                <a16:creationId xmlns:a16="http://schemas.microsoft.com/office/drawing/2014/main" id="{A0706055-1D91-44AA-B2C6-75B8C75F259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2486A579-2A15-4CE1-953B-F979DE2C993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73E41B0A-1458-42FD-862E-5E5C22B10AF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2907540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40614" y="1769950"/>
            <a:ext cx="20339248" cy="2004010"/>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形容词转化为名词的后缀</a:t>
            </a:r>
          </a:p>
        </p:txBody>
      </p:sp>
      <p:graphicFrame>
        <p:nvGraphicFramePr>
          <p:cNvPr id="3" name="表格 2">
            <a:extLst>
              <a:ext uri="{FF2B5EF4-FFF2-40B4-BE49-F238E27FC236}">
                <a16:creationId xmlns:a16="http://schemas.microsoft.com/office/drawing/2014/main" id="{B85BDD89-7AA3-46B3-8688-4F7EC8AEDD40}"/>
              </a:ext>
            </a:extLst>
          </p:cNvPr>
          <p:cNvGraphicFramePr>
            <a:graphicFrameLocks noGrp="1"/>
          </p:cNvGraphicFramePr>
          <p:nvPr>
            <p:extLst>
              <p:ext uri="{D42A27DB-BD31-4B8C-83A1-F6EECF244321}">
                <p14:modId xmlns:p14="http://schemas.microsoft.com/office/powerpoint/2010/main" val="2795951762"/>
              </p:ext>
            </p:extLst>
          </p:nvPr>
        </p:nvGraphicFramePr>
        <p:xfrm>
          <a:off x="1512492" y="4150911"/>
          <a:ext cx="20496212" cy="7572756"/>
        </p:xfrm>
        <a:graphic>
          <a:graphicData uri="http://schemas.openxmlformats.org/drawingml/2006/table">
            <a:tbl>
              <a:tblPr firstRow="1" firstCol="1" bandRow="1"/>
              <a:tblGrid>
                <a:gridCol w="2730306">
                  <a:extLst>
                    <a:ext uri="{9D8B030D-6E8A-4147-A177-3AD203B41FA5}">
                      <a16:colId xmlns:a16="http://schemas.microsoft.com/office/drawing/2014/main" val="169686950"/>
                    </a:ext>
                  </a:extLst>
                </a:gridCol>
                <a:gridCol w="17765906">
                  <a:extLst>
                    <a:ext uri="{9D8B030D-6E8A-4147-A177-3AD203B41FA5}">
                      <a16:colId xmlns:a16="http://schemas.microsoft.com/office/drawing/2014/main" val="2965237482"/>
                    </a:ext>
                  </a:extLst>
                </a:gridCol>
              </a:tblGrid>
              <a:tr h="0">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83640516"/>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-age</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short→shortage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不足</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短缺</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439028670"/>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-cy</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efficient→efficiency</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效率</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功效</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fluent→fluency</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流利</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流畅</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accurate→accuracy</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准确性</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private→privacy</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隐私</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私密</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281330708"/>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-dom</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free→freedom</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自由</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自主</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wise→wisdom</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明智</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智慧</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738168569"/>
                  </a:ext>
                </a:extLst>
              </a:tr>
            </a:tbl>
          </a:graphicData>
        </a:graphic>
      </p:graphicFrame>
      <p:grpSp>
        <p:nvGrpSpPr>
          <p:cNvPr id="5" name="组合 4">
            <a:extLst>
              <a:ext uri="{FF2B5EF4-FFF2-40B4-BE49-F238E27FC236}">
                <a16:creationId xmlns:a16="http://schemas.microsoft.com/office/drawing/2014/main" id="{9B08ADFA-1F55-4926-B3FA-3AB01943D07E}"/>
              </a:ext>
            </a:extLst>
          </p:cNvPr>
          <p:cNvGrpSpPr/>
          <p:nvPr/>
        </p:nvGrpSpPr>
        <p:grpSpPr>
          <a:xfrm>
            <a:off x="1340614" y="1196754"/>
            <a:ext cx="5785908" cy="769441"/>
            <a:chOff x="1512492" y="2497460"/>
            <a:chExt cx="5785908" cy="769441"/>
          </a:xfrm>
        </p:grpSpPr>
        <p:sp>
          <p:nvSpPr>
            <p:cNvPr id="6" name="TextBox 75">
              <a:extLst>
                <a:ext uri="{FF2B5EF4-FFF2-40B4-BE49-F238E27FC236}">
                  <a16:creationId xmlns:a16="http://schemas.microsoft.com/office/drawing/2014/main" id="{22F19CA4-6DF5-4120-B966-EA0CC2D31AE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49E3CFC8-3788-4EF3-A3F6-E5810372BBF4}"/>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61995954"/>
      </p:ext>
    </p:extLst>
  </p:cSld>
  <p:clrMapOvr>
    <a:masterClrMapping/>
  </p:clrMapOvr>
  <p:transition>
    <p:pull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661A6A0E-2063-4739-AD3B-262C9E636AC0}"/>
              </a:ext>
            </a:extLst>
          </p:cNvPr>
          <p:cNvGraphicFramePr>
            <a:graphicFrameLocks noGrp="1"/>
          </p:cNvGraphicFramePr>
          <p:nvPr>
            <p:extLst>
              <p:ext uri="{D42A27DB-BD31-4B8C-83A1-F6EECF244321}">
                <p14:modId xmlns:p14="http://schemas.microsoft.com/office/powerpoint/2010/main" val="3886928487"/>
              </p:ext>
            </p:extLst>
          </p:nvPr>
        </p:nvGraphicFramePr>
        <p:xfrm>
          <a:off x="1730544" y="4047941"/>
          <a:ext cx="20496212" cy="7596951"/>
        </p:xfrm>
        <a:graphic>
          <a:graphicData uri="http://schemas.openxmlformats.org/drawingml/2006/table">
            <a:tbl>
              <a:tblPr firstRow="1" firstCol="1" bandRow="1"/>
              <a:tblGrid>
                <a:gridCol w="2730306">
                  <a:extLst>
                    <a:ext uri="{9D8B030D-6E8A-4147-A177-3AD203B41FA5}">
                      <a16:colId xmlns:a16="http://schemas.microsoft.com/office/drawing/2014/main" val="2805993732"/>
                    </a:ext>
                  </a:extLst>
                </a:gridCol>
                <a:gridCol w="17765906">
                  <a:extLst>
                    <a:ext uri="{9D8B030D-6E8A-4147-A177-3AD203B41FA5}">
                      <a16:colId xmlns:a16="http://schemas.microsoft.com/office/drawing/2014/main" val="2756078004"/>
                    </a:ext>
                  </a:extLst>
                </a:gridCol>
              </a:tblGrid>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-ence</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different→difference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差异</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silent→silence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沉默</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927789597"/>
                  </a:ext>
                </a:extLst>
              </a:tr>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ness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weak→weakness</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虚弱</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弱点</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kind→kindness</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仁慈</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好意</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careless→carelessness</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粗心大意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14557555"/>
                  </a:ext>
                </a:extLst>
              </a:tr>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strong→strength</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力气</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强项</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warm→warmth</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温暖</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热情</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215882568"/>
                  </a:ext>
                </a:extLst>
              </a:tr>
            </a:tbl>
          </a:graphicData>
        </a:graphic>
      </p:graphicFrame>
      <p:grpSp>
        <p:nvGrpSpPr>
          <p:cNvPr id="4" name="组合 3">
            <a:extLst>
              <a:ext uri="{FF2B5EF4-FFF2-40B4-BE49-F238E27FC236}">
                <a16:creationId xmlns:a16="http://schemas.microsoft.com/office/drawing/2014/main" id="{1E1FFBDC-A594-4E45-9C85-9ABA6C5B134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4CCC69B-7817-4BE8-859E-B4898D51B97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1875D604-BC1F-4D48-8B56-BEF1A2C1E8B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5028E329-5402-4EF5-9E82-92A0FF7AFED3}"/>
              </a:ext>
            </a:extLst>
          </p:cNvPr>
          <p:cNvGraphicFramePr>
            <a:graphicFrameLocks noGrp="1"/>
          </p:cNvGraphicFramePr>
          <p:nvPr>
            <p:extLst>
              <p:ext uri="{D42A27DB-BD31-4B8C-83A1-F6EECF244321}">
                <p14:modId xmlns:p14="http://schemas.microsoft.com/office/powerpoint/2010/main" val="2309274038"/>
              </p:ext>
            </p:extLst>
          </p:nvPr>
        </p:nvGraphicFramePr>
        <p:xfrm>
          <a:off x="1745837" y="2412678"/>
          <a:ext cx="20496212" cy="1656184"/>
        </p:xfrm>
        <a:graphic>
          <a:graphicData uri="http://schemas.openxmlformats.org/drawingml/2006/table">
            <a:tbl>
              <a:tblPr firstRow="1" firstCol="1" bandRow="1"/>
              <a:tblGrid>
                <a:gridCol w="2730306">
                  <a:extLst>
                    <a:ext uri="{9D8B030D-6E8A-4147-A177-3AD203B41FA5}">
                      <a16:colId xmlns:a16="http://schemas.microsoft.com/office/drawing/2014/main" val="700869308"/>
                    </a:ext>
                  </a:extLst>
                </a:gridCol>
                <a:gridCol w="17765906">
                  <a:extLst>
                    <a:ext uri="{9D8B030D-6E8A-4147-A177-3AD203B41FA5}">
                      <a16:colId xmlns:a16="http://schemas.microsoft.com/office/drawing/2014/main" val="2299816165"/>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90099566"/>
                  </a:ext>
                </a:extLst>
              </a:tr>
            </a:tbl>
          </a:graphicData>
        </a:graphic>
      </p:graphicFrame>
    </p:spTree>
    <p:extLst>
      <p:ext uri="{BB962C8B-B14F-4D97-AF65-F5344CB8AC3E}">
        <p14:creationId xmlns:p14="http://schemas.microsoft.com/office/powerpoint/2010/main" val="2873298936"/>
      </p:ext>
    </p:extLst>
  </p:cSld>
  <p:clrMapOvr>
    <a:masterClrMapping/>
  </p:clrMapOvr>
  <p:transition>
    <p:pull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42C43178-8B90-43AB-B4E4-B7547B9FD4F1}"/>
              </a:ext>
            </a:extLst>
          </p:cNvPr>
          <p:cNvGraphicFramePr>
            <a:graphicFrameLocks noGrp="1"/>
          </p:cNvGraphicFramePr>
          <p:nvPr>
            <p:extLst>
              <p:ext uri="{D42A27DB-BD31-4B8C-83A1-F6EECF244321}">
                <p14:modId xmlns:p14="http://schemas.microsoft.com/office/powerpoint/2010/main" val="1421808971"/>
              </p:ext>
            </p:extLst>
          </p:nvPr>
        </p:nvGraphicFramePr>
        <p:xfrm>
          <a:off x="1633538" y="4167248"/>
          <a:ext cx="20496212" cy="5580317"/>
        </p:xfrm>
        <a:graphic>
          <a:graphicData uri="http://schemas.openxmlformats.org/drawingml/2006/table">
            <a:tbl>
              <a:tblPr firstRow="1" firstCol="1" bandRow="1"/>
              <a:tblGrid>
                <a:gridCol w="2730306">
                  <a:extLst>
                    <a:ext uri="{9D8B030D-6E8A-4147-A177-3AD203B41FA5}">
                      <a16:colId xmlns:a16="http://schemas.microsoft.com/office/drawing/2014/main" val="2180631833"/>
                    </a:ext>
                  </a:extLst>
                </a:gridCol>
                <a:gridCol w="17765906">
                  <a:extLst>
                    <a:ext uri="{9D8B030D-6E8A-4147-A177-3AD203B41FA5}">
                      <a16:colId xmlns:a16="http://schemas.microsoft.com/office/drawing/2014/main" val="2127706260"/>
                    </a:ext>
                  </a:extLst>
                </a:gridCol>
              </a:tblGrid>
              <a:tr h="36004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-y/-ty/-ity</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safe→safety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安全</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disable→disability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无能</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伤残</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responsible→responsibility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责任</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honest→honesty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诚实</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difficult→difficulty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困难</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691644778"/>
                  </a:ext>
                </a:extLst>
              </a:tr>
            </a:tbl>
          </a:graphicData>
        </a:graphic>
      </p:graphicFrame>
      <p:grpSp>
        <p:nvGrpSpPr>
          <p:cNvPr id="4" name="组合 3">
            <a:extLst>
              <a:ext uri="{FF2B5EF4-FFF2-40B4-BE49-F238E27FC236}">
                <a16:creationId xmlns:a16="http://schemas.microsoft.com/office/drawing/2014/main" id="{E07BCFB8-0181-433B-9C39-17686F66130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2741260C-E7BA-4118-BF7A-5850CB87E1E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464F6DFB-3493-479C-B191-C6564D20166B}"/>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2" name="表格 1">
            <a:extLst>
              <a:ext uri="{FF2B5EF4-FFF2-40B4-BE49-F238E27FC236}">
                <a16:creationId xmlns:a16="http://schemas.microsoft.com/office/drawing/2014/main" id="{692D90D6-A464-4805-A411-9A325C384C68}"/>
              </a:ext>
            </a:extLst>
          </p:cNvPr>
          <p:cNvGraphicFramePr>
            <a:graphicFrameLocks noGrp="1"/>
          </p:cNvGraphicFramePr>
          <p:nvPr>
            <p:extLst>
              <p:ext uri="{D42A27DB-BD31-4B8C-83A1-F6EECF244321}">
                <p14:modId xmlns:p14="http://schemas.microsoft.com/office/powerpoint/2010/main" val="1283372369"/>
              </p:ext>
            </p:extLst>
          </p:nvPr>
        </p:nvGraphicFramePr>
        <p:xfrm>
          <a:off x="1633538" y="2537056"/>
          <a:ext cx="20496212" cy="1656184"/>
        </p:xfrm>
        <a:graphic>
          <a:graphicData uri="http://schemas.openxmlformats.org/drawingml/2006/table">
            <a:tbl>
              <a:tblPr firstRow="1" firstCol="1" bandRow="1"/>
              <a:tblGrid>
                <a:gridCol w="2730306">
                  <a:extLst>
                    <a:ext uri="{9D8B030D-6E8A-4147-A177-3AD203B41FA5}">
                      <a16:colId xmlns:a16="http://schemas.microsoft.com/office/drawing/2014/main" val="700869308"/>
                    </a:ext>
                  </a:extLst>
                </a:gridCol>
                <a:gridCol w="17765906">
                  <a:extLst>
                    <a:ext uri="{9D8B030D-6E8A-4147-A177-3AD203B41FA5}">
                      <a16:colId xmlns:a16="http://schemas.microsoft.com/office/drawing/2014/main" val="2299816165"/>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90099566"/>
                  </a:ext>
                </a:extLst>
              </a:tr>
            </a:tbl>
          </a:graphicData>
        </a:graphic>
      </p:graphicFrame>
    </p:spTree>
    <p:extLst>
      <p:ext uri="{BB962C8B-B14F-4D97-AF65-F5344CB8AC3E}">
        <p14:creationId xmlns:p14="http://schemas.microsoft.com/office/powerpoint/2010/main" val="2892721126"/>
      </p:ext>
    </p:extLst>
  </p:cSld>
  <p:clrMapOvr>
    <a:masterClrMapping/>
  </p:clrMapOvr>
  <p:transition>
    <p:pull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矩形 4">
            <a:extLst>
              <a:ext uri="{FF2B5EF4-FFF2-40B4-BE49-F238E27FC236}">
                <a16:creationId xmlns:a16="http://schemas.microsoft.com/office/drawing/2014/main" id="{8777D22E-0D56-486E-94BD-F8BBC3FF4CB9}"/>
              </a:ext>
            </a:extLst>
          </p:cNvPr>
          <p:cNvSpPr/>
          <p:nvPr/>
        </p:nvSpPr>
        <p:spPr>
          <a:xfrm>
            <a:off x="866217" y="2244298"/>
            <a:ext cx="20912718" cy="226465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名词、动词转化为形容词</a:t>
            </a: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367320" y="4709984"/>
            <a:ext cx="10796772"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School uniforms are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(tradition) in Britain, but some schools are starting to get rid of them.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98328" y="4129762"/>
            <a:ext cx="10411076" cy="591575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43679" y="6131559"/>
            <a:ext cx="397897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traditional</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475194" y="4129762"/>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考查名词向形容词的转化。句意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校服在英国是一个传统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但是一些学校开始摆脱校服。空处作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的表语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traditional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12EA1519-BAD6-469E-9B33-9ABF73F23774}"/>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2A8E3FD3-1725-4392-A672-25C1BED0283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4AD7A200-D17F-4E2A-9AAF-1281F797453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164172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88816" y="2114773"/>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…it’s never too early to make necessary preparations for a healthy and</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(meaning) college experience.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99874" y="2240905"/>
            <a:ext cx="10411076" cy="598166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152452" y="5799376"/>
            <a:ext cx="430117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meaningful</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39666" y="2178828"/>
            <a:ext cx="9576321"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考查名词向形容词的转化。空格处修饰后面的名词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college experience,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meaningful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与前面的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healthy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并列。</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02AAD9A-5E38-4BAC-84A5-754A359B0E2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68ACD25-5315-451D-874F-877613385C5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22D2DAF1-04C7-4FDA-A3BE-E2EC2448204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703676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04166" y="1995926"/>
            <a:ext cx="9394033"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 </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obvious one is money: eating out once or twice a week may be</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(afford) but doing this most days adds up.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77459" y="2114773"/>
            <a:ext cx="10411076" cy="457298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14632" y="5397642"/>
            <a:ext cx="3976281"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affordable</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74128" y="1980630"/>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考查动词向形容词的转化。空处在系动词之后作表语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affordable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负担得起的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CA2963C-D1E4-4BD0-9848-19FBAF5B7A49}"/>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583A8254-01FE-486E-849A-EA810096F46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060E025-01F3-4BAD-9EF7-5BA9F14CEB3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7529875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396" y="2215382"/>
            <a:ext cx="9394033"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According to the World Bank, China accounts for about 30 per cent of total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(globe) fertilizer consumption.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68226" y="2511091"/>
            <a:ext cx="10411076" cy="457298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202442" y="5862627"/>
            <a:ext cx="2095958"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global</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85604" y="2511091"/>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考查名词向形容词的转化。修饰名词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fertilizer consumption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globe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的形容词形式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global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8E0BA8A-B714-4E7A-841F-E3F31782FC1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2813DC3D-7900-416A-BB9F-C27199FC607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7BFE1E09-0859-489D-9B10-26E78FF9F8E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2268291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576388" y="2114773"/>
            <a:ext cx="9394033" cy="3678186"/>
          </a:xfrm>
          <a:prstGeom prst="rect">
            <a:avLst/>
          </a:prstGeom>
        </p:spPr>
        <p:txBody>
          <a:bodyPr wrap="square">
            <a:spAutoFit/>
          </a:bodyPr>
          <a:lstStyle/>
          <a:p>
            <a:pPr marL="120650">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11.</a:t>
            </a:r>
            <a:r>
              <a:rPr lang="en-US" altLang="zh-CN" sz="5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Running is </a:t>
            </a:r>
            <a:r>
              <a:rPr lang="en-US" altLang="zh-CN" sz="5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cheap,easy</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it’s always</a:t>
            </a:r>
            <a:r>
              <a:rPr lang="zh-CN" altLang="zh-CN" sz="5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(energy). </a:t>
            </a:r>
            <a:endParaRPr lang="zh-CN" altLang="zh-CN" sz="2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2288" y="2338333"/>
            <a:ext cx="10411076" cy="346138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384700" y="4811815"/>
            <a:ext cx="304814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energetic</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39666" y="2178829"/>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考查名词向形容词的转化。空处作系动词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的表语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energetic</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D5FF73A-4F9A-4070-A6F5-7B9FD22710C8}"/>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B3AFE32C-C832-4DC8-8B4B-150AC721FB2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64377108-0C8A-496C-9C53-1F286A5CCE0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4603231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40614" y="2058102"/>
            <a:ext cx="20339248" cy="226465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名词、动词转化为形容词的后缀</a:t>
            </a:r>
          </a:p>
        </p:txBody>
      </p:sp>
      <p:graphicFrame>
        <p:nvGraphicFramePr>
          <p:cNvPr id="2" name="表格 1">
            <a:extLst>
              <a:ext uri="{FF2B5EF4-FFF2-40B4-BE49-F238E27FC236}">
                <a16:creationId xmlns:a16="http://schemas.microsoft.com/office/drawing/2014/main" id="{6BABE27C-8DF1-4569-9355-A903AC314E88}"/>
              </a:ext>
            </a:extLst>
          </p:cNvPr>
          <p:cNvGraphicFramePr>
            <a:graphicFrameLocks noGrp="1"/>
          </p:cNvGraphicFramePr>
          <p:nvPr/>
        </p:nvGraphicFramePr>
        <p:xfrm>
          <a:off x="1633538" y="4857114"/>
          <a:ext cx="20496212" cy="6588634"/>
        </p:xfrm>
        <a:graphic>
          <a:graphicData uri="http://schemas.openxmlformats.org/drawingml/2006/table">
            <a:tbl>
              <a:tblPr firstRow="1" firstCol="1" bandRow="1"/>
              <a:tblGrid>
                <a:gridCol w="2730306">
                  <a:extLst>
                    <a:ext uri="{9D8B030D-6E8A-4147-A177-3AD203B41FA5}">
                      <a16:colId xmlns:a16="http://schemas.microsoft.com/office/drawing/2014/main" val="3212871552"/>
                    </a:ext>
                  </a:extLst>
                </a:gridCol>
                <a:gridCol w="17765906">
                  <a:extLst>
                    <a:ext uri="{9D8B030D-6E8A-4147-A177-3AD203B41FA5}">
                      <a16:colId xmlns:a16="http://schemas.microsoft.com/office/drawing/2014/main" val="394144116"/>
                    </a:ext>
                  </a:extLst>
                </a:gridCol>
              </a:tblGrid>
              <a:tr h="0">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20860961"/>
                  </a:ext>
                </a:extLst>
              </a:tr>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-able</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accept→acceptable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可接受的</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comfort→comfortable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舒适的</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fashion→fashionable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时髦的</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suit→suitable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合适的</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reason→reasonable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合乎情理的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076555730"/>
                  </a:ext>
                </a:extLst>
              </a:tr>
            </a:tbl>
          </a:graphicData>
        </a:graphic>
      </p:graphicFrame>
      <p:grpSp>
        <p:nvGrpSpPr>
          <p:cNvPr id="5" name="组合 4">
            <a:extLst>
              <a:ext uri="{FF2B5EF4-FFF2-40B4-BE49-F238E27FC236}">
                <a16:creationId xmlns:a16="http://schemas.microsoft.com/office/drawing/2014/main" id="{4E1FB57F-1021-4995-8268-CC13D01DD5E4}"/>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CC08DC46-DE2B-4858-923B-0FC1F2D1DA6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50AD6FA4-0888-4E71-8C57-1FAA3B0E5F8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57811709"/>
      </p:ext>
    </p:extLst>
  </p:cSld>
  <p:clrMapOvr>
    <a:masterClrMapping/>
  </p:clrMapOvr>
  <p:transition>
    <p:pull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BC88C4F1-CC0E-433B-B2FA-4D2842885542}"/>
              </a:ext>
            </a:extLst>
          </p:cNvPr>
          <p:cNvGraphicFramePr>
            <a:graphicFrameLocks noGrp="1"/>
          </p:cNvGraphicFramePr>
          <p:nvPr>
            <p:extLst>
              <p:ext uri="{D42A27DB-BD31-4B8C-83A1-F6EECF244321}">
                <p14:modId xmlns:p14="http://schemas.microsoft.com/office/powerpoint/2010/main" val="2873781229"/>
              </p:ext>
            </p:extLst>
          </p:nvPr>
        </p:nvGraphicFramePr>
        <p:xfrm>
          <a:off x="1512492" y="4086890"/>
          <a:ext cx="16008746" cy="4910709"/>
        </p:xfrm>
        <a:graphic>
          <a:graphicData uri="http://schemas.openxmlformats.org/drawingml/2006/table">
            <a:tbl>
              <a:tblPr firstRow="1" firstCol="1" bandRow="1"/>
              <a:tblGrid>
                <a:gridCol w="2132529">
                  <a:extLst>
                    <a:ext uri="{9D8B030D-6E8A-4147-A177-3AD203B41FA5}">
                      <a16:colId xmlns:a16="http://schemas.microsoft.com/office/drawing/2014/main" val="821903688"/>
                    </a:ext>
                  </a:extLst>
                </a:gridCol>
                <a:gridCol w="13876217">
                  <a:extLst>
                    <a:ext uri="{9D8B030D-6E8A-4147-A177-3AD203B41FA5}">
                      <a16:colId xmlns:a16="http://schemas.microsoft.com/office/drawing/2014/main" val="356066476"/>
                    </a:ext>
                  </a:extLst>
                </a:gridCol>
              </a:tblGrid>
              <a:tr h="3937337">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-al</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music→musical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音乐的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origin→original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最初的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centre→central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中央的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中心的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person→personal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个人的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私人的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nature→natural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自然的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天生的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267591662"/>
                  </a:ext>
                </a:extLst>
              </a:tr>
            </a:tbl>
          </a:graphicData>
        </a:graphic>
      </p:graphicFrame>
      <p:grpSp>
        <p:nvGrpSpPr>
          <p:cNvPr id="4" name="组合 3">
            <a:extLst>
              <a:ext uri="{FF2B5EF4-FFF2-40B4-BE49-F238E27FC236}">
                <a16:creationId xmlns:a16="http://schemas.microsoft.com/office/drawing/2014/main" id="{A739DF6C-0938-45D4-80D9-B15D8917761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840FEEE-CF24-4237-912A-5B2793FFFC7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0B6EC2DD-6CC5-4238-A1BA-98F815EEEA6D}"/>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2" name="表格 1">
            <a:extLst>
              <a:ext uri="{FF2B5EF4-FFF2-40B4-BE49-F238E27FC236}">
                <a16:creationId xmlns:a16="http://schemas.microsoft.com/office/drawing/2014/main" id="{274E0959-8E3E-4E69-9E12-E587D55B16C4}"/>
              </a:ext>
            </a:extLst>
          </p:cNvPr>
          <p:cNvGraphicFramePr>
            <a:graphicFrameLocks noGrp="1"/>
          </p:cNvGraphicFramePr>
          <p:nvPr>
            <p:extLst>
              <p:ext uri="{D42A27DB-BD31-4B8C-83A1-F6EECF244321}">
                <p14:modId xmlns:p14="http://schemas.microsoft.com/office/powerpoint/2010/main" val="1147603388"/>
              </p:ext>
            </p:extLst>
          </p:nvPr>
        </p:nvGraphicFramePr>
        <p:xfrm>
          <a:off x="1512492" y="2430706"/>
          <a:ext cx="16008746" cy="1656184"/>
        </p:xfrm>
        <a:graphic>
          <a:graphicData uri="http://schemas.openxmlformats.org/drawingml/2006/table">
            <a:tbl>
              <a:tblPr firstRow="1" firstCol="1" bandRow="1"/>
              <a:tblGrid>
                <a:gridCol w="2132529">
                  <a:extLst>
                    <a:ext uri="{9D8B030D-6E8A-4147-A177-3AD203B41FA5}">
                      <a16:colId xmlns:a16="http://schemas.microsoft.com/office/drawing/2014/main" val="700869308"/>
                    </a:ext>
                  </a:extLst>
                </a:gridCol>
                <a:gridCol w="13876217">
                  <a:extLst>
                    <a:ext uri="{9D8B030D-6E8A-4147-A177-3AD203B41FA5}">
                      <a16:colId xmlns:a16="http://schemas.microsoft.com/office/drawing/2014/main" val="2299816165"/>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90099566"/>
                  </a:ext>
                </a:extLst>
              </a:tr>
            </a:tbl>
          </a:graphicData>
        </a:graphic>
      </p:graphicFrame>
    </p:spTree>
    <p:extLst>
      <p:ext uri="{BB962C8B-B14F-4D97-AF65-F5344CB8AC3E}">
        <p14:creationId xmlns:p14="http://schemas.microsoft.com/office/powerpoint/2010/main" val="2912491780"/>
      </p:ext>
    </p:extLst>
  </p:cSld>
  <p:clrMapOvr>
    <a:masterClrMapping/>
  </p:clrMapOvr>
  <p:transition>
    <p:pull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BC88C4F1-CC0E-433B-B2FA-4D2842885542}"/>
              </a:ext>
            </a:extLst>
          </p:cNvPr>
          <p:cNvGraphicFramePr>
            <a:graphicFrameLocks noGrp="1"/>
          </p:cNvGraphicFramePr>
          <p:nvPr>
            <p:extLst>
              <p:ext uri="{D42A27DB-BD31-4B8C-83A1-F6EECF244321}">
                <p14:modId xmlns:p14="http://schemas.microsoft.com/office/powerpoint/2010/main" val="2948164445"/>
              </p:ext>
            </p:extLst>
          </p:nvPr>
        </p:nvGraphicFramePr>
        <p:xfrm>
          <a:off x="1512492" y="4086890"/>
          <a:ext cx="16008746" cy="4910709"/>
        </p:xfrm>
        <a:graphic>
          <a:graphicData uri="http://schemas.openxmlformats.org/drawingml/2006/table">
            <a:tbl>
              <a:tblPr firstRow="1" firstCol="1" bandRow="1"/>
              <a:tblGrid>
                <a:gridCol w="2132529">
                  <a:extLst>
                    <a:ext uri="{9D8B030D-6E8A-4147-A177-3AD203B41FA5}">
                      <a16:colId xmlns:a16="http://schemas.microsoft.com/office/drawing/2014/main" val="821903688"/>
                    </a:ext>
                  </a:extLst>
                </a:gridCol>
                <a:gridCol w="13876217">
                  <a:extLst>
                    <a:ext uri="{9D8B030D-6E8A-4147-A177-3AD203B41FA5}">
                      <a16:colId xmlns:a16="http://schemas.microsoft.com/office/drawing/2014/main" val="356066476"/>
                    </a:ext>
                  </a:extLst>
                </a:gridCol>
              </a:tblGrid>
              <a:tr h="3937337">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ful</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doubt→doubtful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怀疑的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forget→forgetful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健忘的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harm→harmful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有害的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hope→hopeful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有希望的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peace→peaceful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和平的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783156875"/>
                  </a:ext>
                </a:extLst>
              </a:tr>
            </a:tbl>
          </a:graphicData>
        </a:graphic>
      </p:graphicFrame>
      <p:grpSp>
        <p:nvGrpSpPr>
          <p:cNvPr id="4" name="组合 3">
            <a:extLst>
              <a:ext uri="{FF2B5EF4-FFF2-40B4-BE49-F238E27FC236}">
                <a16:creationId xmlns:a16="http://schemas.microsoft.com/office/drawing/2014/main" id="{A739DF6C-0938-45D4-80D9-B15D8917761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840FEEE-CF24-4237-912A-5B2793FFFC7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0B6EC2DD-6CC5-4238-A1BA-98F815EEEA6D}"/>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2" name="表格 1">
            <a:extLst>
              <a:ext uri="{FF2B5EF4-FFF2-40B4-BE49-F238E27FC236}">
                <a16:creationId xmlns:a16="http://schemas.microsoft.com/office/drawing/2014/main" id="{274E0959-8E3E-4E69-9E12-E587D55B16C4}"/>
              </a:ext>
            </a:extLst>
          </p:cNvPr>
          <p:cNvGraphicFramePr>
            <a:graphicFrameLocks noGrp="1"/>
          </p:cNvGraphicFramePr>
          <p:nvPr/>
        </p:nvGraphicFramePr>
        <p:xfrm>
          <a:off x="1512492" y="2430706"/>
          <a:ext cx="16008746" cy="1656184"/>
        </p:xfrm>
        <a:graphic>
          <a:graphicData uri="http://schemas.openxmlformats.org/drawingml/2006/table">
            <a:tbl>
              <a:tblPr firstRow="1" firstCol="1" bandRow="1"/>
              <a:tblGrid>
                <a:gridCol w="2132529">
                  <a:extLst>
                    <a:ext uri="{9D8B030D-6E8A-4147-A177-3AD203B41FA5}">
                      <a16:colId xmlns:a16="http://schemas.microsoft.com/office/drawing/2014/main" val="700869308"/>
                    </a:ext>
                  </a:extLst>
                </a:gridCol>
                <a:gridCol w="13876217">
                  <a:extLst>
                    <a:ext uri="{9D8B030D-6E8A-4147-A177-3AD203B41FA5}">
                      <a16:colId xmlns:a16="http://schemas.microsoft.com/office/drawing/2014/main" val="2299816165"/>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390099566"/>
                  </a:ext>
                </a:extLst>
              </a:tr>
            </a:tbl>
          </a:graphicData>
        </a:graphic>
      </p:graphicFrame>
    </p:spTree>
    <p:extLst>
      <p:ext uri="{BB962C8B-B14F-4D97-AF65-F5344CB8AC3E}">
        <p14:creationId xmlns:p14="http://schemas.microsoft.com/office/powerpoint/2010/main" val="228723783"/>
      </p:ext>
    </p:extLst>
  </p:cSld>
  <p:clrMapOvr>
    <a:masterClrMapping/>
  </p:clrMapOvr>
  <p:transition>
    <p:pull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B5F3A6D3-FF38-4637-B2DA-8BFEDCB1D231}"/>
              </a:ext>
            </a:extLst>
          </p:cNvPr>
          <p:cNvGraphicFramePr>
            <a:graphicFrameLocks noGrp="1"/>
          </p:cNvGraphicFramePr>
          <p:nvPr>
            <p:extLst>
              <p:ext uri="{D42A27DB-BD31-4B8C-83A1-F6EECF244321}">
                <p14:modId xmlns:p14="http://schemas.microsoft.com/office/powerpoint/2010/main" val="3364947624"/>
              </p:ext>
            </p:extLst>
          </p:nvPr>
        </p:nvGraphicFramePr>
        <p:xfrm>
          <a:off x="1979182" y="3895554"/>
          <a:ext cx="16008746" cy="8697087"/>
        </p:xfrm>
        <a:graphic>
          <a:graphicData uri="http://schemas.openxmlformats.org/drawingml/2006/table">
            <a:tbl>
              <a:tblPr firstRow="1" firstCol="1" bandRow="1"/>
              <a:tblGrid>
                <a:gridCol w="2132529">
                  <a:extLst>
                    <a:ext uri="{9D8B030D-6E8A-4147-A177-3AD203B41FA5}">
                      <a16:colId xmlns:a16="http://schemas.microsoft.com/office/drawing/2014/main" val="3838390188"/>
                    </a:ext>
                  </a:extLst>
                </a:gridCol>
                <a:gridCol w="13876217">
                  <a:extLst>
                    <a:ext uri="{9D8B030D-6E8A-4147-A177-3AD203B41FA5}">
                      <a16:colId xmlns:a16="http://schemas.microsoft.com/office/drawing/2014/main" val="1514173691"/>
                    </a:ext>
                  </a:extLst>
                </a:gridCol>
              </a:tblGrid>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-ed</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scare→scared</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感到恐惧的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confuse→confused</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感到困惑的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underline→underlined</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画底线标出的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845193132"/>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-ing</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surprise→surprising</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令人吃惊的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convince→convincing</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令人信服的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satisfy→satisfying</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令人满意的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40573105"/>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-ible</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access→accessible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可进入的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horror→horrible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可怕的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恐怖的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terror→terrible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可怕的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074629179"/>
                  </a:ext>
                </a:extLst>
              </a:tr>
            </a:tbl>
          </a:graphicData>
        </a:graphic>
      </p:graphicFrame>
      <p:grpSp>
        <p:nvGrpSpPr>
          <p:cNvPr id="4" name="组合 3">
            <a:extLst>
              <a:ext uri="{FF2B5EF4-FFF2-40B4-BE49-F238E27FC236}">
                <a16:creationId xmlns:a16="http://schemas.microsoft.com/office/drawing/2014/main" id="{9169AFDB-C9F4-4A03-8F75-3400439A50B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5A9F552-4727-4B30-A902-219561FFD8E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63C34E6B-F800-45BB-A298-2C99E96AAD16}"/>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295DAA58-7F6D-4606-918E-7AC7FDEBD85C}"/>
              </a:ext>
            </a:extLst>
          </p:cNvPr>
          <p:cNvGraphicFramePr>
            <a:graphicFrameLocks noGrp="1"/>
          </p:cNvGraphicFramePr>
          <p:nvPr>
            <p:extLst>
              <p:ext uri="{D42A27DB-BD31-4B8C-83A1-F6EECF244321}">
                <p14:modId xmlns:p14="http://schemas.microsoft.com/office/powerpoint/2010/main" val="3314221675"/>
              </p:ext>
            </p:extLst>
          </p:nvPr>
        </p:nvGraphicFramePr>
        <p:xfrm>
          <a:off x="1979182" y="2231826"/>
          <a:ext cx="16008746" cy="1656184"/>
        </p:xfrm>
        <a:graphic>
          <a:graphicData uri="http://schemas.openxmlformats.org/drawingml/2006/table">
            <a:tbl>
              <a:tblPr firstRow="1" firstCol="1" bandRow="1"/>
              <a:tblGrid>
                <a:gridCol w="2132529">
                  <a:extLst>
                    <a:ext uri="{9D8B030D-6E8A-4147-A177-3AD203B41FA5}">
                      <a16:colId xmlns:a16="http://schemas.microsoft.com/office/drawing/2014/main" val="3111222626"/>
                    </a:ext>
                  </a:extLst>
                </a:gridCol>
                <a:gridCol w="13876217">
                  <a:extLst>
                    <a:ext uri="{9D8B030D-6E8A-4147-A177-3AD203B41FA5}">
                      <a16:colId xmlns:a16="http://schemas.microsoft.com/office/drawing/2014/main" val="280087606"/>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764761945"/>
                  </a:ext>
                </a:extLst>
              </a:tr>
            </a:tbl>
          </a:graphicData>
        </a:graphic>
      </p:graphicFrame>
    </p:spTree>
    <p:extLst>
      <p:ext uri="{BB962C8B-B14F-4D97-AF65-F5344CB8AC3E}">
        <p14:creationId xmlns:p14="http://schemas.microsoft.com/office/powerpoint/2010/main" val="4168295292"/>
      </p:ext>
    </p:extLst>
  </p:cSld>
  <p:clrMapOvr>
    <a:masterClrMapping/>
  </p:clrMapOvr>
  <p:transition>
    <p:pull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4" name="表格 3">
            <a:extLst>
              <a:ext uri="{FF2B5EF4-FFF2-40B4-BE49-F238E27FC236}">
                <a16:creationId xmlns:a16="http://schemas.microsoft.com/office/drawing/2014/main" id="{84EE25DC-7F12-4345-9876-675782C1E873}"/>
              </a:ext>
            </a:extLst>
          </p:cNvPr>
          <p:cNvGraphicFramePr>
            <a:graphicFrameLocks noGrp="1"/>
          </p:cNvGraphicFramePr>
          <p:nvPr>
            <p:extLst>
              <p:ext uri="{D42A27DB-BD31-4B8C-83A1-F6EECF244321}">
                <p14:modId xmlns:p14="http://schemas.microsoft.com/office/powerpoint/2010/main" val="108206878"/>
              </p:ext>
            </p:extLst>
          </p:nvPr>
        </p:nvGraphicFramePr>
        <p:xfrm>
          <a:off x="2064415" y="3960850"/>
          <a:ext cx="14586426" cy="8815578"/>
        </p:xfrm>
        <a:graphic>
          <a:graphicData uri="http://schemas.openxmlformats.org/drawingml/2006/table">
            <a:tbl>
              <a:tblPr firstRow="1" firstCol="1" bandRow="1"/>
              <a:tblGrid>
                <a:gridCol w="2112373">
                  <a:extLst>
                    <a:ext uri="{9D8B030D-6E8A-4147-A177-3AD203B41FA5}">
                      <a16:colId xmlns:a16="http://schemas.microsoft.com/office/drawing/2014/main" val="4133456118"/>
                    </a:ext>
                  </a:extLst>
                </a:gridCol>
                <a:gridCol w="12474053">
                  <a:extLst>
                    <a:ext uri="{9D8B030D-6E8A-4147-A177-3AD203B41FA5}">
                      <a16:colId xmlns:a16="http://schemas.microsoft.com/office/drawing/2014/main" val="395011972"/>
                    </a:ext>
                  </a:extLst>
                </a:gridCol>
              </a:tblGrid>
              <a:tr h="0">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ive</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act→active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积极的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活跃的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effect→effective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有效的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生效的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attract→attractive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有吸引力的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impress→impressive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令人难忘的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6369747"/>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-ous</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continue→continuous</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不断的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持续的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anxiety→anxious</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忧虑的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caution→cautious</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小心的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谨慎的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curiosity→curious</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好奇的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humour→humorous</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幽默的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01061691"/>
                  </a:ext>
                </a:extLst>
              </a:tr>
            </a:tbl>
          </a:graphicData>
        </a:graphic>
      </p:graphicFrame>
      <p:grpSp>
        <p:nvGrpSpPr>
          <p:cNvPr id="5" name="组合 4">
            <a:extLst>
              <a:ext uri="{FF2B5EF4-FFF2-40B4-BE49-F238E27FC236}">
                <a16:creationId xmlns:a16="http://schemas.microsoft.com/office/drawing/2014/main" id="{936E28FC-FA4B-4306-90AE-FADD6A25CF91}"/>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59A794F2-FA6E-49B8-BDD9-00DD2C5588F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7" name="图片 6">
              <a:extLst>
                <a:ext uri="{FF2B5EF4-FFF2-40B4-BE49-F238E27FC236}">
                  <a16:creationId xmlns:a16="http://schemas.microsoft.com/office/drawing/2014/main" id="{DE354622-94E7-497E-9A07-F89E130285B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2" name="表格 1">
            <a:extLst>
              <a:ext uri="{FF2B5EF4-FFF2-40B4-BE49-F238E27FC236}">
                <a16:creationId xmlns:a16="http://schemas.microsoft.com/office/drawing/2014/main" id="{AD4594D3-F928-4507-B867-487B37337B46}"/>
              </a:ext>
            </a:extLst>
          </p:cNvPr>
          <p:cNvGraphicFramePr>
            <a:graphicFrameLocks noGrp="1"/>
          </p:cNvGraphicFramePr>
          <p:nvPr>
            <p:extLst>
              <p:ext uri="{D42A27DB-BD31-4B8C-83A1-F6EECF244321}">
                <p14:modId xmlns:p14="http://schemas.microsoft.com/office/powerpoint/2010/main" val="3090308532"/>
              </p:ext>
            </p:extLst>
          </p:nvPr>
        </p:nvGraphicFramePr>
        <p:xfrm>
          <a:off x="2061035" y="2304666"/>
          <a:ext cx="14568586" cy="1656184"/>
        </p:xfrm>
        <a:graphic>
          <a:graphicData uri="http://schemas.openxmlformats.org/drawingml/2006/table">
            <a:tbl>
              <a:tblPr firstRow="1" firstCol="1" bandRow="1"/>
              <a:tblGrid>
                <a:gridCol w="2132529">
                  <a:extLst>
                    <a:ext uri="{9D8B030D-6E8A-4147-A177-3AD203B41FA5}">
                      <a16:colId xmlns:a16="http://schemas.microsoft.com/office/drawing/2014/main" val="3111222626"/>
                    </a:ext>
                  </a:extLst>
                </a:gridCol>
                <a:gridCol w="12436057">
                  <a:extLst>
                    <a:ext uri="{9D8B030D-6E8A-4147-A177-3AD203B41FA5}">
                      <a16:colId xmlns:a16="http://schemas.microsoft.com/office/drawing/2014/main" val="280087606"/>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764761945"/>
                  </a:ext>
                </a:extLst>
              </a:tr>
            </a:tbl>
          </a:graphicData>
        </a:graphic>
      </p:graphicFrame>
    </p:spTree>
    <p:extLst>
      <p:ext uri="{BB962C8B-B14F-4D97-AF65-F5344CB8AC3E}">
        <p14:creationId xmlns:p14="http://schemas.microsoft.com/office/powerpoint/2010/main" val="2806068430"/>
      </p:ext>
    </p:extLst>
  </p:cSld>
  <p:clrMapOvr>
    <a:masterClrMapping/>
  </p:clrMapOvr>
  <p:transition>
    <p:pull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9BC22C58-3481-44D3-9EF7-305C5FD5C8FC}"/>
              </a:ext>
            </a:extLst>
          </p:cNvPr>
          <p:cNvGraphicFramePr>
            <a:graphicFrameLocks noGrp="1"/>
          </p:cNvGraphicFramePr>
          <p:nvPr>
            <p:extLst>
              <p:ext uri="{D42A27DB-BD31-4B8C-83A1-F6EECF244321}">
                <p14:modId xmlns:p14="http://schemas.microsoft.com/office/powerpoint/2010/main" val="4239640464"/>
              </p:ext>
            </p:extLst>
          </p:nvPr>
        </p:nvGraphicFramePr>
        <p:xfrm>
          <a:off x="2083426" y="3852429"/>
          <a:ext cx="16008746" cy="8578596"/>
        </p:xfrm>
        <a:graphic>
          <a:graphicData uri="http://schemas.openxmlformats.org/drawingml/2006/table">
            <a:tbl>
              <a:tblPr firstRow="1" firstCol="1" bandRow="1"/>
              <a:tblGrid>
                <a:gridCol w="2132529">
                  <a:extLst>
                    <a:ext uri="{9D8B030D-6E8A-4147-A177-3AD203B41FA5}">
                      <a16:colId xmlns:a16="http://schemas.microsoft.com/office/drawing/2014/main" val="1986356165"/>
                    </a:ext>
                  </a:extLst>
                </a:gridCol>
                <a:gridCol w="13876217">
                  <a:extLst>
                    <a:ext uri="{9D8B030D-6E8A-4147-A177-3AD203B41FA5}">
                      <a16:colId xmlns:a16="http://schemas.microsoft.com/office/drawing/2014/main" val="2492162982"/>
                    </a:ext>
                  </a:extLst>
                </a:gridCol>
              </a:tblGrid>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-some</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tire→tiresome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令人厌倦的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trouble→troublesome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麻烦的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834544529"/>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taste→tasty</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美味的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可口的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health→healthy</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健康的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wealth→wealthy</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富裕的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丰富的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50840160"/>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-ern</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east→eastern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东方的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向东的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037739447"/>
                  </a:ext>
                </a:extLst>
              </a:tr>
              <a:tr h="0">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-ish</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child→childish</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孩子气的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fool→foolish</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愚蠢的</a:t>
                      </a:r>
                    </a:p>
                    <a:p>
                      <a:pP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self→selfish</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自私的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950165438"/>
                  </a:ext>
                </a:extLst>
              </a:tr>
            </a:tbl>
          </a:graphicData>
        </a:graphic>
      </p:graphicFrame>
      <p:grpSp>
        <p:nvGrpSpPr>
          <p:cNvPr id="4" name="组合 3">
            <a:extLst>
              <a:ext uri="{FF2B5EF4-FFF2-40B4-BE49-F238E27FC236}">
                <a16:creationId xmlns:a16="http://schemas.microsoft.com/office/drawing/2014/main" id="{038BF560-2C2D-4382-A5FF-DB6C83B8F7F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C94BE68-93DA-4DC9-8C82-E7D97E497CF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14C37FE5-B2C3-4ECE-9DF5-49E261FEA6A9}"/>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2499767C-5004-467E-92DA-E6B6D474B86E}"/>
              </a:ext>
            </a:extLst>
          </p:cNvPr>
          <p:cNvGraphicFramePr>
            <a:graphicFrameLocks noGrp="1"/>
          </p:cNvGraphicFramePr>
          <p:nvPr>
            <p:extLst>
              <p:ext uri="{D42A27DB-BD31-4B8C-83A1-F6EECF244321}">
                <p14:modId xmlns:p14="http://schemas.microsoft.com/office/powerpoint/2010/main" val="2450424410"/>
              </p:ext>
            </p:extLst>
          </p:nvPr>
        </p:nvGraphicFramePr>
        <p:xfrm>
          <a:off x="2083426" y="2196245"/>
          <a:ext cx="16008746" cy="1656184"/>
        </p:xfrm>
        <a:graphic>
          <a:graphicData uri="http://schemas.openxmlformats.org/drawingml/2006/table">
            <a:tbl>
              <a:tblPr firstRow="1" firstCol="1" bandRow="1"/>
              <a:tblGrid>
                <a:gridCol w="2132529">
                  <a:extLst>
                    <a:ext uri="{9D8B030D-6E8A-4147-A177-3AD203B41FA5}">
                      <a16:colId xmlns:a16="http://schemas.microsoft.com/office/drawing/2014/main" val="3111222626"/>
                    </a:ext>
                  </a:extLst>
                </a:gridCol>
                <a:gridCol w="13876217">
                  <a:extLst>
                    <a:ext uri="{9D8B030D-6E8A-4147-A177-3AD203B41FA5}">
                      <a16:colId xmlns:a16="http://schemas.microsoft.com/office/drawing/2014/main" val="280087606"/>
                    </a:ext>
                  </a:extLst>
                </a:gridCol>
              </a:tblGrid>
              <a:tr h="1656184">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后缀</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764761945"/>
                  </a:ext>
                </a:extLst>
              </a:tr>
            </a:tbl>
          </a:graphicData>
        </a:graphic>
      </p:graphicFrame>
    </p:spTree>
    <p:extLst>
      <p:ext uri="{BB962C8B-B14F-4D97-AF65-F5344CB8AC3E}">
        <p14:creationId xmlns:p14="http://schemas.microsoft.com/office/powerpoint/2010/main" val="2586798581"/>
      </p:ext>
    </p:extLst>
  </p:cSld>
  <p:clrMapOvr>
    <a:masterClrMapping/>
  </p:clrMapOvr>
  <p:transition>
    <p:pull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116760"/>
            <a:ext cx="20339248" cy="3418821"/>
          </a:xfrm>
          <a:prstGeom prst="rect">
            <a:avLst/>
          </a:prstGeom>
        </p:spPr>
        <p:txBody>
          <a:bodyPr wrap="square">
            <a:spAutoFit/>
          </a:bodyPr>
          <a:lstStyle/>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特别注意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-ed</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形容词多表示主语所处的状态</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感到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通常修饰人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形容词多表示主语所具有的特征</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令人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通常修饰物或事。</a:t>
            </a:r>
          </a:p>
        </p:txBody>
      </p:sp>
      <p:grpSp>
        <p:nvGrpSpPr>
          <p:cNvPr id="4" name="组合 3">
            <a:extLst>
              <a:ext uri="{FF2B5EF4-FFF2-40B4-BE49-F238E27FC236}">
                <a16:creationId xmlns:a16="http://schemas.microsoft.com/office/drawing/2014/main" id="{44530FF1-1F38-4293-A9DC-7E66CA620CE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94DDB09-97B8-4F9C-932E-41270A20377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172AB131-961C-4ECE-B5EC-7D392D23A05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48126164"/>
      </p:ext>
    </p:extLst>
  </p:cSld>
  <p:clrMapOvr>
    <a:masterClrMapping/>
  </p:clrMapOvr>
  <p:transition>
    <p:pull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矩形 4">
            <a:extLst>
              <a:ext uri="{FF2B5EF4-FFF2-40B4-BE49-F238E27FC236}">
                <a16:creationId xmlns:a16="http://schemas.microsoft.com/office/drawing/2014/main" id="{8777D22E-0D56-486E-94BD-F8BBC3FF4CB9}"/>
              </a:ext>
            </a:extLst>
          </p:cNvPr>
          <p:cNvSpPr/>
          <p:nvPr/>
        </p:nvSpPr>
        <p:spPr>
          <a:xfrm>
            <a:off x="478724" y="1389653"/>
            <a:ext cx="20912718" cy="226465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形容词转化为副词</a:t>
            </a: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367320" y="3654312"/>
            <a:ext cx="10796772" cy="8029186"/>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12.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It is difficult to figure out a global population of polar bears as much of the range has been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(poor) studied; however, biologists calculate that there are about 20,000—25,000 polar bears worldwide.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98328" y="4129762"/>
            <a:ext cx="10411076" cy="634781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744740" y="7087641"/>
            <a:ext cx="299312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poorly </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475194" y="4129762"/>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考查形容词向副词的转化。根据句意和分析句子结构可知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此处用副词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poorly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修饰谓语动词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has been studied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poorly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51DF91CF-D660-4408-8826-AF0094F2E89F}"/>
              </a:ext>
            </a:extLst>
          </p:cNvPr>
          <p:cNvGrpSpPr/>
          <p:nvPr/>
        </p:nvGrpSpPr>
        <p:grpSpPr>
          <a:xfrm>
            <a:off x="1224460" y="922373"/>
            <a:ext cx="5785908" cy="769441"/>
            <a:chOff x="1512492" y="2497460"/>
            <a:chExt cx="5785908" cy="769441"/>
          </a:xfrm>
        </p:grpSpPr>
        <p:sp>
          <p:nvSpPr>
            <p:cNvPr id="10" name="TextBox 75">
              <a:extLst>
                <a:ext uri="{FF2B5EF4-FFF2-40B4-BE49-F238E27FC236}">
                  <a16:creationId xmlns:a16="http://schemas.microsoft.com/office/drawing/2014/main" id="{398BA045-784F-4FA8-B4A8-D5BBE85F45E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7C16B61E-9FAC-4362-99CD-10901E1E4F2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198162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1980630"/>
            <a:ext cx="10796772" cy="688130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13. </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 Ⅱ</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Her years of hard work have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(final) been acknowledged after a customer nominated(</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提名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her to be Cheshire’s Woman Of The Year.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2514127"/>
            <a:ext cx="10411076" cy="508312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262806" y="3233628"/>
            <a:ext cx="200567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finally</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85551" y="2557710"/>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考查形容词向副词的转化。根据空格所处位置可知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此处应用副词作状语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修饰谓语动词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been acknowledged,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finally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5EA92367-BA9F-4D6E-A789-A23DD52ECE4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89815F9-664A-4BBE-84EE-ED0C07A6BF4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3120E9E-A807-4684-8BBD-95A416B07E0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843272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2412" y="1736387"/>
            <a:ext cx="20339248" cy="226465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形容词转化为副词的规则</a:t>
            </a:r>
          </a:p>
        </p:txBody>
      </p:sp>
      <p:graphicFrame>
        <p:nvGraphicFramePr>
          <p:cNvPr id="4" name="表格 3">
            <a:extLst>
              <a:ext uri="{FF2B5EF4-FFF2-40B4-BE49-F238E27FC236}">
                <a16:creationId xmlns:a16="http://schemas.microsoft.com/office/drawing/2014/main" id="{384BD00A-BAC6-4500-A76B-AE11341B82F5}"/>
              </a:ext>
            </a:extLst>
          </p:cNvPr>
          <p:cNvGraphicFramePr>
            <a:graphicFrameLocks noGrp="1"/>
          </p:cNvGraphicFramePr>
          <p:nvPr>
            <p:extLst>
              <p:ext uri="{D42A27DB-BD31-4B8C-83A1-F6EECF244321}">
                <p14:modId xmlns:p14="http://schemas.microsoft.com/office/powerpoint/2010/main" val="1183584727"/>
              </p:ext>
            </p:extLst>
          </p:nvPr>
        </p:nvGraphicFramePr>
        <p:xfrm>
          <a:off x="1025757" y="4212878"/>
          <a:ext cx="20496212" cy="7462268"/>
        </p:xfrm>
        <a:graphic>
          <a:graphicData uri="http://schemas.openxmlformats.org/drawingml/2006/table">
            <a:tbl>
              <a:tblPr firstRow="1" firstCol="1" bandRow="1"/>
              <a:tblGrid>
                <a:gridCol w="10808063">
                  <a:extLst>
                    <a:ext uri="{9D8B030D-6E8A-4147-A177-3AD203B41FA5}">
                      <a16:colId xmlns:a16="http://schemas.microsoft.com/office/drawing/2014/main" val="3208748056"/>
                    </a:ext>
                  </a:extLst>
                </a:gridCol>
                <a:gridCol w="9688149">
                  <a:extLst>
                    <a:ext uri="{9D8B030D-6E8A-4147-A177-3AD203B41FA5}">
                      <a16:colId xmlns:a16="http://schemas.microsoft.com/office/drawing/2014/main" val="3343548775"/>
                    </a:ext>
                  </a:extLst>
                </a:gridCol>
              </a:tblGrid>
              <a:tr h="0">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320162140"/>
                  </a:ext>
                </a:extLst>
              </a:tr>
              <a:tr h="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直接加</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-ly</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clear→clearly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清楚地</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great→greatly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很</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大大地</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60023272"/>
                  </a:ext>
                </a:extLst>
              </a:tr>
              <a:tr h="0">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以辅音字母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结尾的形容词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变</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为</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再加</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ly</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happy→happily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高兴地</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heavy→heavily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沉重地</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71528515"/>
                  </a:ext>
                </a:extLst>
              </a:tr>
              <a:tr h="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词尾为</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ble/le</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的形容词去掉</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再加</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-y(whole</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例外</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terrible→terribly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可怕地</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极度地</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gentle→gently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轻轻地</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温和地</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611577708"/>
                  </a:ext>
                </a:extLst>
              </a:tr>
            </a:tbl>
          </a:graphicData>
        </a:graphic>
      </p:graphicFrame>
      <p:grpSp>
        <p:nvGrpSpPr>
          <p:cNvPr id="5" name="组合 4">
            <a:extLst>
              <a:ext uri="{FF2B5EF4-FFF2-40B4-BE49-F238E27FC236}">
                <a16:creationId xmlns:a16="http://schemas.microsoft.com/office/drawing/2014/main" id="{3E363859-32A7-4ABF-93E0-50DA3948574A}"/>
              </a:ext>
            </a:extLst>
          </p:cNvPr>
          <p:cNvGrpSpPr/>
          <p:nvPr/>
        </p:nvGrpSpPr>
        <p:grpSpPr>
          <a:xfrm>
            <a:off x="824245" y="1139834"/>
            <a:ext cx="5785908" cy="769441"/>
            <a:chOff x="1512492" y="2497460"/>
            <a:chExt cx="5785908" cy="769441"/>
          </a:xfrm>
        </p:grpSpPr>
        <p:sp>
          <p:nvSpPr>
            <p:cNvPr id="6" name="TextBox 75">
              <a:extLst>
                <a:ext uri="{FF2B5EF4-FFF2-40B4-BE49-F238E27FC236}">
                  <a16:creationId xmlns:a16="http://schemas.microsoft.com/office/drawing/2014/main" id="{E848D779-F961-4933-8EF0-6D74881A9DD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F46432BB-C041-46C7-8A55-5D234238C34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96371291"/>
      </p:ext>
    </p:extLst>
  </p:cSld>
  <p:clrMapOvr>
    <a:masterClrMapping/>
  </p:clrMapOvr>
  <p:transition>
    <p:pull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AA1B1B79-0DF0-4B72-A656-A9FA386E7E76}"/>
              </a:ext>
            </a:extLst>
          </p:cNvPr>
          <p:cNvGraphicFramePr>
            <a:graphicFrameLocks noGrp="1"/>
          </p:cNvGraphicFramePr>
          <p:nvPr/>
        </p:nvGraphicFramePr>
        <p:xfrm>
          <a:off x="1368476" y="1980630"/>
          <a:ext cx="20496212" cy="7075450"/>
        </p:xfrm>
        <a:graphic>
          <a:graphicData uri="http://schemas.openxmlformats.org/drawingml/2006/table">
            <a:tbl>
              <a:tblPr firstRow="1" firstCol="1" bandRow="1"/>
              <a:tblGrid>
                <a:gridCol w="10009112">
                  <a:extLst>
                    <a:ext uri="{9D8B030D-6E8A-4147-A177-3AD203B41FA5}">
                      <a16:colId xmlns:a16="http://schemas.microsoft.com/office/drawing/2014/main" val="1844411784"/>
                    </a:ext>
                  </a:extLst>
                </a:gridCol>
                <a:gridCol w="10487100">
                  <a:extLst>
                    <a:ext uri="{9D8B030D-6E8A-4147-A177-3AD203B41FA5}">
                      <a16:colId xmlns:a16="http://schemas.microsoft.com/office/drawing/2014/main" val="3114049692"/>
                    </a:ext>
                  </a:extLst>
                </a:gridCol>
              </a:tblGrid>
              <a:tr h="252028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词尾为</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ue</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的形容词</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去掉</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。再加</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-ly</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true→truly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真实地</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380313840"/>
                  </a:ext>
                </a:extLst>
              </a:tr>
              <a:tr h="2403853">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词尾为</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ll</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的形容词</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直接加</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full→fully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充分地</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完全地</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dull→dully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迟钝地</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103138357"/>
                  </a:ext>
                </a:extLst>
              </a:tr>
              <a:tr h="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词尾为</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-ic</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的形容词</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加</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-ally(public</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例外</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basic→basically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主要地</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基本上</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scientific→scientifically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合乎科学地</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931274359"/>
                  </a:ext>
                </a:extLst>
              </a:tr>
            </a:tbl>
          </a:graphicData>
        </a:graphic>
      </p:graphicFrame>
      <p:grpSp>
        <p:nvGrpSpPr>
          <p:cNvPr id="4" name="组合 3">
            <a:extLst>
              <a:ext uri="{FF2B5EF4-FFF2-40B4-BE49-F238E27FC236}">
                <a16:creationId xmlns:a16="http://schemas.microsoft.com/office/drawing/2014/main" id="{3EC35C6D-5580-4C56-BA77-2D22660E18D8}"/>
              </a:ext>
            </a:extLst>
          </p:cNvPr>
          <p:cNvGrpSpPr/>
          <p:nvPr/>
        </p:nvGrpSpPr>
        <p:grpSpPr>
          <a:xfrm>
            <a:off x="1368476" y="972518"/>
            <a:ext cx="5785908" cy="769441"/>
            <a:chOff x="1512492" y="2497460"/>
            <a:chExt cx="5785908" cy="769441"/>
          </a:xfrm>
        </p:grpSpPr>
        <p:sp>
          <p:nvSpPr>
            <p:cNvPr id="5" name="TextBox 75">
              <a:extLst>
                <a:ext uri="{FF2B5EF4-FFF2-40B4-BE49-F238E27FC236}">
                  <a16:creationId xmlns:a16="http://schemas.microsoft.com/office/drawing/2014/main" id="{9C8E652A-D70D-4682-B4E4-BBD60909553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1B20EF29-B461-42D6-AFE9-F7B0A36B267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38946935"/>
      </p:ext>
    </p:extLst>
  </p:cSld>
  <p:clrMapOvr>
    <a:masterClrMapping/>
  </p:clrMapOvr>
  <p:transition>
    <p:pull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638372" y="2038106"/>
            <a:ext cx="20912718" cy="1110497"/>
          </a:xfrm>
          <a:prstGeom prst="rect">
            <a:avLst/>
          </a:prstGeom>
        </p:spPr>
        <p:txBody>
          <a:bodyPr wrap="square">
            <a:spAutoFit/>
          </a:bodyPr>
          <a:lstStyle/>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考点二　名词的“数”和“格”</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638372" y="3094972"/>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3978056"/>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No matter what you like to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do,there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a way to get involved in various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(activity) on Earth Day.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5"/>
            <a:ext cx="10411076" cy="627830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01755" y="7355747"/>
            <a:ext cx="2845651"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activities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考查名词复数。无论你喜欢做什么</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总有一个方法可以让你参与地球日的各种活动。根据设空前的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various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此处要用名词的复数形式。故填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activities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6E3A5238-A08D-42A8-9E9A-2A9D9DDAE469}"/>
              </a:ext>
            </a:extLst>
          </p:cNvPr>
          <p:cNvGrpSpPr/>
          <p:nvPr/>
        </p:nvGrpSpPr>
        <p:grpSpPr>
          <a:xfrm>
            <a:off x="864420" y="1268665"/>
            <a:ext cx="5785908" cy="769441"/>
            <a:chOff x="1512492" y="2497460"/>
            <a:chExt cx="5785908" cy="769441"/>
          </a:xfrm>
        </p:grpSpPr>
        <p:sp>
          <p:nvSpPr>
            <p:cNvPr id="12" name="TextBox 75">
              <a:extLst>
                <a:ext uri="{FF2B5EF4-FFF2-40B4-BE49-F238E27FC236}">
                  <a16:creationId xmlns:a16="http://schemas.microsoft.com/office/drawing/2014/main" id="{C64F6B05-ADBD-4676-8332-3DBA325EEFF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D692D270-7EF7-405B-991F-8D1BC0880D4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900741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396" y="1763444"/>
            <a:ext cx="9394033"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She has turned down several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_____________________(invitation) to star at shows in order to concentrate on her studies.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281521" y="1927188"/>
            <a:ext cx="10411076" cy="619768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070691" y="4192987"/>
            <a:ext cx="335540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invitations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491100" y="1890843"/>
            <a:ext cx="9576321"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考查名词复数。根据语境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她拒绝了几个邀请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此处需要填名词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invitation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是可数名词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前面有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several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故用其复数形式。</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B12A745-4B20-4EF3-AB91-9AE1F560CC20}"/>
              </a:ext>
            </a:extLst>
          </p:cNvPr>
          <p:cNvGrpSpPr/>
          <p:nvPr/>
        </p:nvGrpSpPr>
        <p:grpSpPr>
          <a:xfrm>
            <a:off x="855440" y="1099128"/>
            <a:ext cx="5785908" cy="769441"/>
            <a:chOff x="1512492" y="2497460"/>
            <a:chExt cx="5785908" cy="769441"/>
          </a:xfrm>
        </p:grpSpPr>
        <p:sp>
          <p:nvSpPr>
            <p:cNvPr id="10" name="TextBox 75">
              <a:extLst>
                <a:ext uri="{FF2B5EF4-FFF2-40B4-BE49-F238E27FC236}">
                  <a16:creationId xmlns:a16="http://schemas.microsoft.com/office/drawing/2014/main" id="{79AB2913-8CA0-44B6-A24C-5B42EBE1A1E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42F8EBDD-2E23-490F-9932-3D3A48F9B3E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8647586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15404" y="1975314"/>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3.Recent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(study) show that we are far more productive at work if we take short breaks regularly.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77029" y="2139687"/>
            <a:ext cx="10411076" cy="389343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545311" y="2139687"/>
            <a:ext cx="235513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studies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477029" y="1994004"/>
            <a:ext cx="9576321"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考查名词复数。根据谓语动词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show</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可知此处用名词复数形式。</a:t>
            </a:r>
          </a:p>
        </p:txBody>
      </p:sp>
      <p:grpSp>
        <p:nvGrpSpPr>
          <p:cNvPr id="8" name="组合 7">
            <a:extLst>
              <a:ext uri="{FF2B5EF4-FFF2-40B4-BE49-F238E27FC236}">
                <a16:creationId xmlns:a16="http://schemas.microsoft.com/office/drawing/2014/main" id="{7DDC2942-FBB1-41C5-B791-B8472A97AD7C}"/>
              </a:ext>
            </a:extLst>
          </p:cNvPr>
          <p:cNvGrpSpPr/>
          <p:nvPr/>
        </p:nvGrpSpPr>
        <p:grpSpPr>
          <a:xfrm>
            <a:off x="652357" y="1288059"/>
            <a:ext cx="5785908" cy="769441"/>
            <a:chOff x="1512492" y="2497460"/>
            <a:chExt cx="5785908" cy="769441"/>
          </a:xfrm>
        </p:grpSpPr>
        <p:sp>
          <p:nvSpPr>
            <p:cNvPr id="10" name="TextBox 75">
              <a:extLst>
                <a:ext uri="{FF2B5EF4-FFF2-40B4-BE49-F238E27FC236}">
                  <a16:creationId xmlns:a16="http://schemas.microsoft.com/office/drawing/2014/main" id="{B965C88D-4BC2-4626-A4DE-9ADE4295039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030968C2-5C65-4F89-8068-BF95DA11F93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3807180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36428" y="1717278"/>
            <a:ext cx="8601944"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It is only five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(minute) walk from his house to the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office,so</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Brown seldom drives to work.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104911" y="1979971"/>
            <a:ext cx="10411076" cy="475753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07362" y="3003668"/>
            <a:ext cx="327955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minutes’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522289" y="1845828"/>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考查名词所有格。此处表示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五分钟的路程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minute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的所有格表示距离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five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可知用复数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minutes’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280B0F3-483D-428C-820F-EDE37A88E286}"/>
              </a:ext>
            </a:extLst>
          </p:cNvPr>
          <p:cNvGrpSpPr/>
          <p:nvPr/>
        </p:nvGrpSpPr>
        <p:grpSpPr>
          <a:xfrm>
            <a:off x="936428" y="1210530"/>
            <a:ext cx="5785908" cy="769441"/>
            <a:chOff x="1512492" y="2497460"/>
            <a:chExt cx="5785908" cy="769441"/>
          </a:xfrm>
        </p:grpSpPr>
        <p:sp>
          <p:nvSpPr>
            <p:cNvPr id="10" name="TextBox 75">
              <a:extLst>
                <a:ext uri="{FF2B5EF4-FFF2-40B4-BE49-F238E27FC236}">
                  <a16:creationId xmlns:a16="http://schemas.microsoft.com/office/drawing/2014/main" id="{AF4AA57F-08A5-453F-ACD0-EAC0DDBF3CE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D380601A-764E-44D7-8D96-68C16483514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13872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05923" y="1838290"/>
            <a:ext cx="1081636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5.A new study looks at people around the world to see if they follow their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(doctor) advice.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626533" y="1838290"/>
            <a:ext cx="10411076" cy="504555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537713" y="4356894"/>
            <a:ext cx="315278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doctors’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735987" y="1663233"/>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考查名词所有格。此处表示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医生的建议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doctor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的所有格形式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根据空格前的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their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doctors’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A3A170D-BDAE-4D14-BE46-56ED4389824C}"/>
              </a:ext>
            </a:extLst>
          </p:cNvPr>
          <p:cNvGrpSpPr/>
          <p:nvPr/>
        </p:nvGrpSpPr>
        <p:grpSpPr>
          <a:xfrm>
            <a:off x="893245" y="1242496"/>
            <a:ext cx="5785908" cy="769441"/>
            <a:chOff x="1512492" y="2497460"/>
            <a:chExt cx="5785908" cy="769441"/>
          </a:xfrm>
        </p:grpSpPr>
        <p:sp>
          <p:nvSpPr>
            <p:cNvPr id="10" name="TextBox 75">
              <a:extLst>
                <a:ext uri="{FF2B5EF4-FFF2-40B4-BE49-F238E27FC236}">
                  <a16:creationId xmlns:a16="http://schemas.microsoft.com/office/drawing/2014/main" id="{B62C3431-47B2-45F5-B26B-A79CE571998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8DC3107A-35E6-43E7-B34A-51B63711829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9348303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51158" y="2056968"/>
            <a:ext cx="20339248" cy="3019673"/>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名词单数向复数的转化规则</a:t>
            </a:r>
          </a:p>
          <a:p>
            <a:pPr marL="12065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规则名词的复数变化形式</a:t>
            </a:r>
          </a:p>
        </p:txBody>
      </p:sp>
      <p:graphicFrame>
        <p:nvGraphicFramePr>
          <p:cNvPr id="2" name="表格 1">
            <a:extLst>
              <a:ext uri="{FF2B5EF4-FFF2-40B4-BE49-F238E27FC236}">
                <a16:creationId xmlns:a16="http://schemas.microsoft.com/office/drawing/2014/main" id="{317858C2-9A2F-4722-BD3A-0FA6E144125B}"/>
              </a:ext>
            </a:extLst>
          </p:cNvPr>
          <p:cNvGraphicFramePr>
            <a:graphicFrameLocks noGrp="1"/>
          </p:cNvGraphicFramePr>
          <p:nvPr>
            <p:extLst>
              <p:ext uri="{D42A27DB-BD31-4B8C-83A1-F6EECF244321}">
                <p14:modId xmlns:p14="http://schemas.microsoft.com/office/powerpoint/2010/main" val="2799412511"/>
              </p:ext>
            </p:extLst>
          </p:nvPr>
        </p:nvGraphicFramePr>
        <p:xfrm>
          <a:off x="1296468" y="5411288"/>
          <a:ext cx="20496212" cy="5561076"/>
        </p:xfrm>
        <a:graphic>
          <a:graphicData uri="http://schemas.openxmlformats.org/drawingml/2006/table">
            <a:tbl>
              <a:tblPr firstRow="1" firstCol="1" bandRow="1"/>
              <a:tblGrid>
                <a:gridCol w="7128792">
                  <a:extLst>
                    <a:ext uri="{9D8B030D-6E8A-4147-A177-3AD203B41FA5}">
                      <a16:colId xmlns:a16="http://schemas.microsoft.com/office/drawing/2014/main" val="2395377672"/>
                    </a:ext>
                  </a:extLst>
                </a:gridCol>
                <a:gridCol w="4919514">
                  <a:extLst>
                    <a:ext uri="{9D8B030D-6E8A-4147-A177-3AD203B41FA5}">
                      <a16:colId xmlns:a16="http://schemas.microsoft.com/office/drawing/2014/main" val="1368059491"/>
                    </a:ext>
                  </a:extLst>
                </a:gridCol>
                <a:gridCol w="8447906">
                  <a:extLst>
                    <a:ext uri="{9D8B030D-6E8A-4147-A177-3AD203B41FA5}">
                      <a16:colId xmlns:a16="http://schemas.microsoft.com/office/drawing/2014/main" val="561449373"/>
                    </a:ext>
                  </a:extLst>
                </a:gridCol>
              </a:tblGrid>
              <a:tr h="0">
                <a:tc grid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变化规则</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528363842"/>
                  </a:ext>
                </a:extLst>
              </a:tr>
              <a:tr h="0">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一般情况下</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在词尾直接加</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month→months</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517991863"/>
                  </a:ext>
                </a:extLst>
              </a:tr>
              <a:tr h="0">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以</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-s,-x,-ch,-sh </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结尾的名词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在词尾加</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-es</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glass→glasses</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match→matches</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031260736"/>
                  </a:ext>
                </a:extLst>
              </a:tr>
              <a:tr h="0">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以辅音字母</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 </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结尾的名词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变</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为</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再加</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-es</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country→countries</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factory→factories</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802786849"/>
                  </a:ext>
                </a:extLst>
              </a:tr>
            </a:tbl>
          </a:graphicData>
        </a:graphic>
      </p:graphicFrame>
      <p:grpSp>
        <p:nvGrpSpPr>
          <p:cNvPr id="5" name="组合 4">
            <a:extLst>
              <a:ext uri="{FF2B5EF4-FFF2-40B4-BE49-F238E27FC236}">
                <a16:creationId xmlns:a16="http://schemas.microsoft.com/office/drawing/2014/main" id="{31EBFB16-5D51-4C33-887C-4D0B2474DA54}"/>
              </a:ext>
            </a:extLst>
          </p:cNvPr>
          <p:cNvGrpSpPr/>
          <p:nvPr/>
        </p:nvGrpSpPr>
        <p:grpSpPr>
          <a:xfrm>
            <a:off x="851158" y="1287527"/>
            <a:ext cx="5785908" cy="769441"/>
            <a:chOff x="1512492" y="2497460"/>
            <a:chExt cx="5785908" cy="769441"/>
          </a:xfrm>
        </p:grpSpPr>
        <p:sp>
          <p:nvSpPr>
            <p:cNvPr id="6" name="TextBox 75">
              <a:extLst>
                <a:ext uri="{FF2B5EF4-FFF2-40B4-BE49-F238E27FC236}">
                  <a16:creationId xmlns:a16="http://schemas.microsoft.com/office/drawing/2014/main" id="{E05E3890-B496-403B-BED6-0F1D3597B39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4F9147FD-CB59-47C6-B207-59F38EBC236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62869843"/>
      </p:ext>
    </p:extLst>
  </p:cSld>
  <p:clrMapOvr>
    <a:masterClrMapping/>
  </p:clrMapOvr>
  <p:transition>
    <p:pull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16750FAB-3A2F-49C4-AA42-A5DAA90390D3}"/>
              </a:ext>
            </a:extLst>
          </p:cNvPr>
          <p:cNvGraphicFramePr>
            <a:graphicFrameLocks noGrp="1"/>
          </p:cNvGraphicFramePr>
          <p:nvPr>
            <p:extLst>
              <p:ext uri="{D42A27DB-BD31-4B8C-83A1-F6EECF244321}">
                <p14:modId xmlns:p14="http://schemas.microsoft.com/office/powerpoint/2010/main" val="562622439"/>
              </p:ext>
            </p:extLst>
          </p:nvPr>
        </p:nvGraphicFramePr>
        <p:xfrm>
          <a:off x="1488747" y="3089082"/>
          <a:ext cx="20496211" cy="7327585"/>
        </p:xfrm>
        <a:graphic>
          <a:graphicData uri="http://schemas.openxmlformats.org/drawingml/2006/table">
            <a:tbl>
              <a:tblPr firstRow="1" firstCol="1" bandRow="1"/>
              <a:tblGrid>
                <a:gridCol w="5112568">
                  <a:extLst>
                    <a:ext uri="{9D8B030D-6E8A-4147-A177-3AD203B41FA5}">
                      <a16:colId xmlns:a16="http://schemas.microsoft.com/office/drawing/2014/main" val="3639845637"/>
                    </a:ext>
                  </a:extLst>
                </a:gridCol>
                <a:gridCol w="6225221">
                  <a:extLst>
                    <a:ext uri="{9D8B030D-6E8A-4147-A177-3AD203B41FA5}">
                      <a16:colId xmlns:a16="http://schemas.microsoft.com/office/drawing/2014/main" val="389858064"/>
                    </a:ext>
                  </a:extLst>
                </a:gridCol>
                <a:gridCol w="9158422">
                  <a:extLst>
                    <a:ext uri="{9D8B030D-6E8A-4147-A177-3AD203B41FA5}">
                      <a16:colId xmlns:a16="http://schemas.microsoft.com/office/drawing/2014/main" val="2129889952"/>
                    </a:ext>
                  </a:extLst>
                </a:gridCol>
              </a:tblGrid>
              <a:tr h="1191515">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以元音字母</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+-y </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结尾的名词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alt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在词尾直接</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holiday→holidays</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monkey→monkeys</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40913374"/>
                  </a:ext>
                </a:extLst>
              </a:tr>
              <a:tr h="481013">
                <a:tc rowSpan="2">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以</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结尾的名词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一般在词尾加</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a:noFill/>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photo→photos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a:noFill/>
                    </a:lnB>
                  </a:tcPr>
                </a:tc>
                <a:extLst>
                  <a:ext uri="{0D108BD9-81ED-4DB2-BD59-A6C34878D82A}">
                    <a16:rowId xmlns:a16="http://schemas.microsoft.com/office/drawing/2014/main" val="3771780142"/>
                  </a:ext>
                </a:extLst>
              </a:tr>
              <a:tr h="481013">
                <a:tc vMerge="1">
                  <a:txBody>
                    <a:bodyPr/>
                    <a:lstStyle/>
                    <a:p>
                      <a:endParaRPr lang="zh-CN" altLang="en-US"/>
                    </a:p>
                  </a:txBody>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有些在词尾加</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a:noFill/>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potato→potatoes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a:noFill/>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749062664"/>
                  </a:ext>
                </a:extLst>
              </a:tr>
              <a:tr h="1029653">
                <a:tc rowSpan="2">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以</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 fe</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结尾的名词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一般要变</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或</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fe</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v+-es</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a:noFill/>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self→selves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wolf→wolves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a:noFill/>
                    </a:lnB>
                  </a:tcPr>
                </a:tc>
                <a:extLst>
                  <a:ext uri="{0D108BD9-81ED-4DB2-BD59-A6C34878D82A}">
                    <a16:rowId xmlns:a16="http://schemas.microsoft.com/office/drawing/2014/main" val="3814513931"/>
                  </a:ext>
                </a:extLst>
              </a:tr>
              <a:tr h="481013">
                <a:tc vMerge="1">
                  <a:txBody>
                    <a:bodyPr/>
                    <a:lstStyle/>
                    <a:p>
                      <a:endParaRPr lang="zh-CN" altLang="en-US"/>
                    </a:p>
                  </a:txBody>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少数直接加</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a:noFill/>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belief→beliefs</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a:noFill/>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729597501"/>
                  </a:ext>
                </a:extLst>
              </a:tr>
            </a:tbl>
          </a:graphicData>
        </a:graphic>
      </p:graphicFrame>
      <p:grpSp>
        <p:nvGrpSpPr>
          <p:cNvPr id="4" name="组合 3">
            <a:extLst>
              <a:ext uri="{FF2B5EF4-FFF2-40B4-BE49-F238E27FC236}">
                <a16:creationId xmlns:a16="http://schemas.microsoft.com/office/drawing/2014/main" id="{0C0889D3-AC21-4746-B282-0E442C97055D}"/>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D1035A4-B5C3-4401-AC3F-7963E2F0069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65DF98AD-055D-46CE-89FE-C9FD400E8A5B}"/>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34454004-7BFC-46FC-A4CB-62FA75C630DC}"/>
              </a:ext>
            </a:extLst>
          </p:cNvPr>
          <p:cNvGraphicFramePr>
            <a:graphicFrameLocks noGrp="1"/>
          </p:cNvGraphicFramePr>
          <p:nvPr>
            <p:extLst>
              <p:ext uri="{D42A27DB-BD31-4B8C-83A1-F6EECF244321}">
                <p14:modId xmlns:p14="http://schemas.microsoft.com/office/powerpoint/2010/main" val="3351684174"/>
              </p:ext>
            </p:extLst>
          </p:nvPr>
        </p:nvGraphicFramePr>
        <p:xfrm>
          <a:off x="1512492" y="2201733"/>
          <a:ext cx="20496212" cy="887349"/>
        </p:xfrm>
        <a:graphic>
          <a:graphicData uri="http://schemas.openxmlformats.org/drawingml/2006/table">
            <a:tbl>
              <a:tblPr firstRow="1" firstCol="1" bandRow="1"/>
              <a:tblGrid>
                <a:gridCol w="11305256">
                  <a:extLst>
                    <a:ext uri="{9D8B030D-6E8A-4147-A177-3AD203B41FA5}">
                      <a16:colId xmlns:a16="http://schemas.microsoft.com/office/drawing/2014/main" val="3793104508"/>
                    </a:ext>
                  </a:extLst>
                </a:gridCol>
                <a:gridCol w="9190956">
                  <a:extLst>
                    <a:ext uri="{9D8B030D-6E8A-4147-A177-3AD203B41FA5}">
                      <a16:colId xmlns:a16="http://schemas.microsoft.com/office/drawing/2014/main" val="230324852"/>
                    </a:ext>
                  </a:extLst>
                </a:gridCol>
              </a:tblGrid>
              <a:tr h="0">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变化规则</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350677037"/>
                  </a:ext>
                </a:extLst>
              </a:tr>
            </a:tbl>
          </a:graphicData>
        </a:graphic>
      </p:graphicFrame>
    </p:spTree>
    <p:extLst>
      <p:ext uri="{BB962C8B-B14F-4D97-AF65-F5344CB8AC3E}">
        <p14:creationId xmlns:p14="http://schemas.microsoft.com/office/powerpoint/2010/main" val="881434872"/>
      </p:ext>
    </p:extLst>
  </p:cSld>
  <p:clrMapOvr>
    <a:masterClrMapping/>
  </p:clrMapOvr>
  <p:transition>
    <p:pull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576388" y="1940507"/>
            <a:ext cx="20339248" cy="1104213"/>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②</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不规则名词的复数变化形式</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3" name="表格 2">
            <a:extLst>
              <a:ext uri="{FF2B5EF4-FFF2-40B4-BE49-F238E27FC236}">
                <a16:creationId xmlns:a16="http://schemas.microsoft.com/office/drawing/2014/main" id="{966F3DE6-8BF4-43F9-96EE-923ADF9D09A6}"/>
              </a:ext>
            </a:extLst>
          </p:cNvPr>
          <p:cNvGraphicFramePr>
            <a:graphicFrameLocks noGrp="1"/>
          </p:cNvGraphicFramePr>
          <p:nvPr/>
        </p:nvGraphicFramePr>
        <p:xfrm>
          <a:off x="1633538" y="3492798"/>
          <a:ext cx="20496212" cy="7462268"/>
        </p:xfrm>
        <a:graphic>
          <a:graphicData uri="http://schemas.openxmlformats.org/drawingml/2006/table">
            <a:tbl>
              <a:tblPr firstRow="1" firstCol="1" bandRow="1"/>
              <a:tblGrid>
                <a:gridCol w="3551362">
                  <a:extLst>
                    <a:ext uri="{9D8B030D-6E8A-4147-A177-3AD203B41FA5}">
                      <a16:colId xmlns:a16="http://schemas.microsoft.com/office/drawing/2014/main" val="1573541405"/>
                    </a:ext>
                  </a:extLst>
                </a:gridCol>
                <a:gridCol w="16944850">
                  <a:extLst>
                    <a:ext uri="{9D8B030D-6E8A-4147-A177-3AD203B41FA5}">
                      <a16:colId xmlns:a16="http://schemas.microsoft.com/office/drawing/2014/main" val="899701189"/>
                    </a:ext>
                  </a:extLst>
                </a:gridCol>
              </a:tblGrid>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变化规则</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例词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696635537"/>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单复数同形</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deer, sheep, means, series, Chinese, Swiss, aircraft, spacecraft</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0231907"/>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变内部元音</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foot→feet, tooth→teeth, man→men,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woman→women</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967375443"/>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外来名词</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medium→media</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媒体</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,phenomenon→</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phenomena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现象</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analysis→analyses</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分析</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42488161"/>
                  </a:ext>
                </a:extLst>
              </a:tr>
            </a:tbl>
          </a:graphicData>
        </a:graphic>
      </p:graphicFrame>
      <p:grpSp>
        <p:nvGrpSpPr>
          <p:cNvPr id="5" name="组合 4">
            <a:extLst>
              <a:ext uri="{FF2B5EF4-FFF2-40B4-BE49-F238E27FC236}">
                <a16:creationId xmlns:a16="http://schemas.microsoft.com/office/drawing/2014/main" id="{7F90C121-B047-4536-964B-8A871FB4620F}"/>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FA8D95C9-87D6-4CEE-9CA9-5A0C01D347B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30C335DE-C742-42D8-A66E-C8223E28553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50029778"/>
      </p:ext>
    </p:extLst>
  </p:cSld>
  <p:clrMapOvr>
    <a:masterClrMapping/>
  </p:clrMapOvr>
  <p:transition>
    <p:pull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288356" y="1975941"/>
            <a:ext cx="20912718" cy="1104213"/>
          </a:xfrm>
          <a:prstGeom prst="rect">
            <a:avLst/>
          </a:prstGeom>
        </p:spPr>
        <p:txBody>
          <a:bodyPr wrap="square">
            <a:spAutoFit/>
          </a:bodyPr>
          <a:lstStyle/>
          <a:p>
            <a:pPr marL="120650" indent="609600">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考点三　常见的连接副词</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979892" y="3169458"/>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579781" y="4098513"/>
            <a:ext cx="10411076" cy="4566699"/>
          </a:xfrm>
          <a:prstGeom prst="rect">
            <a:avLst/>
          </a:prstGeom>
        </p:spPr>
        <p:txBody>
          <a:bodyPr wrap="square">
            <a:spAutoFit/>
          </a:bodyPr>
          <a:lstStyle/>
          <a:p>
            <a:pPr marL="120650" indent="609600">
              <a:lnSpc>
                <a:spcPct val="150000"/>
              </a:lnSpc>
              <a:spcAft>
                <a:spcPts val="0"/>
              </a:spcAft>
            </a:pP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2015·</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few hours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I’d been at home in Hong Kong, with its choking smog.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4"/>
            <a:ext cx="10411076" cy="498216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168676" y="5212461"/>
            <a:ext cx="437382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before/earlier</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几个小时之前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在香港的家中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呼吸着令人窒息的烟雾。故填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before/earlier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AB3E5617-DF91-448D-800D-B50334F07BDC}"/>
              </a:ext>
            </a:extLst>
          </p:cNvPr>
          <p:cNvGrpSpPr/>
          <p:nvPr/>
        </p:nvGrpSpPr>
        <p:grpSpPr>
          <a:xfrm>
            <a:off x="979892" y="1319363"/>
            <a:ext cx="5785908" cy="769441"/>
            <a:chOff x="1512492" y="2497460"/>
            <a:chExt cx="5785908" cy="769441"/>
          </a:xfrm>
        </p:grpSpPr>
        <p:sp>
          <p:nvSpPr>
            <p:cNvPr id="12" name="TextBox 75">
              <a:extLst>
                <a:ext uri="{FF2B5EF4-FFF2-40B4-BE49-F238E27FC236}">
                  <a16:creationId xmlns:a16="http://schemas.microsoft.com/office/drawing/2014/main" id="{98DC4FC9-0114-4D08-B4EF-F684A94885E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24027B37-9FEE-4547-B9C6-A8F9158DEB9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956064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94044" y="2157778"/>
            <a:ext cx="21563384" cy="9113649"/>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常见的连接副词</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逻辑性副词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:anyway(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无论如何</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),however(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然而</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),therefore(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因此</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),thus(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因此</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),besides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而且</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还有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),though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尽管</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然而</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too, also, instead</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时间性副词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短语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few hours ago(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几小时前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),ten minutes later(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十分钟后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),afterwards(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后来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day after(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次日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day before(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前一日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),than before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比以前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),than ever(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比以前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),than ever before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比以往任何时候</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),ever since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从那时起</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 then(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然后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),till then(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直到那时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 then(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到那时为止</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),just then(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就在那时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),from then on(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从那时起</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p:txBody>
      </p:sp>
      <p:grpSp>
        <p:nvGrpSpPr>
          <p:cNvPr id="4" name="组合 3">
            <a:extLst>
              <a:ext uri="{FF2B5EF4-FFF2-40B4-BE49-F238E27FC236}">
                <a16:creationId xmlns:a16="http://schemas.microsoft.com/office/drawing/2014/main" id="{9A9FC416-F9A1-4AD8-B40C-BE9E961A3F6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4552BA4-9088-4528-97C8-4250770C636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5B522AC2-3D0F-464C-BD1D-0180E1B068F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33371592"/>
      </p:ext>
    </p:extLst>
  </p:cSld>
  <p:clrMapOvr>
    <a:masterClrMapping/>
  </p:clrMapOvr>
  <p:transition>
    <p:pull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3122" y="1777102"/>
            <a:ext cx="20912718" cy="1104213"/>
          </a:xfrm>
          <a:prstGeom prst="rect">
            <a:avLst/>
          </a:prstGeom>
        </p:spPr>
        <p:txBody>
          <a:bodyPr wrap="square">
            <a:spAutoFit/>
          </a:bodyPr>
          <a:lstStyle/>
          <a:p>
            <a:pPr marL="120650" indent="609600">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考点四　考查形容词、副词的比较级</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819137" y="2872468"/>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3797577"/>
            <a:ext cx="10411076"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…populations are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(high) than they actually are.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5"/>
            <a:ext cx="10411076" cy="455011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75766" y="5121930"/>
            <a:ext cx="2803973"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higher</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考查形容词的比较级。根据其后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than they actually are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此处为形容词的比较级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higher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C427632C-895A-4CF4-8822-1E089605EE5A}"/>
              </a:ext>
            </a:extLst>
          </p:cNvPr>
          <p:cNvGrpSpPr/>
          <p:nvPr/>
        </p:nvGrpSpPr>
        <p:grpSpPr>
          <a:xfrm>
            <a:off x="884798" y="1120315"/>
            <a:ext cx="5785908" cy="769441"/>
            <a:chOff x="1512492" y="2497460"/>
            <a:chExt cx="5785908" cy="769441"/>
          </a:xfrm>
        </p:grpSpPr>
        <p:sp>
          <p:nvSpPr>
            <p:cNvPr id="12" name="TextBox 75">
              <a:extLst>
                <a:ext uri="{FF2B5EF4-FFF2-40B4-BE49-F238E27FC236}">
                  <a16:creationId xmlns:a16="http://schemas.microsoft.com/office/drawing/2014/main" id="{4B7BDDD1-3FAE-41B7-BB73-8D9B647A58C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F3253FBA-B0EC-4375-98A5-FBEF0AA367D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586856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25154" y="1980630"/>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According to a review of evidence in a medical journal, runners live three years</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(long) than non-runners.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88754" y="2057460"/>
            <a:ext cx="10411076" cy="475753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829923" y="5365006"/>
            <a:ext cx="217559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longer</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39666" y="1974346"/>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考查副词的比较级。一份医学报告显示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经常跑步的人比不跑步的人多活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可知此处用比较级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longer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A0B52C25-AF4B-4FE3-9506-B05E3E476CD7}"/>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BA920642-3172-4464-9AE1-AECE6C725B9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8B753278-651B-4458-B08E-2CFB75FE6E8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848990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9952" y="1980630"/>
            <a:ext cx="21563384" cy="1034379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形容词、副词的比较级</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表示两者比较</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比较级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比较级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i="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two+</a:t>
            </a:r>
            <a:r>
              <a:rPr lang="en-US" altLang="zh-CN" sz="5000" i="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越</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就越</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比较级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比较级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as+</a:t>
            </a:r>
            <a:r>
              <a:rPr lang="en-US" altLang="zh-CN" sz="5000" i="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adj</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adv.</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原级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一样</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……”;“not as/</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so+</a:t>
            </a:r>
            <a:r>
              <a:rPr lang="en-US" altLang="zh-CN" sz="5000" i="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adj</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adv.</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原级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+as…”=“</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less+</a:t>
            </a:r>
            <a:r>
              <a:rPr lang="en-US" altLang="zh-CN" sz="5000" i="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adj</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adv.</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原级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+than…”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一样</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否定词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比较级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表达最高级含义。</a:t>
            </a:r>
          </a:p>
        </p:txBody>
      </p:sp>
      <p:grpSp>
        <p:nvGrpSpPr>
          <p:cNvPr id="4" name="组合 3">
            <a:extLst>
              <a:ext uri="{FF2B5EF4-FFF2-40B4-BE49-F238E27FC236}">
                <a16:creationId xmlns:a16="http://schemas.microsoft.com/office/drawing/2014/main" id="{0C65251E-CE0B-4CDB-A604-75B504B3B67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2BBA4E0-E23A-4121-8170-04EF698F337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7EA690AC-1286-44C7-BFDD-5114981597B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37746133"/>
      </p:ext>
    </p:extLst>
  </p:cSld>
  <p:clrMapOvr>
    <a:masterClrMapping/>
  </p:clrMapOvr>
  <p:transition>
    <p:pull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20145784" cy="4029821"/>
          </a:xfrm>
          <a:prstGeom prst="rect">
            <a:avLst/>
          </a:prstGeom>
        </p:spPr>
        <p:txBody>
          <a:bodyPr wrap="square">
            <a:spAutoFit/>
          </a:bodyPr>
          <a:lstStyle/>
          <a:p>
            <a:pPr marL="12065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On our way to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house,it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was raining 1.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hard that we couldn’t help wondering how long it would take 2.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(get) there. It was in the middle of Pearl City.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41448" y="6066491"/>
            <a:ext cx="21293324" cy="591917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338760" y="3169884"/>
            <a:ext cx="80502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so</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756518" y="6156988"/>
            <a:ext cx="2077419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本文是一篇记叙文</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主要讲述了作者一行人在旅游时所居住的那家主人对他们的热情款待。</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A71CE35B-D1CA-4B1B-B993-FF2B9498858A}"/>
              </a:ext>
            </a:extLst>
          </p:cNvPr>
          <p:cNvSpPr/>
          <p:nvPr/>
        </p:nvSpPr>
        <p:spPr>
          <a:xfrm>
            <a:off x="753900" y="8140684"/>
            <a:ext cx="2106484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考查固定句型。分析句子结构可知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此处是结果状语从句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应该填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以至于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5" name="矩形 14">
            <a:extLst>
              <a:ext uri="{FF2B5EF4-FFF2-40B4-BE49-F238E27FC236}">
                <a16:creationId xmlns:a16="http://schemas.microsoft.com/office/drawing/2014/main" id="{DE04366F-E870-46F0-8016-1FF43E535C03}"/>
              </a:ext>
            </a:extLst>
          </p:cNvPr>
          <p:cNvSpPr/>
          <p:nvPr/>
        </p:nvSpPr>
        <p:spPr>
          <a:xfrm>
            <a:off x="15410036" y="4149368"/>
            <a:ext cx="180703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get</a:t>
            </a:r>
            <a:endParaRPr lang="zh-CN" altLang="en-US" sz="4400" dirty="0"/>
          </a:p>
        </p:txBody>
      </p:sp>
      <p:sp>
        <p:nvSpPr>
          <p:cNvPr id="16" name="矩形 15">
            <a:extLst>
              <a:ext uri="{FF2B5EF4-FFF2-40B4-BE49-F238E27FC236}">
                <a16:creationId xmlns:a16="http://schemas.microsoft.com/office/drawing/2014/main" id="{093E86EB-D628-469F-9F4C-D649B97B8C81}"/>
              </a:ext>
            </a:extLst>
          </p:cNvPr>
          <p:cNvSpPr/>
          <p:nvPr/>
        </p:nvSpPr>
        <p:spPr>
          <a:xfrm>
            <a:off x="680075" y="9981662"/>
            <a:ext cx="20850639"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考查非谓语动词。根据结构判断此处是句型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 takes sb some time to do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意思是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做某事花费某人多长时间。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9626150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1000"/>
                                        <p:tgtEl>
                                          <p:spTgt spid="14"/>
                                        </p:tgtEl>
                                      </p:cBhvr>
                                    </p:animEffect>
                                    <p:anim calcmode="lin" valueType="num">
                                      <p:cBhvr>
                                        <p:cTn id="31" dur="1000" fill="hold"/>
                                        <p:tgtEl>
                                          <p:spTgt spid="14"/>
                                        </p:tgtEl>
                                        <p:attrNameLst>
                                          <p:attrName>ppt_x</p:attrName>
                                        </p:attrNameLst>
                                      </p:cBhvr>
                                      <p:tavLst>
                                        <p:tav tm="0">
                                          <p:val>
                                            <p:strVal val="#ppt_x"/>
                                          </p:val>
                                        </p:tav>
                                        <p:tav tm="100000">
                                          <p:val>
                                            <p:strVal val="#ppt_x"/>
                                          </p:val>
                                        </p:tav>
                                      </p:tavLst>
                                    </p:anim>
                                    <p:anim calcmode="lin" valueType="num">
                                      <p:cBhvr>
                                        <p:cTn id="3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P spid="1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2412" y="2011039"/>
            <a:ext cx="21530392" cy="4035335"/>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We were first greeted with the barking by a pack 3. _____________</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cs typeface="Times New Roman" panose="02020603050405020304" pitchFamily="18" charset="0"/>
              </a:rPr>
              <a:t>dogs,seven</a:t>
            </a:r>
            <a:r>
              <a:rPr lang="en-US" altLang="zh-CN" sz="4400" dirty="0">
                <a:solidFill>
                  <a:srgbClr val="000000"/>
                </a:solidFill>
                <a:latin typeface="微软雅黑" panose="020B0503020204020204" pitchFamily="34" charset="-122"/>
                <a:cs typeface="Times New Roman" panose="02020603050405020304" pitchFamily="18" charset="0"/>
              </a:rPr>
              <a:t> to be exact. They were well trained by their masters </a:t>
            </a:r>
          </a:p>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4.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had great experience with caring for these animals. Our hosts shared many of their</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49326" y="6068865"/>
            <a:ext cx="21530392" cy="378117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6274132" y="2264991"/>
            <a:ext cx="1800200"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of</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931364" y="5814706"/>
            <a:ext cx="21501892"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pack of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首先欢迎我们的是一群狗的叫声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确切地说是七只狗。</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2664620" y="4209663"/>
            <a:ext cx="133722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who</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821282" y="7579318"/>
            <a:ext cx="21458435"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考查定语从句。分析句子结构可知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,masters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后面是定语从句。从句中缺少主语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故用关系代词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又因为指代表示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masters,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10" name="组合 9">
            <a:extLst>
              <a:ext uri="{FF2B5EF4-FFF2-40B4-BE49-F238E27FC236}">
                <a16:creationId xmlns:a16="http://schemas.microsoft.com/office/drawing/2014/main" id="{50B750BF-C778-439D-8FBF-F0EB5D9F5B2D}"/>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F21D8769-B993-4D95-8CBE-4A198F575C8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3BF152B3-54D1-4B19-B21B-064E3734716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312940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36428" y="1980630"/>
            <a:ext cx="21314368" cy="606666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experiences and 5.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(recommend) wonderful places to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eat,shop,and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visit. For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breakfast,we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were able to eat papaya(</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木瓜</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other fruits from their trees in the backyard.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When they were free from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work,they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invited us to local events and let us know of an interesting 6.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(compete) to </a:t>
            </a:r>
            <a:r>
              <a:rPr lang="en-US" altLang="zh-CN" sz="4400" dirty="0">
                <a:solidFill>
                  <a:srgbClr val="000000"/>
                </a:solidFill>
                <a:latin typeface="微软雅黑" panose="020B0503020204020204" pitchFamily="34" charset="-122"/>
                <a:cs typeface="Times New Roman" panose="02020603050405020304" pitchFamily="18" charset="0"/>
              </a:rPr>
              <a:t>watch, together with the story behind it.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17077" y="8047292"/>
            <a:ext cx="21593759" cy="391659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906110" y="2114773"/>
            <a:ext cx="468750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recommended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418058" y="8010984"/>
            <a:ext cx="20590675"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考查动词时态。 从句子结构可知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连接两个并列的谓语动词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所以空格处所填词的时态应该和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shared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recommended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7849196" y="5968501"/>
            <a:ext cx="346601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competition</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1384615" y="9959877"/>
            <a:ext cx="20590675"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考查词形转换。形容词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应该修饰名词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而且空前有不定冠词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competition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10" name="组合 9">
            <a:extLst>
              <a:ext uri="{FF2B5EF4-FFF2-40B4-BE49-F238E27FC236}">
                <a16:creationId xmlns:a16="http://schemas.microsoft.com/office/drawing/2014/main" id="{3B5D9A43-FDB0-4031-9CE5-5D11CA269117}"/>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342615A1-408D-4F18-B3AA-1441880584F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7E1F4A62-ADDF-4271-AC61-C2ADFED4CA8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031965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20656" y="1781451"/>
            <a:ext cx="20998092" cy="1998496"/>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They also shared with us many 7.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(tradition) stories about Hawaii that were 8.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(huge) popular with tourists. On the last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20656" y="4064469"/>
            <a:ext cx="20206004" cy="396483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1071527" y="1781373"/>
            <a:ext cx="352853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traditional</a:t>
            </a:r>
            <a:r>
              <a:rPr lang="zh-CN" altLang="zh-CN" sz="4400" dirty="0">
                <a:solidFill>
                  <a:srgbClr val="A50021"/>
                </a:solidFill>
                <a:ea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835200" y="3859394"/>
            <a:ext cx="20191460"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考查词形转换。空格处在名词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stories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所以应该用形容词作定语。故填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traditional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6337028" y="2820315"/>
            <a:ext cx="201048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hugely</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820656" y="5869062"/>
            <a:ext cx="19629940"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考查词形转换。空格处在句中位于形容词前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所以用副词修饰。故填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hugely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C3633FAB-CC88-4B45-AF4F-1354D28E7AC4}"/>
              </a:ext>
            </a:extLst>
          </p:cNvPr>
          <p:cNvGrpSpPr/>
          <p:nvPr/>
        </p:nvGrpSpPr>
        <p:grpSpPr>
          <a:xfrm>
            <a:off x="1409472" y="1000599"/>
            <a:ext cx="5702623" cy="769441"/>
            <a:chOff x="1512492" y="2517889"/>
            <a:chExt cx="5702623" cy="769441"/>
          </a:xfrm>
        </p:grpSpPr>
        <p:sp>
          <p:nvSpPr>
            <p:cNvPr id="12" name="TextBox 75">
              <a:extLst>
                <a:ext uri="{FF2B5EF4-FFF2-40B4-BE49-F238E27FC236}">
                  <a16:creationId xmlns:a16="http://schemas.microsoft.com/office/drawing/2014/main" id="{4F294792-BF81-4861-B170-CC6748A3660B}"/>
                </a:ext>
              </a:extLst>
            </p:cNvPr>
            <p:cNvSpPr txBox="1"/>
            <p:nvPr/>
          </p:nvSpPr>
          <p:spPr>
            <a:xfrm>
              <a:off x="2000141" y="2517889"/>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95CA88E-3C44-4CA6-A8B3-6722D4A4B51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874716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57506" y="2499611"/>
            <a:ext cx="20817226"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day of our week-long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stay,we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(invite) to attend a private concert on a beautiful farm on the North Shore under the stars, </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(listen) to musicians and meeting interesting locals.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8698" y="5563938"/>
            <a:ext cx="21188652" cy="505764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117379" y="2499611"/>
            <a:ext cx="352853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were invited</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335938" y="5529601"/>
            <a:ext cx="20817225"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考查动词时态和语态。根据语境判断句子讲述的是过去发生的事情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故此处需用一般过去时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而且主语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invite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之间是被动关系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所以用一般过去时的被动形式。故填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 invited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3024660" y="4612906"/>
            <a:ext cx="248029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listening</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1335937" y="8517870"/>
            <a:ext cx="20817225"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考查非谓语动词。分析句子结构可知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逗号后是非谓语动词作状语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且逻辑主语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listen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之间是主动关系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listening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A05AFE6F-98A4-46A9-9F36-3AD0FE704DE0}"/>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D2A7F070-D09A-4FFA-A7B9-723B6301F17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405A695B-F701-47C9-AC0A-6F7DCF3A892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221987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10280688" cy="688130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Ⅰ.</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单句语法填空</a:t>
            </a:r>
          </a:p>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1.The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(arrive) of driverless vehicles is a chance to make sure that those vehicles are environmentally friendly and more shared.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69676" y="2265198"/>
            <a:ext cx="9635223" cy="360385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121751" y="3147646"/>
            <a:ext cx="204767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arrival</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169676" y="2114773"/>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考查名词。前面有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说明后面要用名词形式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,arrive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的名词形式为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arrival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1720569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41518" y="2157999"/>
            <a:ext cx="10280688"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 Throughout the buffet dinner, we enjoyed several fantastic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(perform).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20621" y="2311840"/>
            <a:ext cx="9635223" cy="583611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18616" y="4561001"/>
            <a:ext cx="506324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performances</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045658" y="2127519"/>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在吃自助餐的过程中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我们欣赏了几场精彩的表演。该空作句子的宾语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所以用名词形式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several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performances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1107D7E-6A85-490B-8434-F7A733CDC000}"/>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C43900BB-BA23-4BAA-851A-11ECE12638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96AF509-2B64-4208-AADC-CC9839CCEA3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4549330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1966740"/>
            <a:ext cx="10280688"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From its thousands of rooms to its many beautiful artifacts, there’s no wonder it is one of China’s most popular scenic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___________________</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(spot).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21748" y="2244374"/>
            <a:ext cx="9635223" cy="472105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774636" y="6694891"/>
            <a:ext cx="1832553"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spots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184267" y="2192622"/>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考查名词复数。根据空前的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one of“……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中的之一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此处应使用名词复数。故填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spots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00C986A-1807-4D23-8389-F17AD505C2E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017E448C-8B50-4346-A822-028C3ACF072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64C2C734-A1F1-4E3B-87FB-D69FBDC6498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4333858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234540"/>
            <a:ext cx="10280688"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He asked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(permit) to introduce his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friend,whose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name was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Wickham,and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who had apparently arrived recently from London.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75459" y="2234540"/>
            <a:ext cx="9635223" cy="572085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256908" y="2368683"/>
            <a:ext cx="353686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permission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037978" y="2095234"/>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他请求允许介绍他的朋友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威克姆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显然威克姆是最近从伦敦过来的。根据句子结构可知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ask</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后面须用名词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permission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301D989-D883-4517-AB1E-367557912691}"/>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5D23A79-A4E1-4024-BEE5-0D22D76ADAB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00C68226-DD43-46EE-8051-9DED970F9B6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019594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82288" y="2234057"/>
            <a:ext cx="10280688"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 Girls are luckier than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boys;they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have more flexible</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(choose) than boys.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647278" y="2114773"/>
            <a:ext cx="9635223" cy="673087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411876" y="4592622"/>
            <a:ext cx="24609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choices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41226" y="1980630"/>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女孩比男孩要幸运些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她们比男孩有更灵活的选择。前面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flexible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是形容词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后面须接名词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;choice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在此处为可数名词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意味着多种选择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choices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8" name="组合 7">
            <a:extLst>
              <a:ext uri="{FF2B5EF4-FFF2-40B4-BE49-F238E27FC236}">
                <a16:creationId xmlns:a16="http://schemas.microsoft.com/office/drawing/2014/main" id="{24531B6A-8171-4D0C-AA20-2043579A397A}"/>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FF31FD18-41A2-4448-968B-789F1F0A40C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2F76ED15-5BBB-4F1B-A89B-0DB33B2FD12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7794274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12925" y="2185935"/>
            <a:ext cx="10280688"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 In the memoir, Michelle speaks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(honest) of difficulties she met with in her life.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36914" y="2091289"/>
            <a:ext cx="9635223" cy="475598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663723" y="3472676"/>
            <a:ext cx="278954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honestly</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85700" y="2114773"/>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在回忆录中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米歇尔诚实地讲述了她在生活中遇到的困难。修饰动词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speaks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用副词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honestly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2DD362A-C034-4FC7-846E-47453424FEA4}"/>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EAB932E-004A-4310-BDCB-861E9036C97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217F59D-F055-4AE1-B1DB-52A3AA85D4C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1844619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043842"/>
            <a:ext cx="8624505"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 This is by far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__________________________</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(inspiring) movie that I have ever seen.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233572" y="2174067"/>
            <a:ext cx="9635223" cy="788503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45837" y="3391642"/>
            <a:ext cx="659347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the most inspiring </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709797" y="1980630"/>
            <a:ext cx="9510186"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考查形容词的最高级。句意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这是我目前看过的最鼓舞人心的电影了。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by far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用于修饰形容词或副词的比较级或最高级。根据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从句的描述可知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应用最高级形式。故填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most inspiring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8" name="组合 7">
            <a:extLst>
              <a:ext uri="{FF2B5EF4-FFF2-40B4-BE49-F238E27FC236}">
                <a16:creationId xmlns:a16="http://schemas.microsoft.com/office/drawing/2014/main" id="{237966DE-8270-4085-BFD2-4D7CF61F1EF0}"/>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57652895-FF28-4D01-BA3D-5A6EF86F8B7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AC492AB-14C5-42C8-9B3F-101186EFACB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2545543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1897" y="2094451"/>
            <a:ext cx="1101974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 They are faster and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(accurate) than human workers and never ask for a pay rise or take breaks!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62886" y="1980630"/>
            <a:ext cx="9635223" cy="713225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965179" y="3225173"/>
            <a:ext cx="457208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more accurate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08294" y="1769772"/>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考查形容词的比较级。句意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它们比工人更快、更精确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并且从不要求加薪或休息。根据上文的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faster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和下文的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可知此处应使用比较级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,accurate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为多音节词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more accurate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8" name="组合 7">
            <a:extLst>
              <a:ext uri="{FF2B5EF4-FFF2-40B4-BE49-F238E27FC236}">
                <a16:creationId xmlns:a16="http://schemas.microsoft.com/office/drawing/2014/main" id="{E3E92AB7-6AB2-409D-957D-F45160D01E0B}"/>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9EC26710-8116-4262-88FC-1E141252BEF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175911FD-A989-4B89-8E5E-833DB3419C7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8671943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32648" y="1980630"/>
            <a:ext cx="11019747"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9.The Forbidden City draws visitors because of its rich history and</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(culture) significance but perhaps it should add one more thing to its list of attractions: earthquake shelter.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83221" y="2103463"/>
            <a:ext cx="9635223" cy="331583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117987" y="4556368"/>
            <a:ext cx="311495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cultural</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745740" y="2088167"/>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考查形容词。此处修饰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significance,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作定语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应使用形容词。故填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cultural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26BAEBF-3FD5-40B6-BFBD-6B1A4495B7B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A92B2B0C-3C28-43BC-BE12-2ACDE01AE1C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8E65513C-9104-43A1-ACC1-45DCBA5FF68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963020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6301" y="2206138"/>
            <a:ext cx="11019747"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 Little Tom sat</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(amaze) watching the monkey dancing in front of him.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484835" y="2206138"/>
            <a:ext cx="9635223" cy="590811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996174" y="2441731"/>
            <a:ext cx="258436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amazed</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617210" y="2206138"/>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考查形容词作状语。句意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小汤姆坐在那儿看着猴子在他面前跳舞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他感到很惊奇。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amazed“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感到惊奇的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常修饰人。故填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amazed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2CFC70F-7188-4A3A-BCA0-243D1D545FDB}"/>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69ED6F0D-4ACA-47A3-BCCD-D7401EBDA20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7A1A9403-AC58-402F-999A-BDAF8A94105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3091300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9968" y="2265198"/>
            <a:ext cx="21100868" cy="7082323"/>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Ⅱ.</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语篇语法填空</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:219</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开车使用手机的危害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说明文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Cell phones can be life-saving communication tools to have on hand in a vehicle in case of emergency. 1.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using a cell phone while driving may be life-threatening. Many different studies have shown that when drivers use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51574" y="8567853"/>
            <a:ext cx="20323158" cy="248924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130966" y="6472728"/>
            <a:ext cx="257134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However</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325560" y="8446342"/>
            <a:ext cx="20927759"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本文是一篇说明文。文章介绍了一边开车一边使用手机的危害。</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926193B9-52BC-465A-A2DC-CACFF0497128}"/>
              </a:ext>
            </a:extLst>
          </p:cNvPr>
          <p:cNvSpPr/>
          <p:nvPr/>
        </p:nvSpPr>
        <p:spPr>
          <a:xfrm>
            <a:off x="1745836" y="9624151"/>
            <a:ext cx="20144919"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考查副词。前后句之间为转折关系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However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93037436-DB26-45DF-9E3F-3530855BEF62}"/>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43CFD05A-8488-4416-AE1E-3058ACC08B0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36C8D3BC-7D99-4C82-9600-7EF3D50EF8A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6599327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97178" y="2150652"/>
            <a:ext cx="21109602" cy="5045484"/>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phone while driving, it can be very 2.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(danger). At some point during the use of a cell phone, a driver’s eyes are sure to be distracted from the road.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Studies have shown that new drivers are especially likely </a:t>
            </a: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3.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(have) an accident when they use a cell phone while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10066" y="7486201"/>
            <a:ext cx="18560410" cy="234330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2889756" y="2150652"/>
            <a:ext cx="306205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dangerous</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997178" y="7366158"/>
            <a:ext cx="20749562" cy="9883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考查形容词。空处作表语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dangerous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8" name="矩形 7">
            <a:extLst>
              <a:ext uri="{FF2B5EF4-FFF2-40B4-BE49-F238E27FC236}">
                <a16:creationId xmlns:a16="http://schemas.microsoft.com/office/drawing/2014/main" id="{C39005AD-9C5F-423E-A1BC-BEA3BD9DECB8}"/>
              </a:ext>
            </a:extLst>
          </p:cNvPr>
          <p:cNvSpPr/>
          <p:nvPr/>
        </p:nvSpPr>
        <p:spPr>
          <a:xfrm>
            <a:off x="997178" y="8506361"/>
            <a:ext cx="19453418"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考查固定用法。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likely to do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有可能做某事。</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1999785" y="6352794"/>
            <a:ext cx="218976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have</a:t>
            </a:r>
            <a:endParaRPr lang="zh-CN" altLang="en-US" sz="4400" dirty="0"/>
          </a:p>
        </p:txBody>
      </p:sp>
      <p:grpSp>
        <p:nvGrpSpPr>
          <p:cNvPr id="12" name="组合 11">
            <a:extLst>
              <a:ext uri="{FF2B5EF4-FFF2-40B4-BE49-F238E27FC236}">
                <a16:creationId xmlns:a16="http://schemas.microsoft.com/office/drawing/2014/main" id="{9AFA1534-857D-43F2-BD7E-27314229C6B7}"/>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41A29E55-A559-455A-84B0-11062308FA2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7B8E82D0-C539-4633-8274-53B72A18BBD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937657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51670" y="2114773"/>
            <a:ext cx="21143141"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driving. The reason for this is 4.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new drivers have less experience in focusing 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driving during distractions. Also, several studies </a:t>
            </a:r>
          </a:p>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6.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(do) on teen drivers found that many teens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26886" y="5358157"/>
            <a:ext cx="20807249" cy="447134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558150" y="2256323"/>
            <a:ext cx="126509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that</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629152" y="5339433"/>
            <a:ext cx="19037468" cy="139307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考查名词性从句。此句是表语从句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1636496" y="6522963"/>
            <a:ext cx="19318155"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:focus on/upon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集中于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专注于。</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4440150" y="3185133"/>
            <a:ext cx="254749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on/upon</a:t>
            </a:r>
            <a:endParaRPr lang="zh-CN" altLang="en-US" sz="4400" dirty="0"/>
          </a:p>
        </p:txBody>
      </p:sp>
      <p:sp>
        <p:nvSpPr>
          <p:cNvPr id="12" name="矩形 11">
            <a:extLst>
              <a:ext uri="{FF2B5EF4-FFF2-40B4-BE49-F238E27FC236}">
                <a16:creationId xmlns:a16="http://schemas.microsoft.com/office/drawing/2014/main" id="{30D5E478-2621-4055-B29B-2CE524D879AA}"/>
              </a:ext>
            </a:extLst>
          </p:cNvPr>
          <p:cNvSpPr/>
          <p:nvPr/>
        </p:nvSpPr>
        <p:spPr>
          <a:xfrm>
            <a:off x="4489427" y="4227892"/>
            <a:ext cx="157286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done</a:t>
            </a:r>
            <a:endParaRPr lang="zh-CN" altLang="en-US" sz="4400" dirty="0"/>
          </a:p>
        </p:txBody>
      </p:sp>
      <p:sp>
        <p:nvSpPr>
          <p:cNvPr id="13" name="矩形 12">
            <a:extLst>
              <a:ext uri="{FF2B5EF4-FFF2-40B4-BE49-F238E27FC236}">
                <a16:creationId xmlns:a16="http://schemas.microsoft.com/office/drawing/2014/main" id="{FB895188-1FB4-4A7D-BC19-304963824114}"/>
              </a:ext>
            </a:extLst>
          </p:cNvPr>
          <p:cNvSpPr/>
          <p:nvPr/>
        </p:nvSpPr>
        <p:spPr>
          <a:xfrm>
            <a:off x="1636496" y="7672630"/>
            <a:ext cx="19318155"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studies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之间为被动关系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故用过去分词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done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作定语。</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4" name="组合 13">
            <a:extLst>
              <a:ext uri="{FF2B5EF4-FFF2-40B4-BE49-F238E27FC236}">
                <a16:creationId xmlns:a16="http://schemas.microsoft.com/office/drawing/2014/main" id="{DB031B0A-CA84-4A85-BE78-EC19405B4F82}"/>
              </a:ext>
            </a:extLst>
          </p:cNvPr>
          <p:cNvGrpSpPr/>
          <p:nvPr/>
        </p:nvGrpSpPr>
        <p:grpSpPr>
          <a:xfrm>
            <a:off x="1512492" y="1345332"/>
            <a:ext cx="5785908" cy="769441"/>
            <a:chOff x="1512492" y="2497460"/>
            <a:chExt cx="5785908" cy="769441"/>
          </a:xfrm>
        </p:grpSpPr>
        <p:sp>
          <p:nvSpPr>
            <p:cNvPr id="15" name="TextBox 75">
              <a:extLst>
                <a:ext uri="{FF2B5EF4-FFF2-40B4-BE49-F238E27FC236}">
                  <a16:creationId xmlns:a16="http://schemas.microsoft.com/office/drawing/2014/main" id="{92F76E97-B6D8-4297-948F-F59E985A724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6" name="图片 15">
              <a:extLst>
                <a:ext uri="{FF2B5EF4-FFF2-40B4-BE49-F238E27FC236}">
                  <a16:creationId xmlns:a16="http://schemas.microsoft.com/office/drawing/2014/main" id="{767636BC-B84A-4CBC-A5C8-D5FACB861C4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969868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P spid="12" grpId="0"/>
      <p:bldP spid="1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95570" y="2051344"/>
            <a:ext cx="20160204" cy="5045484"/>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send text 7.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(message) while driving, which is thought to be more distracting and at risk.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All drivers, not just teens or other new drivers, who use a cell phone while driving 8.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(say) by studies to be at least four times </a:t>
            </a: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9.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(much) likely to be at risk than drivers who don’t use a phone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5570" y="7247902"/>
            <a:ext cx="19903098" cy="408792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349974" y="2162017"/>
            <a:ext cx="281198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messages</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512492" y="7115357"/>
            <a:ext cx="19586176"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text message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且没有被冠词修饰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messages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8" name="矩形 7">
            <a:extLst>
              <a:ext uri="{FF2B5EF4-FFF2-40B4-BE49-F238E27FC236}">
                <a16:creationId xmlns:a16="http://schemas.microsoft.com/office/drawing/2014/main" id="{C39005AD-9C5F-423E-A1BC-BEA3BD9DECB8}"/>
              </a:ext>
            </a:extLst>
          </p:cNvPr>
          <p:cNvSpPr/>
          <p:nvPr/>
        </p:nvSpPr>
        <p:spPr>
          <a:xfrm>
            <a:off x="1492018" y="9008645"/>
            <a:ext cx="19606650" cy="232717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考查语态。句中主语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all drivers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之间为被动关系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are said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5387425" y="5275491"/>
            <a:ext cx="227658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are said</a:t>
            </a:r>
            <a:endParaRPr lang="zh-CN" altLang="en-US" sz="4400" dirty="0"/>
          </a:p>
        </p:txBody>
      </p:sp>
      <p:sp>
        <p:nvSpPr>
          <p:cNvPr id="12" name="矩形 11">
            <a:extLst>
              <a:ext uri="{FF2B5EF4-FFF2-40B4-BE49-F238E27FC236}">
                <a16:creationId xmlns:a16="http://schemas.microsoft.com/office/drawing/2014/main" id="{37959F42-336D-4C7D-B2AB-B27235F7346E}"/>
              </a:ext>
            </a:extLst>
          </p:cNvPr>
          <p:cNvSpPr/>
          <p:nvPr/>
        </p:nvSpPr>
        <p:spPr>
          <a:xfrm>
            <a:off x="2059730" y="6044932"/>
            <a:ext cx="216437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more</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3" name="矩形 12">
            <a:extLst>
              <a:ext uri="{FF2B5EF4-FFF2-40B4-BE49-F238E27FC236}">
                <a16:creationId xmlns:a16="http://schemas.microsoft.com/office/drawing/2014/main" id="{70F758B3-C81E-449C-BED2-5DBFD751279A}"/>
              </a:ext>
            </a:extLst>
          </p:cNvPr>
          <p:cNvSpPr/>
          <p:nvPr/>
        </p:nvSpPr>
        <p:spPr>
          <a:xfrm>
            <a:off x="1646053" y="9975091"/>
            <a:ext cx="20091976"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考查比较级。根据下文中的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以及语境可知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空格处用比较级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4" name="组合 13">
            <a:extLst>
              <a:ext uri="{FF2B5EF4-FFF2-40B4-BE49-F238E27FC236}">
                <a16:creationId xmlns:a16="http://schemas.microsoft.com/office/drawing/2014/main" id="{9AD40A19-8EB7-4A14-8823-E06939567832}"/>
              </a:ext>
            </a:extLst>
          </p:cNvPr>
          <p:cNvGrpSpPr/>
          <p:nvPr/>
        </p:nvGrpSpPr>
        <p:grpSpPr>
          <a:xfrm>
            <a:off x="1512492" y="1345332"/>
            <a:ext cx="5785908" cy="769441"/>
            <a:chOff x="1512492" y="2497460"/>
            <a:chExt cx="5785908" cy="769441"/>
          </a:xfrm>
        </p:grpSpPr>
        <p:sp>
          <p:nvSpPr>
            <p:cNvPr id="15" name="TextBox 75">
              <a:extLst>
                <a:ext uri="{FF2B5EF4-FFF2-40B4-BE49-F238E27FC236}">
                  <a16:creationId xmlns:a16="http://schemas.microsoft.com/office/drawing/2014/main" id="{0E9FF2FB-2535-4F88-B8A6-62481D7E2B0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6" name="图片 15">
              <a:extLst>
                <a:ext uri="{FF2B5EF4-FFF2-40B4-BE49-F238E27FC236}">
                  <a16:creationId xmlns:a16="http://schemas.microsoft.com/office/drawing/2014/main" id="{EB070AC5-905B-4590-B41D-D1D377CC2A0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586244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P spid="12" grpId="0"/>
      <p:bldP spid="1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47220" y="2102360"/>
            <a:ext cx="19463416" cy="505099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behind the wheel. Such studies have inspired many countries, </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10.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(include) the United States, to have at least some bans on the hand-held cell phone use while driving. However, many people feel that these restrictions are not enough because studies have also shown that hand-held cell phones are just a part of the problem. </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22100" y="7205111"/>
            <a:ext cx="19072512" cy="145569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264881" y="3075383"/>
            <a:ext cx="285206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including</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745836" y="7326840"/>
            <a:ext cx="18488735"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including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在此处用作介词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包括</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8A78831-E6DB-409D-9EC2-008150FA59A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6F00547F-A6BB-4A9E-833D-5417717114E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A1BFB2F-65F8-48F6-9274-67C1A51E768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1975071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8476" y="1342918"/>
            <a:ext cx="19010112" cy="5050998"/>
          </a:xfrm>
          <a:prstGeom prst="rect">
            <a:avLst/>
          </a:prstGeom>
        </p:spPr>
        <p:txBody>
          <a:bodyPr wrap="square">
            <a:spAutoFit/>
          </a:bodyPr>
          <a:lstStyle/>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:239</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传统农业社会向现代工业社会的转型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说明文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Since 1949 when the People’s Republic of China </a:t>
            </a: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11.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(establish), and especially since 1978, China’s transformation from a traditional</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54052" y="6396331"/>
            <a:ext cx="20460640" cy="558063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185522" y="4406711"/>
            <a:ext cx="442781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was established</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040310" y="6253428"/>
            <a:ext cx="19770325"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本文是一篇说明文。自</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1978</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年以来</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中国从传统农业社会向现代工业社会转型</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在产业结构调整的快速推进下</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取得了长足的进步。中国在一定程度上已经成为一个发达的工业化国家。</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941D03A3-5775-49C3-BE26-528B923377BB}"/>
              </a:ext>
            </a:extLst>
          </p:cNvPr>
          <p:cNvSpPr/>
          <p:nvPr/>
        </p:nvSpPr>
        <p:spPr>
          <a:xfrm>
            <a:off x="1040310" y="9074104"/>
            <a:ext cx="20274382" cy="342439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考查动词的时态和语态。主语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People’s Republic of China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establish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之间是动宾关系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since 1949</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可知此处用一般过去时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 established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F3ED1EC2-D011-4072-B11B-0269A93C1894}"/>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506F4CD-83EE-46BE-BDE6-9961810D7E3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7FBAF1FC-D394-4AE7-B406-4120512DEA4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366287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40484" y="2143818"/>
            <a:ext cx="20882320" cy="7082323"/>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12.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(agriculture) society to a modern industrial society has been greatly accelerated by a rapid industrial restructuring. China’s industrial structure developed according to the objective of industrialization, </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13.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aimed at the proportion(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agriculture declining ceaselessly, and the proportion of the industrial and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proportion of the industrial and service sector increasing continually. </a:t>
            </a:r>
          </a:p>
          <a:p>
            <a:pPr marL="120650" indent="609600">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615696" y="8189291"/>
            <a:ext cx="19915019" cy="310731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241234" y="2288120"/>
            <a:ext cx="324159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agricultural</a:t>
            </a:r>
            <a:endParaRPr lang="zh-CN" altLang="en-US" sz="4400" dirty="0"/>
          </a:p>
        </p:txBody>
      </p:sp>
      <p:sp>
        <p:nvSpPr>
          <p:cNvPr id="12" name="矩形 11">
            <a:extLst>
              <a:ext uri="{FF2B5EF4-FFF2-40B4-BE49-F238E27FC236}">
                <a16:creationId xmlns:a16="http://schemas.microsoft.com/office/drawing/2014/main" id="{A1665CC9-F671-49E9-A684-C7A44B37D46C}"/>
              </a:ext>
            </a:extLst>
          </p:cNvPr>
          <p:cNvSpPr/>
          <p:nvPr/>
        </p:nvSpPr>
        <p:spPr>
          <a:xfrm>
            <a:off x="1583996" y="8078605"/>
            <a:ext cx="19442664"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society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需要形容词修饰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agricultural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A3E1CF56-027C-4BBD-B5F5-2683D5AC2C82}"/>
              </a:ext>
            </a:extLst>
          </p:cNvPr>
          <p:cNvSpPr/>
          <p:nvPr/>
        </p:nvSpPr>
        <p:spPr>
          <a:xfrm>
            <a:off x="3105268" y="5238705"/>
            <a:ext cx="176041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which</a:t>
            </a:r>
            <a:endParaRPr lang="zh-CN" altLang="en-US" sz="4400" dirty="0"/>
          </a:p>
        </p:txBody>
      </p:sp>
      <p:sp>
        <p:nvSpPr>
          <p:cNvPr id="10" name="矩形 9">
            <a:extLst>
              <a:ext uri="{FF2B5EF4-FFF2-40B4-BE49-F238E27FC236}">
                <a16:creationId xmlns:a16="http://schemas.microsoft.com/office/drawing/2014/main" id="{B29219A9-D7FD-41B8-A64B-77124ACDA267}"/>
              </a:ext>
            </a:extLst>
          </p:cNvPr>
          <p:cNvSpPr/>
          <p:nvPr/>
        </p:nvSpPr>
        <p:spPr>
          <a:xfrm>
            <a:off x="1582392" y="9051655"/>
            <a:ext cx="18508164"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考查定语从句。空处引导非限制性定语从句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objective of industrialization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在从句中作主语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故用关系代词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1" name="组合 10">
            <a:extLst>
              <a:ext uri="{FF2B5EF4-FFF2-40B4-BE49-F238E27FC236}">
                <a16:creationId xmlns:a16="http://schemas.microsoft.com/office/drawing/2014/main" id="{0BF544C0-69AD-4E60-9FFD-22E94877A079}"/>
              </a:ext>
            </a:extLst>
          </p:cNvPr>
          <p:cNvGrpSpPr/>
          <p:nvPr/>
        </p:nvGrpSpPr>
        <p:grpSpPr>
          <a:xfrm>
            <a:off x="1114184" y="1208360"/>
            <a:ext cx="5681664" cy="769441"/>
            <a:chOff x="1512492" y="2529333"/>
            <a:chExt cx="5681664" cy="769441"/>
          </a:xfrm>
        </p:grpSpPr>
        <p:sp>
          <p:nvSpPr>
            <p:cNvPr id="13" name="TextBox 75">
              <a:extLst>
                <a:ext uri="{FF2B5EF4-FFF2-40B4-BE49-F238E27FC236}">
                  <a16:creationId xmlns:a16="http://schemas.microsoft.com/office/drawing/2014/main" id="{7CBB01A0-BDFE-442E-BB29-2B2943E02085}"/>
                </a:ext>
              </a:extLst>
            </p:cNvPr>
            <p:cNvSpPr txBox="1"/>
            <p:nvPr/>
          </p:nvSpPr>
          <p:spPr>
            <a:xfrm>
              <a:off x="1979182" y="2529333"/>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74001C59-094F-4DC8-804F-A9B166634BD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7031350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8" grpId="0"/>
      <p:bldP spid="10"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25128" y="2114773"/>
            <a:ext cx="19789563" cy="4025204"/>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14.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(current), the industrial goods produced in China all range from capital goods to consumption goods. </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China’s factory output extends from textiles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纺织业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the railway, planes and computers. China is the largest</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6661151"/>
            <a:ext cx="17497944" cy="139307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600724" y="2207892"/>
            <a:ext cx="265810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Currently</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754733" y="6685193"/>
            <a:ext cx="19559958" cy="139307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考查副词。副词修饰整个句子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Currently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2FE9C19-7726-45E6-A788-3BD100D2D20B}"/>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BB887B1F-5169-42AF-8245-317CBE3AA14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661C9C9D-EDAD-4AD2-A258-66F13459409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291527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4" y="2004673"/>
            <a:ext cx="21458384"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producer of inexpensive cotton textiles in the world and exports large </a:t>
            </a:r>
          </a:p>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15.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(quantity) of textiles and clothes. Food processing is very important, and much farm produce is exported. Other industrial products </a:t>
            </a:r>
          </a:p>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16.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(include) television sets, bicycles, cars,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3938" y="6178793"/>
            <a:ext cx="20596818" cy="257058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742402" y="3007574"/>
            <a:ext cx="285687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quantities</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325831" y="6058537"/>
            <a:ext cx="19484805" cy="139307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考查固定短语。固定短语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:large quantities of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3E229C09-9392-4CFA-964C-39525481EEAD}"/>
              </a:ext>
            </a:extLst>
          </p:cNvPr>
          <p:cNvSpPr/>
          <p:nvPr/>
        </p:nvSpPr>
        <p:spPr>
          <a:xfrm>
            <a:off x="2742402" y="5122346"/>
            <a:ext cx="268535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including</a:t>
            </a:r>
            <a:endParaRPr lang="zh-CN" altLang="en-US" sz="4400" dirty="0"/>
          </a:p>
        </p:txBody>
      </p:sp>
      <p:sp>
        <p:nvSpPr>
          <p:cNvPr id="12" name="矩形 11">
            <a:extLst>
              <a:ext uri="{FF2B5EF4-FFF2-40B4-BE49-F238E27FC236}">
                <a16:creationId xmlns:a16="http://schemas.microsoft.com/office/drawing/2014/main" id="{A1665CC9-F671-49E9-A684-C7A44B37D46C}"/>
              </a:ext>
            </a:extLst>
          </p:cNvPr>
          <p:cNvSpPr/>
          <p:nvPr/>
        </p:nvSpPr>
        <p:spPr>
          <a:xfrm>
            <a:off x="1349766" y="7237118"/>
            <a:ext cx="19892918" cy="9883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including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此处用作介词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包括</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11" name="组合 10">
            <a:extLst>
              <a:ext uri="{FF2B5EF4-FFF2-40B4-BE49-F238E27FC236}">
                <a16:creationId xmlns:a16="http://schemas.microsoft.com/office/drawing/2014/main" id="{F39BD0C1-27C2-419D-995F-E32A660ED99B}"/>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84AA1C0F-DE0F-4532-9516-DE0398014DF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43DB6752-9BD1-46B0-80B9-ACB0308D9E8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64815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2"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18158" y="1999920"/>
            <a:ext cx="21216613" cy="6061146"/>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trucks and washing machines are expanding in the world.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China has become 17.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industrialized country to some extent. The auto and the housing industry in the process of industrialization have developed by leaps and bounds. The most important export products are machinery and electric equipment, 18.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the most important import products are raw materials.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45939" y="7901315"/>
            <a:ext cx="21648873" cy="407565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529727" y="3256756"/>
            <a:ext cx="84510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an</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818158" y="7786461"/>
            <a:ext cx="20856574"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country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此处表泛指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一个工业化国家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industrialized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为元音音素开头的单词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D4529120-BBDE-4889-B96A-B72BCE9C8F56}"/>
              </a:ext>
            </a:extLst>
          </p:cNvPr>
          <p:cNvSpPr/>
          <p:nvPr/>
        </p:nvSpPr>
        <p:spPr>
          <a:xfrm>
            <a:off x="11161564" y="6276429"/>
            <a:ext cx="342593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while/and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07D220C3-01AB-4B48-80C9-A93D8FFB2216}"/>
              </a:ext>
            </a:extLst>
          </p:cNvPr>
          <p:cNvSpPr/>
          <p:nvPr/>
        </p:nvSpPr>
        <p:spPr>
          <a:xfrm>
            <a:off x="745939" y="9685486"/>
            <a:ext cx="20856573"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考查连词。句意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最重要的出口产品是机电设备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最重要的进口产品是原材料。表示前后对比应用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或表示承接关系用连词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8D897462-5E65-4AB3-91E3-63AE7A58AF0C}"/>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C49B90FB-C3DD-4874-B0DC-CA85959A563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F53C839D-5EB5-447D-9965-F954BCDC9F0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860686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19" y="2153018"/>
            <a:ext cx="22538505" cy="6061146"/>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In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recent years, China’s industry 19. __________________________________________         (compete) internationally, and as a result, the 20.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(develop) of the country’s industry is increasingly influenced by international economic environments.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br>
              <a:rPr lang="en-US" altLang="zh-CN" sz="4400" dirty="0">
                <a:solidFill>
                  <a:srgbClr val="000000"/>
                </a:solidFill>
                <a:latin typeface="微软雅黑" panose="020B0503020204020204" pitchFamily="34" charset="-122"/>
                <a:cs typeface="Times New Roman" panose="02020603050405020304" pitchFamily="18" charset="0"/>
              </a:rPr>
            </a:b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576385" y="6218861"/>
            <a:ext cx="22034451" cy="495042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2158800" y="2215015"/>
            <a:ext cx="978037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has competed/has been competing</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864419" y="6144716"/>
            <a:ext cx="21746417"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考查动词时态和主谓一致。根据上文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recent years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本句为完成时态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表示过去发生的动作持续到现在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用现在完成时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主语为第三人称单数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has competed;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或表示过去发生的动作从过去一直持续到现在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不曾间断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用现在完成进行时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has been competing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D4529120-BBDE-4889-B96A-B72BCE9C8F56}"/>
              </a:ext>
            </a:extLst>
          </p:cNvPr>
          <p:cNvSpPr/>
          <p:nvPr/>
        </p:nvSpPr>
        <p:spPr>
          <a:xfrm>
            <a:off x="14041884" y="3266914"/>
            <a:ext cx="375737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development</a:t>
            </a:r>
            <a:endParaRPr lang="zh-CN" altLang="en-US" sz="4400" dirty="0"/>
          </a:p>
        </p:txBody>
      </p:sp>
      <p:sp>
        <p:nvSpPr>
          <p:cNvPr id="11" name="矩形 10">
            <a:extLst>
              <a:ext uri="{FF2B5EF4-FFF2-40B4-BE49-F238E27FC236}">
                <a16:creationId xmlns:a16="http://schemas.microsoft.com/office/drawing/2014/main" id="{07D220C3-01AB-4B48-80C9-A93D8FFB2216}"/>
              </a:ext>
            </a:extLst>
          </p:cNvPr>
          <p:cNvSpPr/>
          <p:nvPr/>
        </p:nvSpPr>
        <p:spPr>
          <a:xfrm>
            <a:off x="607880" y="10055386"/>
            <a:ext cx="21458383"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20.[</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考查名词。根据定冠词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和空格后的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可知此处填名词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development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381BD08E-391E-414D-B12A-EE8B4E691845}"/>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E500C9DD-C678-462A-B3B7-88F217582A7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CECBE4D4-DE3E-4CBB-AAB4-F738F84D475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63048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26987" y="1870644"/>
            <a:ext cx="20991761" cy="4035335"/>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Around the world, malnutrition(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营养不良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has become a problem that costs $3.5 trillion per year, according to the latest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Global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Nutrition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Report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gives an analysis of food and nutrition issues each year.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70921" y="6066140"/>
            <a:ext cx="20991761" cy="333131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813130" y="4986267"/>
            <a:ext cx="232467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which</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367981" y="7159131"/>
            <a:ext cx="19613179"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考查定语从句。此处为非限制性定语从句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先行词是</a:t>
            </a:r>
            <a:r>
              <a:rPr lang="en-US" altLang="zh-CN" sz="4400" i="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Global</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Nutrition</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Report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关系词在从句中作主语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指物。故填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9C4B71B4-9E88-4FE2-AFB7-4C92CCAF4A41}"/>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3B37C94D-9043-44D7-9BF1-C04B7B781C5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B12B8CDD-8612-4FB9-9707-1D1D4D8094B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1025871D-76E1-4784-AE51-19511EDD9407}"/>
              </a:ext>
            </a:extLst>
          </p:cNvPr>
          <p:cNvSpPr/>
          <p:nvPr/>
        </p:nvSpPr>
        <p:spPr>
          <a:xfrm>
            <a:off x="981432" y="6018184"/>
            <a:ext cx="19613179"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本文为说明文。文章介绍了营养不良这一现象及影响。</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38836288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4"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3" y="1844627"/>
            <a:ext cx="21674904" cy="3019673"/>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Although most countries have fallen short in their efforts2.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(deal) with poor nutrition and food insecurity, the US appears to be badly off track on all its nutrition targets, the report found.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57910" y="4998443"/>
            <a:ext cx="20976862" cy="3459558"/>
          </a:xfrm>
          <a:prstGeom prst="rect">
            <a:avLst/>
          </a:prstGeom>
        </p:spPr>
      </p:pic>
      <p:sp>
        <p:nvSpPr>
          <p:cNvPr id="8" name="矩形 7">
            <a:extLst>
              <a:ext uri="{FF2B5EF4-FFF2-40B4-BE49-F238E27FC236}">
                <a16:creationId xmlns:a16="http://schemas.microsoft.com/office/drawing/2014/main" id="{CE77430D-0F84-4D56-AC22-F4E88FFA250F}"/>
              </a:ext>
            </a:extLst>
          </p:cNvPr>
          <p:cNvSpPr/>
          <p:nvPr/>
        </p:nvSpPr>
        <p:spPr>
          <a:xfrm>
            <a:off x="1354460" y="4998443"/>
            <a:ext cx="20680312" cy="374756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报告发现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尽管大多数国家在应对营养不良和粮食不安全方面都有所欠缺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但美国的情况显得更为严重。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efforts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表示做某事的努力</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后通常接不定式。故填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deal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F6E3C978-486F-4642-9B07-867D1AEE73EC}"/>
              </a:ext>
            </a:extLst>
          </p:cNvPr>
          <p:cNvSpPr/>
          <p:nvPr/>
        </p:nvSpPr>
        <p:spPr>
          <a:xfrm>
            <a:off x="17282244" y="1923485"/>
            <a:ext cx="206030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deal</a:t>
            </a:r>
            <a:endParaRPr lang="zh-CN" altLang="en-US" sz="4400" dirty="0"/>
          </a:p>
        </p:txBody>
      </p:sp>
      <p:grpSp>
        <p:nvGrpSpPr>
          <p:cNvPr id="10" name="组合 9">
            <a:extLst>
              <a:ext uri="{FF2B5EF4-FFF2-40B4-BE49-F238E27FC236}">
                <a16:creationId xmlns:a16="http://schemas.microsoft.com/office/drawing/2014/main" id="{1E38177A-84D5-4C20-AF6F-950D0DB5D84B}"/>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B69DAE66-0FC4-4151-80AB-DCB9254265E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4C222F1D-C864-46D6-979F-60181CE61DC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271745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78298" y="1834604"/>
            <a:ext cx="21284466" cy="3019673"/>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world’s3.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(large) economy continues to suffer from high rates of obesity, diabetes and anemia(</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贫血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according to the data and it has more than a million overweight children.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0392" y="5223603"/>
            <a:ext cx="20760141" cy="332969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579314" y="2062842"/>
            <a:ext cx="200728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largest</a:t>
            </a:r>
            <a:endParaRPr lang="zh-CN" altLang="en-US" sz="4400" dirty="0"/>
          </a:p>
        </p:txBody>
      </p:sp>
      <p:sp>
        <p:nvSpPr>
          <p:cNvPr id="15" name="矩形 14">
            <a:extLst>
              <a:ext uri="{FF2B5EF4-FFF2-40B4-BE49-F238E27FC236}">
                <a16:creationId xmlns:a16="http://schemas.microsoft.com/office/drawing/2014/main" id="{193D64BF-249E-42AB-B2D6-B3FD7B379FB6}"/>
              </a:ext>
            </a:extLst>
          </p:cNvPr>
          <p:cNvSpPr/>
          <p:nvPr/>
        </p:nvSpPr>
        <p:spPr>
          <a:xfrm>
            <a:off x="1202622" y="5193951"/>
            <a:ext cx="20760141"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考查形容词的最高级。根据语境可知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数据显示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世界上最大的经济体持续遭受着肥胖、糖尿病和贫血的困扰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并且有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多万超重儿童。此处指世界上最大的经济体</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应使用形容词的最高级。故填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largest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10" name="组合 9">
            <a:extLst>
              <a:ext uri="{FF2B5EF4-FFF2-40B4-BE49-F238E27FC236}">
                <a16:creationId xmlns:a16="http://schemas.microsoft.com/office/drawing/2014/main" id="{1E38177A-84D5-4C20-AF6F-950D0DB5D84B}"/>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B69DAE66-0FC4-4151-80AB-DCB9254265E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4C222F1D-C864-46D6-979F-60181CE61DC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7192664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52564" y="1710484"/>
            <a:ext cx="21616018" cy="3014158"/>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“Malnutrition is responsible for more ill-health4.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any other cause.</a:t>
            </a:r>
          </a:p>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health consequences of overweight and obesity contribute to four million deaths 6. _____________(globe),”</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0392" y="4843468"/>
            <a:ext cx="21352634" cy="479762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122004" y="1710484"/>
            <a:ext cx="140294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than</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367981" y="5133616"/>
            <a:ext cx="21000601" cy="203940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考查介词。根据句意及空前的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此处应使用介词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F6E3C978-486F-4642-9B07-867D1AEE73EC}"/>
              </a:ext>
            </a:extLst>
          </p:cNvPr>
          <p:cNvSpPr/>
          <p:nvPr/>
        </p:nvSpPr>
        <p:spPr>
          <a:xfrm>
            <a:off x="2448596" y="2908835"/>
            <a:ext cx="117692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The</a:t>
            </a:r>
            <a:endParaRPr lang="zh-CN" altLang="en-US" sz="4400" dirty="0"/>
          </a:p>
        </p:txBody>
      </p:sp>
      <p:sp>
        <p:nvSpPr>
          <p:cNvPr id="15" name="矩形 14">
            <a:extLst>
              <a:ext uri="{FF2B5EF4-FFF2-40B4-BE49-F238E27FC236}">
                <a16:creationId xmlns:a16="http://schemas.microsoft.com/office/drawing/2014/main" id="{193D64BF-249E-42AB-B2D6-B3FD7B379FB6}"/>
              </a:ext>
            </a:extLst>
          </p:cNvPr>
          <p:cNvSpPr/>
          <p:nvPr/>
        </p:nvSpPr>
        <p:spPr>
          <a:xfrm>
            <a:off x="1263737" y="6065598"/>
            <a:ext cx="21131570"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考查冠词。此处特指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超重和肥胖的后果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应使用定冠词。故填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71058996-FDE5-4709-B407-8BD283D4757D}"/>
              </a:ext>
            </a:extLst>
          </p:cNvPr>
          <p:cNvSpPr/>
          <p:nvPr/>
        </p:nvSpPr>
        <p:spPr>
          <a:xfrm>
            <a:off x="5895178" y="3891221"/>
            <a:ext cx="288412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globally</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9C1D83EA-8772-4222-A57F-2F2190F9F67C}"/>
              </a:ext>
            </a:extLst>
          </p:cNvPr>
          <p:cNvSpPr/>
          <p:nvPr/>
        </p:nvSpPr>
        <p:spPr>
          <a:xfrm>
            <a:off x="1380262" y="7232351"/>
            <a:ext cx="20438486"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考查副词。超重和肥胖造成了全球四百万人死亡。此处作状语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应使用副词。故填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globally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E81B43CD-D984-449E-A0B6-5C232CC87F91}"/>
              </a:ext>
            </a:extLst>
          </p:cNvPr>
          <p:cNvGrpSpPr/>
          <p:nvPr/>
        </p:nvGrpSpPr>
        <p:grpSpPr>
          <a:xfrm>
            <a:off x="797047" y="1075186"/>
            <a:ext cx="5785908" cy="769441"/>
            <a:chOff x="1512492" y="2497460"/>
            <a:chExt cx="5785908" cy="769441"/>
          </a:xfrm>
        </p:grpSpPr>
        <p:sp>
          <p:nvSpPr>
            <p:cNvPr id="14" name="TextBox 75">
              <a:extLst>
                <a:ext uri="{FF2B5EF4-FFF2-40B4-BE49-F238E27FC236}">
                  <a16:creationId xmlns:a16="http://schemas.microsoft.com/office/drawing/2014/main" id="{5049B16F-4C9A-431E-8FD1-F6ED6C26EC8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6" name="图片 15">
              <a:extLst>
                <a:ext uri="{FF2B5EF4-FFF2-40B4-BE49-F238E27FC236}">
                  <a16:creationId xmlns:a16="http://schemas.microsoft.com/office/drawing/2014/main" id="{C894DE35-F98E-4CA9-8558-5512FEB8559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260830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1000"/>
                                        <p:tgtEl>
                                          <p:spTgt spid="11"/>
                                        </p:tgtEl>
                                      </p:cBhvr>
                                    </p:animEffect>
                                    <p:anim calcmode="lin" valueType="num">
                                      <p:cBhvr>
                                        <p:cTn id="45" dur="1000" fill="hold"/>
                                        <p:tgtEl>
                                          <p:spTgt spid="11"/>
                                        </p:tgtEl>
                                        <p:attrNameLst>
                                          <p:attrName>ppt_x</p:attrName>
                                        </p:attrNameLst>
                                      </p:cBhvr>
                                      <p:tavLst>
                                        <p:tav tm="0">
                                          <p:val>
                                            <p:strVal val="#ppt_x"/>
                                          </p:val>
                                        </p:tav>
                                        <p:tav tm="100000">
                                          <p:val>
                                            <p:strVal val="#ppt_x"/>
                                          </p:val>
                                        </p:tav>
                                      </p:tavLst>
                                    </p:anim>
                                    <p:anim calcmode="lin" valueType="num">
                                      <p:cBhvr>
                                        <p:cTn id="4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5" grpId="0"/>
      <p:bldP spid="10" grpId="0"/>
      <p:bldP spid="11"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8209" y="1649597"/>
            <a:ext cx="22168032" cy="6061146"/>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Corinna Hawkes, director of the Centre for Food Policy,7.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(write) in the report.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According to the study, most countries have at least two issues related to malnutrition. The most serious issues are children who are either overweight, anemic,8.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suffering from undeveloped growth. Overall, malnutrition contributes to about half of all childhood deaths the research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showed.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40828" y="7666391"/>
            <a:ext cx="21005911" cy="400631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426260" y="1649597"/>
            <a:ext cx="172207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wrote</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800347" y="7666390"/>
            <a:ext cx="19869573" cy="342439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考查时态。句意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食品政策中心主任科琳娜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霍克斯在报告中写道。根据句意可知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此处描述的动作已经结束</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应使用一般过去时。故填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wrote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0DC209DC-7088-4C13-8B64-2675EC75BDE5}"/>
              </a:ext>
            </a:extLst>
          </p:cNvPr>
          <p:cNvSpPr/>
          <p:nvPr/>
        </p:nvSpPr>
        <p:spPr>
          <a:xfrm>
            <a:off x="860348" y="9533696"/>
            <a:ext cx="20238319"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考查并列连词。最严重的问题是儿童超重、贫血或发育不良。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either…or…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矩形 10">
            <a:extLst>
              <a:ext uri="{FF2B5EF4-FFF2-40B4-BE49-F238E27FC236}">
                <a16:creationId xmlns:a16="http://schemas.microsoft.com/office/drawing/2014/main" id="{8F1F9469-C6C3-479E-9F47-BBBF4DB383E4}"/>
              </a:ext>
            </a:extLst>
          </p:cNvPr>
          <p:cNvSpPr/>
          <p:nvPr/>
        </p:nvSpPr>
        <p:spPr>
          <a:xfrm>
            <a:off x="3975468" y="5873454"/>
            <a:ext cx="92525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or</a:t>
            </a:r>
            <a:endParaRPr lang="zh-CN" altLang="en-US" sz="4400" dirty="0"/>
          </a:p>
        </p:txBody>
      </p:sp>
      <p:grpSp>
        <p:nvGrpSpPr>
          <p:cNvPr id="12" name="组合 11">
            <a:extLst>
              <a:ext uri="{FF2B5EF4-FFF2-40B4-BE49-F238E27FC236}">
                <a16:creationId xmlns:a16="http://schemas.microsoft.com/office/drawing/2014/main" id="{98A54765-7177-4F44-8A74-71EC342BD43D}"/>
              </a:ext>
            </a:extLst>
          </p:cNvPr>
          <p:cNvGrpSpPr/>
          <p:nvPr/>
        </p:nvGrpSpPr>
        <p:grpSpPr>
          <a:xfrm>
            <a:off x="797047" y="1075186"/>
            <a:ext cx="5785908" cy="769441"/>
            <a:chOff x="1512492" y="2497460"/>
            <a:chExt cx="5785908" cy="769441"/>
          </a:xfrm>
        </p:grpSpPr>
        <p:sp>
          <p:nvSpPr>
            <p:cNvPr id="13" name="TextBox 75">
              <a:extLst>
                <a:ext uri="{FF2B5EF4-FFF2-40B4-BE49-F238E27FC236}">
                  <a16:creationId xmlns:a16="http://schemas.microsoft.com/office/drawing/2014/main" id="{9CB64937-F170-44F5-B5D6-2DC10913213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458482EF-C698-48BE-8036-C5C41E1D577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733878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2" y="1763645"/>
            <a:ext cx="21314369"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And those9.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(affect) may not be able to get as good a job as they could have, if they had been fed well. It also prevents them10.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 able to contribute to society and the economy as well as they would have in a healthier environment.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492318" y="5905193"/>
            <a:ext cx="21758477" cy="486041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822766" y="1897788"/>
            <a:ext cx="237930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affected</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699272" y="5737360"/>
            <a:ext cx="20860681"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考查过去分词。那些被营养不良影响的人可能无法得到他们本可以得到的好工作。根据句意可知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此处应使用过去分词作定语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那些被影响的人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affected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BE8E74CD-87E5-4524-949A-868E2BCCCDB8}"/>
              </a:ext>
            </a:extLst>
          </p:cNvPr>
          <p:cNvSpPr/>
          <p:nvPr/>
        </p:nvSpPr>
        <p:spPr>
          <a:xfrm>
            <a:off x="17714292" y="2955766"/>
            <a:ext cx="172515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being</a:t>
            </a:r>
            <a:endParaRPr lang="zh-CN" altLang="en-US" sz="4400" dirty="0"/>
          </a:p>
        </p:txBody>
      </p:sp>
      <p:sp>
        <p:nvSpPr>
          <p:cNvPr id="11" name="矩形 10">
            <a:extLst>
              <a:ext uri="{FF2B5EF4-FFF2-40B4-BE49-F238E27FC236}">
                <a16:creationId xmlns:a16="http://schemas.microsoft.com/office/drawing/2014/main" id="{DBC7B0F7-94B1-427D-93BF-3FFA872EB1A3}"/>
              </a:ext>
            </a:extLst>
          </p:cNvPr>
          <p:cNvSpPr/>
          <p:nvPr/>
        </p:nvSpPr>
        <p:spPr>
          <a:xfrm>
            <a:off x="797047" y="8714584"/>
            <a:ext cx="20969859"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考查现在分词。这也阻碍了他们对社会和经济做出贡献。固定短语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:prevent sb (from) doing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阻止某人做某事。故填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B2F63ACB-B975-4FFD-9A8A-E8BD70F175AE}"/>
              </a:ext>
            </a:extLst>
          </p:cNvPr>
          <p:cNvGrpSpPr/>
          <p:nvPr/>
        </p:nvGrpSpPr>
        <p:grpSpPr>
          <a:xfrm>
            <a:off x="797047" y="1075186"/>
            <a:ext cx="5785908" cy="769441"/>
            <a:chOff x="1512492" y="2497460"/>
            <a:chExt cx="5785908" cy="769441"/>
          </a:xfrm>
        </p:grpSpPr>
        <p:sp>
          <p:nvSpPr>
            <p:cNvPr id="13" name="TextBox 75">
              <a:extLst>
                <a:ext uri="{FF2B5EF4-FFF2-40B4-BE49-F238E27FC236}">
                  <a16:creationId xmlns:a16="http://schemas.microsoft.com/office/drawing/2014/main" id="{CAA3DC7D-1379-479F-A997-8B2C54E6769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0A4B9A1D-2CF8-4D01-A29D-9D7196A70B8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579343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41235" y="1844627"/>
            <a:ext cx="21452580" cy="4035335"/>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Having at least 140 sections open to </a:t>
            </a:r>
            <a:r>
              <a:rPr lang="en-US" altLang="zh-CN" sz="4400" dirty="0" err="1">
                <a:solidFill>
                  <a:srgbClr val="000000"/>
                </a:solidFill>
                <a:latin typeface="微软雅黑" panose="020B0503020204020204" pitchFamily="34" charset="-122"/>
                <a:cs typeface="Times New Roman" panose="02020603050405020304" pitchFamily="18" charset="0"/>
              </a:rPr>
              <a:t>visitors,Huangshan</a:t>
            </a:r>
            <a:r>
              <a:rPr lang="en-US" altLang="zh-CN" sz="4400" dirty="0">
                <a:solidFill>
                  <a:srgbClr val="000000"/>
                </a:solidFill>
                <a:latin typeface="微软雅黑" panose="020B0503020204020204" pitchFamily="34" charset="-122"/>
                <a:cs typeface="Times New Roman" panose="02020603050405020304" pitchFamily="18" charset="0"/>
              </a:rPr>
              <a:t> Mountain is </a:t>
            </a: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11.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major tourist destination in China. Huangshan City </a:t>
            </a: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12.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(change) its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95782" y="6266847"/>
            <a:ext cx="19774893" cy="403533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820999" y="3862294"/>
            <a:ext cx="1154469"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517941" y="6204674"/>
            <a:ext cx="20084783" cy="982833"/>
          </a:xfrm>
          <a:prstGeom prst="rect">
            <a:avLst/>
          </a:prstGeom>
        </p:spPr>
        <p:txBody>
          <a:bodyPr wrap="square">
            <a:spAutoFit/>
          </a:bodyPr>
          <a:lstStyle/>
          <a:p>
            <a:pPr>
              <a:lnSpc>
                <a:spcPct val="150000"/>
              </a:lnSpc>
              <a:spcAft>
                <a:spcPts val="0"/>
              </a:spcAft>
            </a:pPr>
            <a:r>
              <a:rPr lang="en-US" altLang="zh-CN" sz="4400" dirty="0">
                <a:solidFill>
                  <a:srgbClr val="A50021"/>
                </a:solidFill>
                <a:ea typeface="微软雅黑" panose="020B0503020204020204" pitchFamily="34" charset="-122"/>
                <a:cs typeface="Times New Roman" panose="02020603050405020304" pitchFamily="18" charset="0"/>
              </a:rPr>
              <a:t>[</a:t>
            </a:r>
            <a:r>
              <a:rPr lang="zh-CN" altLang="en-US" sz="4400" dirty="0">
                <a:solidFill>
                  <a:srgbClr val="A50021"/>
                </a:solidFill>
                <a:ea typeface="微软雅黑" panose="020B0503020204020204" pitchFamily="34" charset="-122"/>
                <a:cs typeface="Times New Roman" panose="02020603050405020304" pitchFamily="18" charset="0"/>
              </a:rPr>
              <a:t>文章大意</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 本文为说明文</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介绍了中国的旅游胜地</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黄山。</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1" name="矩形 10">
            <a:extLst>
              <a:ext uri="{FF2B5EF4-FFF2-40B4-BE49-F238E27FC236}">
                <a16:creationId xmlns:a16="http://schemas.microsoft.com/office/drawing/2014/main" id="{D927A709-6C76-4A2D-B332-8E1010B12687}"/>
              </a:ext>
            </a:extLst>
          </p:cNvPr>
          <p:cNvSpPr/>
          <p:nvPr/>
        </p:nvSpPr>
        <p:spPr>
          <a:xfrm>
            <a:off x="1802555" y="7227656"/>
            <a:ext cx="19368121" cy="139307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11.[</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考查冠词。此处泛指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一个主要的旅游景点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所以填不定冠词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435BFE79-763B-410D-9837-D61442D86AD5}"/>
              </a:ext>
            </a:extLst>
          </p:cNvPr>
          <p:cNvSpPr/>
          <p:nvPr/>
        </p:nvSpPr>
        <p:spPr>
          <a:xfrm>
            <a:off x="2038930" y="4871128"/>
            <a:ext cx="2880321"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changed </a:t>
            </a:r>
            <a:endParaRPr lang="zh-CN" altLang="en-US" sz="4400" dirty="0"/>
          </a:p>
        </p:txBody>
      </p:sp>
      <p:sp>
        <p:nvSpPr>
          <p:cNvPr id="12" name="矩形 11">
            <a:extLst>
              <a:ext uri="{FF2B5EF4-FFF2-40B4-BE49-F238E27FC236}">
                <a16:creationId xmlns:a16="http://schemas.microsoft.com/office/drawing/2014/main" id="{24BEBB51-90C8-40BE-AA95-0CCE39313813}"/>
              </a:ext>
            </a:extLst>
          </p:cNvPr>
          <p:cNvSpPr/>
          <p:nvPr/>
        </p:nvSpPr>
        <p:spPr>
          <a:xfrm>
            <a:off x="1802555" y="8307607"/>
            <a:ext cx="18792057" cy="273190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12.[</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考查时态。空格处作句子的谓语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in 1987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判断出空格处用一般过去时。 </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DE4A59F7-CB95-4BDA-BBB4-BE84B5790672}"/>
              </a:ext>
            </a:extLst>
          </p:cNvPr>
          <p:cNvGrpSpPr/>
          <p:nvPr/>
        </p:nvGrpSpPr>
        <p:grpSpPr>
          <a:xfrm>
            <a:off x="797047" y="1075186"/>
            <a:ext cx="5785908" cy="769441"/>
            <a:chOff x="1512492" y="2497460"/>
            <a:chExt cx="5785908" cy="769441"/>
          </a:xfrm>
        </p:grpSpPr>
        <p:sp>
          <p:nvSpPr>
            <p:cNvPr id="14" name="TextBox 75">
              <a:extLst>
                <a:ext uri="{FF2B5EF4-FFF2-40B4-BE49-F238E27FC236}">
                  <a16:creationId xmlns:a16="http://schemas.microsoft.com/office/drawing/2014/main" id="{5C64727E-3083-49AA-A62D-2E381DAE62E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96592E5A-2D0C-473C-BC3D-E3A4526DFD3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442829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1"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1" grpId="0"/>
      <p:bldP spid="10" grpId="0"/>
      <p:bldP spid="1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43742" y="1844627"/>
            <a:ext cx="20991030" cy="5045484"/>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name from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Tunxi</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1987 in order to promote Huangshan’s </a:t>
            </a: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13.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(tour).In 2007, for instance, more than 1.5 million tourists visited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mountain.The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foot of the mountain is linked by rail </a:t>
            </a: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14.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by air to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Shanghai,and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also is accessible from cities such as Hangzhou and Wuhu.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38404" y="6943278"/>
            <a:ext cx="18968175" cy="338436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715075" y="2994662"/>
            <a:ext cx="241938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tourism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404768" y="6943278"/>
            <a:ext cx="1976590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13.[</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考查名词。所填词作宾语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根据语境判断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这里表示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旅游业</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 </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tourism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51564155-7AAF-400B-BD0C-98A2680928B8}"/>
              </a:ext>
            </a:extLst>
          </p:cNvPr>
          <p:cNvSpPr/>
          <p:nvPr/>
        </p:nvSpPr>
        <p:spPr>
          <a:xfrm>
            <a:off x="1647516" y="8961523"/>
            <a:ext cx="18010992" cy="98283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14.[</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考查连词。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by rail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by air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是并列关系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10" name="矩形 9">
            <a:extLst>
              <a:ext uri="{FF2B5EF4-FFF2-40B4-BE49-F238E27FC236}">
                <a16:creationId xmlns:a16="http://schemas.microsoft.com/office/drawing/2014/main" id="{7E6E9998-FB83-4B0F-9B49-FFE2CC9D6C20}"/>
              </a:ext>
            </a:extLst>
          </p:cNvPr>
          <p:cNvSpPr/>
          <p:nvPr/>
        </p:nvSpPr>
        <p:spPr>
          <a:xfrm>
            <a:off x="3289222" y="4942386"/>
            <a:ext cx="137249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and </a:t>
            </a:r>
            <a:endParaRPr lang="zh-CN" altLang="en-US" sz="4400" dirty="0"/>
          </a:p>
        </p:txBody>
      </p:sp>
      <p:grpSp>
        <p:nvGrpSpPr>
          <p:cNvPr id="11" name="组合 10">
            <a:extLst>
              <a:ext uri="{FF2B5EF4-FFF2-40B4-BE49-F238E27FC236}">
                <a16:creationId xmlns:a16="http://schemas.microsoft.com/office/drawing/2014/main" id="{E17BB13B-EAF6-40B4-9342-1710770D2FCF}"/>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FEE97304-57B4-4164-A3A9-738EEC070EE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18C2AA2B-E61F-4F28-B34D-D9F8CC66A8F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225353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0"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05594" y="1874482"/>
            <a:ext cx="21977250" cy="403418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    Since 1990, there were more than 50 </a:t>
            </a:r>
            <a:r>
              <a:rPr lang="en-US" altLang="zh-CN" sz="4400" dirty="0" err="1">
                <a:solidFill>
                  <a:srgbClr val="000000"/>
                </a:solidFill>
                <a:latin typeface="微软雅黑" panose="020B0503020204020204" pitchFamily="34" charset="-122"/>
                <a:cs typeface="Times New Roman" panose="02020603050405020304" pitchFamily="18" charset="0"/>
              </a:rPr>
              <a:t>kilometres</a:t>
            </a:r>
            <a:r>
              <a:rPr lang="en-US" altLang="zh-CN" sz="4400" dirty="0">
                <a:solidFill>
                  <a:srgbClr val="000000"/>
                </a:solidFill>
                <a:latin typeface="微软雅黑" panose="020B0503020204020204" pitchFamily="34" charset="-122"/>
                <a:cs typeface="Times New Roman" panose="02020603050405020304" pitchFamily="18" charset="0"/>
              </a:rPr>
              <a:t> of footpaths </a:t>
            </a:r>
          </a:p>
          <a:p>
            <a:pPr>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15.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(provide) access to scenic areas for visitors and staffers of the </a:t>
            </a:r>
            <a:r>
              <a:rPr lang="en-US" altLang="zh-CN" sz="4400" dirty="0" err="1">
                <a:solidFill>
                  <a:srgbClr val="000000"/>
                </a:solidFill>
                <a:latin typeface="微软雅黑" panose="020B0503020204020204" pitchFamily="34" charset="-122"/>
                <a:cs typeface="Times New Roman" panose="02020603050405020304" pitchFamily="18" charset="0"/>
              </a:rPr>
              <a:t>facilities.Today</a:t>
            </a:r>
            <a:r>
              <a:rPr lang="en-US" altLang="zh-CN" sz="4400" dirty="0">
                <a:solidFill>
                  <a:srgbClr val="000000"/>
                </a:solidFill>
                <a:latin typeface="微软雅黑" panose="020B0503020204020204" pitchFamily="34" charset="-122"/>
                <a:cs typeface="Times New Roman" panose="02020603050405020304" pitchFamily="18" charset="0"/>
              </a:rPr>
              <a:t> there are also cable cars that tourists may use to ride </a:t>
            </a:r>
          </a:p>
          <a:p>
            <a:pPr>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16.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(direct) from the base to one of the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97046" y="5992813"/>
            <a:ext cx="16557205" cy="239652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656507" y="3020230"/>
            <a:ext cx="294503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providing </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996058" y="6072661"/>
            <a:ext cx="19238514" cy="170700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15.[</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考查非谓语动词。所填词作定语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表示主动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用现在分词。 </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E5CCF569-C2B6-450E-B206-12F517BD0B66}"/>
              </a:ext>
            </a:extLst>
          </p:cNvPr>
          <p:cNvSpPr/>
          <p:nvPr/>
        </p:nvSpPr>
        <p:spPr>
          <a:xfrm>
            <a:off x="1962681" y="4955605"/>
            <a:ext cx="233269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directly </a:t>
            </a:r>
            <a:endParaRPr lang="zh-CN" altLang="en-US" sz="4400" dirty="0"/>
          </a:p>
        </p:txBody>
      </p:sp>
      <p:sp>
        <p:nvSpPr>
          <p:cNvPr id="10" name="矩形 9">
            <a:extLst>
              <a:ext uri="{FF2B5EF4-FFF2-40B4-BE49-F238E27FC236}">
                <a16:creationId xmlns:a16="http://schemas.microsoft.com/office/drawing/2014/main" id="{91EB9089-698F-4C0B-8E70-517A766CAC66}"/>
              </a:ext>
            </a:extLst>
          </p:cNvPr>
          <p:cNvSpPr/>
          <p:nvPr/>
        </p:nvSpPr>
        <p:spPr>
          <a:xfrm>
            <a:off x="1030392" y="7079204"/>
            <a:ext cx="15459764" cy="203017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16.[</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考查副词。所填词作状语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修饰后面的介词短语。 </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1" name="组合 10">
            <a:extLst>
              <a:ext uri="{FF2B5EF4-FFF2-40B4-BE49-F238E27FC236}">
                <a16:creationId xmlns:a16="http://schemas.microsoft.com/office/drawing/2014/main" id="{774AC9B8-B0AD-43C8-AABE-2C7E95880F02}"/>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2188CF39-4277-4492-9389-4FBE4D5A29C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3E281A6F-AAFE-4A5B-9B09-BE99D8AF838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5844925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84688" y="1821973"/>
            <a:ext cx="21278076"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summits. Throughout the area there are hotels and guest houses that accommodate overnight </a:t>
            </a:r>
            <a:r>
              <a:rPr lang="en-US" altLang="zh-CN" sz="4400" dirty="0" err="1">
                <a:solidFill>
                  <a:srgbClr val="000000"/>
                </a:solidFill>
                <a:latin typeface="微软雅黑" panose="020B0503020204020204" pitchFamily="34" charset="-122"/>
                <a:cs typeface="Times New Roman" panose="02020603050405020304" pitchFamily="18" charset="0"/>
              </a:rPr>
              <a:t>visitors,many</a:t>
            </a:r>
            <a:r>
              <a:rPr lang="en-US" altLang="zh-CN" sz="4400" dirty="0">
                <a:solidFill>
                  <a:srgbClr val="000000"/>
                </a:solidFill>
                <a:latin typeface="微软雅黑" panose="020B0503020204020204" pitchFamily="34" charset="-122"/>
                <a:cs typeface="Times New Roman" panose="02020603050405020304" pitchFamily="18" charset="0"/>
              </a:rPr>
              <a:t> of 17.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hike up the mountains, spend the night at one of the peaks 18.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(view) the sunrise, and then go down by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18032" y="6199069"/>
            <a:ext cx="20180635" cy="301967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2673732" y="3040674"/>
            <a:ext cx="186621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whom</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172818" y="5985937"/>
            <a:ext cx="1927777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17.[</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考查定语从句。所填词引导定语从句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overnight visitors,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在从句中作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of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的宾语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whom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688B35A8-F4B1-4BAF-B2AF-635234E900BE}"/>
              </a:ext>
            </a:extLst>
          </p:cNvPr>
          <p:cNvSpPr/>
          <p:nvPr/>
        </p:nvSpPr>
        <p:spPr>
          <a:xfrm>
            <a:off x="1172818" y="7991550"/>
            <a:ext cx="19493802" cy="170700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18.[</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考查非谓语动词。所填词作目的状语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所以用不定式。 </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2" name="矩形 11">
            <a:extLst>
              <a:ext uri="{FF2B5EF4-FFF2-40B4-BE49-F238E27FC236}">
                <a16:creationId xmlns:a16="http://schemas.microsoft.com/office/drawing/2014/main" id="{E2D8E7C9-2406-4546-9FDC-191BAC321369}"/>
              </a:ext>
            </a:extLst>
          </p:cNvPr>
          <p:cNvSpPr/>
          <p:nvPr/>
        </p:nvSpPr>
        <p:spPr>
          <a:xfrm>
            <a:off x="11901890" y="3944258"/>
            <a:ext cx="229595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view </a:t>
            </a:r>
            <a:endParaRPr lang="zh-CN" altLang="en-US" sz="4400" dirty="0"/>
          </a:p>
        </p:txBody>
      </p:sp>
      <p:grpSp>
        <p:nvGrpSpPr>
          <p:cNvPr id="11" name="组合 10">
            <a:extLst>
              <a:ext uri="{FF2B5EF4-FFF2-40B4-BE49-F238E27FC236}">
                <a16:creationId xmlns:a16="http://schemas.microsoft.com/office/drawing/2014/main" id="{D936D601-EFBF-41B0-BE21-DF181014697A}"/>
              </a:ext>
            </a:extLst>
          </p:cNvPr>
          <p:cNvGrpSpPr/>
          <p:nvPr/>
        </p:nvGrpSpPr>
        <p:grpSpPr>
          <a:xfrm>
            <a:off x="684688" y="1052532"/>
            <a:ext cx="5785908" cy="769441"/>
            <a:chOff x="1512492" y="2497460"/>
            <a:chExt cx="5785908" cy="769441"/>
          </a:xfrm>
        </p:grpSpPr>
        <p:sp>
          <p:nvSpPr>
            <p:cNvPr id="14" name="TextBox 75">
              <a:extLst>
                <a:ext uri="{FF2B5EF4-FFF2-40B4-BE49-F238E27FC236}">
                  <a16:creationId xmlns:a16="http://schemas.microsoft.com/office/drawing/2014/main" id="{3A54088E-61C5-49FD-A7A8-351C0781EE2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49C2917C-4FBF-4D39-B6BF-57192B3EE28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277163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0" grpId="0"/>
      <p:bldP spid="12"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22678" y="1862406"/>
            <a:ext cx="20852054" cy="3019673"/>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19.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(difference) route the next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day.The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area is classified as a AAAAA scenic area by the China National Tourism Administration.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The hotels, restaurants, and other facilities at the top of the</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17002" y="5317595"/>
            <a:ext cx="19173553" cy="142688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952652" y="1965987"/>
            <a:ext cx="265970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different </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136378" y="5299816"/>
            <a:ext cx="19458234" cy="170700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考查形容词。所填词作定语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route,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 </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8" name="组合 7">
            <a:extLst>
              <a:ext uri="{FF2B5EF4-FFF2-40B4-BE49-F238E27FC236}">
                <a16:creationId xmlns:a16="http://schemas.microsoft.com/office/drawing/2014/main" id="{45954EA8-A5D1-4ED7-86AC-29554FEA7A53}"/>
              </a:ext>
            </a:extLst>
          </p:cNvPr>
          <p:cNvGrpSpPr/>
          <p:nvPr/>
        </p:nvGrpSpPr>
        <p:grpSpPr>
          <a:xfrm>
            <a:off x="656213" y="1114542"/>
            <a:ext cx="5639205" cy="769441"/>
            <a:chOff x="1088261" y="1853147"/>
            <a:chExt cx="5639205" cy="769441"/>
          </a:xfrm>
        </p:grpSpPr>
        <p:sp>
          <p:nvSpPr>
            <p:cNvPr id="10" name="TextBox 75">
              <a:extLst>
                <a:ext uri="{FF2B5EF4-FFF2-40B4-BE49-F238E27FC236}">
                  <a16:creationId xmlns:a16="http://schemas.microsoft.com/office/drawing/2014/main" id="{4D714A07-4005-4526-983D-2205D80E9E5B}"/>
                </a:ext>
              </a:extLst>
            </p:cNvPr>
            <p:cNvSpPr txBox="1"/>
            <p:nvPr/>
          </p:nvSpPr>
          <p:spPr>
            <a:xfrm>
              <a:off x="1512492" y="1853147"/>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1" name="图片 10">
              <a:extLst>
                <a:ext uri="{FF2B5EF4-FFF2-40B4-BE49-F238E27FC236}">
                  <a16:creationId xmlns:a16="http://schemas.microsoft.com/office/drawing/2014/main" id="{E7B6BE0C-4747-4F95-9E54-8198C59F16B0}"/>
                </a:ext>
              </a:extLst>
            </p:cNvPr>
            <p:cNvPicPr>
              <a:picLocks noChangeAspect="1"/>
            </p:cNvPicPr>
            <p:nvPr/>
          </p:nvPicPr>
          <p:blipFill>
            <a:blip r:embed="rId3" cstate="print"/>
            <a:stretch>
              <a:fillRect/>
            </a:stretch>
          </p:blipFill>
          <p:spPr>
            <a:xfrm>
              <a:off x="1088261" y="2058711"/>
              <a:ext cx="466690" cy="460296"/>
            </a:xfrm>
            <a:prstGeom prst="rect">
              <a:avLst/>
            </a:prstGeom>
          </p:spPr>
        </p:pic>
      </p:grpSp>
    </p:spTree>
    <p:extLst>
      <p:ext uri="{BB962C8B-B14F-4D97-AF65-F5344CB8AC3E}">
        <p14:creationId xmlns:p14="http://schemas.microsoft.com/office/powerpoint/2010/main" val="280088789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64502" y="1867493"/>
            <a:ext cx="21730310" cy="3014158"/>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mountain are serviced and kept 20.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(supply) in store by porters who carry resources up the mountain on foot, hanging their goods from long poles balanced over their shoulders or backs.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64502" y="5280773"/>
            <a:ext cx="17193806" cy="138037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1521838" y="1871648"/>
            <a:ext cx="312938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supplies </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797046" y="5280772"/>
            <a:ext cx="17997365" cy="138384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考查名词。所填词作宾语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供应物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通常用复数。</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8" name="组合 7">
            <a:extLst>
              <a:ext uri="{FF2B5EF4-FFF2-40B4-BE49-F238E27FC236}">
                <a16:creationId xmlns:a16="http://schemas.microsoft.com/office/drawing/2014/main" id="{B2FD6E5C-E6E2-4A5E-AB3F-9417454FE847}"/>
              </a:ext>
            </a:extLst>
          </p:cNvPr>
          <p:cNvGrpSpPr/>
          <p:nvPr/>
        </p:nvGrpSpPr>
        <p:grpSpPr>
          <a:xfrm>
            <a:off x="797047" y="1075186"/>
            <a:ext cx="5785908" cy="769441"/>
            <a:chOff x="1512492" y="2497460"/>
            <a:chExt cx="5785908" cy="769441"/>
          </a:xfrm>
        </p:grpSpPr>
        <p:sp>
          <p:nvSpPr>
            <p:cNvPr id="10" name="TextBox 75">
              <a:extLst>
                <a:ext uri="{FF2B5EF4-FFF2-40B4-BE49-F238E27FC236}">
                  <a16:creationId xmlns:a16="http://schemas.microsoft.com/office/drawing/2014/main" id="{A8A84823-2260-4F20-8562-EAA0EAA4772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1" name="图片 10">
              <a:extLst>
                <a:ext uri="{FF2B5EF4-FFF2-40B4-BE49-F238E27FC236}">
                  <a16:creationId xmlns:a16="http://schemas.microsoft.com/office/drawing/2014/main" id="{74E3E723-E2CE-41C4-B03A-7366CF6591F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9794094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4415</TotalTime>
  <Words>7222</Words>
  <Application>Microsoft Office PowerPoint</Application>
  <PresentationFormat>自定义</PresentationFormat>
  <Paragraphs>638</Paragraphs>
  <Slides>87</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87</vt:i4>
      </vt:variant>
    </vt:vector>
  </HeadingPairs>
  <TitlesOfParts>
    <vt:vector size="94"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641</cp:revision>
  <dcterms:created xsi:type="dcterms:W3CDTF">2016-01-31T01:38:40Z</dcterms:created>
  <dcterms:modified xsi:type="dcterms:W3CDTF">2019-11-04T07:33:19Z</dcterms:modified>
</cp:coreProperties>
</file>