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3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5739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941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982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604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1441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611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022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89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822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72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17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581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6585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090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1349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1978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559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ADB64A3-A3EB-4C3A-9799-CAF61394C620}" type="datetimeFigureOut">
              <a:rPr lang="zh-CN" altLang="en-US" smtClean="0"/>
              <a:t>2015/6/30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B9140E-393F-4040-9FFF-381AB8EAE5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2183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3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1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2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考前知识梳理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                                                              八年级下期末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95904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7885" y="637748"/>
            <a:ext cx="3585356" cy="680413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dirty="0" smtClean="0"/>
              <a:t>一元二次方程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5395" y="1523779"/>
            <a:ext cx="9601196" cy="3318936"/>
          </a:xfrm>
        </p:spPr>
        <p:txBody>
          <a:bodyPr/>
          <a:lstStyle/>
          <a:p>
            <a:r>
              <a:rPr lang="zh-CN" altLang="en-US" dirty="0" smtClean="0"/>
              <a:t>一、定义：含有一个未知数，并且未知数的最高指数为</a:t>
            </a:r>
            <a:r>
              <a:rPr lang="en-US" altLang="zh-CN" dirty="0" smtClean="0"/>
              <a:t>2</a:t>
            </a:r>
            <a:r>
              <a:rPr lang="zh-CN" altLang="en-US" dirty="0" smtClean="0"/>
              <a:t>的方程。</a:t>
            </a:r>
            <a:endParaRPr lang="en-US" altLang="zh-CN" dirty="0" smtClean="0"/>
          </a:p>
          <a:p>
            <a:r>
              <a:rPr lang="zh-CN" altLang="en-US" dirty="0" smtClean="0"/>
              <a:t>一般形式为：</a:t>
            </a:r>
            <a:endParaRPr lang="en-US" altLang="zh-CN" dirty="0" smtClean="0"/>
          </a:p>
          <a:p>
            <a:r>
              <a:rPr lang="zh-CN" altLang="en-US" dirty="0" smtClean="0"/>
              <a:t>考察方式：下列方程一定是一元二次方程的是（       ）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 smtClean="0"/>
              <a:t>A</a:t>
            </a:r>
            <a:r>
              <a:rPr lang="zh-CN" altLang="en-US" dirty="0" smtClean="0"/>
              <a:t>、</a:t>
            </a:r>
            <a:r>
              <a:rPr lang="en-US" altLang="zh-CN" dirty="0" smtClean="0"/>
              <a:t>                        B</a:t>
            </a:r>
            <a:r>
              <a:rPr lang="zh-CN" altLang="en-US" dirty="0" smtClean="0"/>
              <a:t>、                            </a:t>
            </a:r>
            <a:r>
              <a:rPr lang="en-US" altLang="zh-CN" dirty="0" smtClean="0"/>
              <a:t>C</a:t>
            </a:r>
            <a:r>
              <a:rPr lang="zh-CN" altLang="en-US" dirty="0" smtClean="0"/>
              <a:t>、                                </a:t>
            </a:r>
            <a:r>
              <a:rPr lang="en-US" altLang="zh-CN" dirty="0" smtClean="0"/>
              <a:t>D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pPr marL="0" indent="0">
              <a:buNone/>
            </a:pPr>
            <a:r>
              <a:rPr lang="zh-CN" altLang="en-US" dirty="0" smtClean="0"/>
              <a:t>二、方程的求解</a:t>
            </a:r>
            <a:endParaRPr lang="en-US" altLang="zh-CN" dirty="0" smtClean="0"/>
          </a:p>
          <a:p>
            <a:pPr marL="0" indent="0">
              <a:buNone/>
            </a:pPr>
            <a:endParaRPr lang="en-US" altLang="zh-CN" dirty="0" smtClean="0"/>
          </a:p>
          <a:p>
            <a:pPr marL="0" indent="0">
              <a:buNone/>
            </a:pPr>
            <a:endParaRPr lang="zh-CN" altLang="en-US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6974622"/>
              </p:ext>
            </p:extLst>
          </p:nvPr>
        </p:nvGraphicFramePr>
        <p:xfrm>
          <a:off x="1640845" y="3016118"/>
          <a:ext cx="1611097" cy="575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公式" r:id="rId3" imgW="711000" imgH="253800" progId="Equation.3">
                  <p:embed/>
                </p:oleObj>
              </mc:Choice>
              <mc:Fallback>
                <p:oleObj name="公式" r:id="rId3" imgW="711000" imgH="2538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40845" y="3016118"/>
                        <a:ext cx="1611097" cy="575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8088659"/>
              </p:ext>
            </p:extLst>
          </p:nvPr>
        </p:nvGraphicFramePr>
        <p:xfrm>
          <a:off x="1640845" y="4078917"/>
          <a:ext cx="2244725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公式" r:id="rId5" imgW="990360" imgH="203040" progId="Equation.3">
                  <p:embed/>
                </p:oleObj>
              </mc:Choice>
              <mc:Fallback>
                <p:oleObj name="公式" r:id="rId5" imgW="99036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40845" y="4078917"/>
                        <a:ext cx="2244725" cy="460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2809955"/>
              </p:ext>
            </p:extLst>
          </p:nvPr>
        </p:nvGraphicFramePr>
        <p:xfrm>
          <a:off x="6608231" y="3054032"/>
          <a:ext cx="2330450" cy="4780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公式" r:id="rId7" imgW="1028520" imgH="203040" progId="Equation.3">
                  <p:embed/>
                </p:oleObj>
              </mc:Choice>
              <mc:Fallback>
                <p:oleObj name="公式" r:id="rId7" imgW="102852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608231" y="3054032"/>
                        <a:ext cx="2330450" cy="4780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6019232"/>
              </p:ext>
            </p:extLst>
          </p:nvPr>
        </p:nvGraphicFramePr>
        <p:xfrm>
          <a:off x="9469195" y="2800217"/>
          <a:ext cx="1639888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公式" r:id="rId9" imgW="723600" imgH="393480" progId="Equation.3">
                  <p:embed/>
                </p:oleObj>
              </mc:Choice>
              <mc:Fallback>
                <p:oleObj name="公式" r:id="rId9" imgW="72360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469195" y="2800217"/>
                        <a:ext cx="1639888" cy="892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082960"/>
              </p:ext>
            </p:extLst>
          </p:nvPr>
        </p:nvGraphicFramePr>
        <p:xfrm>
          <a:off x="3251942" y="2011186"/>
          <a:ext cx="3138487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公式" r:id="rId11" imgW="1384200" imgH="228600" progId="Equation.3">
                  <p:embed/>
                </p:oleObj>
              </mc:Choice>
              <mc:Fallback>
                <p:oleObj name="公式" r:id="rId11" imgW="138420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251942" y="2011186"/>
                        <a:ext cx="3138487" cy="517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1476695"/>
              </p:ext>
            </p:extLst>
          </p:nvPr>
        </p:nvGraphicFramePr>
        <p:xfrm>
          <a:off x="4044636" y="3168518"/>
          <a:ext cx="221615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" name="公式" r:id="rId13" imgW="977760" imgH="203040" progId="Equation.3">
                  <p:embed/>
                </p:oleObj>
              </mc:Choice>
              <mc:Fallback>
                <p:oleObj name="公式" r:id="rId13" imgW="97776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044636" y="3168518"/>
                        <a:ext cx="2216150" cy="460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0460834"/>
              </p:ext>
            </p:extLst>
          </p:nvPr>
        </p:nvGraphicFramePr>
        <p:xfrm>
          <a:off x="4897438" y="4110038"/>
          <a:ext cx="2014537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公式" r:id="rId15" imgW="888840" imgH="215640" progId="Equation.3">
                  <p:embed/>
                </p:oleObj>
              </mc:Choice>
              <mc:Fallback>
                <p:oleObj name="公式" r:id="rId15" imgW="88884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897438" y="4110038"/>
                        <a:ext cx="2014537" cy="490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1859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6019" y="846885"/>
            <a:ext cx="9601196" cy="3318936"/>
          </a:xfrm>
        </p:spPr>
        <p:txBody>
          <a:bodyPr/>
          <a:lstStyle/>
          <a:p>
            <a:r>
              <a:rPr lang="zh-CN" altLang="en-US" dirty="0" smtClean="0"/>
              <a:t>已知关于</a:t>
            </a:r>
            <a:r>
              <a:rPr lang="en-US" altLang="zh-CN" dirty="0" smtClean="0"/>
              <a:t>x</a:t>
            </a:r>
            <a:r>
              <a:rPr lang="zh-CN" altLang="en-US" dirty="0" smtClean="0"/>
              <a:t>的一元二次方程</a:t>
            </a:r>
            <a:endParaRPr lang="en-US" altLang="zh-CN" dirty="0" smtClean="0"/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）求证：当</a:t>
            </a:r>
            <a:r>
              <a:rPr lang="en-US" altLang="zh-CN" dirty="0" smtClean="0"/>
              <a:t>m&gt;2</a:t>
            </a:r>
            <a:r>
              <a:rPr lang="zh-CN" altLang="en-US" dirty="0" smtClean="0"/>
              <a:t>时，原方程有两个不相等的实数根</a:t>
            </a:r>
            <a:r>
              <a:rPr lang="en-US" altLang="zh-CN" dirty="0" smtClean="0"/>
              <a:t>.</a:t>
            </a:r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）若原方程的两个实数根一个小于</a:t>
            </a:r>
            <a:r>
              <a:rPr lang="en-US" altLang="zh-CN" dirty="0" smtClean="0"/>
              <a:t>5</a:t>
            </a:r>
            <a:r>
              <a:rPr lang="zh-CN" altLang="en-US" dirty="0" smtClean="0"/>
              <a:t>，另一个大于</a:t>
            </a:r>
            <a:r>
              <a:rPr lang="en-US" altLang="zh-CN" dirty="0" smtClean="0"/>
              <a:t>2</a:t>
            </a:r>
            <a:r>
              <a:rPr lang="zh-CN" altLang="en-US" dirty="0" smtClean="0"/>
              <a:t>，求</a:t>
            </a:r>
            <a:r>
              <a:rPr lang="en-US" altLang="zh-CN" dirty="0" smtClean="0"/>
              <a:t>m</a:t>
            </a:r>
            <a:r>
              <a:rPr lang="zh-CN" altLang="en-US" dirty="0" smtClean="0"/>
              <a:t>的取值范围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3830835"/>
              </p:ext>
            </p:extLst>
          </p:nvPr>
        </p:nvGraphicFramePr>
        <p:xfrm>
          <a:off x="5036869" y="751883"/>
          <a:ext cx="4546518" cy="538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公式" r:id="rId3" imgW="1714320" imgH="203040" progId="Equation.3">
                  <p:embed/>
                </p:oleObj>
              </mc:Choice>
              <mc:Fallback>
                <p:oleObj name="公式" r:id="rId3" imgW="171432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36869" y="751883"/>
                        <a:ext cx="4546518" cy="53884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6043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9760" y="720875"/>
            <a:ext cx="2647206" cy="431032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dirty="0" smtClean="0"/>
              <a:t>一次函数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47900" y="1511903"/>
            <a:ext cx="9601196" cy="3318936"/>
          </a:xfrm>
        </p:spPr>
        <p:txBody>
          <a:bodyPr/>
          <a:lstStyle/>
          <a:p>
            <a:r>
              <a:rPr lang="zh-CN" altLang="en-US" dirty="0" smtClean="0"/>
              <a:t>正比例函数：                          </a:t>
            </a:r>
            <a:r>
              <a:rPr lang="en-US" altLang="zh-CN" dirty="0" smtClean="0"/>
              <a:t>【k&gt;0</a:t>
            </a:r>
            <a:r>
              <a:rPr lang="zh-CN" altLang="en-US" dirty="0" smtClean="0"/>
              <a:t>时，</a:t>
            </a:r>
            <a:r>
              <a:rPr lang="en-US" altLang="zh-CN" dirty="0" smtClean="0"/>
              <a:t>y</a:t>
            </a:r>
            <a:r>
              <a:rPr lang="zh-CN" altLang="en-US" dirty="0" smtClean="0"/>
              <a:t>随</a:t>
            </a:r>
            <a:r>
              <a:rPr lang="en-US" altLang="zh-CN" dirty="0" smtClean="0"/>
              <a:t>x</a:t>
            </a:r>
            <a:r>
              <a:rPr lang="zh-CN" altLang="en-US" dirty="0" smtClean="0"/>
              <a:t>增大而增大</a:t>
            </a:r>
            <a:r>
              <a:rPr lang="en-US" altLang="zh-CN" dirty="0" smtClean="0"/>
              <a:t>】</a:t>
            </a:r>
          </a:p>
          <a:p>
            <a:r>
              <a:rPr lang="zh-CN" altLang="en-US" dirty="0" smtClean="0"/>
              <a:t>一次函数：                                 </a:t>
            </a:r>
            <a:r>
              <a:rPr lang="en-US" altLang="zh-CN" dirty="0" smtClean="0"/>
              <a:t>【</a:t>
            </a:r>
            <a:r>
              <a:rPr lang="zh-CN" altLang="en-US" dirty="0" smtClean="0"/>
              <a:t>函数图象与</a:t>
            </a:r>
            <a:r>
              <a:rPr lang="en-US" altLang="zh-CN" dirty="0" smtClean="0"/>
              <a:t>y</a:t>
            </a:r>
            <a:r>
              <a:rPr lang="zh-CN" altLang="en-US" dirty="0" smtClean="0"/>
              <a:t>轴的交点（</a:t>
            </a:r>
            <a:r>
              <a:rPr lang="en-US" altLang="zh-CN" dirty="0" smtClean="0"/>
              <a:t>0</a:t>
            </a:r>
            <a:r>
              <a:rPr lang="zh-CN" altLang="en-US" dirty="0" smtClean="0"/>
              <a:t>，</a:t>
            </a:r>
            <a:r>
              <a:rPr lang="en-US" altLang="zh-CN" dirty="0" smtClean="0"/>
              <a:t>b</a:t>
            </a:r>
            <a:r>
              <a:rPr lang="zh-CN" altLang="en-US" dirty="0" smtClean="0"/>
              <a:t>）</a:t>
            </a:r>
            <a:r>
              <a:rPr lang="en-US" altLang="zh-CN" dirty="0" smtClean="0"/>
              <a:t>】</a:t>
            </a:r>
          </a:p>
          <a:p>
            <a:r>
              <a:rPr lang="zh-CN" altLang="en-US" dirty="0" smtClean="0"/>
              <a:t>考察方式：</a:t>
            </a:r>
            <a:endParaRPr lang="en-US" altLang="zh-CN" dirty="0" smtClean="0"/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）一次函数                                ，</a:t>
            </a:r>
            <a:r>
              <a:rPr lang="en-US" altLang="zh-CN" dirty="0" smtClean="0"/>
              <a:t>y</a:t>
            </a:r>
            <a:r>
              <a:rPr lang="zh-CN" altLang="en-US" dirty="0" smtClean="0"/>
              <a:t>对</a:t>
            </a:r>
            <a:r>
              <a:rPr lang="en-US" altLang="zh-CN" dirty="0" smtClean="0"/>
              <a:t>x</a:t>
            </a:r>
            <a:r>
              <a:rPr lang="zh-CN" altLang="en-US" dirty="0" smtClean="0"/>
              <a:t>的增大而增大，则</a:t>
            </a:r>
            <a:r>
              <a:rPr lang="en-US" altLang="zh-CN" dirty="0" smtClean="0"/>
              <a:t>m</a:t>
            </a:r>
            <a:r>
              <a:rPr lang="zh-CN" altLang="en-US" dirty="0" smtClean="0"/>
              <a:t>的取值范围是</a:t>
            </a:r>
            <a:r>
              <a:rPr lang="zh-CN" altLang="en-US" u="sng" dirty="0" smtClean="0"/>
              <a:t>                      </a:t>
            </a:r>
            <a:r>
              <a:rPr lang="zh-CN" altLang="en-US" dirty="0" smtClean="0"/>
              <a:t> 。 </a:t>
            </a:r>
            <a:endParaRPr lang="en-US" altLang="zh-CN" dirty="0" smtClean="0"/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）已知一次函数                      中自变量</a:t>
            </a:r>
            <a:r>
              <a:rPr lang="en-US" altLang="zh-CN" dirty="0" smtClean="0"/>
              <a:t>x</a:t>
            </a:r>
            <a:r>
              <a:rPr lang="zh-CN" altLang="en-US" dirty="0" smtClean="0"/>
              <a:t>的取值范围为</a:t>
            </a:r>
            <a:r>
              <a:rPr lang="en-US" altLang="zh-CN" dirty="0" smtClean="0"/>
              <a:t>-2</a:t>
            </a:r>
            <a:r>
              <a:rPr lang="zh-CN" altLang="en-US" dirty="0" smtClean="0"/>
              <a:t>≤</a:t>
            </a:r>
            <a:r>
              <a:rPr lang="en-US" altLang="zh-CN" dirty="0" smtClean="0"/>
              <a:t>x</a:t>
            </a:r>
            <a:r>
              <a:rPr lang="zh-CN" altLang="en-US" dirty="0" smtClean="0"/>
              <a:t>≤</a:t>
            </a:r>
            <a:r>
              <a:rPr lang="en-US" altLang="zh-CN" dirty="0" smtClean="0"/>
              <a:t>6</a:t>
            </a:r>
            <a:r>
              <a:rPr lang="zh-CN" altLang="en-US" dirty="0" smtClean="0"/>
              <a:t>，相应的函数值的取值范围</a:t>
            </a:r>
            <a:r>
              <a:rPr lang="en-US" altLang="zh-CN" dirty="0" smtClean="0"/>
              <a:t>-11</a:t>
            </a:r>
            <a:r>
              <a:rPr lang="zh-CN" altLang="en-US" dirty="0" smtClean="0"/>
              <a:t>≤</a:t>
            </a:r>
            <a:r>
              <a:rPr lang="en-US" altLang="zh-CN" dirty="0" smtClean="0"/>
              <a:t>y</a:t>
            </a:r>
            <a:r>
              <a:rPr lang="zh-CN" altLang="en-US" dirty="0" smtClean="0"/>
              <a:t>≤</a:t>
            </a:r>
            <a:r>
              <a:rPr lang="en-US" altLang="zh-CN" dirty="0" smtClean="0"/>
              <a:t>9</a:t>
            </a:r>
            <a:r>
              <a:rPr lang="zh-CN" altLang="en-US" dirty="0" smtClean="0"/>
              <a:t>，则函数解析式为 </a:t>
            </a:r>
            <a:r>
              <a:rPr lang="zh-CN" altLang="en-US" u="sng" dirty="0" smtClean="0"/>
              <a:t>                         </a:t>
            </a:r>
            <a:r>
              <a:rPr lang="zh-CN" altLang="en-US" dirty="0" smtClean="0"/>
              <a:t>。                </a:t>
            </a:r>
            <a:endParaRPr lang="zh-CN" altLang="en-US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59679713"/>
              </p:ext>
            </p:extLst>
          </p:nvPr>
        </p:nvGraphicFramePr>
        <p:xfrm>
          <a:off x="3336966" y="1511903"/>
          <a:ext cx="189865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公式" r:id="rId3" imgW="838080" imgH="203040" progId="Equation.3">
                  <p:embed/>
                </p:oleObj>
              </mc:Choice>
              <mc:Fallback>
                <p:oleObj name="公式" r:id="rId3" imgW="83808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36966" y="1511903"/>
                        <a:ext cx="1898650" cy="460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0524977"/>
              </p:ext>
            </p:extLst>
          </p:nvPr>
        </p:nvGraphicFramePr>
        <p:xfrm>
          <a:off x="3265488" y="1971675"/>
          <a:ext cx="238760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公式" r:id="rId5" imgW="1054080" imgH="203040" progId="Equation.3">
                  <p:embed/>
                </p:oleObj>
              </mc:Choice>
              <mc:Fallback>
                <p:oleObj name="公式" r:id="rId5" imgW="105408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65488" y="1971675"/>
                        <a:ext cx="2387600" cy="460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099720"/>
              </p:ext>
            </p:extLst>
          </p:nvPr>
        </p:nvGraphicFramePr>
        <p:xfrm>
          <a:off x="3746500" y="3049588"/>
          <a:ext cx="2216150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公式" r:id="rId7" imgW="977760" imgH="203040" progId="Equation.3">
                  <p:embed/>
                </p:oleObj>
              </mc:Choice>
              <mc:Fallback>
                <p:oleObj name="公式" r:id="rId7" imgW="97776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46500" y="3049588"/>
                        <a:ext cx="2216150" cy="460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56843775"/>
              </p:ext>
            </p:extLst>
          </p:nvPr>
        </p:nvGraphicFramePr>
        <p:xfrm>
          <a:off x="4459288" y="3925943"/>
          <a:ext cx="1438275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公式" r:id="rId9" imgW="634680" imgH="203040" progId="Equation.3">
                  <p:embed/>
                </p:oleObj>
              </mc:Choice>
              <mc:Fallback>
                <p:oleObj name="公式" r:id="rId9" imgW="63468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4459288" y="3925943"/>
                        <a:ext cx="1438275" cy="460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033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64773" y="894387"/>
            <a:ext cx="9601196" cy="3318936"/>
          </a:xfrm>
        </p:spPr>
        <p:txBody>
          <a:bodyPr/>
          <a:lstStyle/>
          <a:p>
            <a:r>
              <a:rPr lang="zh-CN" altLang="en-US" sz="2800" dirty="0" smtClean="0"/>
              <a:t>若直线</a:t>
            </a:r>
            <a:r>
              <a:rPr lang="en-US" altLang="zh-CN" sz="2800" dirty="0" smtClean="0"/>
              <a:t>y=-</a:t>
            </a:r>
            <a:r>
              <a:rPr lang="en-US" altLang="zh-CN" sz="2800" dirty="0" err="1" smtClean="0"/>
              <a:t>x+m</a:t>
            </a:r>
            <a:r>
              <a:rPr lang="zh-CN" altLang="en-US" sz="2800" dirty="0" smtClean="0"/>
              <a:t>与直线</a:t>
            </a:r>
            <a:r>
              <a:rPr lang="en-US" altLang="zh-CN" sz="2800" dirty="0" smtClean="0"/>
              <a:t>y=</a:t>
            </a:r>
            <a:r>
              <a:rPr lang="en-US" altLang="zh-CN" sz="2800" dirty="0" err="1" smtClean="0"/>
              <a:t>x+n</a:t>
            </a:r>
            <a:r>
              <a:rPr lang="zh-CN" altLang="en-US" sz="2800" dirty="0" smtClean="0"/>
              <a:t>的图象的交点为（</a:t>
            </a:r>
            <a:r>
              <a:rPr lang="en-US" altLang="zh-CN" sz="2800" dirty="0" smtClean="0"/>
              <a:t>a</a:t>
            </a:r>
            <a:r>
              <a:rPr lang="zh-CN" altLang="en-US" sz="2800" dirty="0" smtClean="0"/>
              <a:t>，</a:t>
            </a:r>
            <a:r>
              <a:rPr lang="en-US" altLang="zh-CN" sz="2800" dirty="0" smtClean="0"/>
              <a:t>b</a:t>
            </a:r>
            <a:r>
              <a:rPr lang="zh-CN" altLang="en-US" sz="2800" dirty="0" smtClean="0"/>
              <a:t>），则</a:t>
            </a:r>
            <a:r>
              <a:rPr lang="en-US" altLang="zh-CN" sz="2800" dirty="0" err="1" smtClean="0"/>
              <a:t>m+n</a:t>
            </a:r>
            <a:r>
              <a:rPr lang="en-US" altLang="zh-CN" sz="2800" dirty="0" smtClean="0"/>
              <a:t>=</a:t>
            </a:r>
          </a:p>
          <a:p>
            <a:r>
              <a:rPr lang="zh-CN" altLang="en-US" sz="2800" dirty="0" smtClean="0"/>
              <a:t>直线                 与直线                 相交于点</a:t>
            </a:r>
            <a:r>
              <a:rPr lang="en-US" altLang="zh-CN" sz="2800" dirty="0" smtClean="0"/>
              <a:t>p</a:t>
            </a:r>
            <a:r>
              <a:rPr lang="zh-CN" altLang="en-US" sz="2800" dirty="0" smtClean="0"/>
              <a:t>（</a:t>
            </a:r>
            <a:r>
              <a:rPr lang="en-US" altLang="zh-CN" sz="2800" dirty="0" smtClean="0"/>
              <a:t>a</a:t>
            </a:r>
            <a:r>
              <a:rPr lang="zh-CN" altLang="en-US" sz="2800" dirty="0" smtClean="0"/>
              <a:t>，</a:t>
            </a:r>
            <a:r>
              <a:rPr lang="en-US" altLang="zh-CN" sz="2800" dirty="0" smtClean="0"/>
              <a:t>2</a:t>
            </a:r>
            <a:r>
              <a:rPr lang="zh-CN" altLang="en-US" sz="2800" dirty="0" smtClean="0"/>
              <a:t>），则关于</a:t>
            </a:r>
            <a:r>
              <a:rPr lang="en-US" altLang="zh-CN" sz="2800" dirty="0" smtClean="0"/>
              <a:t>x</a:t>
            </a:r>
            <a:r>
              <a:rPr lang="zh-CN" altLang="en-US" sz="2800" dirty="0" smtClean="0"/>
              <a:t>的方程组                 的解为（      ）</a:t>
            </a:r>
            <a:endParaRPr lang="en-US" altLang="zh-CN" sz="2800" dirty="0" smtClean="0"/>
          </a:p>
          <a:p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1906037"/>
              </p:ext>
            </p:extLst>
          </p:nvPr>
        </p:nvGraphicFramePr>
        <p:xfrm>
          <a:off x="2532352" y="2001302"/>
          <a:ext cx="1046761" cy="3121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name="公式" r:id="rId3" imgW="723600" imgH="215640" progId="Equation.3">
                  <p:embed/>
                </p:oleObj>
              </mc:Choice>
              <mc:Fallback>
                <p:oleObj name="公式" r:id="rId3" imgW="72360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32352" y="2001302"/>
                        <a:ext cx="1046761" cy="3121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83734944"/>
              </p:ext>
            </p:extLst>
          </p:nvPr>
        </p:nvGraphicFramePr>
        <p:xfrm>
          <a:off x="4946691" y="2001302"/>
          <a:ext cx="1266825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name="公式" r:id="rId5" imgW="876240" imgH="215640" progId="Equation.3">
                  <p:embed/>
                </p:oleObj>
              </mc:Choice>
              <mc:Fallback>
                <p:oleObj name="公式" r:id="rId5" imgW="87624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46691" y="2001302"/>
                        <a:ext cx="1266825" cy="312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910767"/>
              </p:ext>
            </p:extLst>
          </p:nvPr>
        </p:nvGraphicFramePr>
        <p:xfrm>
          <a:off x="3672444" y="2418751"/>
          <a:ext cx="982683" cy="5896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name="公式" r:id="rId7" imgW="761760" imgH="457200" progId="Equation.3">
                  <p:embed/>
                </p:oleObj>
              </mc:Choice>
              <mc:Fallback>
                <p:oleObj name="公式" r:id="rId7" imgW="761760" imgH="457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672444" y="2418751"/>
                        <a:ext cx="982683" cy="5896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68837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81646" y="728132"/>
            <a:ext cx="9601196" cy="3318936"/>
          </a:xfrm>
        </p:spPr>
        <p:txBody>
          <a:bodyPr/>
          <a:lstStyle/>
          <a:p>
            <a:r>
              <a:rPr lang="zh-CN" altLang="en-US" dirty="0" smtClean="0"/>
              <a:t>如图，已知函数                  的图象与</a:t>
            </a:r>
            <a:r>
              <a:rPr lang="en-US" altLang="zh-CN" dirty="0" smtClean="0"/>
              <a:t>x</a:t>
            </a:r>
            <a:r>
              <a:rPr lang="zh-CN" altLang="en-US" dirty="0" smtClean="0"/>
              <a:t>轴、</a:t>
            </a:r>
            <a:r>
              <a:rPr lang="en-US" altLang="zh-CN" dirty="0" smtClean="0"/>
              <a:t>y</a:t>
            </a:r>
            <a:r>
              <a:rPr lang="zh-CN" altLang="en-US" dirty="0" smtClean="0"/>
              <a:t>轴分别交于点</a:t>
            </a:r>
            <a:r>
              <a:rPr lang="en-US" altLang="zh-CN" dirty="0" smtClean="0"/>
              <a:t>A</a:t>
            </a:r>
            <a:r>
              <a:rPr lang="zh-CN" altLang="en-US" dirty="0" smtClean="0"/>
              <a:t>、</a:t>
            </a:r>
            <a:r>
              <a:rPr lang="en-US" altLang="zh-CN" dirty="0" smtClean="0"/>
              <a:t>B</a:t>
            </a:r>
            <a:r>
              <a:rPr lang="zh-CN" altLang="en-US" dirty="0" smtClean="0"/>
              <a:t>，与函数</a:t>
            </a:r>
            <a:r>
              <a:rPr lang="en-US" altLang="zh-CN" dirty="0" smtClean="0"/>
              <a:t>y=</a:t>
            </a:r>
            <a:r>
              <a:rPr lang="en-US" altLang="zh-CN" dirty="0" err="1" smtClean="0"/>
              <a:t>kx</a:t>
            </a:r>
            <a:r>
              <a:rPr lang="zh-CN" altLang="en-US" dirty="0" smtClean="0"/>
              <a:t>的图象交于点</a:t>
            </a:r>
            <a:r>
              <a:rPr lang="en-US" altLang="zh-CN" dirty="0" smtClean="0"/>
              <a:t>M</a:t>
            </a:r>
            <a:r>
              <a:rPr lang="zh-CN" altLang="en-US" dirty="0" smtClean="0"/>
              <a:t>（          ），在</a:t>
            </a:r>
            <a:r>
              <a:rPr lang="en-US" altLang="zh-CN" dirty="0" smtClean="0"/>
              <a:t>x</a:t>
            </a:r>
            <a:r>
              <a:rPr lang="zh-CN" altLang="en-US" dirty="0" smtClean="0"/>
              <a:t>轴上有一点</a:t>
            </a:r>
            <a:r>
              <a:rPr lang="en-US" altLang="zh-CN" dirty="0" smtClean="0"/>
              <a:t>P</a:t>
            </a:r>
            <a:r>
              <a:rPr lang="zh-CN" altLang="en-US" dirty="0" smtClean="0"/>
              <a:t>（</a:t>
            </a:r>
            <a:r>
              <a:rPr lang="en-US" altLang="zh-CN" dirty="0" smtClean="0"/>
              <a:t>a</a:t>
            </a:r>
            <a:r>
              <a:rPr lang="zh-CN" altLang="en-US" dirty="0" smtClean="0"/>
              <a:t>，</a:t>
            </a:r>
            <a:r>
              <a:rPr lang="en-US" altLang="zh-CN" dirty="0" smtClean="0"/>
              <a:t>0</a:t>
            </a:r>
            <a:r>
              <a:rPr lang="zh-CN" altLang="en-US" dirty="0" smtClean="0"/>
              <a:t>）（其中</a:t>
            </a:r>
            <a:r>
              <a:rPr lang="en-US" altLang="zh-CN" dirty="0" smtClean="0"/>
              <a:t>a&gt;0</a:t>
            </a:r>
            <a:r>
              <a:rPr lang="zh-CN" altLang="en-US" dirty="0" smtClean="0"/>
              <a:t>），过点</a:t>
            </a:r>
            <a:r>
              <a:rPr lang="en-US" altLang="zh-CN" dirty="0" smtClean="0"/>
              <a:t>P</a:t>
            </a:r>
            <a:r>
              <a:rPr lang="zh-CN" altLang="en-US" dirty="0" smtClean="0"/>
              <a:t>作 </a:t>
            </a:r>
            <a:r>
              <a:rPr lang="en-US" altLang="zh-CN" dirty="0" smtClean="0"/>
              <a:t>x</a:t>
            </a:r>
            <a:r>
              <a:rPr lang="zh-CN" altLang="en-US" dirty="0" smtClean="0"/>
              <a:t>轴的垂线，分别交函数                    和</a:t>
            </a:r>
            <a:r>
              <a:rPr lang="en-US" altLang="zh-CN" dirty="0" smtClean="0"/>
              <a:t>y=</a:t>
            </a:r>
            <a:r>
              <a:rPr lang="en-US" altLang="zh-CN" dirty="0" err="1" smtClean="0"/>
              <a:t>kx</a:t>
            </a:r>
            <a:r>
              <a:rPr lang="zh-CN" altLang="en-US" dirty="0" smtClean="0"/>
              <a:t>的图象于点</a:t>
            </a:r>
            <a:r>
              <a:rPr lang="en-US" altLang="zh-CN" dirty="0" smtClean="0"/>
              <a:t>C</a:t>
            </a:r>
            <a:r>
              <a:rPr lang="zh-CN" altLang="en-US" dirty="0" smtClean="0"/>
              <a:t>，</a:t>
            </a:r>
            <a:r>
              <a:rPr lang="en-US" altLang="zh-CN" dirty="0" smtClean="0"/>
              <a:t>D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1</a:t>
            </a:r>
            <a:r>
              <a:rPr lang="zh-CN" altLang="en-US" dirty="0" smtClean="0"/>
              <a:t>）求点</a:t>
            </a:r>
            <a:r>
              <a:rPr lang="en-US" altLang="zh-CN" dirty="0" smtClean="0"/>
              <a:t>A</a:t>
            </a:r>
            <a:r>
              <a:rPr lang="zh-CN" altLang="en-US" dirty="0" smtClean="0"/>
              <a:t>、</a:t>
            </a:r>
            <a:r>
              <a:rPr lang="en-US" altLang="zh-CN" dirty="0" smtClean="0"/>
              <a:t>B</a:t>
            </a:r>
            <a:r>
              <a:rPr lang="zh-CN" altLang="en-US" dirty="0" smtClean="0"/>
              <a:t>的坐标</a:t>
            </a:r>
            <a:r>
              <a:rPr lang="en-US" altLang="zh-CN" dirty="0" smtClean="0"/>
              <a:t>.</a:t>
            </a:r>
          </a:p>
          <a:p>
            <a:r>
              <a:rPr lang="zh-CN" altLang="en-US" dirty="0" smtClean="0"/>
              <a:t>（</a:t>
            </a:r>
            <a:r>
              <a:rPr lang="en-US" altLang="zh-CN" dirty="0" smtClean="0"/>
              <a:t>2</a:t>
            </a:r>
            <a:r>
              <a:rPr lang="zh-CN" altLang="en-US" dirty="0" smtClean="0"/>
              <a:t>）若△</a:t>
            </a:r>
            <a:r>
              <a:rPr lang="en-US" altLang="zh-CN" dirty="0" smtClean="0"/>
              <a:t>OBM</a:t>
            </a:r>
            <a:r>
              <a:rPr lang="zh-CN" altLang="en-US" dirty="0" smtClean="0"/>
              <a:t>≌△</a:t>
            </a:r>
            <a:r>
              <a:rPr lang="en-US" altLang="zh-CN" dirty="0" smtClean="0"/>
              <a:t>DCM</a:t>
            </a:r>
            <a:r>
              <a:rPr lang="zh-CN" altLang="en-US" dirty="0" smtClean="0"/>
              <a:t>，求</a:t>
            </a:r>
            <a:r>
              <a:rPr lang="en-US" altLang="zh-CN" dirty="0" smtClean="0"/>
              <a:t>a</a:t>
            </a:r>
            <a:r>
              <a:rPr lang="zh-CN" altLang="en-US" dirty="0" smtClean="0"/>
              <a:t>的值</a:t>
            </a:r>
            <a:r>
              <a:rPr lang="en-US" altLang="zh-CN" dirty="0" smtClean="0"/>
              <a:t>;</a:t>
            </a:r>
          </a:p>
          <a:p>
            <a:endParaRPr lang="zh-CN" altLang="en-US" dirty="0"/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0492560"/>
              </p:ext>
            </p:extLst>
          </p:nvPr>
        </p:nvGraphicFramePr>
        <p:xfrm>
          <a:off x="7036840" y="1389809"/>
          <a:ext cx="13033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1" name="公式" r:id="rId3" imgW="901440" imgH="431640" progId="Equation.3">
                  <p:embed/>
                </p:oleObj>
              </mc:Choice>
              <mc:Fallback>
                <p:oleObj name="公式" r:id="rId3" imgW="90144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36840" y="1389809"/>
                        <a:ext cx="1303338" cy="622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2509912"/>
              </p:ext>
            </p:extLst>
          </p:nvPr>
        </p:nvGraphicFramePr>
        <p:xfrm>
          <a:off x="4795384" y="1073801"/>
          <a:ext cx="667265" cy="5532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公式" r:id="rId5" imgW="317160" imgH="241200" progId="Equation.3">
                  <p:embed/>
                </p:oleObj>
              </mc:Choice>
              <mc:Fallback>
                <p:oleObj name="公式" r:id="rId5" imgW="317160" imgH="2412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95384" y="1073801"/>
                        <a:ext cx="667265" cy="5532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5722087"/>
              </p:ext>
            </p:extLst>
          </p:nvPr>
        </p:nvGraphicFramePr>
        <p:xfrm>
          <a:off x="3656322" y="589817"/>
          <a:ext cx="1303338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公式" r:id="rId7" imgW="901440" imgH="431640" progId="Equation.3">
                  <p:embed/>
                </p:oleObj>
              </mc:Choice>
              <mc:Fallback>
                <p:oleObj name="公式" r:id="rId7" imgW="90144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656322" y="589817"/>
                        <a:ext cx="1303338" cy="622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1068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环保">
  <a:themeElements>
    <a:clrScheme name="环保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环保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环保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182</TotalTime>
  <Words>340</Words>
  <Application>Microsoft Office PowerPoint</Application>
  <PresentationFormat>宽屏</PresentationFormat>
  <Paragraphs>22</Paragraphs>
  <Slides>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方正舒体</vt:lpstr>
      <vt:lpstr>Arial</vt:lpstr>
      <vt:lpstr>Garamond</vt:lpstr>
      <vt:lpstr>环保</vt:lpstr>
      <vt:lpstr>公式</vt:lpstr>
      <vt:lpstr>考前知识梳理</vt:lpstr>
      <vt:lpstr>一元二次方程</vt:lpstr>
      <vt:lpstr>PowerPoint 演示文稿</vt:lpstr>
      <vt:lpstr>一次函数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考前知识梳理</dc:title>
  <dc:creator>admin</dc:creator>
  <cp:lastModifiedBy>admin</cp:lastModifiedBy>
  <cp:revision>9</cp:revision>
  <dcterms:created xsi:type="dcterms:W3CDTF">2015-06-30T00:09:34Z</dcterms:created>
  <dcterms:modified xsi:type="dcterms:W3CDTF">2015-06-30T03:26:47Z</dcterms:modified>
</cp:coreProperties>
</file>