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png" ContentType="image/png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70" r:id="rId3"/>
    <p:sldId id="257" r:id="rId4"/>
    <p:sldId id="258" r:id="rId5"/>
    <p:sldId id="271" r:id="rId6"/>
    <p:sldId id="287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76" r:id="rId16"/>
    <p:sldId id="268" r:id="rId17"/>
    <p:sldId id="277" r:id="rId18"/>
    <p:sldId id="273" r:id="rId19"/>
    <p:sldId id="269" r:id="rId20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4" autoAdjust="0"/>
    <p:restoredTop sz="95488" autoAdjust="0"/>
  </p:normalViewPr>
  <p:slideViewPr>
    <p:cSldViewPr snapToGrid="0">
      <p:cViewPr varScale="1">
        <p:scale>
          <a:sx n="55" d="100"/>
          <a:sy n="55" d="100"/>
        </p:scale>
        <p:origin x="912" y="78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3" Type="http://schemas.openxmlformats.org/officeDocument/2006/relationships/tableStyles" Target="tableStyles.xml"/><Relationship Id="rId22" Type="http://schemas.openxmlformats.org/officeDocument/2006/relationships/viewProps" Target="viewProps.xml"/><Relationship Id="rId21" Type="http://schemas.openxmlformats.org/officeDocument/2006/relationships/presProps" Target="presProps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image" Target="../media/image4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42764-7EF4-4D7B-B116-17212CB9E224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652A1B46-703D-4ECA-A62F-09A05B84009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42764-7EF4-4D7B-B116-17212CB9E224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A1B46-703D-4ECA-A62F-09A05B84009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42764-7EF4-4D7B-B116-17212CB9E224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652A1B46-703D-4ECA-A62F-09A05B84009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42764-7EF4-4D7B-B116-17212CB9E224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652A1B46-703D-4ECA-A62F-09A05B84009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42764-7EF4-4D7B-B116-17212CB9E224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652A1B46-703D-4ECA-A62F-09A05B84009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42764-7EF4-4D7B-B116-17212CB9E224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A1B46-703D-4ECA-A62F-09A05B84009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42764-7EF4-4D7B-B116-17212CB9E224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A1B46-703D-4ECA-A62F-09A05B84009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42764-7EF4-4D7B-B116-17212CB9E224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A1B46-703D-4ECA-A62F-09A05B84009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42764-7EF4-4D7B-B116-17212CB9E224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652A1B46-703D-4ECA-A62F-09A05B84009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标题和描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42764-7EF4-4D7B-B116-17212CB9E224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652A1B46-703D-4ECA-A62F-09A05B84009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带描述的引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42764-7EF4-4D7B-B116-17212CB9E224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652A1B46-703D-4ECA-A62F-09A05B840096}" type="slidenum">
              <a:rPr lang="zh-CN" altLang="en-US" smtClean="0"/>
            </a:fld>
            <a:endParaRPr lang="zh-CN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 panose="020B0604020202020204"/>
              </a:rPr>
              <a:t>“</a:t>
            </a:r>
            <a:endParaRPr lang="en-US" sz="8000" baseline="0" dirty="0">
              <a:ln w="3175" cmpd="sng">
                <a:noFill/>
              </a:ln>
              <a:solidFill>
                <a:schemeClr val="accent1"/>
              </a:solidFill>
              <a:effectLst/>
              <a:latin typeface="Arial" panose="020B0604020202020204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 panose="020B0604020202020204"/>
              </a:rPr>
              <a:t>”</a:t>
            </a:r>
            <a:endParaRPr lang="en-US" sz="8000" baseline="0" dirty="0">
              <a:ln w="3175" cmpd="sng">
                <a:noFill/>
              </a:ln>
              <a:solidFill>
                <a:schemeClr val="accent1"/>
              </a:solidFill>
              <a:effectLst/>
              <a:latin typeface="Arial" panose="020B0604020202020204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42764-7EF4-4D7B-B116-17212CB9E224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652A1B46-703D-4ECA-A62F-09A05B84009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言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42764-7EF4-4D7B-B116-17212CB9E224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652A1B46-703D-4ECA-A62F-09A05B840096}" type="slidenum">
              <a:rPr lang="zh-CN" altLang="en-US" smtClean="0"/>
            </a:fld>
            <a:endParaRPr lang="zh-CN" altLang="en-US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 panose="020B0604020202020204"/>
              </a:rPr>
              <a:t>“</a:t>
            </a:r>
            <a:endParaRPr lang="en-US" sz="8000" baseline="0" dirty="0">
              <a:ln w="3175" cmpd="sng">
                <a:noFill/>
              </a:ln>
              <a:solidFill>
                <a:schemeClr val="accent1"/>
              </a:solidFill>
              <a:effectLst/>
              <a:latin typeface="Arial" panose="020B0604020202020204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 panose="020B0604020202020204"/>
              </a:rPr>
              <a:t>”</a:t>
            </a:r>
            <a:endParaRPr lang="en-US" sz="8000" baseline="0" dirty="0">
              <a:ln w="3175" cmpd="sng">
                <a:noFill/>
              </a:ln>
              <a:solidFill>
                <a:schemeClr val="accent1"/>
              </a:solidFill>
              <a:effectLst/>
              <a:latin typeface="Arial" panose="020B0604020202020204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真或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42764-7EF4-4D7B-B116-17212CB9E224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652A1B46-703D-4ECA-A62F-09A05B84009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42764-7EF4-4D7B-B116-17212CB9E224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A1B46-703D-4ECA-A62F-09A05B84009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42764-7EF4-4D7B-B116-17212CB9E224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A1B46-703D-4ECA-A62F-09A05B84009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7" Type="http://schemas.openxmlformats.org/officeDocument/2006/relationships/theme" Target="../theme/theme1.xml"/><Relationship Id="rId16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942764-7EF4-4D7B-B116-17212CB9E224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652A1B46-703D-4ECA-A62F-09A05B84009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panose="05040102010807070707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panose="05040102010807070707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panose="05040102010807070707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panose="05040102010807070707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panose="05040102010807070707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panose="05040102010807070707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panose="05040102010807070707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panose="05040102010807070707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panose="05040102010807070707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/Relationships>
</file>

<file path=ppt/slides/_rels/slide5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1.vml"/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5.wmf"/><Relationship Id="rId4" Type="http://schemas.openxmlformats.org/officeDocument/2006/relationships/oleObject" Target="../embeddings/oleObject2.bin"/><Relationship Id="rId3" Type="http://schemas.openxmlformats.org/officeDocument/2006/relationships/image" Target="../media/image4.wmf"/><Relationship Id="rId2" Type="http://schemas.openxmlformats.org/officeDocument/2006/relationships/oleObject" Target="../embeddings/oleObject1.bin"/><Relationship Id="rId1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图片 16" descr="http://img3.iqilu.com/data/attachment/forum/201401/19/102910hmm86ohzphe68ez1.jp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0" y="0"/>
            <a:ext cx="12228195" cy="68853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4" name="Rectangle 2"/>
          <p:cNvSpPr>
            <a:spLocks noGrp="1" noRot="1" noChangeArrowheads="1"/>
          </p:cNvSpPr>
          <p:nvPr>
            <p:ph type="ctrTitle"/>
          </p:nvPr>
        </p:nvSpPr>
        <p:spPr>
          <a:xfrm>
            <a:off x="5231942" y="2377290"/>
            <a:ext cx="6669702" cy="2102237"/>
          </a:xfrm>
        </p:spPr>
        <p:txBody>
          <a:bodyPr>
            <a:normAutofit/>
          </a:bodyPr>
          <a:lstStyle/>
          <a:p>
            <a:pPr algn="ctr"/>
            <a:r>
              <a:rPr lang="zh-CN" altLang="en-US" sz="6000" b="1" dirty="0" smtClean="0">
                <a:solidFill>
                  <a:srgbClr val="00206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壶  口  瀑  布</a:t>
            </a:r>
            <a:br>
              <a:rPr lang="en-US" altLang="zh-CN" sz="6000" b="1" dirty="0" smtClean="0">
                <a:solidFill>
                  <a:srgbClr val="00206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</a:br>
            <a:r>
              <a:rPr lang="zh-CN" altLang="en-US" sz="6000" b="1" dirty="0" smtClean="0">
                <a:solidFill>
                  <a:srgbClr val="00206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梁  衡</a:t>
            </a:r>
            <a:endParaRPr lang="zh-CN" altLang="en-US" sz="6000" b="1" dirty="0" smtClean="0">
              <a:solidFill>
                <a:srgbClr val="00206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3075" name="Rectangle 3"/>
          <p:cNvSpPr>
            <a:spLocks noGrp="1" noRot="1" noChangeArrowheads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eaLnBrk="1" hangingPunct="1"/>
            <a:endParaRPr lang="zh-CN" altLang="en-US" sz="3200" dirty="0" smtClean="0">
              <a:solidFill>
                <a:srgbClr val="00206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学习目标：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en-US" sz="2800" dirty="0" smtClean="0"/>
              <a:t>有感情地朗读课文，积累生字词，感受壶口瀑布的雄壮之美。</a:t>
            </a:r>
            <a:endParaRPr lang="en-US" altLang="zh-CN" sz="2800" dirty="0" smtClean="0"/>
          </a:p>
          <a:p>
            <a:r>
              <a:rPr lang="zh-CN" altLang="en-US" sz="2800" dirty="0" smtClean="0"/>
              <a:t>感受课文独特的写景角度，品味语言，体会作者语言魅力！</a:t>
            </a:r>
            <a:endParaRPr lang="en-US" altLang="zh-CN" sz="2800" dirty="0" smtClean="0"/>
          </a:p>
          <a:p>
            <a:r>
              <a:rPr lang="zh-CN" altLang="en-US" sz="2800" dirty="0"/>
              <a:t>理解</a:t>
            </a:r>
            <a:r>
              <a:rPr lang="zh-CN" altLang="en-US" sz="2800" dirty="0" smtClean="0"/>
              <a:t>作者的所感所思，领会文中所写的黄河的伟大性格。</a:t>
            </a:r>
            <a:endParaRPr lang="en-US" altLang="zh-CN" sz="2800" dirty="0"/>
          </a:p>
          <a:p>
            <a:endParaRPr lang="en-US" altLang="zh-CN" sz="2800" dirty="0" smtClean="0"/>
          </a:p>
          <a:p>
            <a:endParaRPr lang="zh-CN" alt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认识作家：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771298" y="1981200"/>
            <a:ext cx="6391502" cy="3777622"/>
          </a:xfrm>
        </p:spPr>
        <p:txBody>
          <a:bodyPr>
            <a:normAutofit/>
          </a:bodyPr>
          <a:lstStyle/>
          <a:p>
            <a:r>
              <a:rPr lang="zh-CN" altLang="en-US" sz="2400" dirty="0"/>
              <a:t>梁衡，著名学者、新闻理论家、作家。山西霍州人</a:t>
            </a:r>
            <a:r>
              <a:rPr lang="zh-CN" altLang="en-US" sz="2400" dirty="0" smtClean="0"/>
              <a:t>。曾</a:t>
            </a:r>
            <a:r>
              <a:rPr lang="zh-CN" altLang="en-US" sz="2400" dirty="0"/>
              <a:t>荣获全国青年文学奖、赵树理文学奖、全国优秀科普作品奖和中宣部</a:t>
            </a:r>
            <a:r>
              <a:rPr lang="en-US" altLang="zh-CN" sz="2400" dirty="0"/>
              <a:t>"</a:t>
            </a:r>
            <a:r>
              <a:rPr lang="zh-CN" altLang="en-US" sz="2400" dirty="0"/>
              <a:t>五个一</a:t>
            </a:r>
            <a:r>
              <a:rPr lang="en-US" altLang="zh-CN" sz="2400" dirty="0"/>
              <a:t>"</a:t>
            </a:r>
            <a:r>
              <a:rPr lang="zh-CN" altLang="en-US" sz="2400" dirty="0"/>
              <a:t>工程奖等多种荣誉称号。</a:t>
            </a:r>
            <a:endParaRPr lang="zh-CN" altLang="en-US" sz="2400" dirty="0"/>
          </a:p>
          <a:p>
            <a:r>
              <a:rPr lang="zh-CN" altLang="en-US" sz="2400" dirty="0" smtClean="0"/>
              <a:t>其</a:t>
            </a:r>
            <a:r>
              <a:rPr lang="zh-CN" altLang="en-US" sz="2400" dirty="0"/>
              <a:t>代表</a:t>
            </a:r>
            <a:r>
              <a:rPr lang="zh-CN" altLang="en-US" sz="2400" dirty="0" smtClean="0"/>
              <a:t>作品散文集</a:t>
            </a:r>
            <a:r>
              <a:rPr lang="en-US" altLang="zh-CN" sz="2400" dirty="0" smtClean="0"/>
              <a:t>《</a:t>
            </a:r>
            <a:r>
              <a:rPr lang="zh-CN" altLang="en-US" sz="2400" dirty="0" smtClean="0"/>
              <a:t>只求新去处</a:t>
            </a:r>
            <a:r>
              <a:rPr lang="en-US" altLang="zh-CN" sz="2400" dirty="0" smtClean="0"/>
              <a:t>》《</a:t>
            </a:r>
            <a:r>
              <a:rPr lang="zh-CN" altLang="en-US" sz="2400" dirty="0" smtClean="0"/>
              <a:t>人杰鬼雄</a:t>
            </a:r>
            <a:r>
              <a:rPr lang="en-US" altLang="zh-CN" sz="2400" dirty="0" smtClean="0"/>
              <a:t>》《</a:t>
            </a:r>
            <a:r>
              <a:rPr lang="zh-CN" altLang="en-US" sz="2400" dirty="0" smtClean="0"/>
              <a:t>名山大川感思录</a:t>
            </a:r>
            <a:r>
              <a:rPr lang="en-US" altLang="zh-CN" sz="2400" dirty="0" smtClean="0"/>
              <a:t>》《</a:t>
            </a:r>
            <a:r>
              <a:rPr lang="zh-CN" altLang="en-US" sz="2400" dirty="0" smtClean="0"/>
              <a:t>觅渡</a:t>
            </a:r>
            <a:r>
              <a:rPr lang="en-US" altLang="zh-CN" sz="2400" dirty="0" smtClean="0"/>
              <a:t>》</a:t>
            </a:r>
            <a:r>
              <a:rPr lang="zh-CN" altLang="en-US" sz="2400" dirty="0" smtClean="0"/>
              <a:t>等。</a:t>
            </a:r>
            <a:endParaRPr lang="zh-CN" altLang="en-US" sz="2400" dirty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430855" y="1264555"/>
            <a:ext cx="3883489" cy="43415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内容占位符 1"/>
          <p:cNvSpPr>
            <a:spLocks noGrp="1"/>
          </p:cNvSpPr>
          <p:nvPr>
            <p:ph sz="half" idx="1"/>
          </p:nvPr>
        </p:nvSpPr>
        <p:spPr>
          <a:xfrm>
            <a:off x="2152650" y="1192213"/>
            <a:ext cx="3886200" cy="498475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zh-CN" altLang="en-US" sz="3600" noProof="1">
                <a:solidFill>
                  <a:srgbClr val="FF0000"/>
                </a:solidFill>
              </a:rPr>
              <a:t>铸</a:t>
            </a:r>
            <a:r>
              <a:rPr lang="zh-CN" altLang="en-US" sz="3600" noProof="1"/>
              <a:t> </a:t>
            </a:r>
            <a:endParaRPr lang="zh-CN" altLang="en-US" sz="3600" noProof="1"/>
          </a:p>
          <a:p>
            <a:pPr marL="0" indent="0">
              <a:buNone/>
            </a:pPr>
            <a:r>
              <a:rPr lang="zh-CN" altLang="en-US" sz="3600" noProof="1">
                <a:solidFill>
                  <a:srgbClr val="FF0000"/>
                </a:solidFill>
              </a:rPr>
              <a:t>告诫</a:t>
            </a:r>
            <a:endParaRPr lang="zh-CN" altLang="en-US" sz="3600" noProof="1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zh-CN" altLang="en-US" sz="3600" noProof="1">
                <a:solidFill>
                  <a:srgbClr val="080808"/>
                </a:solidFill>
              </a:rPr>
              <a:t>推</a:t>
            </a:r>
            <a:r>
              <a:rPr lang="zh-CN" altLang="en-US" sz="3600" noProof="1">
                <a:solidFill>
                  <a:srgbClr val="FF0000"/>
                </a:solidFill>
              </a:rPr>
              <a:t>搡</a:t>
            </a:r>
            <a:r>
              <a:rPr lang="zh-CN" altLang="en-US" sz="3600" noProof="1">
                <a:solidFill>
                  <a:srgbClr val="080808"/>
                </a:solidFill>
              </a:rPr>
              <a:t>  </a:t>
            </a:r>
            <a:endParaRPr lang="zh-CN" altLang="en-US" sz="3600" noProof="1">
              <a:solidFill>
                <a:srgbClr val="080808"/>
              </a:solidFill>
            </a:endParaRPr>
          </a:p>
          <a:p>
            <a:pPr marL="0" indent="0">
              <a:buNone/>
            </a:pPr>
            <a:r>
              <a:rPr lang="zh-CN" altLang="en-US" sz="3600" noProof="1">
                <a:solidFill>
                  <a:srgbClr val="FF0000"/>
                </a:solidFill>
              </a:rPr>
              <a:t>霎</a:t>
            </a:r>
            <a:r>
              <a:rPr lang="zh-CN" altLang="en-US" sz="3600" noProof="1">
                <a:solidFill>
                  <a:srgbClr val="080808"/>
                </a:solidFill>
              </a:rPr>
              <a:t>时</a:t>
            </a:r>
            <a:endParaRPr lang="zh-CN" altLang="en-US" sz="3600" noProof="1">
              <a:solidFill>
                <a:srgbClr val="080808"/>
              </a:solidFill>
            </a:endParaRPr>
          </a:p>
          <a:p>
            <a:pPr marL="0" indent="0">
              <a:buNone/>
            </a:pPr>
            <a:r>
              <a:rPr lang="zh-CN" altLang="en-US" sz="3600" noProof="1">
                <a:solidFill>
                  <a:srgbClr val="FF0000"/>
                </a:solidFill>
              </a:rPr>
              <a:t>驰骋</a:t>
            </a:r>
            <a:endParaRPr lang="zh-CN" altLang="en-US" sz="3600" noProof="1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zh-CN" altLang="en-US" sz="3600" noProof="1">
                <a:solidFill>
                  <a:srgbClr val="FF0000"/>
                </a:solidFill>
              </a:rPr>
              <a:t>漩</a:t>
            </a:r>
            <a:r>
              <a:rPr lang="zh-CN" altLang="en-US" sz="3600" noProof="1">
                <a:solidFill>
                  <a:srgbClr val="080808"/>
                </a:solidFill>
              </a:rPr>
              <a:t>涡</a:t>
            </a:r>
            <a:endParaRPr lang="zh-CN" altLang="en-US" sz="3600" noProof="1">
              <a:solidFill>
                <a:srgbClr val="080808"/>
              </a:solidFill>
            </a:endParaRPr>
          </a:p>
          <a:p>
            <a:pPr marL="0" indent="0">
              <a:buNone/>
            </a:pPr>
            <a:r>
              <a:rPr lang="zh-CN" altLang="en-US" sz="3600" noProof="1">
                <a:solidFill>
                  <a:srgbClr val="080808"/>
                </a:solidFill>
              </a:rPr>
              <a:t>寒</a:t>
            </a:r>
            <a:r>
              <a:rPr lang="zh-CN" altLang="en-US" sz="3600" noProof="1">
                <a:solidFill>
                  <a:srgbClr val="FF0000"/>
                </a:solidFill>
                <a:sym typeface="+mn-ea"/>
              </a:rPr>
              <a:t>噤</a:t>
            </a:r>
            <a:endParaRPr lang="zh-CN" altLang="en-US" sz="3600" noProof="1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zh-CN" altLang="en-US" sz="3600" noProof="1">
                <a:solidFill>
                  <a:srgbClr val="FF0000"/>
                </a:solidFill>
              </a:rPr>
              <a:t>迂</a:t>
            </a:r>
            <a:r>
              <a:rPr lang="zh-CN" altLang="en-US" sz="3600" noProof="1">
                <a:solidFill>
                  <a:srgbClr val="080808"/>
                </a:solidFill>
              </a:rPr>
              <a:t>回</a:t>
            </a:r>
            <a:endParaRPr lang="zh-CN" altLang="en-US" sz="3600" noProof="1">
              <a:solidFill>
                <a:srgbClr val="080808"/>
              </a:solidFill>
            </a:endParaRPr>
          </a:p>
        </p:txBody>
      </p:sp>
      <p:sp>
        <p:nvSpPr>
          <p:cNvPr id="18435" name="内容占位符 2"/>
          <p:cNvSpPr>
            <a:spLocks noGrp="1" noChangeArrowheads="1"/>
          </p:cNvSpPr>
          <p:nvPr>
            <p:ph sz="half" idx="2"/>
          </p:nvPr>
        </p:nvSpPr>
        <p:spPr>
          <a:xfrm>
            <a:off x="6153150" y="1192213"/>
            <a:ext cx="3886200" cy="498475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zh-CN" altLang="en-US" sz="3600">
                <a:solidFill>
                  <a:srgbClr val="080808"/>
                </a:solidFill>
              </a:rPr>
              <a:t>湿</a:t>
            </a:r>
            <a:r>
              <a:rPr lang="zh-CN" altLang="en-US" sz="3600">
                <a:solidFill>
                  <a:srgbClr val="FF0000"/>
                </a:solidFill>
              </a:rPr>
              <a:t>漉漉</a:t>
            </a:r>
            <a:endParaRPr lang="zh-CN" altLang="en-US" sz="360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zh-CN" altLang="en-US" sz="3600">
                <a:solidFill>
                  <a:srgbClr val="080808"/>
                </a:solidFill>
              </a:rPr>
              <a:t>震耳</a:t>
            </a:r>
            <a:r>
              <a:rPr lang="zh-CN" altLang="en-US" sz="3600">
                <a:solidFill>
                  <a:srgbClr val="FF0000"/>
                </a:solidFill>
              </a:rPr>
              <a:t>欲聋</a:t>
            </a:r>
            <a:endParaRPr lang="zh-CN" altLang="en-US" sz="360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zh-CN" altLang="en-US" sz="3600">
                <a:solidFill>
                  <a:srgbClr val="080808"/>
                </a:solidFill>
              </a:rPr>
              <a:t>前</a:t>
            </a:r>
            <a:r>
              <a:rPr lang="zh-CN" altLang="en-US" sz="3600">
                <a:solidFill>
                  <a:srgbClr val="FF0000"/>
                </a:solidFill>
              </a:rPr>
              <a:t>呼</a:t>
            </a:r>
            <a:r>
              <a:rPr lang="zh-CN" altLang="en-US" sz="3600">
                <a:solidFill>
                  <a:srgbClr val="080808"/>
                </a:solidFill>
              </a:rPr>
              <a:t>后</a:t>
            </a:r>
            <a:r>
              <a:rPr lang="zh-CN" altLang="en-US" sz="3600">
                <a:solidFill>
                  <a:srgbClr val="FF0000"/>
                </a:solidFill>
              </a:rPr>
              <a:t>拥</a:t>
            </a:r>
            <a:endParaRPr lang="zh-CN" altLang="en-US" sz="360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zh-CN" altLang="en-US" sz="3600">
                <a:solidFill>
                  <a:srgbClr val="080808"/>
                </a:solidFill>
              </a:rPr>
              <a:t>怒不可</a:t>
            </a:r>
            <a:r>
              <a:rPr lang="zh-CN" altLang="en-US" sz="3600">
                <a:solidFill>
                  <a:srgbClr val="FF0000"/>
                </a:solidFill>
              </a:rPr>
              <a:t>遏</a:t>
            </a:r>
            <a:endParaRPr lang="zh-CN" altLang="en-US" sz="3600">
              <a:solidFill>
                <a:srgbClr val="FF0000"/>
              </a:solidFill>
            </a:endParaRPr>
          </a:p>
        </p:txBody>
      </p:sp>
      <p:sp>
        <p:nvSpPr>
          <p:cNvPr id="5" name="文本框 4"/>
          <p:cNvSpPr txBox="1">
            <a:spLocks noChangeArrowheads="1"/>
          </p:cNvSpPr>
          <p:nvPr/>
        </p:nvSpPr>
        <p:spPr bwMode="auto">
          <a:xfrm>
            <a:off x="2878138" y="1192214"/>
            <a:ext cx="83185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dirty="0">
                <a:solidFill>
                  <a:srgbClr val="080808"/>
                </a:solidFill>
              </a:rPr>
              <a:t>zhù</a:t>
            </a:r>
            <a:endParaRPr lang="zh-CN" altLang="en-US" sz="2800" dirty="0">
              <a:solidFill>
                <a:srgbClr val="080808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185796" y="1882141"/>
            <a:ext cx="1696085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4800" b="1" baseline="30000" noProof="1">
                <a:ln>
                  <a:solidFill>
                    <a:srgbClr val="080808"/>
                  </a:solidFill>
                </a:ln>
                <a:solidFill>
                  <a:srgbClr val="080808"/>
                </a:solidFill>
                <a:latin typeface="幼圆" panose="02010509060101010101" charset="-122"/>
                <a:ea typeface="幼圆" panose="02010509060101010101" charset="-122"/>
              </a:rPr>
              <a:t>gào jiè</a:t>
            </a:r>
            <a:endParaRPr lang="zh-CN" altLang="en-US" sz="4800" b="1" baseline="30000" noProof="1">
              <a:ln>
                <a:solidFill>
                  <a:srgbClr val="080808"/>
                </a:solidFill>
              </a:ln>
              <a:solidFill>
                <a:srgbClr val="080808"/>
              </a:solidFill>
              <a:latin typeface="幼圆" panose="02010509060101010101" charset="-122"/>
              <a:ea typeface="幼圆" panose="02010509060101010101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250565" y="2387600"/>
            <a:ext cx="1565910" cy="52197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2800" noProof="1">
                <a:ln>
                  <a:solidFill>
                    <a:srgbClr val="080808"/>
                  </a:solidFill>
                </a:ln>
                <a:solidFill>
                  <a:srgbClr val="080808"/>
                </a:solidFill>
                <a:latin typeface="+mj-ea"/>
                <a:ea typeface="+mj-ea"/>
              </a:rPr>
              <a:t>sǎng</a:t>
            </a:r>
            <a:endParaRPr lang="zh-CN" altLang="en-US" sz="2800" noProof="1">
              <a:ln>
                <a:solidFill>
                  <a:srgbClr val="080808"/>
                </a:solidFill>
              </a:ln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312795" y="3039111"/>
            <a:ext cx="1565910" cy="52196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2800" noProof="1">
                <a:ln>
                  <a:solidFill>
                    <a:srgbClr val="080808"/>
                  </a:solidFill>
                </a:ln>
                <a:solidFill>
                  <a:srgbClr val="080808"/>
                </a:solidFill>
                <a:latin typeface="隶书" panose="02010509060101010101" charset="-122"/>
                <a:ea typeface="隶书" panose="02010509060101010101" charset="-122"/>
              </a:rPr>
              <a:t>shà</a:t>
            </a:r>
            <a:endParaRPr lang="zh-CN" altLang="en-US" sz="2800" noProof="1">
              <a:ln>
                <a:solidFill>
                  <a:srgbClr val="080808"/>
                </a:solidFill>
              </a:ln>
              <a:solidFill>
                <a:srgbClr val="080808"/>
              </a:solidFill>
              <a:latin typeface="隶书" panose="02010509060101010101" charset="-122"/>
              <a:ea typeface="隶书" panose="02010509060101010101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3250566" y="3644266"/>
            <a:ext cx="2130425" cy="4603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2400" noProof="1">
                <a:ln>
                  <a:solidFill>
                    <a:srgbClr val="080808"/>
                  </a:solidFill>
                </a:ln>
                <a:solidFill>
                  <a:srgbClr val="08080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兰亭超细黑简体" panose="02000000000000000000" charset="-122"/>
                <a:ea typeface="方正兰亭超细黑简体" panose="02000000000000000000" charset="-122"/>
              </a:rPr>
              <a:t>chí chěng</a:t>
            </a:r>
            <a:endParaRPr lang="zh-CN" altLang="en-US" sz="2400" noProof="1">
              <a:ln>
                <a:solidFill>
                  <a:srgbClr val="080808"/>
                </a:solidFill>
              </a:ln>
              <a:solidFill>
                <a:srgbClr val="08080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方正兰亭超细黑简体" panose="02000000000000000000" charset="-122"/>
              <a:ea typeface="方正兰亭超细黑简体" panose="02000000000000000000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7691439" y="1192214"/>
            <a:ext cx="1754187" cy="5222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2800" b="1" noProof="1">
                <a:solidFill>
                  <a:srgbClr val="08080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隶书" panose="02010509060101010101" charset="-122"/>
                <a:ea typeface="隶书" panose="02010509060101010101" charset="-122"/>
              </a:rPr>
              <a:t>lù lù</a:t>
            </a:r>
            <a:endParaRPr lang="zh-CN" altLang="en-US" sz="2800" b="1" noProof="1">
              <a:solidFill>
                <a:srgbClr val="08080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隶书" panose="02010509060101010101" charset="-122"/>
              <a:ea typeface="隶书" panose="02010509060101010101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8094664" y="1714500"/>
            <a:ext cx="1944687" cy="5222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noProof="1"/>
              <a:t> </a:t>
            </a:r>
            <a:r>
              <a:rPr lang="zh-CN" altLang="en-US" sz="2800" b="1" noProof="1">
                <a:solidFill>
                  <a:srgbClr val="08080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幼圆" panose="02010509060101010101" charset="-122"/>
                <a:ea typeface="幼圆" panose="02010509060101010101" charset="-122"/>
              </a:rPr>
              <a:t>yù lóng</a:t>
            </a:r>
            <a:endParaRPr lang="zh-CN" altLang="en-US" sz="2800" b="1" noProof="1">
              <a:solidFill>
                <a:srgbClr val="08080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幼圆" panose="02010509060101010101" charset="-122"/>
              <a:ea typeface="幼圆" panose="02010509060101010101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8094664" y="2387600"/>
            <a:ext cx="1785937" cy="5222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2800" b="1" noProof="1">
                <a:solidFill>
                  <a:srgbClr val="08080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ulim" panose="020B0600000101010101" charset="-127"/>
                <a:ea typeface="Gulim" panose="020B0600000101010101" charset="-127"/>
              </a:rPr>
              <a:t>hū  yōng</a:t>
            </a:r>
            <a:endParaRPr lang="zh-CN" altLang="en-US" sz="2800" b="1" noProof="1">
              <a:solidFill>
                <a:srgbClr val="08080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ulim" panose="020B0600000101010101" charset="-127"/>
              <a:ea typeface="Gulim" panose="020B0600000101010101" charset="-127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8169276" y="3038475"/>
            <a:ext cx="1350963" cy="5222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2800" b="1" noProof="1">
                <a:solidFill>
                  <a:srgbClr val="08080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隶书" panose="02010509060101010101" charset="-122"/>
                <a:ea typeface="隶书" panose="02010509060101010101" charset="-122"/>
              </a:rPr>
              <a:t>è</a:t>
            </a:r>
            <a:endParaRPr lang="zh-CN" altLang="en-US" sz="2800" b="1" noProof="1">
              <a:solidFill>
                <a:srgbClr val="08080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隶书" panose="02010509060101010101" charset="-122"/>
              <a:ea typeface="隶书" panose="02010509060101010101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3160713" y="4248150"/>
            <a:ext cx="1568450" cy="5222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2800" b="1" noProof="1">
                <a:solidFill>
                  <a:srgbClr val="08080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幼圆" panose="02010509060101010101" charset="-122"/>
                <a:ea typeface="幼圆" panose="02010509060101010101" charset="-122"/>
              </a:rPr>
              <a:t>xuán</a:t>
            </a:r>
            <a:endParaRPr lang="zh-CN" altLang="en-US" sz="2800" b="1" noProof="1">
              <a:solidFill>
                <a:srgbClr val="08080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幼圆" panose="02010509060101010101" charset="-122"/>
              <a:ea typeface="幼圆" panose="02010509060101010101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3160714" y="4838700"/>
            <a:ext cx="1330325" cy="5222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2800" b="1" noProof="1">
                <a:solidFill>
                  <a:srgbClr val="08080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幼圆" panose="02010509060101010101" charset="-122"/>
                <a:ea typeface="幼圆" panose="02010509060101010101" charset="-122"/>
              </a:rPr>
              <a:t>jìn</a:t>
            </a:r>
            <a:endParaRPr lang="zh-CN" altLang="en-US" sz="2800" b="1" noProof="1">
              <a:solidFill>
                <a:srgbClr val="08080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幼圆" panose="02010509060101010101" charset="-122"/>
              <a:ea typeface="幼圆" panose="02010509060101010101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3160714" y="5430839"/>
            <a:ext cx="1330325" cy="5222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2800" b="1" noProof="1">
                <a:solidFill>
                  <a:srgbClr val="08080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幼圆" panose="02010509060101010101" charset="-122"/>
                <a:ea typeface="幼圆" panose="02010509060101010101" charset="-122"/>
              </a:rPr>
              <a:t>yū</a:t>
            </a:r>
            <a:endParaRPr lang="zh-CN" altLang="en-US" sz="2800" b="1" noProof="1">
              <a:solidFill>
                <a:srgbClr val="08080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幼圆" panose="02010509060101010101" charset="-122"/>
              <a:ea typeface="幼圆" panose="02010509060101010101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026649" y="310400"/>
            <a:ext cx="56647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/>
              <a:t>检查预习</a:t>
            </a:r>
            <a:r>
              <a:rPr lang="en-US" altLang="zh-CN" sz="3600" b="1" dirty="0" smtClean="0"/>
              <a:t>1</a:t>
            </a:r>
            <a:r>
              <a:rPr lang="zh-CN" altLang="en-US" sz="3600" b="1" dirty="0" smtClean="0"/>
              <a:t>：给红色字注音</a:t>
            </a:r>
            <a:endParaRPr lang="zh-CN" altLang="en-US" sz="3600" b="1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54" presetClass="entr" presetSubtype="0" accel="100000" fill="hold" grpId="8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4" grpId="0"/>
      <p:bldP spid="4" grpId="1"/>
      <p:bldP spid="10" grpId="0"/>
      <p:bldP spid="11" grpId="0"/>
      <p:bldP spid="12" grpId="0"/>
      <p:bldP spid="12" grpId="1"/>
      <p:bldP spid="12" grpId="2"/>
      <p:bldP spid="12" grpId="3"/>
      <p:bldP spid="12" grpId="4"/>
      <p:bldP spid="12" grpId="5"/>
      <p:bldP spid="12" grpId="6"/>
      <p:bldP spid="12" grpId="7"/>
      <p:bldP spid="12" grpId="8"/>
      <p:bldP spid="13" grpId="0"/>
      <p:bldP spid="14" grpId="0"/>
      <p:bldP spid="1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dministrator\Desktop\新建文件夹\素材\129.jp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3" name="矩形 2"/>
          <p:cNvSpPr>
            <a:spLocks noChangeArrowheads="1"/>
          </p:cNvSpPr>
          <p:nvPr/>
        </p:nvSpPr>
        <p:spPr bwMode="auto">
          <a:xfrm>
            <a:off x="1866900" y="2711450"/>
            <a:ext cx="2478405" cy="64516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zh-CN" sz="3600" b="1">
                <a:latin typeface="Calibri" panose="020F0502020204030204" charset="0"/>
              </a:rPr>
              <a:t>游记三要素</a:t>
            </a:r>
            <a:endParaRPr lang="zh-CN" altLang="en-US" sz="3600" b="1">
              <a:latin typeface="Calibri" panose="020F0502020204030204" charset="0"/>
            </a:endParaRPr>
          </a:p>
        </p:txBody>
      </p:sp>
      <p:sp>
        <p:nvSpPr>
          <p:cNvPr id="4" name="矩形 3"/>
          <p:cNvSpPr>
            <a:spLocks noChangeArrowheads="1"/>
          </p:cNvSpPr>
          <p:nvPr/>
        </p:nvSpPr>
        <p:spPr bwMode="auto">
          <a:xfrm>
            <a:off x="4656138" y="2133600"/>
            <a:ext cx="1622425" cy="52197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zh-CN" sz="2800" b="1">
                <a:latin typeface="Calibri" panose="020F0502020204030204" charset="0"/>
              </a:rPr>
              <a:t>所至 ——</a:t>
            </a:r>
            <a:endParaRPr lang="zh-CN" altLang="en-US" sz="2800" b="1">
              <a:latin typeface="Calibri" panose="020F0502020204030204" charset="0"/>
            </a:endParaRPr>
          </a:p>
        </p:txBody>
      </p:sp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4656138" y="2781300"/>
            <a:ext cx="1541780" cy="52197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zh-CN" sz="2800" b="1">
                <a:latin typeface="Calibri" panose="020F0502020204030204" charset="0"/>
              </a:rPr>
              <a:t>所见——</a:t>
            </a:r>
            <a:endParaRPr lang="zh-CN" altLang="en-US" sz="2800" b="1">
              <a:latin typeface="Calibri" panose="020F0502020204030204" charset="0"/>
            </a:endParaRPr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4656138" y="3429000"/>
            <a:ext cx="1541780" cy="52197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zh-CN" sz="2800" b="1">
                <a:latin typeface="Calibri" panose="020F0502020204030204" charset="0"/>
              </a:rPr>
              <a:t>所感——</a:t>
            </a:r>
            <a:endParaRPr lang="zh-CN" altLang="en-US" sz="2800" b="1">
              <a:latin typeface="Calibri" panose="020F0502020204030204" charset="0"/>
            </a:endParaRPr>
          </a:p>
        </p:txBody>
      </p:sp>
      <p:sp>
        <p:nvSpPr>
          <p:cNvPr id="7" name="矩形 6"/>
          <p:cNvSpPr>
            <a:spLocks noChangeArrowheads="1"/>
          </p:cNvSpPr>
          <p:nvPr/>
        </p:nvSpPr>
        <p:spPr bwMode="auto">
          <a:xfrm>
            <a:off x="6186488" y="2133600"/>
            <a:ext cx="897890" cy="52197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zh-CN" sz="2800" b="1">
                <a:latin typeface="Calibri" panose="020F0502020204030204" charset="0"/>
              </a:rPr>
              <a:t>骨骼</a:t>
            </a:r>
            <a:endParaRPr lang="zh-CN" altLang="en-US" sz="2800" b="1">
              <a:latin typeface="Calibri" panose="020F0502020204030204" charset="0"/>
            </a:endParaRPr>
          </a:p>
        </p:txBody>
      </p:sp>
      <p:sp>
        <p:nvSpPr>
          <p:cNvPr id="8" name="矩形 7"/>
          <p:cNvSpPr>
            <a:spLocks noChangeArrowheads="1"/>
          </p:cNvSpPr>
          <p:nvPr/>
        </p:nvSpPr>
        <p:spPr bwMode="auto">
          <a:xfrm>
            <a:off x="6186488" y="2781300"/>
            <a:ext cx="897890" cy="52197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zh-CN" sz="2800" b="1">
                <a:latin typeface="Calibri" panose="020F0502020204030204" charset="0"/>
              </a:rPr>
              <a:t>血肉</a:t>
            </a:r>
            <a:endParaRPr lang="zh-CN" altLang="en-US" sz="2800" b="1">
              <a:latin typeface="Calibri" panose="020F0502020204030204" charset="0"/>
            </a:endParaRPr>
          </a:p>
        </p:txBody>
      </p:sp>
      <p:sp>
        <p:nvSpPr>
          <p:cNvPr id="9" name="矩形 8"/>
          <p:cNvSpPr>
            <a:spLocks noChangeArrowheads="1"/>
          </p:cNvSpPr>
          <p:nvPr/>
        </p:nvSpPr>
        <p:spPr bwMode="auto">
          <a:xfrm>
            <a:off x="6186488" y="3429000"/>
            <a:ext cx="897890" cy="52197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zh-CN" sz="2800" b="1">
                <a:latin typeface="Calibri" panose="020F0502020204030204" charset="0"/>
              </a:rPr>
              <a:t>灵魂</a:t>
            </a:r>
            <a:endParaRPr lang="zh-CN" altLang="en-US" sz="2800" b="1">
              <a:latin typeface="Calibri" panose="020F0502020204030204" charset="0"/>
            </a:endParaRPr>
          </a:p>
        </p:txBody>
      </p:sp>
      <p:sp>
        <p:nvSpPr>
          <p:cNvPr id="14" name="矩形 13"/>
          <p:cNvSpPr>
            <a:spLocks noChangeArrowheads="1"/>
          </p:cNvSpPr>
          <p:nvPr/>
        </p:nvSpPr>
        <p:spPr bwMode="auto">
          <a:xfrm>
            <a:off x="7265988" y="2332038"/>
            <a:ext cx="2143125" cy="13836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zh-CN" sz="2800" b="1">
                <a:latin typeface="Calibri" panose="020F0502020204030204" charset="0"/>
              </a:rPr>
              <a:t>无骨不立</a:t>
            </a:r>
            <a:endParaRPr lang="zh-CN" altLang="zh-CN" sz="2800" b="1">
              <a:latin typeface="Calibri" panose="020F0502020204030204" charset="0"/>
            </a:endParaRPr>
          </a:p>
          <a:p>
            <a:r>
              <a:rPr lang="zh-CN" altLang="zh-CN" sz="2800" b="1">
                <a:latin typeface="Calibri" panose="020F0502020204030204" charset="0"/>
              </a:rPr>
              <a:t>无肉不丰</a:t>
            </a:r>
            <a:endParaRPr lang="zh-CN" altLang="zh-CN" sz="2800" b="1">
              <a:latin typeface="Calibri" panose="020F0502020204030204" charset="0"/>
            </a:endParaRPr>
          </a:p>
          <a:p>
            <a:r>
              <a:rPr lang="zh-CN" altLang="zh-CN" sz="2800" b="1">
                <a:latin typeface="Calibri" panose="020F0502020204030204" charset="0"/>
              </a:rPr>
              <a:t>无魂不活 </a:t>
            </a:r>
            <a:endParaRPr lang="zh-CN" altLang="zh-CN" sz="2800" b="1">
              <a:latin typeface="Calibri" panose="020F0502020204030204" charset="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3568703" y="476672"/>
            <a:ext cx="5054589" cy="923330"/>
          </a:xfrm>
          <a:prstGeom prst="rect">
            <a:avLst/>
          </a:prstGeom>
          <a:noFill/>
        </p:spPr>
        <p:txBody>
          <a:bodyPr wrap="none">
            <a:prstTxWarp prst="textCurveDow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ea typeface="+mn-ea"/>
              </a:rPr>
              <a:t>心有灵犀一点通</a:t>
            </a:r>
            <a:endParaRPr lang="zh-CN" altLang="en-US" sz="5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n-lt"/>
              <a:ea typeface="+mn-ea"/>
            </a:endParaRPr>
          </a:p>
        </p:txBody>
      </p:sp>
      <p:graphicFrame>
        <p:nvGraphicFramePr>
          <p:cNvPr id="2" name="Object 7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4368800" y="2133600"/>
          <a:ext cx="754063" cy="1885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" name="" r:id="rId2" imgW="3962400" imgH="5181600" progId="">
                  <p:embed/>
                </p:oleObj>
              </mc:Choice>
              <mc:Fallback>
                <p:oleObj name="" r:id="rId2" imgW="3962400" imgH="5181600" progId="">
                  <p:embed/>
                  <p:pic>
                    <p:nvPicPr>
                      <p:cNvPr id="0" name="图片 1024"/>
                      <p:cNvPicPr>
                        <a:picLocks noChangeAspect="1"/>
                      </p:cNvPicPr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4368800" y="2133600"/>
                        <a:ext cx="754063" cy="1885950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8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6605588" y="2133600"/>
          <a:ext cx="793750" cy="1854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2" name="" r:id="rId4" imgW="3962400" imgH="5181600" progId="">
                  <p:embed/>
                </p:oleObj>
              </mc:Choice>
              <mc:Fallback>
                <p:oleObj name="" r:id="rId4" imgW="3962400" imgH="5181600" progId="">
                  <p:embed/>
                  <p:pic>
                    <p:nvPicPr>
                      <p:cNvPr id="0" name="图片 1031"/>
                      <p:cNvPicPr>
                        <a:picLocks noChangeAspect="1"/>
                      </p:cNvPicPr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6605588" y="2133600"/>
                        <a:ext cx="793750" cy="1854200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 dirty="0"/>
              <a:t>检查</a:t>
            </a:r>
            <a:r>
              <a:rPr lang="zh-CN" altLang="en-US" b="1" dirty="0" smtClean="0"/>
              <a:t>预习</a:t>
            </a:r>
            <a:r>
              <a:rPr lang="en-US" altLang="zh-CN" b="1" dirty="0" smtClean="0"/>
              <a:t>2</a:t>
            </a:r>
            <a:r>
              <a:rPr lang="zh-CN" altLang="en-US" b="1" dirty="0" smtClean="0"/>
              <a:t>：初读课文，回答问题</a:t>
            </a:r>
            <a:endParaRPr lang="zh-CN" altLang="en-US" b="1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121754" y="2425519"/>
            <a:ext cx="8911687" cy="425659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3200" dirty="0"/>
              <a:t>作者写了几次到壶口？怎样安排的详略？</a:t>
            </a:r>
            <a:endParaRPr lang="zh-CN" altLang="en-US" sz="3200" dirty="0"/>
          </a:p>
          <a:p>
            <a:pPr marL="0" indent="0">
              <a:buNone/>
            </a:pPr>
            <a:endParaRPr lang="zh-CN" alt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朗读课文，整体感知：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en-US" sz="3200" dirty="0" smtClean="0"/>
              <a:t>齐读课文第</a:t>
            </a:r>
            <a:r>
              <a:rPr lang="en-US" altLang="zh-CN" sz="3200" dirty="0" smtClean="0"/>
              <a:t>2</a:t>
            </a:r>
            <a:r>
              <a:rPr lang="zh-CN" altLang="en-US" sz="3200" dirty="0" smtClean="0"/>
              <a:t>节，结合具体语句，思考：</a:t>
            </a:r>
            <a:endParaRPr lang="en-US" altLang="zh-CN" sz="3200" dirty="0" smtClean="0"/>
          </a:p>
          <a:p>
            <a:r>
              <a:rPr lang="zh-CN" altLang="en-US" sz="3200" dirty="0"/>
              <a:t>雨季的</a:t>
            </a:r>
            <a:r>
              <a:rPr lang="zh-CN" altLang="en-US" sz="3200" dirty="0" smtClean="0"/>
              <a:t>瀑布给作者留下怎样的印象？</a:t>
            </a:r>
            <a:endParaRPr lang="en-US" altLang="zh-CN" sz="3200" dirty="0" smtClean="0"/>
          </a:p>
          <a:p>
            <a:endParaRPr lang="zh-CN" alt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整体感知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123632" y="1780540"/>
            <a:ext cx="8915400" cy="3777622"/>
          </a:xfrm>
        </p:spPr>
        <p:txBody>
          <a:bodyPr>
            <a:normAutofit/>
          </a:bodyPr>
          <a:lstStyle/>
          <a:p>
            <a:r>
              <a:rPr lang="zh-CN" altLang="en-US" sz="2800" dirty="0" smtClean="0"/>
              <a:t>果然，车还在半山腰就听见涛声</a:t>
            </a:r>
            <a:r>
              <a:rPr lang="zh-CN" altLang="en-US" sz="2800" dirty="0" smtClean="0">
                <a:solidFill>
                  <a:srgbClr val="FF0000"/>
                </a:solidFill>
              </a:rPr>
              <a:t>隐隐如雷</a:t>
            </a:r>
            <a:r>
              <a:rPr lang="zh-CN" altLang="en-US" sz="2800" dirty="0" smtClean="0"/>
              <a:t>，河谷里</a:t>
            </a:r>
            <a:r>
              <a:rPr lang="zh-CN" altLang="en-US" sz="2800" dirty="0" smtClean="0">
                <a:solidFill>
                  <a:srgbClr val="FF0000"/>
                </a:solidFill>
              </a:rPr>
              <a:t>雾气弥漫</a:t>
            </a:r>
            <a:r>
              <a:rPr lang="zh-CN" altLang="en-US" sz="2800" dirty="0" smtClean="0"/>
              <a:t>，我们大着胆子下到滩里，那河就像</a:t>
            </a:r>
            <a:r>
              <a:rPr lang="zh-CN" altLang="en-US" sz="2800" dirty="0" smtClean="0">
                <a:solidFill>
                  <a:srgbClr val="FF0000"/>
                </a:solidFill>
              </a:rPr>
              <a:t>一锅正沸着的水</a:t>
            </a:r>
            <a:r>
              <a:rPr lang="zh-CN" altLang="en-US" sz="2800" dirty="0" smtClean="0"/>
              <a:t>。</a:t>
            </a:r>
            <a:endParaRPr lang="en-US" altLang="zh-CN" sz="2800" dirty="0" smtClean="0"/>
          </a:p>
          <a:p>
            <a:r>
              <a:rPr lang="zh-CN" altLang="en-US" sz="2800" dirty="0"/>
              <a:t>我</a:t>
            </a:r>
            <a:r>
              <a:rPr lang="zh-CN" altLang="en-US" sz="2800" dirty="0" smtClean="0"/>
              <a:t>在雾中想寻找想象中的飞瀑，但</a:t>
            </a:r>
            <a:r>
              <a:rPr lang="zh-CN" altLang="en-US" sz="2800" dirty="0" smtClean="0">
                <a:solidFill>
                  <a:srgbClr val="FF0000"/>
                </a:solidFill>
              </a:rPr>
              <a:t>水浸沟岸</a:t>
            </a:r>
            <a:r>
              <a:rPr lang="zh-CN" altLang="en-US" sz="2800" dirty="0" smtClean="0"/>
              <a:t>，</a:t>
            </a:r>
            <a:r>
              <a:rPr lang="zh-CN" altLang="en-US" sz="2800" dirty="0" smtClean="0">
                <a:solidFill>
                  <a:srgbClr val="FF0000"/>
                </a:solidFill>
              </a:rPr>
              <a:t>雾罩乱石</a:t>
            </a:r>
            <a:r>
              <a:rPr lang="zh-CN" altLang="en-US" sz="2800" dirty="0" smtClean="0"/>
              <a:t>，除了扑面而来的水汽，</a:t>
            </a:r>
            <a:r>
              <a:rPr lang="zh-CN" altLang="en-US" sz="2800" dirty="0" smtClean="0">
                <a:solidFill>
                  <a:srgbClr val="FF0000"/>
                </a:solidFill>
              </a:rPr>
              <a:t>震耳欲聋</a:t>
            </a:r>
            <a:r>
              <a:rPr lang="zh-CN" altLang="en-US" sz="2800" dirty="0" smtClean="0"/>
              <a:t>的涛声，什么也</a:t>
            </a:r>
            <a:r>
              <a:rPr lang="zh-CN" altLang="en-US" sz="2800" dirty="0" smtClean="0">
                <a:solidFill>
                  <a:srgbClr val="FF0000"/>
                </a:solidFill>
              </a:rPr>
              <a:t>看不见</a:t>
            </a:r>
            <a:r>
              <a:rPr lang="zh-CN" altLang="en-US" sz="2800" dirty="0" smtClean="0"/>
              <a:t>，什么也</a:t>
            </a:r>
            <a:r>
              <a:rPr lang="zh-CN" altLang="en-US" sz="2800" dirty="0" smtClean="0">
                <a:solidFill>
                  <a:srgbClr val="FF0000"/>
                </a:solidFill>
              </a:rPr>
              <a:t>听不见</a:t>
            </a:r>
            <a:r>
              <a:rPr lang="en-US" altLang="zh-CN" sz="2800" dirty="0" smtClean="0"/>
              <a:t>……</a:t>
            </a:r>
            <a:endParaRPr lang="en-US" altLang="zh-CN" sz="2800" dirty="0" smtClean="0"/>
          </a:p>
          <a:p>
            <a:r>
              <a:rPr lang="zh-CN" altLang="en-US" sz="2800" dirty="0" smtClean="0"/>
              <a:t>于是，只急慌慌地</a:t>
            </a:r>
            <a:r>
              <a:rPr lang="zh-CN" altLang="en-US" sz="2800" dirty="0" smtClean="0">
                <a:solidFill>
                  <a:srgbClr val="FF0000"/>
                </a:solidFill>
              </a:rPr>
              <a:t>扫</a:t>
            </a:r>
            <a:r>
              <a:rPr lang="zh-CN" altLang="en-US" sz="2800" dirty="0" smtClean="0"/>
              <a:t>了几眼，我便</a:t>
            </a:r>
            <a:r>
              <a:rPr lang="zh-CN" altLang="en-US" sz="2800" dirty="0" smtClean="0">
                <a:solidFill>
                  <a:srgbClr val="FF0000"/>
                </a:solidFill>
              </a:rPr>
              <a:t>匆匆逃离</a:t>
            </a:r>
            <a:r>
              <a:rPr lang="zh-CN" altLang="en-US" sz="2800" dirty="0" smtClean="0"/>
              <a:t>，到了岸上回望那团白烟，心</a:t>
            </a:r>
            <a:r>
              <a:rPr lang="zh-CN" altLang="en-US" sz="2800" dirty="0" smtClean="0">
                <a:solidFill>
                  <a:srgbClr val="FF0000"/>
                </a:solidFill>
              </a:rPr>
              <a:t>还在</a:t>
            </a:r>
            <a:r>
              <a:rPr lang="zh-CN" altLang="en-US" sz="2800" dirty="0" smtClean="0"/>
              <a:t>不住地跳</a:t>
            </a:r>
            <a:r>
              <a:rPr lang="en-US" altLang="zh-CN" sz="2800" dirty="0" smtClean="0"/>
              <a:t>……</a:t>
            </a:r>
            <a:endParaRPr lang="en-US" altLang="zh-CN" sz="2800" dirty="0" smtClean="0"/>
          </a:p>
        </p:txBody>
      </p:sp>
      <p:sp>
        <p:nvSpPr>
          <p:cNvPr id="4" name="文本框 3"/>
          <p:cNvSpPr txBox="1"/>
          <p:nvPr/>
        </p:nvSpPr>
        <p:spPr>
          <a:xfrm>
            <a:off x="10170160" y="1906270"/>
            <a:ext cx="1714500" cy="19380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从听觉、视觉的角度，刻画了黄河气势磅礴的特点。</a:t>
            </a:r>
            <a:endParaRPr lang="zh-CN" altLang="en-US" sz="2400" b="1">
              <a:solidFill>
                <a:srgbClr val="0070C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0043160" y="4733290"/>
            <a:ext cx="193675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危险、令人害怕</a:t>
            </a:r>
            <a:endParaRPr lang="zh-CN" altLang="en-US" sz="2400" b="1">
              <a:solidFill>
                <a:srgbClr val="0070C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974850" y="5953125"/>
            <a:ext cx="738568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>
                <a:solidFill>
                  <a:srgbClr val="0070C0"/>
                </a:solidFill>
                <a:latin typeface="华文隶书" panose="02010800040101010101" charset="-122"/>
                <a:ea typeface="华文隶书" panose="02010800040101010101" charset="-122"/>
              </a:rPr>
              <a:t>为下文写枯水期的黄河做情感上的铺垫。</a:t>
            </a:r>
            <a:endParaRPr lang="zh-CN" altLang="en-US" sz="3200">
              <a:solidFill>
                <a:srgbClr val="0070C0"/>
              </a:solidFill>
              <a:latin typeface="华文隶书" panose="02010800040101010101" charset="-122"/>
              <a:ea typeface="华文隶书" panose="0201080004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整体感知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en-US" sz="2800" dirty="0" smtClean="0"/>
              <a:t>朗读读</a:t>
            </a:r>
            <a:r>
              <a:rPr lang="en-US" altLang="zh-CN" sz="2800" dirty="0" smtClean="0"/>
              <a:t>3-5</a:t>
            </a:r>
            <a:r>
              <a:rPr lang="zh-CN" altLang="en-US" sz="2800" dirty="0" smtClean="0"/>
              <a:t>节，小组合作学习，讨论：</a:t>
            </a:r>
            <a:endParaRPr lang="en-US" altLang="zh-CN" sz="2800" dirty="0" smtClean="0"/>
          </a:p>
          <a:p>
            <a:r>
              <a:rPr lang="en-US" altLang="zh-CN" sz="2800" dirty="0" smtClean="0"/>
              <a:t>1.</a:t>
            </a:r>
            <a:r>
              <a:rPr lang="zh-CN" altLang="en-US" sz="2800" dirty="0" smtClean="0"/>
              <a:t>第</a:t>
            </a:r>
            <a:r>
              <a:rPr lang="en-US" altLang="zh-CN" sz="2800" dirty="0" smtClean="0"/>
              <a:t>3</a:t>
            </a:r>
            <a:r>
              <a:rPr lang="zh-CN" altLang="en-US" sz="2800" dirty="0" smtClean="0"/>
              <a:t>节，作者在枯水季节看壶口瀑布，与雨季来观察角度有什么不同？（找出</a:t>
            </a:r>
            <a:r>
              <a:rPr lang="en-US" altLang="zh-CN" sz="2800" dirty="0" smtClean="0"/>
              <a:t>2</a:t>
            </a:r>
            <a:r>
              <a:rPr lang="zh-CN" altLang="en-US" sz="2800" dirty="0" smtClean="0"/>
              <a:t>、</a:t>
            </a:r>
            <a:r>
              <a:rPr lang="en-US" altLang="zh-CN" sz="2800" dirty="0" smtClean="0"/>
              <a:t>3</a:t>
            </a:r>
            <a:r>
              <a:rPr lang="zh-CN" altLang="en-US" sz="2800" dirty="0" smtClean="0"/>
              <a:t>两节写“我”的句子，思考比较）</a:t>
            </a:r>
            <a:endParaRPr lang="en-US" altLang="zh-CN" sz="2800" dirty="0" smtClean="0"/>
          </a:p>
          <a:p>
            <a:r>
              <a:rPr lang="en-US" altLang="zh-CN" sz="2800" dirty="0" smtClean="0"/>
              <a:t>2.</a:t>
            </a:r>
            <a:r>
              <a:rPr lang="zh-CN" altLang="en-US" sz="2800" dirty="0" smtClean="0"/>
              <a:t>课文</a:t>
            </a:r>
            <a:r>
              <a:rPr lang="en-US" altLang="zh-CN" sz="2800" dirty="0" smtClean="0"/>
              <a:t>3-5</a:t>
            </a:r>
            <a:r>
              <a:rPr lang="zh-CN" altLang="en-US" sz="2800" dirty="0" smtClean="0"/>
              <a:t>节写枯水季节的壶口瀑布，各从哪个方面来写的？</a:t>
            </a:r>
            <a:endParaRPr lang="en-US" altLang="zh-CN" sz="2800" dirty="0" smtClean="0"/>
          </a:p>
          <a:p>
            <a:endParaRPr lang="en-US" altLang="zh-CN" sz="2800" dirty="0" smtClean="0"/>
          </a:p>
          <a:p>
            <a:endParaRPr lang="zh-CN" alt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诵读课文，赏析语言：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en-US" sz="2800" dirty="0" smtClean="0"/>
              <a:t>我们借梁衡的文笔欣赏壶口瀑布时，不能不被他优美的文辞所折服。</a:t>
            </a:r>
            <a:endParaRPr lang="en-US" altLang="zh-CN" sz="2800" dirty="0" smtClean="0"/>
          </a:p>
          <a:p>
            <a:r>
              <a:rPr lang="zh-CN" altLang="en-US" sz="2800" dirty="0" smtClean="0"/>
              <a:t>（</a:t>
            </a:r>
            <a:r>
              <a:rPr lang="zh-CN" altLang="en-US" sz="2800" dirty="0"/>
              <a:t>请从</a:t>
            </a:r>
            <a:r>
              <a:rPr lang="zh-CN" altLang="en-US" sz="3200" dirty="0">
                <a:solidFill>
                  <a:srgbClr val="FF0000"/>
                </a:solidFill>
              </a:rPr>
              <a:t>句式、修辞、用词等</a:t>
            </a:r>
            <a:r>
              <a:rPr lang="zh-CN" altLang="en-US" sz="2800" dirty="0">
                <a:solidFill>
                  <a:schemeClr val="tx1"/>
                </a:solidFill>
              </a:rPr>
              <a:t>方面任选一个角度</a:t>
            </a:r>
            <a:r>
              <a:rPr lang="zh-CN" altLang="en-US" sz="2800" dirty="0"/>
              <a:t>，朗读并赏析</a:t>
            </a:r>
            <a:r>
              <a:rPr lang="zh-CN" altLang="en-US" sz="2800" dirty="0" smtClean="0"/>
              <a:t>。先小组交流，再班级交流）</a:t>
            </a:r>
            <a:endParaRPr lang="zh-CN" alt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055687" y="1905000"/>
            <a:ext cx="8915400" cy="3777622"/>
          </a:xfrm>
        </p:spPr>
        <p:txBody>
          <a:bodyPr>
            <a:normAutofit/>
          </a:bodyPr>
          <a:lstStyle/>
          <a:p>
            <a:r>
              <a:rPr lang="zh-CN" altLang="en-US" sz="2800" dirty="0" smtClean="0"/>
              <a:t>河水从五百米宽的河道上排排</a:t>
            </a:r>
            <a:r>
              <a:rPr lang="zh-CN" altLang="en-US" sz="2800" dirty="0" smtClean="0">
                <a:solidFill>
                  <a:srgbClr val="FF0000"/>
                </a:solidFill>
              </a:rPr>
              <a:t>涌</a:t>
            </a:r>
            <a:r>
              <a:rPr lang="zh-CN" altLang="en-US" sz="2800" dirty="0" smtClean="0"/>
              <a:t>来，其势如千军万马，互相</a:t>
            </a:r>
            <a:r>
              <a:rPr lang="zh-CN" altLang="en-US" sz="2800" dirty="0">
                <a:solidFill>
                  <a:srgbClr val="FF0000"/>
                </a:solidFill>
              </a:rPr>
              <a:t>挤</a:t>
            </a:r>
            <a:r>
              <a:rPr lang="zh-CN" altLang="en-US" sz="2800" dirty="0" smtClean="0"/>
              <a:t>着、</a:t>
            </a:r>
            <a:r>
              <a:rPr lang="zh-CN" altLang="en-US" sz="2800" dirty="0">
                <a:solidFill>
                  <a:srgbClr val="FF0000"/>
                </a:solidFill>
              </a:rPr>
              <a:t>撞</a:t>
            </a:r>
            <a:r>
              <a:rPr lang="zh-CN" altLang="en-US" sz="2800" dirty="0" smtClean="0"/>
              <a:t>着，</a:t>
            </a:r>
            <a:r>
              <a:rPr lang="zh-CN" altLang="en-US" sz="2800" dirty="0">
                <a:solidFill>
                  <a:srgbClr val="FF0000"/>
                </a:solidFill>
              </a:rPr>
              <a:t>推推搡搡</a:t>
            </a:r>
            <a:r>
              <a:rPr lang="zh-CN" altLang="en-US" sz="2800" dirty="0" smtClean="0"/>
              <a:t>，</a:t>
            </a:r>
            <a:r>
              <a:rPr lang="zh-CN" altLang="en-US" sz="2800" dirty="0">
                <a:solidFill>
                  <a:srgbClr val="FF0000"/>
                </a:solidFill>
              </a:rPr>
              <a:t>前呼后拥</a:t>
            </a:r>
            <a:r>
              <a:rPr lang="zh-CN" altLang="en-US" sz="2800" dirty="0" smtClean="0"/>
              <a:t>，</a:t>
            </a:r>
            <a:r>
              <a:rPr lang="zh-CN" altLang="en-US" sz="2800" dirty="0">
                <a:solidFill>
                  <a:srgbClr val="FF0000"/>
                </a:solidFill>
              </a:rPr>
              <a:t>撞</a:t>
            </a:r>
            <a:r>
              <a:rPr lang="zh-CN" altLang="en-US" sz="2800" dirty="0" smtClean="0"/>
              <a:t>向石壁，排排黄浪霎时</a:t>
            </a:r>
            <a:r>
              <a:rPr lang="zh-CN" altLang="en-US" sz="2800" dirty="0">
                <a:solidFill>
                  <a:srgbClr val="FF0000"/>
                </a:solidFill>
              </a:rPr>
              <a:t>碎</a:t>
            </a:r>
            <a:r>
              <a:rPr lang="zh-CN" altLang="en-US" sz="2800" dirty="0" smtClean="0"/>
              <a:t>成堆堆白雪。</a:t>
            </a:r>
            <a:endParaRPr lang="en-US" altLang="zh-CN" sz="2800" dirty="0" smtClean="0"/>
          </a:p>
          <a:p>
            <a:r>
              <a:rPr lang="zh-CN" altLang="en-US" sz="2800" dirty="0"/>
              <a:t>它们还来不及想</a:t>
            </a:r>
            <a:r>
              <a:rPr lang="zh-CN" altLang="en-US" sz="2800" dirty="0" smtClean="0"/>
              <a:t>一下，便一齐</a:t>
            </a:r>
            <a:r>
              <a:rPr lang="zh-CN" altLang="en-US" sz="2800" dirty="0" smtClean="0">
                <a:solidFill>
                  <a:srgbClr val="FF0000"/>
                </a:solidFill>
              </a:rPr>
              <a:t>跌</a:t>
            </a:r>
            <a:r>
              <a:rPr lang="zh-CN" altLang="en-US" sz="2800" dirty="0" smtClean="0"/>
              <a:t>了进去，</a:t>
            </a:r>
            <a:r>
              <a:rPr lang="zh-CN" altLang="en-US" sz="2800" dirty="0" smtClean="0">
                <a:solidFill>
                  <a:srgbClr val="FF0000"/>
                </a:solidFill>
              </a:rPr>
              <a:t>更闹，更挤，更急</a:t>
            </a:r>
            <a:r>
              <a:rPr lang="zh-CN" altLang="en-US" sz="2800" dirty="0" smtClean="0"/>
              <a:t>。</a:t>
            </a:r>
            <a:endParaRPr lang="en-US" altLang="zh-CN" sz="2800" dirty="0" smtClean="0"/>
          </a:p>
          <a:p>
            <a:r>
              <a:rPr lang="zh-CN" altLang="en-US" sz="2800" dirty="0"/>
              <a:t>先</a:t>
            </a:r>
            <a:r>
              <a:rPr lang="zh-CN" altLang="en-US" sz="2800" dirty="0">
                <a:solidFill>
                  <a:srgbClr val="FF0000"/>
                </a:solidFill>
              </a:rPr>
              <a:t>跌</a:t>
            </a:r>
            <a:r>
              <a:rPr lang="zh-CN" altLang="en-US" sz="2800" dirty="0" smtClean="0"/>
              <a:t>在石上，翻个身再</a:t>
            </a:r>
            <a:r>
              <a:rPr lang="zh-CN" altLang="en-US" sz="2800" dirty="0">
                <a:solidFill>
                  <a:srgbClr val="FF0000"/>
                </a:solidFill>
              </a:rPr>
              <a:t>跌</a:t>
            </a:r>
            <a:r>
              <a:rPr lang="zh-CN" altLang="en-US" sz="2800" dirty="0" smtClean="0"/>
              <a:t>下去，三</a:t>
            </a:r>
            <a:r>
              <a:rPr lang="zh-CN" altLang="en-US" sz="2800" dirty="0">
                <a:solidFill>
                  <a:srgbClr val="FF0000"/>
                </a:solidFill>
              </a:rPr>
              <a:t>跌</a:t>
            </a:r>
            <a:r>
              <a:rPr lang="zh-CN" altLang="en-US" sz="2800" dirty="0" smtClean="0"/>
              <a:t>，四</a:t>
            </a:r>
            <a:r>
              <a:rPr lang="zh-CN" altLang="en-US" sz="2800" dirty="0">
                <a:solidFill>
                  <a:srgbClr val="FF0000"/>
                </a:solidFill>
              </a:rPr>
              <a:t>跌</a:t>
            </a:r>
            <a:r>
              <a:rPr lang="zh-CN" altLang="en-US" sz="2800" dirty="0" smtClean="0"/>
              <a:t>，一川大水硬是这样被</a:t>
            </a:r>
            <a:r>
              <a:rPr lang="zh-CN" altLang="en-US" sz="2800" dirty="0">
                <a:solidFill>
                  <a:srgbClr val="FF0000"/>
                </a:solidFill>
              </a:rPr>
              <a:t>跌得粉碎</a:t>
            </a:r>
            <a:r>
              <a:rPr lang="zh-CN" altLang="en-US" sz="2800" dirty="0" smtClean="0"/>
              <a:t>，碎成点，碎成雾。</a:t>
            </a:r>
            <a:endParaRPr lang="zh-CN" altLang="en-US" sz="2800" dirty="0"/>
          </a:p>
        </p:txBody>
      </p:sp>
      <p:sp>
        <p:nvSpPr>
          <p:cNvPr id="4" name="文本框 3"/>
          <p:cNvSpPr txBox="1"/>
          <p:nvPr/>
        </p:nvSpPr>
        <p:spPr>
          <a:xfrm>
            <a:off x="5813425" y="1316990"/>
            <a:ext cx="433387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拟人，动词准确写出水的动态。</a:t>
            </a:r>
            <a:endParaRPr lang="zh-CN" altLang="en-US" sz="2400" b="1">
              <a:solidFill>
                <a:srgbClr val="0070C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9865995" y="2825115"/>
            <a:ext cx="2285365" cy="19380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用词精准，从声音、横向宽度、纵向速度来刻画水的形态。</a:t>
            </a:r>
            <a:endParaRPr lang="zh-CN" altLang="en-US" sz="2400" b="1">
              <a:solidFill>
                <a:srgbClr val="0070C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478280" y="5437505"/>
            <a:ext cx="800481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反复使用</a:t>
            </a:r>
            <a:r>
              <a:rPr lang="en-US" altLang="zh-CN" sz="240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“</a:t>
            </a:r>
            <a:r>
              <a:rPr lang="zh-CN" altLang="en-US" sz="240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跌</a:t>
            </a:r>
            <a:r>
              <a:rPr lang="en-US" altLang="zh-CN" sz="240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”</a:t>
            </a:r>
            <a:r>
              <a:rPr lang="zh-CN" altLang="en-US" sz="240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字，既写出了瀑布落差大的特点，赋予了飞流直下的动态与力度，还形成了独特的音节效果。</a:t>
            </a:r>
            <a:endParaRPr lang="zh-CN" altLang="en-US" sz="2400" b="1">
              <a:solidFill>
                <a:srgbClr val="0070C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638617" y="998220"/>
            <a:ext cx="8915400" cy="3777622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zh-CN" altLang="en-US" sz="2800" dirty="0"/>
          </a:p>
          <a:p>
            <a:r>
              <a:rPr lang="zh-CN" altLang="en-US" sz="2800" dirty="0" smtClean="0"/>
              <a:t>它们</a:t>
            </a:r>
            <a:r>
              <a:rPr lang="zh-CN" altLang="en-US" sz="2800" dirty="0"/>
              <a:t>在龙槽两边的滩壁上散开来，或</a:t>
            </a:r>
            <a:r>
              <a:rPr lang="zh-CN" altLang="en-US" sz="2800" dirty="0">
                <a:solidFill>
                  <a:srgbClr val="FF0000"/>
                </a:solidFill>
              </a:rPr>
              <a:t>钻石觅缝</a:t>
            </a:r>
            <a:r>
              <a:rPr lang="zh-CN" altLang="en-US" sz="2800" dirty="0"/>
              <a:t>，</a:t>
            </a:r>
            <a:r>
              <a:rPr lang="zh-CN" altLang="en-US" sz="2800" dirty="0">
                <a:solidFill>
                  <a:srgbClr val="FF0000"/>
                </a:solidFill>
              </a:rPr>
              <a:t>汩汩如泉</a:t>
            </a:r>
            <a:r>
              <a:rPr lang="zh-CN" altLang="en-US" sz="2800" dirty="0"/>
              <a:t>；或</a:t>
            </a:r>
            <a:r>
              <a:rPr lang="zh-CN" altLang="en-US" sz="2800" dirty="0">
                <a:solidFill>
                  <a:srgbClr val="FF0000"/>
                </a:solidFill>
              </a:rPr>
              <a:t>淌过石板</a:t>
            </a:r>
            <a:r>
              <a:rPr lang="zh-CN" altLang="en-US" sz="2800" dirty="0"/>
              <a:t>，</a:t>
            </a:r>
            <a:r>
              <a:rPr lang="zh-CN" altLang="en-US" sz="2800" dirty="0">
                <a:solidFill>
                  <a:srgbClr val="FF0000"/>
                </a:solidFill>
              </a:rPr>
              <a:t>潺潺成溪</a:t>
            </a:r>
            <a:r>
              <a:rPr lang="zh-CN" altLang="en-US" sz="2800" dirty="0"/>
              <a:t>；或被</a:t>
            </a:r>
            <a:r>
              <a:rPr lang="zh-CN" altLang="en-US" sz="2800" dirty="0">
                <a:solidFill>
                  <a:srgbClr val="FF0000"/>
                </a:solidFill>
              </a:rPr>
              <a:t>夹</a:t>
            </a:r>
            <a:r>
              <a:rPr lang="zh-CN" altLang="en-US" sz="2800" dirty="0"/>
              <a:t>在石间，</a:t>
            </a:r>
            <a:r>
              <a:rPr lang="zh-CN" altLang="en-US" sz="2800" dirty="0">
                <a:solidFill>
                  <a:srgbClr val="FF0000"/>
                </a:solidFill>
              </a:rPr>
              <a:t>哀哀打旋</a:t>
            </a:r>
            <a:r>
              <a:rPr lang="zh-CN" altLang="en-US" sz="2800" dirty="0"/>
              <a:t>；还有那</a:t>
            </a:r>
            <a:r>
              <a:rPr lang="zh-CN" altLang="en-US" sz="2800" dirty="0">
                <a:solidFill>
                  <a:srgbClr val="FF0000"/>
                </a:solidFill>
              </a:rPr>
              <a:t>顺壁挂下</a:t>
            </a:r>
            <a:r>
              <a:rPr lang="zh-CN" altLang="en-US" sz="2800" dirty="0"/>
              <a:t>的，亮晶晶的</a:t>
            </a:r>
            <a:r>
              <a:rPr lang="zh-CN" altLang="en-US" sz="2800" dirty="0">
                <a:solidFill>
                  <a:srgbClr val="FF0000"/>
                </a:solidFill>
              </a:rPr>
              <a:t>如丝如缕</a:t>
            </a:r>
            <a:r>
              <a:rPr lang="en-US" altLang="zh-CN" sz="2800" dirty="0" smtClean="0"/>
              <a:t>……</a:t>
            </a:r>
            <a:endParaRPr lang="en-US" altLang="zh-CN" sz="2800" dirty="0" smtClean="0"/>
          </a:p>
          <a:p>
            <a:endParaRPr lang="en-US" altLang="zh-CN" sz="2800" dirty="0"/>
          </a:p>
          <a:p>
            <a:endParaRPr lang="zh-CN" altLang="en-US" sz="2800" dirty="0"/>
          </a:p>
        </p:txBody>
      </p:sp>
      <p:sp>
        <p:nvSpPr>
          <p:cNvPr id="4" name="文本框 3"/>
          <p:cNvSpPr txBox="1"/>
          <p:nvPr/>
        </p:nvSpPr>
        <p:spPr>
          <a:xfrm>
            <a:off x="1988820" y="3199130"/>
            <a:ext cx="865378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排比，多用四字短语，文字精致凝练，使得语言典雅而有韵味。</a:t>
            </a:r>
            <a:endParaRPr lang="zh-CN" altLang="en-US" sz="2400" b="1">
              <a:solidFill>
                <a:srgbClr val="0070C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638300" y="4150995"/>
            <a:ext cx="9523730" cy="19380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400"/>
              <a:t>“</a:t>
            </a:r>
            <a:r>
              <a:rPr lang="zh-CN" altLang="en-US" sz="2400"/>
              <a:t>我每在提笔写作时，脑子里就不由自主地闪过许多文学巨人的影子，自觉不自觉地向他们借词、借字、借意、借境，然后再汇拢到一起，从自己的笔管里流了出来。</a:t>
            </a:r>
            <a:r>
              <a:rPr lang="en-US" altLang="zh-CN" sz="2400"/>
              <a:t>”</a:t>
            </a:r>
            <a:endParaRPr lang="en-US" altLang="zh-CN" sz="2400"/>
          </a:p>
          <a:p>
            <a:r>
              <a:rPr lang="en-US" altLang="zh-CN" sz="2400"/>
              <a:t>                                                                         </a:t>
            </a:r>
            <a:endParaRPr lang="en-US" altLang="zh-CN" sz="2400"/>
          </a:p>
          <a:p>
            <a:r>
              <a:rPr lang="en-US" altLang="zh-CN" sz="2400"/>
              <a:t>                                                        ——</a:t>
            </a:r>
            <a:r>
              <a:rPr lang="zh-CN" altLang="en-US" sz="2400"/>
              <a:t>梁衡《我写</a:t>
            </a:r>
            <a:r>
              <a:rPr lang="en-US" altLang="zh-CN" sz="2400"/>
              <a:t>&lt;</a:t>
            </a:r>
            <a:r>
              <a:rPr lang="zh-CN" altLang="en-US" sz="2400"/>
              <a:t>晋祠</a:t>
            </a:r>
            <a:r>
              <a:rPr lang="en-US" altLang="zh-CN" sz="2400"/>
              <a:t>&gt;</a:t>
            </a:r>
            <a:r>
              <a:rPr lang="zh-CN" altLang="en-US" sz="2400"/>
              <a:t>》</a:t>
            </a:r>
            <a:endParaRPr lang="zh-CN" altLang="en-US" sz="24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感悟主旨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301557" y="1636395"/>
            <a:ext cx="8915400" cy="3777622"/>
          </a:xfrm>
        </p:spPr>
        <p:txBody>
          <a:bodyPr>
            <a:normAutofit/>
          </a:bodyPr>
          <a:lstStyle/>
          <a:p>
            <a:r>
              <a:rPr lang="en-US" altLang="zh-CN" sz="2800" dirty="0" smtClean="0">
                <a:solidFill>
                  <a:srgbClr val="0070C0"/>
                </a:solidFill>
                <a:latin typeface="仿宋_GB2312" panose="02010609030101010101" charset="-122"/>
                <a:ea typeface="仿宋_GB2312" panose="02010609030101010101" charset="-122"/>
              </a:rPr>
              <a:t>“</a:t>
            </a:r>
            <a:r>
              <a:rPr lang="zh-CN" altLang="en-US" sz="2800" dirty="0" smtClean="0">
                <a:solidFill>
                  <a:srgbClr val="0070C0"/>
                </a:solidFill>
                <a:latin typeface="仿宋_GB2312" panose="02010609030101010101" charset="-122"/>
                <a:ea typeface="仿宋_GB2312" panose="02010609030101010101" charset="-122"/>
              </a:rPr>
              <a:t>我可以采一块石，撷一朵浪，借此来完成与自然的交流，同时也想把这份美传达给如我一样热爱自然的人</a:t>
            </a:r>
            <a:r>
              <a:rPr lang="en-US" altLang="zh-CN" sz="2800" dirty="0" smtClean="0">
                <a:solidFill>
                  <a:srgbClr val="0070C0"/>
                </a:solidFill>
                <a:latin typeface="仿宋_GB2312" panose="02010609030101010101" charset="-122"/>
                <a:ea typeface="仿宋_GB2312" panose="02010609030101010101" charset="-122"/>
              </a:rPr>
              <a:t>......”</a:t>
            </a:r>
            <a:r>
              <a:rPr lang="zh-CN" altLang="en-US" sz="2800" dirty="0" smtClean="0">
                <a:solidFill>
                  <a:srgbClr val="0070C0"/>
                </a:solidFill>
                <a:latin typeface="仿宋_GB2312" panose="02010609030101010101" charset="-122"/>
                <a:ea typeface="仿宋_GB2312" panose="02010609030101010101" charset="-122"/>
              </a:rPr>
              <a:t>（梁衡）</a:t>
            </a:r>
            <a:endParaRPr lang="zh-CN" altLang="en-US" sz="2800" dirty="0" smtClean="0">
              <a:solidFill>
                <a:srgbClr val="0070C0"/>
              </a:solidFill>
              <a:latin typeface="仿宋_GB2312" panose="02010609030101010101" charset="-122"/>
              <a:ea typeface="仿宋_GB2312" panose="02010609030101010101" charset="-122"/>
            </a:endParaRPr>
          </a:p>
          <a:p>
            <a:r>
              <a:rPr lang="en-US" altLang="zh-CN" sz="2800" dirty="0" smtClean="0">
                <a:solidFill>
                  <a:srgbClr val="0070C0"/>
                </a:solidFill>
                <a:latin typeface="仿宋_GB2312" panose="02010609030101010101" charset="-122"/>
                <a:ea typeface="仿宋_GB2312" panose="02010609030101010101" charset="-122"/>
              </a:rPr>
              <a:t>“</a:t>
            </a:r>
            <a:r>
              <a:rPr lang="zh-CN" altLang="en-US" sz="2800" dirty="0" smtClean="0">
                <a:solidFill>
                  <a:srgbClr val="0070C0"/>
                </a:solidFill>
                <a:latin typeface="仿宋_GB2312" panose="02010609030101010101" charset="-122"/>
                <a:ea typeface="仿宋_GB2312" panose="02010609030101010101" charset="-122"/>
              </a:rPr>
              <a:t>大自然的美景绝不是照相式地被摄入作者的镜头，梁衡是在用心灵的快门摄取大自然的精魂和神韵</a:t>
            </a:r>
            <a:r>
              <a:rPr lang="en-US" altLang="zh-CN" sz="2800" dirty="0" smtClean="0">
                <a:solidFill>
                  <a:srgbClr val="0070C0"/>
                </a:solidFill>
                <a:latin typeface="仿宋_GB2312" panose="02010609030101010101" charset="-122"/>
                <a:ea typeface="仿宋_GB2312" panose="02010609030101010101" charset="-122"/>
              </a:rPr>
              <a:t>”</a:t>
            </a:r>
            <a:r>
              <a:rPr lang="zh-CN" altLang="en-US" sz="2800" dirty="0" smtClean="0">
                <a:solidFill>
                  <a:srgbClr val="0070C0"/>
                </a:solidFill>
                <a:latin typeface="仿宋_GB2312" panose="02010609030101010101" charset="-122"/>
                <a:ea typeface="仿宋_GB2312" panose="02010609030101010101" charset="-122"/>
              </a:rPr>
              <a:t>（邬乾湖）</a:t>
            </a:r>
            <a:endParaRPr lang="zh-CN" altLang="en-US" sz="2800" dirty="0" smtClean="0">
              <a:solidFill>
                <a:srgbClr val="0070C0"/>
              </a:solidFill>
              <a:latin typeface="仿宋_GB2312" panose="02010609030101010101" charset="-122"/>
              <a:ea typeface="仿宋_GB2312" panose="02010609030101010101" charset="-122"/>
            </a:endParaRPr>
          </a:p>
          <a:p>
            <a:r>
              <a:rPr lang="zh-CN" altLang="en-US" sz="2800" dirty="0" smtClean="0"/>
              <a:t>这奇雄险美又多姿多彩的壶口瀑布，引发了作者怎样的感悟和思考？</a:t>
            </a:r>
            <a:endParaRPr lang="en-US" altLang="zh-CN" sz="2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196782" y="1623695"/>
            <a:ext cx="8915400" cy="3777622"/>
          </a:xfrm>
        </p:spPr>
        <p:txBody>
          <a:bodyPr>
            <a:normAutofit/>
          </a:bodyPr>
          <a:lstStyle/>
          <a:p>
            <a:r>
              <a:rPr lang="zh-CN" altLang="en-US" sz="3200" dirty="0" smtClean="0"/>
              <a:t>造物者难道是要在这壶口中浓缩一个世界吗？</a:t>
            </a:r>
            <a:endParaRPr lang="en-US" altLang="zh-CN" sz="3200" dirty="0" smtClean="0"/>
          </a:p>
          <a:p>
            <a:r>
              <a:rPr lang="zh-CN" altLang="en-US" sz="3200" dirty="0" smtClean="0"/>
              <a:t>原来这柔和之中只有宽厚绝无软弱，当她忍耐到一定程度时就会以力相较，奋力抗争。</a:t>
            </a:r>
            <a:endParaRPr lang="en-US" altLang="zh-CN" sz="3200" dirty="0" smtClean="0"/>
          </a:p>
          <a:p>
            <a:r>
              <a:rPr lang="zh-CN" altLang="en-US" sz="3200" dirty="0" smtClean="0"/>
              <a:t>黄河博大宽厚，柔中有刚；挟而不服，压而不弯；不平则呼，遇强则抗；死地必生，勇往直前。</a:t>
            </a:r>
            <a:endParaRPr lang="zh-CN" altLang="en-US" sz="32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065972" y="1539875"/>
            <a:ext cx="8915400" cy="3777622"/>
          </a:xfrm>
        </p:spPr>
        <p:txBody>
          <a:bodyPr>
            <a:noAutofit/>
          </a:bodyPr>
          <a:lstStyle/>
          <a:p>
            <a:r>
              <a:rPr lang="zh-CN" altLang="en-US" sz="2400" dirty="0" smtClean="0"/>
              <a:t>   </a:t>
            </a:r>
            <a:r>
              <a:rPr lang="zh-CN" altLang="en-US" sz="2800" dirty="0" smtClean="0"/>
              <a:t>“</a:t>
            </a:r>
            <a:r>
              <a:rPr lang="zh-CN" altLang="en-US" sz="2800" dirty="0">
                <a:solidFill>
                  <a:srgbClr val="C00000"/>
                </a:solidFill>
              </a:rPr>
              <a:t>黄河博大宽厚，柔中有刚；挟而不服，压而不弯；不平则呼，遇强则抗；死地必生，勇往直前。</a:t>
            </a:r>
            <a:r>
              <a:rPr lang="zh-CN" altLang="en-US" sz="2800" dirty="0"/>
              <a:t>”作者赞美黄河，正是赞美</a:t>
            </a:r>
            <a:r>
              <a:rPr lang="zh-CN" altLang="en-US" sz="2800" dirty="0">
                <a:solidFill>
                  <a:srgbClr val="C00000"/>
                </a:solidFill>
              </a:rPr>
              <a:t>中华民族</a:t>
            </a:r>
            <a:r>
              <a:rPr lang="zh-CN" altLang="en-US" sz="2800" dirty="0"/>
              <a:t>百折不挠、自强不息的精神</a:t>
            </a:r>
            <a:r>
              <a:rPr lang="zh-CN" altLang="en-US" sz="2800" dirty="0" smtClean="0"/>
              <a:t>。</a:t>
            </a:r>
            <a:endParaRPr lang="zh-CN" altLang="en-US" sz="2800" dirty="0" smtClean="0"/>
          </a:p>
          <a:p>
            <a:pPr marL="0" indent="0">
              <a:buNone/>
            </a:pPr>
            <a:endParaRPr lang="zh-CN" altLang="en-US" sz="2800" dirty="0" smtClean="0"/>
          </a:p>
          <a:p>
            <a:r>
              <a:rPr lang="zh-CN" altLang="en-US" sz="3200" dirty="0" smtClean="0">
                <a:solidFill>
                  <a:srgbClr val="C00000"/>
                </a:solidFill>
                <a:latin typeface="黑体" panose="02010609060101010101" charset="-122"/>
                <a:ea typeface="黑体" panose="02010609060101010101" charset="-122"/>
              </a:rPr>
              <a:t>未经磨难，不能“成河”，也不能“成人”。</a:t>
            </a:r>
            <a:endParaRPr lang="en-US" altLang="zh-CN" sz="3200" dirty="0" smtClean="0">
              <a:solidFill>
                <a:srgbClr val="C0000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234370" y="864358"/>
            <a:ext cx="9407169" cy="5659272"/>
          </a:xfrm>
        </p:spPr>
        <p:txBody>
          <a:bodyPr>
            <a:noAutofit/>
          </a:bodyPr>
          <a:lstStyle/>
          <a:p>
            <a:r>
              <a:rPr lang="zh-CN" altLang="en-US" sz="2800" dirty="0"/>
              <a:t>“这伟大只在冲过壶口的一刹那才闪现出来被我们看见”</a:t>
            </a:r>
            <a:r>
              <a:rPr lang="zh-CN" altLang="en-US" sz="2800" dirty="0" smtClean="0"/>
              <a:t>。</a:t>
            </a:r>
            <a:r>
              <a:rPr lang="en-US" altLang="zh-CN" sz="2800" dirty="0" smtClean="0"/>
              <a:t>——</a:t>
            </a:r>
            <a:r>
              <a:rPr lang="zh-CN" altLang="en-US" sz="2800" dirty="0" smtClean="0"/>
              <a:t>梁衡</a:t>
            </a:r>
            <a:endParaRPr lang="zh-CN" altLang="en-US" sz="2800" dirty="0"/>
          </a:p>
          <a:p>
            <a:r>
              <a:rPr lang="zh-CN" altLang="en-US" sz="2800" dirty="0" smtClean="0"/>
              <a:t>以前</a:t>
            </a:r>
            <a:r>
              <a:rPr lang="zh-CN" altLang="en-US" sz="2800" dirty="0"/>
              <a:t>，我曾经多次看到过黄河：在青海，它是美妙的</a:t>
            </a:r>
            <a:r>
              <a:rPr lang="zh-CN" altLang="en-US" sz="2800" dirty="0">
                <a:solidFill>
                  <a:srgbClr val="C00000"/>
                </a:solidFill>
              </a:rPr>
              <a:t>一缕</a:t>
            </a:r>
            <a:r>
              <a:rPr lang="zh-CN" altLang="en-US" sz="2800" dirty="0"/>
              <a:t>；在宁夏，它是平静的</a:t>
            </a:r>
            <a:r>
              <a:rPr lang="zh-CN" altLang="en-US" sz="2800" dirty="0">
                <a:solidFill>
                  <a:srgbClr val="C00000"/>
                </a:solidFill>
              </a:rPr>
              <a:t>一湾</a:t>
            </a:r>
            <a:r>
              <a:rPr lang="zh-CN" altLang="en-US" sz="2800" dirty="0"/>
              <a:t>；在郑州，它是浩荡的</a:t>
            </a:r>
            <a:r>
              <a:rPr lang="zh-CN" altLang="en-US" sz="2800" dirty="0">
                <a:solidFill>
                  <a:srgbClr val="C00000"/>
                </a:solidFill>
              </a:rPr>
              <a:t>波涛</a:t>
            </a:r>
            <a:r>
              <a:rPr lang="zh-CN" altLang="en-US" sz="2800" dirty="0"/>
              <a:t>；在山东，它是平稳的</a:t>
            </a:r>
            <a:r>
              <a:rPr lang="zh-CN" altLang="en-US" sz="2800" dirty="0">
                <a:solidFill>
                  <a:srgbClr val="C00000"/>
                </a:solidFill>
              </a:rPr>
              <a:t>漫流</a:t>
            </a:r>
            <a:r>
              <a:rPr lang="zh-CN" altLang="en-US" sz="2800" dirty="0"/>
              <a:t>；而在这壶口我看到了它性格的另一面，巨大的落差，雄壮的力量，磅礴的气势，看到了一条</a:t>
            </a:r>
            <a:r>
              <a:rPr lang="zh-CN" altLang="en-US" sz="2800" dirty="0">
                <a:solidFill>
                  <a:srgbClr val="C00000"/>
                </a:solidFill>
              </a:rPr>
              <a:t>立体的</a:t>
            </a:r>
            <a:r>
              <a:rPr lang="zh-CN" altLang="en-US" sz="2800" dirty="0"/>
              <a:t>黄河，一条</a:t>
            </a:r>
            <a:r>
              <a:rPr lang="zh-CN" altLang="en-US" sz="2800" dirty="0">
                <a:solidFill>
                  <a:srgbClr val="C00000"/>
                </a:solidFill>
              </a:rPr>
              <a:t>完整的</a:t>
            </a:r>
            <a:r>
              <a:rPr lang="zh-CN" altLang="en-US" sz="2800" dirty="0"/>
              <a:t>黄河，看到了它漫长的历史，看到了它丰富的内涵，得到了它的真传。它的威力在我胸中鼓动，它的雄风在我血管内呼啸，它的精神在我眼睛里闪动。从今天起，我才成为一个真正的黄河的子孙</a:t>
            </a:r>
            <a:r>
              <a:rPr lang="zh-CN" altLang="en-US" sz="2800" dirty="0" smtClean="0"/>
              <a:t>。</a:t>
            </a:r>
            <a:r>
              <a:rPr lang="en-US" altLang="zh-CN" sz="2800" dirty="0" smtClean="0"/>
              <a:t>——</a:t>
            </a:r>
            <a:r>
              <a:rPr lang="zh-CN" altLang="en-US" sz="2800" dirty="0" smtClean="0"/>
              <a:t>尧山壁</a:t>
            </a:r>
            <a:endParaRPr lang="zh-CN" altLang="en-US" sz="280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L="342900" indent="-342900">
              <a:spcBef>
                <a:spcPts val="1000"/>
              </a:spcBef>
              <a:buClr>
                <a:srgbClr val="A53010"/>
              </a:buClr>
              <a:buFont typeface="Wingdings 3" panose="05040102010807070707" charset="2"/>
              <a:buChar char=""/>
            </a:pPr>
            <a:r>
              <a:rPr lang="zh-CN" altLang="en-US" dirty="0"/>
              <a:t>推荐阅读</a:t>
            </a:r>
            <a:br>
              <a:rPr lang="en-US" altLang="zh-CN" dirty="0"/>
            </a:br>
            <a:br>
              <a:rPr lang="zh-CN" altLang="en-US" dirty="0">
                <a:solidFill>
                  <a:prstClr val="black">
                    <a:lumMod val="75000"/>
                    <a:lumOff val="25000"/>
                  </a:prstClr>
                </a:solidFill>
                <a:cs typeface="+mn-cs"/>
              </a:rPr>
            </a:b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en-US" sz="3600" dirty="0" smtClean="0"/>
              <a:t>尧山壁</a:t>
            </a:r>
            <a:r>
              <a:rPr lang="en-US" altLang="zh-CN" sz="3600" dirty="0" smtClean="0"/>
              <a:t>《</a:t>
            </a:r>
            <a:r>
              <a:rPr lang="zh-CN" altLang="en-US" sz="3600" dirty="0" smtClean="0"/>
              <a:t>陶醉壶口</a:t>
            </a:r>
            <a:r>
              <a:rPr lang="en-US" altLang="zh-CN" sz="3600" dirty="0" smtClean="0"/>
              <a:t>》</a:t>
            </a:r>
            <a:r>
              <a:rPr lang="zh-CN" altLang="en-US" sz="3600" dirty="0" smtClean="0"/>
              <a:t>（</a:t>
            </a:r>
            <a:r>
              <a:rPr lang="en-US" altLang="zh-CN" sz="3600" dirty="0" smtClean="0"/>
              <a:t>《</a:t>
            </a:r>
            <a:r>
              <a:rPr lang="zh-CN" altLang="en-US" sz="3600" dirty="0" smtClean="0"/>
              <a:t>语文读本</a:t>
            </a:r>
            <a:r>
              <a:rPr lang="en-US" altLang="zh-CN" sz="3600" dirty="0" smtClean="0"/>
              <a:t>》</a:t>
            </a:r>
            <a:r>
              <a:rPr lang="zh-CN" altLang="en-US" sz="3600" dirty="0" smtClean="0"/>
              <a:t>八下）</a:t>
            </a:r>
            <a:endParaRPr lang="zh-CN" altLang="en-US" sz="3600" dirty="0" smtClean="0"/>
          </a:p>
          <a:p>
            <a:r>
              <a:rPr lang="zh-CN" altLang="en-US" sz="3600" dirty="0" smtClean="0"/>
              <a:t>梁衡</a:t>
            </a:r>
            <a:r>
              <a:rPr lang="en-US" altLang="zh-CN" sz="3600" dirty="0" smtClean="0"/>
              <a:t>《</a:t>
            </a:r>
            <a:r>
              <a:rPr lang="zh-CN" altLang="en-US" sz="3600" dirty="0" smtClean="0"/>
              <a:t>名山大川感思录</a:t>
            </a:r>
            <a:r>
              <a:rPr lang="en-US" altLang="zh-CN" sz="3600" dirty="0" smtClean="0"/>
              <a:t>》</a:t>
            </a:r>
            <a:endParaRPr lang="en-US" altLang="zh-CN" sz="3600" dirty="0" smtClean="0"/>
          </a:p>
          <a:p>
            <a:r>
              <a:rPr lang="zh-CN" altLang="en-US" sz="36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思考</a:t>
            </a:r>
            <a:r>
              <a:rPr lang="zh-CN" altLang="en-US" sz="3600" dirty="0">
                <a:solidFill>
                  <a:prstClr val="black">
                    <a:lumMod val="75000"/>
                    <a:lumOff val="25000"/>
                  </a:prstClr>
                </a:solidFill>
              </a:rPr>
              <a:t>感悟：从壶口瀑布中，你得到了怎样的启示？对你今后的人生有何启迪呢？请再读课文，写在</a:t>
            </a:r>
            <a:r>
              <a:rPr lang="en-US" altLang="zh-CN" sz="3600" dirty="0">
                <a:solidFill>
                  <a:prstClr val="black">
                    <a:lumMod val="75000"/>
                    <a:lumOff val="25000"/>
                  </a:prstClr>
                </a:solidFill>
              </a:rPr>
              <a:t>《</a:t>
            </a:r>
            <a:r>
              <a:rPr lang="zh-CN" altLang="en-US" sz="3600" dirty="0">
                <a:solidFill>
                  <a:prstClr val="black">
                    <a:lumMod val="75000"/>
                    <a:lumOff val="25000"/>
                  </a:prstClr>
                </a:solidFill>
              </a:rPr>
              <a:t>读书人生</a:t>
            </a:r>
            <a:r>
              <a:rPr lang="en-US" altLang="zh-CN" sz="3600" dirty="0">
                <a:solidFill>
                  <a:prstClr val="black">
                    <a:lumMod val="75000"/>
                    <a:lumOff val="25000"/>
                  </a:prstClr>
                </a:solidFill>
              </a:rPr>
              <a:t>》</a:t>
            </a:r>
            <a:r>
              <a:rPr lang="zh-CN" altLang="en-US" sz="3600" dirty="0">
                <a:solidFill>
                  <a:prstClr val="black">
                    <a:lumMod val="75000"/>
                    <a:lumOff val="25000"/>
                  </a:prstClr>
                </a:solidFill>
              </a:rPr>
              <a:t>上。</a:t>
            </a:r>
            <a:endParaRPr lang="en-US" altLang="zh-CN" sz="36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质疑反思：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en-US" sz="2800" dirty="0" smtClean="0"/>
              <a:t>课文写了两次到壶口瀑布的所见所感，若只写一次，效果有什么不同？</a:t>
            </a:r>
            <a:endParaRPr lang="en-US" altLang="zh-CN" sz="2800" dirty="0" smtClean="0"/>
          </a:p>
          <a:p>
            <a:r>
              <a:rPr lang="zh-CN" altLang="en-US" sz="2800" dirty="0" smtClean="0"/>
              <a:t>作者是怎样将自己的感受与思考融为一体的？</a:t>
            </a:r>
            <a:endParaRPr lang="en-US" altLang="zh-CN" sz="2800" dirty="0" smtClean="0"/>
          </a:p>
          <a:p>
            <a:r>
              <a:rPr lang="zh-CN" altLang="en-US" sz="2800" dirty="0" smtClean="0"/>
              <a:t>作者写了壶口瀑布的水之后，为什么又写“脚下的石”？</a:t>
            </a:r>
            <a:endParaRPr lang="zh-CN" alt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p="http://schemas.openxmlformats.org/presentationml/2006/main">
  <p:tag name="KSO_WM_BEAUTIFY_FLAG" val="#wm#"/>
  <p:tag name="KSO_WM_TEMPLATE_CATEGORY" val="custom"/>
  <p:tag name="KSO_WM_TEMPLATE_INDEX" val="257"/>
</p:tagLst>
</file>

<file path=ppt/theme/theme1.xml><?xml version="1.0" encoding="utf-8"?>
<a:theme xmlns:a="http://schemas.openxmlformats.org/drawingml/2006/main" name="丝状">
  <a:themeElements>
    <a:clrScheme name="丝状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丝状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丝状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0</TotalTime>
  <Words>2084</Words>
  <Application>WPS 演示</Application>
  <PresentationFormat>宽屏</PresentationFormat>
  <Paragraphs>160</Paragraphs>
  <Slides>18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19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0</vt:i4>
      </vt:variant>
      <vt:variant>
        <vt:lpstr>幻灯片标题</vt:lpstr>
      </vt:variant>
      <vt:variant>
        <vt:i4>18</vt:i4>
      </vt:variant>
    </vt:vector>
  </HeadingPairs>
  <TitlesOfParts>
    <vt:vector size="38" baseType="lpstr">
      <vt:lpstr>Arial</vt:lpstr>
      <vt:lpstr>宋体</vt:lpstr>
      <vt:lpstr>Wingdings</vt:lpstr>
      <vt:lpstr>Wingdings 3</vt:lpstr>
      <vt:lpstr>Arial</vt:lpstr>
      <vt:lpstr>华文行楷</vt:lpstr>
      <vt:lpstr>幼圆</vt:lpstr>
      <vt:lpstr>隶书</vt:lpstr>
      <vt:lpstr>方正兰亭超细黑简体</vt:lpstr>
      <vt:lpstr>黑体</vt:lpstr>
      <vt:lpstr>Gulim</vt:lpstr>
      <vt:lpstr>Calibri</vt:lpstr>
      <vt:lpstr>微软雅黑</vt:lpstr>
      <vt:lpstr>华文隶书</vt:lpstr>
      <vt:lpstr>仿宋_GB2312</vt:lpstr>
      <vt:lpstr>仿宋</vt:lpstr>
      <vt:lpstr>Century Gothic</vt:lpstr>
      <vt:lpstr>Arial Unicode MS</vt:lpstr>
      <vt:lpstr>Malgun Gothic</vt:lpstr>
      <vt:lpstr>丝状</vt:lpstr>
      <vt:lpstr>壶  口  瀑  布 梁  衡</vt:lpstr>
      <vt:lpstr>学习目标：</vt:lpstr>
      <vt:lpstr>认识作家：</vt:lpstr>
      <vt:lpstr>PowerPoint 演示文稿</vt:lpstr>
      <vt:lpstr>PowerPoint 演示文稿</vt:lpstr>
      <vt:lpstr>检查预习2：初读课文，回答问题</vt:lpstr>
      <vt:lpstr>朗读课文，整体感知：</vt:lpstr>
      <vt:lpstr>整体感知</vt:lpstr>
      <vt:lpstr>整体感知</vt:lpstr>
      <vt:lpstr>诵读课文，赏析语言：</vt:lpstr>
      <vt:lpstr>PowerPoint 演示文稿</vt:lpstr>
      <vt:lpstr>PowerPoint 演示文稿</vt:lpstr>
      <vt:lpstr>感悟主旨</vt:lpstr>
      <vt:lpstr>PowerPoint 演示文稿</vt:lpstr>
      <vt:lpstr>PowerPoint 演示文稿</vt:lpstr>
      <vt:lpstr>PowerPoint 演示文稿</vt:lpstr>
      <vt:lpstr>推荐阅读  </vt:lpstr>
      <vt:lpstr>质疑反思：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壶口瀑布 梁衡</dc:title>
  <dc:creator>kz051</dc:creator>
  <cp:lastModifiedBy>^想飞无罪^</cp:lastModifiedBy>
  <cp:revision>43</cp:revision>
  <dcterms:created xsi:type="dcterms:W3CDTF">2018-05-02T02:55:00Z</dcterms:created>
  <dcterms:modified xsi:type="dcterms:W3CDTF">2019-06-06T03:45:49Z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2052-11.1.0.8661</vt:lpwstr>
  </property>
</Properties>
</file>