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301" r:id="rId2"/>
    <p:sldId id="278" r:id="rId3"/>
    <p:sldId id="270" r:id="rId4"/>
    <p:sldId id="286" r:id="rId5"/>
    <p:sldId id="280" r:id="rId6"/>
    <p:sldId id="302" r:id="rId7"/>
    <p:sldId id="303" r:id="rId8"/>
    <p:sldId id="305" r:id="rId9"/>
    <p:sldId id="304" r:id="rId10"/>
    <p:sldId id="287" r:id="rId11"/>
    <p:sldId id="293" r:id="rId12"/>
    <p:sldId id="306" r:id="rId13"/>
    <p:sldId id="307" r:id="rId14"/>
    <p:sldId id="290" r:id="rId15"/>
    <p:sldId id="308" r:id="rId16"/>
    <p:sldId id="291" r:id="rId17"/>
    <p:sldId id="309" r:id="rId18"/>
    <p:sldId id="294" r:id="rId19"/>
    <p:sldId id="312" r:id="rId20"/>
    <p:sldId id="279" r:id="rId21"/>
  </p:sldIdLst>
  <p:sldSz cx="9144000" cy="5130800"/>
  <p:notesSz cx="6858000" cy="9144000"/>
  <p:custDataLst>
    <p:tags r:id="rId23"/>
  </p:custDataLst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 indent="2286000">
      <a:defRPr>
        <a:latin typeface="Arial"/>
        <a:ea typeface="Arial"/>
        <a:cs typeface="Arial"/>
        <a:sym typeface="Arial"/>
      </a:defRPr>
    </a:lvl6pPr>
    <a:lvl7pPr indent="2743200">
      <a:defRPr>
        <a:latin typeface="Arial"/>
        <a:ea typeface="Arial"/>
        <a:cs typeface="Arial"/>
        <a:sym typeface="Arial"/>
      </a:defRPr>
    </a:lvl7pPr>
    <a:lvl8pPr indent="3200400">
      <a:defRPr>
        <a:latin typeface="Arial"/>
        <a:ea typeface="Arial"/>
        <a:cs typeface="Arial"/>
        <a:sym typeface="Arial"/>
      </a:defRPr>
    </a:lvl8pPr>
    <a:lvl9pPr indent="3657600">
      <a:defRPr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16">
          <p15:clr>
            <a:srgbClr val="A4A3A4"/>
          </p15:clr>
        </p15:guide>
        <p15:guide id="2" pos="29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卢 政坤" initials="卢" lastIdx="0" clrIdx="0"/>
  <p:cmAuthor id="2" name="Administra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16"/>
        <p:guide pos="29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8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6" name="Shape 3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1pPr>
    <a:lvl2pPr indent="2286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2pPr>
    <a:lvl3pPr indent="4572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3pPr>
    <a:lvl4pPr indent="6858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4pPr>
    <a:lvl5pPr indent="9144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5pPr>
    <a:lvl6pPr indent="11430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6pPr>
    <a:lvl7pPr indent="13716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7pPr>
    <a:lvl8pPr indent="16002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8pPr>
    <a:lvl9pPr indent="1828800" defTabSz="457200">
      <a:lnSpc>
        <a:spcPct val="118000"/>
      </a:lnSpc>
      <a:defRPr sz="2200">
        <a:latin typeface="+mj-lt"/>
        <a:ea typeface="+mj-ea"/>
        <a:cs typeface="+mj-cs"/>
        <a:sym typeface="Helvetica Neue" panose="020005030000000200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74650" y="685800"/>
            <a:ext cx="6108700" cy="3429000"/>
          </a:xfrm>
        </p:spPr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74650" y="685800"/>
            <a:ext cx="6108700" cy="3429000"/>
          </a:xfrm>
        </p:spPr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74650" y="685800"/>
            <a:ext cx="6108700" cy="3429000"/>
          </a:xfrm>
        </p:spPr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0800"/>
          </a:xfrm>
          <a:prstGeom prst="rect">
            <a:avLst/>
          </a:prstGeom>
        </p:spPr>
      </p:pic>
      <p:pic>
        <p:nvPicPr>
          <p:cNvPr id="2097153" name="图片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95035" y="3492544"/>
            <a:ext cx="5548964" cy="1638255"/>
          </a:xfrm>
          <a:prstGeom prst="rect">
            <a:avLst/>
          </a:prstGeom>
        </p:spPr>
      </p:pic>
      <p:pic>
        <p:nvPicPr>
          <p:cNvPr id="2097154" name="图片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" y="3046075"/>
            <a:ext cx="2310063" cy="2084725"/>
          </a:xfrm>
          <a:prstGeom prst="rect">
            <a:avLst/>
          </a:prstGeom>
        </p:spPr>
      </p:pic>
      <p:pic>
        <p:nvPicPr>
          <p:cNvPr id="2097155" name="图片 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2988466"/>
            <a:ext cx="7991375" cy="2142333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78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78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78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8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0" name="标题 1"/>
          <p:cNvSpPr>
            <a:spLocks noGrp="1"/>
          </p:cNvSpPr>
          <p:nvPr>
            <p:ph type="title"/>
          </p:nvPr>
        </p:nvSpPr>
        <p:spPr>
          <a:xfrm>
            <a:off x="623888" y="1279138"/>
            <a:ext cx="7886700" cy="2134270"/>
          </a:xfrm>
        </p:spPr>
        <p:txBody>
          <a:bodyPr anchor="b"/>
          <a:lstStyle>
            <a:lvl1pPr>
              <a:defRPr sz="449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801" name="文本占位符 2"/>
          <p:cNvSpPr>
            <a:spLocks noGrp="1"/>
          </p:cNvSpPr>
          <p:nvPr>
            <p:ph type="body" idx="1"/>
          </p:nvPr>
        </p:nvSpPr>
        <p:spPr>
          <a:xfrm>
            <a:off x="623888" y="3433598"/>
            <a:ext cx="7886700" cy="1122362"/>
          </a:xfrm>
        </p:spPr>
        <p:txBody>
          <a:bodyPr/>
          <a:lstStyle>
            <a:lvl1pPr marL="0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1pPr>
            <a:lvl2pPr marL="342265" indent="0">
              <a:buNone/>
              <a:defRPr sz="1495">
                <a:solidFill>
                  <a:schemeClr val="tx1">
                    <a:tint val="75000"/>
                  </a:schemeClr>
                </a:solidFill>
              </a:defRPr>
            </a:lvl2pPr>
            <a:lvl3pPr marL="683895" indent="0">
              <a:buNone/>
              <a:defRPr sz="1345">
                <a:solidFill>
                  <a:schemeClr val="tx1">
                    <a:tint val="75000"/>
                  </a:schemeClr>
                </a:solidFill>
              </a:defRPr>
            </a:lvl3pPr>
            <a:lvl4pPr marL="1026160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4pPr>
            <a:lvl5pPr marL="136842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5pPr>
            <a:lvl6pPr marL="171005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6pPr>
            <a:lvl7pPr marL="2052320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7pPr>
            <a:lvl8pPr marL="239458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8pPr>
            <a:lvl9pPr marL="273621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80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80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80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806" name="内容占位符 2"/>
          <p:cNvSpPr>
            <a:spLocks noGrp="1"/>
          </p:cNvSpPr>
          <p:nvPr>
            <p:ph sz="half" idx="1"/>
          </p:nvPr>
        </p:nvSpPr>
        <p:spPr>
          <a:xfrm>
            <a:off x="628650" y="1365838"/>
            <a:ext cx="3886200" cy="32554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807" name="内容占位符 3"/>
          <p:cNvSpPr>
            <a:spLocks noGrp="1"/>
          </p:cNvSpPr>
          <p:nvPr>
            <p:ph sz="half" idx="2"/>
          </p:nvPr>
        </p:nvSpPr>
        <p:spPr>
          <a:xfrm>
            <a:off x="4629150" y="1365838"/>
            <a:ext cx="3886200" cy="32554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808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80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810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1" name="标题 1"/>
          <p:cNvSpPr>
            <a:spLocks noGrp="1"/>
          </p:cNvSpPr>
          <p:nvPr>
            <p:ph type="title"/>
          </p:nvPr>
        </p:nvSpPr>
        <p:spPr>
          <a:xfrm>
            <a:off x="629841" y="273168"/>
            <a:ext cx="7886700" cy="99171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812" name="文本占位符 2"/>
          <p:cNvSpPr>
            <a:spLocks noGrp="1"/>
          </p:cNvSpPr>
          <p:nvPr>
            <p:ph type="body" idx="1"/>
          </p:nvPr>
        </p:nvSpPr>
        <p:spPr>
          <a:xfrm>
            <a:off x="629841" y="1257759"/>
            <a:ext cx="3868340" cy="616408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265" indent="0">
              <a:buNone/>
              <a:defRPr sz="1495" b="1"/>
            </a:lvl2pPr>
            <a:lvl3pPr marL="683895" indent="0">
              <a:buNone/>
              <a:defRPr sz="1345" b="1"/>
            </a:lvl3pPr>
            <a:lvl4pPr marL="1026160" indent="0">
              <a:buNone/>
              <a:defRPr sz="1195" b="1"/>
            </a:lvl4pPr>
            <a:lvl5pPr marL="1368425" indent="0">
              <a:buNone/>
              <a:defRPr sz="1195" b="1"/>
            </a:lvl5pPr>
            <a:lvl6pPr marL="1710055" indent="0">
              <a:buNone/>
              <a:defRPr sz="1195" b="1"/>
            </a:lvl6pPr>
            <a:lvl7pPr marL="2052320" indent="0">
              <a:buNone/>
              <a:defRPr sz="1195" b="1"/>
            </a:lvl7pPr>
            <a:lvl8pPr marL="2394585" indent="0">
              <a:buNone/>
              <a:defRPr sz="1195" b="1"/>
            </a:lvl8pPr>
            <a:lvl9pPr marL="2736215" indent="0">
              <a:buNone/>
              <a:defRPr sz="119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813" name="内容占位符 3"/>
          <p:cNvSpPr>
            <a:spLocks noGrp="1"/>
          </p:cNvSpPr>
          <p:nvPr>
            <p:ph sz="half" idx="2"/>
          </p:nvPr>
        </p:nvSpPr>
        <p:spPr>
          <a:xfrm>
            <a:off x="629841" y="1874167"/>
            <a:ext cx="3868340" cy="275661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814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57759"/>
            <a:ext cx="3887391" cy="616408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265" indent="0">
              <a:buNone/>
              <a:defRPr sz="1495" b="1"/>
            </a:lvl2pPr>
            <a:lvl3pPr marL="683895" indent="0">
              <a:buNone/>
              <a:defRPr sz="1345" b="1"/>
            </a:lvl3pPr>
            <a:lvl4pPr marL="1026160" indent="0">
              <a:buNone/>
              <a:defRPr sz="1195" b="1"/>
            </a:lvl4pPr>
            <a:lvl5pPr marL="1368425" indent="0">
              <a:buNone/>
              <a:defRPr sz="1195" b="1"/>
            </a:lvl5pPr>
            <a:lvl6pPr marL="1710055" indent="0">
              <a:buNone/>
              <a:defRPr sz="1195" b="1"/>
            </a:lvl6pPr>
            <a:lvl7pPr marL="2052320" indent="0">
              <a:buNone/>
              <a:defRPr sz="1195" b="1"/>
            </a:lvl7pPr>
            <a:lvl8pPr marL="2394585" indent="0">
              <a:buNone/>
              <a:defRPr sz="1195" b="1"/>
            </a:lvl8pPr>
            <a:lvl9pPr marL="2736215" indent="0">
              <a:buNone/>
              <a:defRPr sz="119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815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4167"/>
            <a:ext cx="3887391" cy="275661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816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817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818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图片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0800"/>
          </a:xfrm>
          <a:prstGeom prst="rect">
            <a:avLst/>
          </a:prstGeom>
        </p:spPr>
      </p:pic>
      <p:sp>
        <p:nvSpPr>
          <p:cNvPr id="1048599" name="矩形 13"/>
          <p:cNvSpPr/>
          <p:nvPr userDrawn="1"/>
        </p:nvSpPr>
        <p:spPr>
          <a:xfrm>
            <a:off x="324853" y="273643"/>
            <a:ext cx="8547233" cy="4601517"/>
          </a:xfrm>
          <a:prstGeom prst="rect">
            <a:avLst/>
          </a:prstGeom>
          <a:solidFill>
            <a:schemeClr val="bg1"/>
          </a:solidFill>
          <a:ln>
            <a:solidFill>
              <a:srgbClr val="03B2A7"/>
            </a:solidFill>
          </a:ln>
          <a:effectLst>
            <a:glow rad="25400">
              <a:srgbClr val="03B2A7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5"/>
          </a:p>
        </p:txBody>
      </p:sp>
      <p:pic>
        <p:nvPicPr>
          <p:cNvPr id="2097161" name="图片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8162224" y="4012824"/>
            <a:ext cx="1306629" cy="1098171"/>
          </a:xfrm>
          <a:prstGeom prst="rect">
            <a:avLst/>
          </a:prstGeom>
        </p:spPr>
      </p:pic>
      <p:pic>
        <p:nvPicPr>
          <p:cNvPr id="2097162" name="图片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7573244" y="3796791"/>
            <a:ext cx="1177961" cy="1314204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82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82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2" name="标题 1"/>
          <p:cNvSpPr>
            <a:spLocks noGrp="1"/>
          </p:cNvSpPr>
          <p:nvPr>
            <p:ph type="title"/>
          </p:nvPr>
        </p:nvSpPr>
        <p:spPr>
          <a:xfrm>
            <a:off x="629841" y="342053"/>
            <a:ext cx="2949178" cy="1197187"/>
          </a:xfrm>
        </p:spPr>
        <p:txBody>
          <a:bodyPr anchor="b"/>
          <a:lstStyle>
            <a:lvl1pPr>
              <a:defRPr sz="239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823" name="内容占位符 2"/>
          <p:cNvSpPr>
            <a:spLocks noGrp="1"/>
          </p:cNvSpPr>
          <p:nvPr>
            <p:ph idx="1"/>
          </p:nvPr>
        </p:nvSpPr>
        <p:spPr>
          <a:xfrm>
            <a:off x="3887391" y="738740"/>
            <a:ext cx="4629150" cy="3646194"/>
          </a:xfrm>
        </p:spPr>
        <p:txBody>
          <a:bodyPr/>
          <a:lstStyle>
            <a:lvl1pPr>
              <a:defRPr sz="2395"/>
            </a:lvl1pPr>
            <a:lvl2pPr>
              <a:defRPr sz="2095"/>
            </a:lvl2pPr>
            <a:lvl3pPr>
              <a:defRPr sz="1795"/>
            </a:lvl3pPr>
            <a:lvl4pPr>
              <a:defRPr sz="1495"/>
            </a:lvl4pPr>
            <a:lvl5pPr>
              <a:defRPr sz="1495"/>
            </a:lvl5pPr>
            <a:lvl6pPr>
              <a:defRPr sz="1495"/>
            </a:lvl6pPr>
            <a:lvl7pPr>
              <a:defRPr sz="1495"/>
            </a:lvl7pPr>
            <a:lvl8pPr>
              <a:defRPr sz="1495"/>
            </a:lvl8pPr>
            <a:lvl9pPr>
              <a:defRPr sz="149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82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39240"/>
            <a:ext cx="2949178" cy="2851633"/>
          </a:xfrm>
        </p:spPr>
        <p:txBody>
          <a:bodyPr/>
          <a:lstStyle>
            <a:lvl1pPr marL="0" indent="0">
              <a:buNone/>
              <a:defRPr sz="1195"/>
            </a:lvl1pPr>
            <a:lvl2pPr marL="342265" indent="0">
              <a:buNone/>
              <a:defRPr sz="1045"/>
            </a:lvl2pPr>
            <a:lvl3pPr marL="683895" indent="0">
              <a:buNone/>
              <a:defRPr sz="900"/>
            </a:lvl3pPr>
            <a:lvl4pPr marL="1026160" indent="0">
              <a:buNone/>
              <a:defRPr sz="750"/>
            </a:lvl4pPr>
            <a:lvl5pPr marL="1368425" indent="0">
              <a:buNone/>
              <a:defRPr sz="750"/>
            </a:lvl5pPr>
            <a:lvl6pPr marL="1710055" indent="0">
              <a:buNone/>
              <a:defRPr sz="750"/>
            </a:lvl6pPr>
            <a:lvl7pPr marL="2052320" indent="0">
              <a:buNone/>
              <a:defRPr sz="750"/>
            </a:lvl7pPr>
            <a:lvl8pPr marL="2394585" indent="0">
              <a:buNone/>
              <a:defRPr sz="750"/>
            </a:lvl8pPr>
            <a:lvl9pPr marL="2736215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82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82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82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9" name="标题 1"/>
          <p:cNvSpPr>
            <a:spLocks noGrp="1"/>
          </p:cNvSpPr>
          <p:nvPr>
            <p:ph type="title"/>
          </p:nvPr>
        </p:nvSpPr>
        <p:spPr>
          <a:xfrm>
            <a:off x="629841" y="342053"/>
            <a:ext cx="2949178" cy="1197187"/>
          </a:xfrm>
        </p:spPr>
        <p:txBody>
          <a:bodyPr anchor="b"/>
          <a:lstStyle>
            <a:lvl1pPr>
              <a:defRPr sz="239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48790" name="图片占位符 2"/>
          <p:cNvSpPr>
            <a:spLocks noGrp="1"/>
          </p:cNvSpPr>
          <p:nvPr>
            <p:ph type="pic" idx="1"/>
          </p:nvPr>
        </p:nvSpPr>
        <p:spPr>
          <a:xfrm>
            <a:off x="3887391" y="738740"/>
            <a:ext cx="4629150" cy="3646194"/>
          </a:xfrm>
        </p:spPr>
        <p:txBody>
          <a:bodyPr/>
          <a:lstStyle>
            <a:lvl1pPr marL="0" indent="0">
              <a:buNone/>
              <a:defRPr sz="2395"/>
            </a:lvl1pPr>
            <a:lvl2pPr marL="342265" indent="0">
              <a:buNone/>
              <a:defRPr sz="2095"/>
            </a:lvl2pPr>
            <a:lvl3pPr marL="683895" indent="0">
              <a:buNone/>
              <a:defRPr sz="1795"/>
            </a:lvl3pPr>
            <a:lvl4pPr marL="1026160" indent="0">
              <a:buNone/>
              <a:defRPr sz="1495"/>
            </a:lvl4pPr>
            <a:lvl5pPr marL="1368425" indent="0">
              <a:buNone/>
              <a:defRPr sz="1495"/>
            </a:lvl5pPr>
            <a:lvl6pPr marL="1710055" indent="0">
              <a:buNone/>
              <a:defRPr sz="1495"/>
            </a:lvl6pPr>
            <a:lvl7pPr marL="2052320" indent="0">
              <a:buNone/>
              <a:defRPr sz="1495"/>
            </a:lvl7pPr>
            <a:lvl8pPr marL="2394585" indent="0">
              <a:buNone/>
              <a:defRPr sz="1495"/>
            </a:lvl8pPr>
            <a:lvl9pPr marL="2736215" indent="0">
              <a:buNone/>
              <a:defRPr sz="1495"/>
            </a:lvl9pPr>
          </a:lstStyle>
          <a:p>
            <a:endParaRPr lang="zh-CN" altLang="en-US"/>
          </a:p>
        </p:txBody>
      </p:sp>
      <p:sp>
        <p:nvSpPr>
          <p:cNvPr id="1048791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39240"/>
            <a:ext cx="2949178" cy="2851633"/>
          </a:xfrm>
        </p:spPr>
        <p:txBody>
          <a:bodyPr/>
          <a:lstStyle>
            <a:lvl1pPr marL="0" indent="0">
              <a:buNone/>
              <a:defRPr sz="1195"/>
            </a:lvl1pPr>
            <a:lvl2pPr marL="342265" indent="0">
              <a:buNone/>
              <a:defRPr sz="1045"/>
            </a:lvl2pPr>
            <a:lvl3pPr marL="683895" indent="0">
              <a:buNone/>
              <a:defRPr sz="900"/>
            </a:lvl3pPr>
            <a:lvl4pPr marL="1026160" indent="0">
              <a:buNone/>
              <a:defRPr sz="750"/>
            </a:lvl4pPr>
            <a:lvl5pPr marL="1368425" indent="0">
              <a:buNone/>
              <a:defRPr sz="750"/>
            </a:lvl5pPr>
            <a:lvl6pPr marL="1710055" indent="0">
              <a:buNone/>
              <a:defRPr sz="750"/>
            </a:lvl6pPr>
            <a:lvl7pPr marL="2052320" indent="0">
              <a:buNone/>
              <a:defRPr sz="750"/>
            </a:lvl7pPr>
            <a:lvl8pPr marL="2394585" indent="0">
              <a:buNone/>
              <a:defRPr sz="750"/>
            </a:lvl8pPr>
            <a:lvl9pPr marL="2736215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792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793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9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796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79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79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9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9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168"/>
            <a:ext cx="1971675" cy="434811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780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168"/>
            <a:ext cx="5800725" cy="434811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7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7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</p:nvPr>
        </p:nvSpPr>
        <p:spPr>
          <a:xfrm>
            <a:off x="628650" y="273168"/>
            <a:ext cx="7886700" cy="9917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5838"/>
            <a:ext cx="7886700" cy="3255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55492"/>
            <a:ext cx="2057400" cy="273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3A676-F308-43D0-ABCD-77F39124D539}" type="datetimeFigureOut">
              <a:rPr lang="zh-CN" altLang="en-US" smtClean="0"/>
              <a:t>2022-03-12</a:t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55492"/>
            <a:ext cx="3086100" cy="273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55492"/>
            <a:ext cx="2057400" cy="273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47258-A080-4D43-A57C-056B99CC36F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3895" rtl="0" eaLnBrk="1" latinLnBrk="0" hangingPunct="1">
        <a:lnSpc>
          <a:spcPct val="90000"/>
        </a:lnSpc>
        <a:spcBef>
          <a:spcPct val="0"/>
        </a:spcBef>
        <a:buNone/>
        <a:defRPr sz="32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0815" indent="-170815" algn="l" defTabSz="683895" rtl="0" eaLnBrk="1" latinLnBrk="0" hangingPunct="1">
        <a:lnSpc>
          <a:spcPct val="90000"/>
        </a:lnSpc>
        <a:spcBef>
          <a:spcPct val="150000"/>
        </a:spcBef>
        <a:buFont typeface="Arial" panose="020B0604020202020204" pitchFamily="34" charset="0"/>
        <a:buChar char="•"/>
        <a:defRPr sz="2095" kern="1200">
          <a:solidFill>
            <a:schemeClr val="tx1"/>
          </a:solidFill>
          <a:latin typeface="+mn-lt"/>
          <a:ea typeface="+mn-ea"/>
          <a:cs typeface="+mn-cs"/>
        </a:defRPr>
      </a:lvl1pPr>
      <a:lvl2pPr marL="513080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85534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495" kern="1200">
          <a:solidFill>
            <a:schemeClr val="tx1"/>
          </a:solidFill>
          <a:latin typeface="+mn-lt"/>
          <a:ea typeface="+mn-ea"/>
          <a:cs typeface="+mn-cs"/>
        </a:defRPr>
      </a:lvl3pPr>
      <a:lvl4pPr marL="119697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4pPr>
      <a:lvl5pPr marL="1539240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5pPr>
      <a:lvl6pPr marL="188150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6pPr>
      <a:lvl7pPr marL="222313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7pPr>
      <a:lvl8pPr marL="2565400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8pPr>
      <a:lvl9pPr marL="290766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1pPr>
      <a:lvl2pPr marL="34226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2pPr>
      <a:lvl3pPr marL="68389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3pPr>
      <a:lvl4pPr marL="102616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5pPr>
      <a:lvl6pPr marL="171005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6pPr>
      <a:lvl7pPr marL="205232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7pPr>
      <a:lvl8pPr marL="239458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8pPr>
      <a:lvl9pPr marL="273621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8.w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5.wmf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17.wmf"/><Relationship Id="rId5" Type="http://schemas.openxmlformats.org/officeDocument/2006/relationships/image" Target="../media/image14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1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64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43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10" Type="http://schemas.openxmlformats.org/officeDocument/2006/relationships/image" Target="../media/image75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78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14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79.png"/><Relationship Id="rId7" Type="http://schemas.openxmlformats.org/officeDocument/2006/relationships/image" Target="../media/image90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6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84.png"/><Relationship Id="rId7" Type="http://schemas.openxmlformats.org/officeDocument/2006/relationships/image" Target="../media/image81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83.wmf"/><Relationship Id="rId5" Type="http://schemas.openxmlformats.org/officeDocument/2006/relationships/image" Target="../media/image80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82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5383" y="3092449"/>
            <a:ext cx="1595485" cy="1440041"/>
          </a:xfrm>
          <a:prstGeom prst="rect">
            <a:avLst/>
          </a:prstGeom>
        </p:spPr>
      </p:pic>
      <p:pic>
        <p:nvPicPr>
          <p:cNvPr id="2097157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74" y="245429"/>
            <a:ext cx="1219386" cy="1219386"/>
          </a:xfrm>
          <a:prstGeom prst="rect">
            <a:avLst/>
          </a:prstGeom>
        </p:spPr>
      </p:pic>
      <p:sp>
        <p:nvSpPr>
          <p:cNvPr id="47" name="圆角矩形 46"/>
          <p:cNvSpPr/>
          <p:nvPr/>
        </p:nvSpPr>
        <p:spPr>
          <a:xfrm>
            <a:off x="1226820" y="2272030"/>
            <a:ext cx="6882765" cy="628015"/>
          </a:xfrm>
          <a:prstGeom prst="roundRect">
            <a:avLst>
              <a:gd name="adj" fmla="val 6354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995" b="1" dirty="0">
                <a:solidFill>
                  <a:srgbClr val="1552D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6.4.3</a:t>
            </a:r>
            <a:r>
              <a:rPr lang="en-US" sz="2995" b="1" dirty="0">
                <a:solidFill>
                  <a:srgbClr val="1552D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r>
              <a:rPr sz="2995" b="1" dirty="0" err="1">
                <a:solidFill>
                  <a:srgbClr val="1552D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余弦定理、正弦定理应用举例</a:t>
            </a:r>
            <a:endParaRPr sz="2995" b="1" dirty="0">
              <a:solidFill>
                <a:srgbClr val="1552D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53861" y="1409248"/>
            <a:ext cx="5949353" cy="643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59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第六章  平面向量及其应用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11785" y="272415"/>
            <a:ext cx="4168140" cy="530860"/>
            <a:chOff x="491" y="473"/>
            <a:chExt cx="6564" cy="836"/>
          </a:xfrm>
        </p:grpSpPr>
        <p:sp>
          <p:nvSpPr>
            <p:cNvPr id="5" name="Shape 108"/>
            <p:cNvSpPr/>
            <p:nvPr/>
          </p:nvSpPr>
          <p:spPr>
            <a:xfrm>
              <a:off x="515" y="473"/>
              <a:ext cx="872" cy="837"/>
            </a:xfrm>
            <a:prstGeom prst="rect">
              <a:avLst/>
            </a:prstGeom>
            <a:solidFill>
              <a:srgbClr val="C00000">
                <a:alpha val="80000"/>
              </a:srgbClr>
            </a:solidFill>
            <a:ln w="12700">
              <a:noFill/>
              <a:miter lim="400000"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6" name="Shape 112"/>
            <p:cNvSpPr/>
            <p:nvPr/>
          </p:nvSpPr>
          <p:spPr>
            <a:xfrm>
              <a:off x="491" y="482"/>
              <a:ext cx="859" cy="82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45719" rIns="45719">
              <a:spAutoFit/>
            </a:bodyPr>
            <a:lstStyle>
              <a:lvl1pPr algn="ctr">
                <a:defRPr sz="10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altLang="zh-CN" sz="2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"/>
                  <a:ea typeface="方正舒体" panose="02010601030101010101" pitchFamily="2" charset="-122"/>
                  <a:sym typeface="微软雅黑" panose="020B0503020204020204" charset="-122"/>
                </a:rPr>
                <a:t>1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827" y="565"/>
              <a:ext cx="3022" cy="72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9" tIns="45719" rIns="45719" bIns="45719" numCol="1" spcCol="38100" rtlCol="0" anchor="t">
              <a:spAutoFit/>
            </a:bodyPr>
            <a:lstStyle/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/>
                  <a:sym typeface="Arial"/>
                </a:rPr>
                <a:t>课前自主复习</a:t>
              </a: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1387" y="1288"/>
              <a:ext cx="5669" cy="0"/>
            </a:xfrm>
            <a:prstGeom prst="line">
              <a:avLst/>
            </a:prstGeom>
            <a:noFill/>
            <a:ln w="28575" cap="flat">
              <a:solidFill>
                <a:srgbClr val="C00000"/>
              </a:solidFill>
              <a:prstDash val="solid"/>
              <a:miter lim="800000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5122" name="灯片编号占位符 3"/>
          <p:cNvSpPr txBox="1">
            <a:spLocks noGrp="1"/>
          </p:cNvSpPr>
          <p:nvPr/>
        </p:nvSpPr>
        <p:spPr>
          <a:xfrm>
            <a:off x="9509760" y="69088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ct val="0"/>
              </a:spcBef>
              <a:spcAft>
                <a:spcPct val="0"/>
              </a:spcAft>
              <a:defRPr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defTabSz="4572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9A0DB2DC-4C9A-4742-B13C-FB6460FD3503}" type="slidenum">
              <a:rPr lang="en-US" altLang="zh-CN" sz="1200">
                <a:latin typeface="微软雅黑" panose="020B0503020204020204" charset="-122"/>
                <a:ea typeface="微软雅黑" panose="020B0503020204020204" charset="-122"/>
              </a:rPr>
              <a:t>2</a:t>
            </a:fld>
            <a:endParaRPr lang="en-US" altLang="zh-CN" sz="12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1385570" y="1447800"/>
          <a:ext cx="2223135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3" imgW="1473200" imgH="698500" progId="Equation.3">
                  <p:embed/>
                </p:oleObj>
              </mc:Choice>
              <mc:Fallback>
                <p:oleObj r:id="rId3" imgW="1473200" imgH="698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85570" y="1447800"/>
                        <a:ext cx="2223135" cy="1216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AutoShape 3"/>
          <p:cNvSpPr/>
          <p:nvPr/>
        </p:nvSpPr>
        <p:spPr>
          <a:xfrm>
            <a:off x="3748405" y="1781810"/>
            <a:ext cx="914400" cy="533400"/>
          </a:xfrm>
          <a:prstGeom prst="rightArrow">
            <a:avLst>
              <a:gd name="adj1" fmla="val 50000"/>
              <a:gd name="adj2" fmla="val 4284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4572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变形</a:t>
            </a:r>
          </a:p>
        </p:txBody>
      </p:sp>
      <p:graphicFrame>
        <p:nvGraphicFramePr>
          <p:cNvPr id="18436" name="Object 3"/>
          <p:cNvGraphicFramePr>
            <a:graphicFrameLocks noChangeAspect="1"/>
          </p:cNvGraphicFramePr>
          <p:nvPr/>
        </p:nvGraphicFramePr>
        <p:xfrm>
          <a:off x="4774565" y="1057910"/>
          <a:ext cx="1970405" cy="190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5" imgW="1244600" imgH="1282700" progId="Equation.3">
                  <p:embed/>
                </p:oleObj>
              </mc:Choice>
              <mc:Fallback>
                <p:oleObj r:id="rId5" imgW="1244600" imgH="1282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74565" y="1057910"/>
                        <a:ext cx="1970405" cy="1908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Rectangle 5"/>
          <p:cNvSpPr/>
          <p:nvPr/>
        </p:nvSpPr>
        <p:spPr>
          <a:xfrm>
            <a:off x="481330" y="925513"/>
            <a:ext cx="145923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余弦定理：</a:t>
            </a:r>
          </a:p>
        </p:txBody>
      </p:sp>
      <p:sp>
        <p:nvSpPr>
          <p:cNvPr id="5131" name="Text Box 7"/>
          <p:cNvSpPr txBox="1"/>
          <p:nvPr/>
        </p:nvSpPr>
        <p:spPr>
          <a:xfrm>
            <a:off x="536575" y="3001645"/>
            <a:ext cx="7098665" cy="7004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注意：</a:t>
            </a:r>
            <a:r>
              <a:rPr lang="zh-CN" altLang="en-US" sz="1800" b="1">
                <a:solidFill>
                  <a:srgbClr val="15131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△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ABC</a:t>
            </a:r>
            <a:r>
              <a:rPr lang="zh-CN" altLang="en-US" sz="1800" b="1">
                <a:solidFill>
                  <a:srgbClr val="15131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中，以下的三角关系式，在解答有关三角形问题时，经常用到，要记熟并灵活地加以运用：</a:t>
            </a:r>
          </a:p>
        </p:txBody>
      </p:sp>
      <p:graphicFrame>
        <p:nvGraphicFramePr>
          <p:cNvPr id="18441" name="Object 4"/>
          <p:cNvGraphicFramePr>
            <a:graphicFrameLocks noChangeAspect="1"/>
          </p:cNvGraphicFramePr>
          <p:nvPr/>
        </p:nvGraphicFramePr>
        <p:xfrm>
          <a:off x="1282065" y="3740785"/>
          <a:ext cx="1675130" cy="387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7" imgW="914400" imgH="203200" progId="Equation.3">
                  <p:embed/>
                </p:oleObj>
              </mc:Choice>
              <mc:Fallback>
                <p:oleObj r:id="rId7" imgW="9144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82065" y="3740785"/>
                        <a:ext cx="1675130" cy="3879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2" name="Object 5"/>
          <p:cNvGraphicFramePr>
            <a:graphicFrameLocks noChangeAspect="1"/>
          </p:cNvGraphicFramePr>
          <p:nvPr/>
        </p:nvGraphicFramePr>
        <p:xfrm>
          <a:off x="3065780" y="3747770"/>
          <a:ext cx="4281170" cy="357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r:id="rId9" imgW="2413000" imgH="203200" progId="Equation.3">
                  <p:embed/>
                </p:oleObj>
              </mc:Choice>
              <mc:Fallback>
                <p:oleObj r:id="rId9" imgW="24130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65780" y="3747770"/>
                        <a:ext cx="4281170" cy="3575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3" name="Object 6"/>
          <p:cNvGraphicFramePr>
            <a:graphicFrameLocks noChangeAspect="1"/>
          </p:cNvGraphicFramePr>
          <p:nvPr/>
        </p:nvGraphicFramePr>
        <p:xfrm>
          <a:off x="1160145" y="4238625"/>
          <a:ext cx="4565015" cy="626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r:id="rId11" imgW="2260600" imgH="393700" progId="Equation.3">
                  <p:embed/>
                </p:oleObj>
              </mc:Choice>
              <mc:Fallback>
                <p:oleObj r:id="rId11" imgW="22606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160145" y="4238625"/>
                        <a:ext cx="4565015" cy="6267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51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14045" y="862648"/>
            <a:ext cx="8095059" cy="711200"/>
            <a:chOff x="144" y="1149"/>
            <a:chExt cx="4707" cy="448"/>
          </a:xfrm>
        </p:grpSpPr>
        <p:grpSp>
          <p:nvGrpSpPr>
            <p:cNvPr id="4106" name="Group 3"/>
            <p:cNvGrpSpPr/>
            <p:nvPr/>
          </p:nvGrpSpPr>
          <p:grpSpPr>
            <a:xfrm>
              <a:off x="144" y="1149"/>
              <a:ext cx="2361" cy="448"/>
              <a:chOff x="672" y="1245"/>
              <a:chExt cx="2361" cy="448"/>
            </a:xfrm>
          </p:grpSpPr>
          <p:sp>
            <p:nvSpPr>
              <p:cNvPr id="4108" name="Text Box 4"/>
              <p:cNvSpPr txBox="1"/>
              <p:nvPr/>
            </p:nvSpPr>
            <p:spPr>
              <a:xfrm>
                <a:off x="672" y="1344"/>
                <a:ext cx="1016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>
                <a:lvl1pPr marL="228600" indent="-228600" algn="l" rtl="0" fontAlgn="base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rtl="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defTabSz="45720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000" b="1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r>
                  <a:rPr lang="zh-CN" altLang="en-US" sz="2000" b="1">
                    <a:solidFill>
                      <a:srgbClr val="0000CC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正弦定理：</a:t>
                </a:r>
                <a:endParaRPr lang="zh-CN" altLang="en-US" sz="20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graphicFrame>
            <p:nvGraphicFramePr>
              <p:cNvPr id="4109" name="Object 7"/>
              <p:cNvGraphicFramePr>
                <a:graphicFrameLocks noChangeAspect="1"/>
              </p:cNvGraphicFramePr>
              <p:nvPr/>
            </p:nvGraphicFramePr>
            <p:xfrm>
              <a:off x="1637" y="1245"/>
              <a:ext cx="1396" cy="44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054" r:id="rId4" imgW="1676400" imgH="393700" progId="Equation.3">
                      <p:embed/>
                    </p:oleObj>
                  </mc:Choice>
                  <mc:Fallback>
                    <p:oleObj r:id="rId4" imgW="1676400" imgH="393700" progId="Equation.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1637" y="1245"/>
                            <a:ext cx="1396" cy="44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4107" name="Text Box 6"/>
            <p:cNvSpPr txBox="1"/>
            <p:nvPr/>
          </p:nvSpPr>
          <p:spPr>
            <a:xfrm>
              <a:off x="2399" y="1248"/>
              <a:ext cx="2452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228600" indent="-228600" algn="l" rtl="0" fontAlgn="base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rtl="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45720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en-US" sz="2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（其中</a:t>
              </a:r>
              <a:r>
                <a:rPr lang="en-US" altLang="zh-CN" sz="2000" i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R</a:t>
              </a:r>
              <a:r>
                <a:rPr lang="zh-CN" altLang="en-US" sz="2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为△</a:t>
              </a:r>
              <a:r>
                <a:rPr lang="en-US" altLang="zh-CN" sz="2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ABC</a:t>
              </a:r>
              <a:r>
                <a:rPr lang="zh-CN" altLang="en-US" sz="2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的外接圆半径）</a:t>
              </a:r>
            </a:p>
          </p:txBody>
        </p:sp>
      </p:grpSp>
      <p:sp>
        <p:nvSpPr>
          <p:cNvPr id="17415" name="Text Box 7"/>
          <p:cNvSpPr txBox="1"/>
          <p:nvPr/>
        </p:nvSpPr>
        <p:spPr>
          <a:xfrm>
            <a:off x="614045" y="1689735"/>
            <a:ext cx="2795905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zh-CN" sz="2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正弦定理的变形：</a:t>
            </a:r>
          </a:p>
        </p:txBody>
      </p:sp>
      <p:graphicFrame>
        <p:nvGraphicFramePr>
          <p:cNvPr id="17416" name="Object 2"/>
          <p:cNvGraphicFramePr>
            <a:graphicFrameLocks noChangeAspect="1"/>
          </p:cNvGraphicFramePr>
          <p:nvPr/>
        </p:nvGraphicFramePr>
        <p:xfrm>
          <a:off x="677545" y="2197735"/>
          <a:ext cx="3704536" cy="34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r:id="rId6" imgW="2349500" imgH="203200" progId="Equation.3">
                  <p:embed/>
                </p:oleObj>
              </mc:Choice>
              <mc:Fallback>
                <p:oleObj r:id="rId6" imgW="23495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7545" y="2197735"/>
                        <a:ext cx="3704536" cy="34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7" name="Object 3"/>
          <p:cNvGraphicFramePr>
            <a:graphicFrameLocks noChangeAspect="1"/>
          </p:cNvGraphicFramePr>
          <p:nvPr/>
        </p:nvGraphicFramePr>
        <p:xfrm>
          <a:off x="677545" y="2600325"/>
          <a:ext cx="3240405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r:id="rId8" imgW="2184400" imgH="393700" progId="Equation.3">
                  <p:embed/>
                </p:oleObj>
              </mc:Choice>
              <mc:Fallback>
                <p:oleObj r:id="rId8" imgW="21844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77545" y="2600325"/>
                        <a:ext cx="3240405" cy="64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8" name="Object 4"/>
          <p:cNvGraphicFramePr>
            <a:graphicFrameLocks noChangeAspect="1"/>
          </p:cNvGraphicFramePr>
          <p:nvPr/>
        </p:nvGraphicFramePr>
        <p:xfrm>
          <a:off x="715010" y="3376295"/>
          <a:ext cx="3081655" cy="312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r:id="rId10" imgW="1688465" imgH="177165" progId="Equation.3">
                  <p:embed/>
                </p:oleObj>
              </mc:Choice>
              <mc:Fallback>
                <p:oleObj r:id="rId10" imgW="1688465" imgH="1771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15010" y="3376295"/>
                        <a:ext cx="3081655" cy="312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9" name="Text Box 11"/>
          <p:cNvSpPr txBox="1"/>
          <p:nvPr/>
        </p:nvSpPr>
        <p:spPr>
          <a:xfrm>
            <a:off x="547370" y="3810000"/>
            <a:ext cx="2727325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zh-CN" sz="2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三角形面积公式：</a:t>
            </a:r>
          </a:p>
        </p:txBody>
      </p:sp>
      <p:graphicFrame>
        <p:nvGraphicFramePr>
          <p:cNvPr id="17420" name="Object 5"/>
          <p:cNvGraphicFramePr>
            <a:graphicFrameLocks noChangeAspect="1"/>
          </p:cNvGraphicFramePr>
          <p:nvPr/>
        </p:nvGraphicFramePr>
        <p:xfrm>
          <a:off x="763270" y="4194810"/>
          <a:ext cx="5210810" cy="680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r:id="rId12" imgW="2602865" imgH="393700" progId="Equation.3">
                  <p:embed/>
                </p:oleObj>
              </mc:Choice>
              <mc:Fallback>
                <p:oleObj r:id="rId12" imgW="2602865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63270" y="4194810"/>
                        <a:ext cx="5210810" cy="6800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椭圆形标注 5"/>
          <p:cNvSpPr/>
          <p:nvPr/>
        </p:nvSpPr>
        <p:spPr>
          <a:xfrm>
            <a:off x="5356225" y="1434223"/>
            <a:ext cx="3189605" cy="1311124"/>
          </a:xfrm>
          <a:prstGeom prst="wedgeEllipseCallout">
            <a:avLst>
              <a:gd name="adj1" fmla="val -79250"/>
              <a:gd name="adj2" fmla="val 23616"/>
            </a:avLst>
          </a:prstGeom>
          <a:gradFill>
            <a:gsLst>
              <a:gs pos="100000">
                <a:srgbClr val="9EE256"/>
              </a:gs>
              <a:gs pos="100000">
                <a:srgbClr val="52762D"/>
              </a:gs>
            </a:gsLst>
            <a:lin ang="5400000" scaled="0"/>
          </a:gradFill>
          <a:ln w="12700" cap="flat">
            <a:solidFill>
              <a:srgbClr val="BBE0E3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ctr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将等式中的边换成角，转化成三角恒等变换，注意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2</a:t>
            </a:r>
            <a:r>
              <a:rPr kumimoji="0" lang="en-US" altLang="zh-CN" sz="1800" b="1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R</a:t>
            </a: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约掉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.</a:t>
            </a:r>
          </a:p>
        </p:txBody>
      </p:sp>
      <p:sp>
        <p:nvSpPr>
          <p:cNvPr id="8" name="椭圆形标注 7"/>
          <p:cNvSpPr/>
          <p:nvPr/>
        </p:nvSpPr>
        <p:spPr>
          <a:xfrm>
            <a:off x="5172075" y="2838098"/>
            <a:ext cx="2856230" cy="910658"/>
          </a:xfrm>
          <a:prstGeom prst="wedgeEllipseCallout">
            <a:avLst>
              <a:gd name="adj1" fmla="val -87972"/>
              <a:gd name="adj2" fmla="val -33220"/>
            </a:avLst>
          </a:prstGeom>
          <a:gradFill>
            <a:gsLst>
              <a:gs pos="100000">
                <a:srgbClr val="9EE256"/>
              </a:gs>
              <a:gs pos="100000">
                <a:srgbClr val="52762D"/>
              </a:gs>
            </a:gsLst>
            <a:lin ang="5400000" scaled="0"/>
          </a:gradFill>
          <a:ln w="12700" cap="flat">
            <a:solidFill>
              <a:srgbClr val="BBE0E3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ctr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将等式中的角换成边，注意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2</a:t>
            </a:r>
            <a:r>
              <a:rPr kumimoji="0" lang="en-US" altLang="zh-CN" sz="1800" b="1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R</a:t>
            </a: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约掉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微软雅黑" panose="020B0503020204020204" charset="-122"/>
              </a:rPr>
              <a:t>.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311785" y="272415"/>
            <a:ext cx="4168140" cy="530860"/>
            <a:chOff x="491" y="473"/>
            <a:chExt cx="6564" cy="836"/>
          </a:xfrm>
        </p:grpSpPr>
        <p:sp>
          <p:nvSpPr>
            <p:cNvPr id="9" name="Shape 108"/>
            <p:cNvSpPr/>
            <p:nvPr/>
          </p:nvSpPr>
          <p:spPr>
            <a:xfrm>
              <a:off x="515" y="473"/>
              <a:ext cx="872" cy="837"/>
            </a:xfrm>
            <a:prstGeom prst="rect">
              <a:avLst/>
            </a:prstGeom>
            <a:solidFill>
              <a:srgbClr val="C00000">
                <a:alpha val="80000"/>
              </a:srgbClr>
            </a:solidFill>
            <a:ln w="12700">
              <a:noFill/>
              <a:miter lim="400000"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0" name="Shape 112"/>
            <p:cNvSpPr/>
            <p:nvPr/>
          </p:nvSpPr>
          <p:spPr>
            <a:xfrm>
              <a:off x="491" y="482"/>
              <a:ext cx="859" cy="82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45719" rIns="45719">
              <a:spAutoFit/>
            </a:bodyPr>
            <a:lstStyle>
              <a:lvl1pPr algn="ctr">
                <a:defRPr sz="10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altLang="zh-CN" sz="2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"/>
                  <a:ea typeface="方正舒体" panose="02010601030101010101" pitchFamily="2" charset="-122"/>
                  <a:sym typeface="微软雅黑" panose="020B0503020204020204" charset="-122"/>
                </a:rPr>
                <a:t>1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827" y="565"/>
              <a:ext cx="3022" cy="72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9" tIns="45719" rIns="45719" bIns="45719" numCol="1" spcCol="38100" rtlCol="0" anchor="t">
              <a:spAutoFit/>
            </a:bodyPr>
            <a:lstStyle/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/>
                  <a:sym typeface="Arial"/>
                </a:rPr>
                <a:t>课前自主复习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1387" y="1288"/>
              <a:ext cx="5669" cy="0"/>
            </a:xfrm>
            <a:prstGeom prst="line">
              <a:avLst/>
            </a:prstGeom>
            <a:noFill/>
            <a:ln w="28575" cap="flat">
              <a:solidFill>
                <a:srgbClr val="C00000"/>
              </a:solidFill>
              <a:prstDash val="solid"/>
              <a:miter lim="800000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9" grpId="0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/>
          <p:nvPr/>
        </p:nvSpPr>
        <p:spPr>
          <a:xfrm>
            <a:off x="327025" y="774065"/>
            <a:ext cx="7994650" cy="3950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808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遥不可及的月亮离我们地球究竟有多远呢？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在古代，天文学家没有先进的仪器就已经估算出了两者的距离，是什么神奇的方法探索到这个奥秘的呢？</a:t>
            </a: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早在</a:t>
            </a:r>
            <a:r>
              <a:rPr lang="en-US" altLang="zh-CN" sz="2000" dirty="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1671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年，两位法国天文学家为了测量地球</a:t>
            </a: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与月球之间的距离，利用几乎位于同一经线上的柏</a:t>
            </a: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</a:t>
            </a:r>
            <a:r>
              <a:rPr lang="en-US" altLang="zh-CN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点</a:t>
            </a:r>
            <a:r>
              <a:rPr lang="en-US" altLang="zh-CN" sz="2000" i="1" dirty="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en-US" altLang="zh-CN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与好望角</a:t>
            </a:r>
            <a:r>
              <a:rPr lang="en-US" altLang="zh-CN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点</a:t>
            </a:r>
            <a:r>
              <a:rPr lang="en-US" altLang="zh-CN" sz="2000" i="1" dirty="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)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</a:t>
            </a:r>
            <a:r>
              <a:rPr lang="zh-CN" altLang="en-US" sz="2000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基点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，测量出</a:t>
            </a:r>
            <a:r>
              <a:rPr lang="zh-CN" altLang="en-US" sz="2000" i="1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2000" dirty="0">
                <a:sym typeface="+mn-ea"/>
              </a:rPr>
              <a:t>, </a:t>
            </a:r>
            <a:r>
              <a:rPr lang="zh-CN" altLang="en-US" sz="2000" i="1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β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的大小，</a:t>
            </a: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并计算出两地之间的距离</a:t>
            </a:r>
            <a:r>
              <a:rPr lang="en-US" altLang="zh-CN" sz="2000" i="1" dirty="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AB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，进而算出了地球与月</a:t>
            </a: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球之间的距离约为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385 400</a:t>
            </a: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km</a:t>
            </a:r>
            <a:r>
              <a:rPr lang="en-US" altLang="zh-CN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.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我们在地球上所能用</a:t>
            </a: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的最长的</a:t>
            </a:r>
            <a:r>
              <a:rPr lang="zh-CN" altLang="en-US" sz="2000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基线</a:t>
            </a: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是地球椭圆轨道的长轴</a:t>
            </a:r>
            <a:r>
              <a:rPr lang="en-US" altLang="zh-CN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.</a:t>
            </a:r>
            <a:endParaRPr lang="zh-CN" altLang="en-US" sz="2000" dirty="0">
              <a:solidFill>
                <a:srgbClr val="000808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lvl="0" indent="0" algn="just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000808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0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今天我们开始学习</a:t>
            </a:r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正弦定理</a:t>
            </a:r>
            <a:r>
              <a:rPr lang="zh-CN" altLang="en-US" sz="20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余弦定理</a:t>
            </a:r>
            <a:r>
              <a:rPr lang="zh-CN" altLang="en-US" sz="20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在科学实践中的</a:t>
            </a:r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重要应用</a:t>
            </a:r>
            <a:r>
              <a:rPr lang="zh-CN" altLang="en-US" sz="20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，首先研究如何测量距离</a:t>
            </a:r>
            <a:r>
              <a:rPr lang="en-US" altLang="zh-CN" sz="20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311785" y="272415"/>
            <a:ext cx="4168775" cy="531495"/>
            <a:chOff x="491" y="473"/>
            <a:chExt cx="6565" cy="837"/>
          </a:xfrm>
        </p:grpSpPr>
        <p:sp>
          <p:nvSpPr>
            <p:cNvPr id="9" name="Shape 108"/>
            <p:cNvSpPr/>
            <p:nvPr/>
          </p:nvSpPr>
          <p:spPr>
            <a:xfrm>
              <a:off x="515" y="473"/>
              <a:ext cx="872" cy="837"/>
            </a:xfrm>
            <a:prstGeom prst="rect">
              <a:avLst/>
            </a:prstGeom>
            <a:solidFill>
              <a:srgbClr val="C00000">
                <a:alpha val="80000"/>
              </a:srgbClr>
            </a:solidFill>
            <a:ln w="12700">
              <a:noFill/>
              <a:miter lim="400000"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0" name="Shape 112"/>
            <p:cNvSpPr/>
            <p:nvPr/>
          </p:nvSpPr>
          <p:spPr>
            <a:xfrm>
              <a:off x="491" y="482"/>
              <a:ext cx="859" cy="82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45719" rIns="45719">
              <a:spAutoFit/>
            </a:bodyPr>
            <a:lstStyle>
              <a:lvl1pPr algn="ctr">
                <a:defRPr sz="10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altLang="zh-CN" sz="2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"/>
                  <a:ea typeface="方正舒体" panose="02010601030101010101" pitchFamily="2" charset="-122"/>
                  <a:sym typeface="微软雅黑" panose="020B0503020204020204" charset="-122"/>
                </a:rPr>
                <a:t>2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827" y="565"/>
              <a:ext cx="2062" cy="72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9" tIns="45719" rIns="45719" bIns="45719" numCol="1" spcCol="38100" rtlCol="0" anchor="t">
              <a:spAutoFit/>
            </a:bodyPr>
            <a:lstStyle/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/>
                  <a:sym typeface="Arial"/>
                </a:rPr>
                <a:t>课程导入</a:t>
              </a: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1387" y="1288"/>
              <a:ext cx="5669" cy="0"/>
            </a:xfrm>
            <a:prstGeom prst="line">
              <a:avLst/>
            </a:prstGeom>
            <a:noFill/>
            <a:ln w="28575" cap="flat">
              <a:solidFill>
                <a:srgbClr val="C00000"/>
              </a:solidFill>
              <a:prstDash val="solid"/>
              <a:miter lim="800000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rcRect l="20067" t="11167" r="18700" b="7539"/>
          <a:stretch>
            <a:fillRect/>
          </a:stretch>
        </p:blipFill>
        <p:spPr>
          <a:xfrm>
            <a:off x="6114415" y="1974215"/>
            <a:ext cx="2332990" cy="1835150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40"/>
                            </p:stCondLst>
                            <p:childTnLst>
                              <p:par>
                                <p:cTn id="3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20"/>
                            </p:stCondLst>
                            <p:childTnLst>
                              <p:par>
                                <p:cTn id="3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4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97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97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97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297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297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297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0"/>
          <p:cNvSpPr/>
          <p:nvPr/>
        </p:nvSpPr>
        <p:spPr>
          <a:xfrm>
            <a:off x="1012661" y="328208"/>
            <a:ext cx="1016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b="0">
                <a:solidFill>
                  <a:srgbClr val="000000"/>
                </a:solidFill>
              </a:defRPr>
            </a:pPr>
            <a:r>
              <a:rPr kumimoji="0" lang="zh-CN" sz="2000" b="1" i="0" u="none" strike="noStrike" kern="0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几个概念</a:t>
            </a:r>
          </a:p>
        </p:txBody>
      </p:sp>
      <p:sp>
        <p:nvSpPr>
          <p:cNvPr id="5" name="五边形 4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  <p:sp>
        <p:nvSpPr>
          <p:cNvPr id="29" name="矩形: 圆角 28"/>
          <p:cNvSpPr/>
          <p:nvPr/>
        </p:nvSpPr>
        <p:spPr>
          <a:xfrm>
            <a:off x="1095379" y="1592236"/>
            <a:ext cx="948627" cy="37456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铅垂平面</a:t>
            </a:r>
          </a:p>
        </p:txBody>
      </p:sp>
      <p:sp>
        <p:nvSpPr>
          <p:cNvPr id="13" name="Shape 120"/>
          <p:cNvSpPr/>
          <p:nvPr/>
        </p:nvSpPr>
        <p:spPr>
          <a:xfrm>
            <a:off x="994410" y="2095500"/>
            <a:ext cx="3004820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 anchorCtr="0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定义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与地面垂直的平面</a:t>
            </a:r>
            <a:endParaRPr lang="en-US" altLang="zh-CN">
              <a:solidFill>
                <a:srgbClr val="0000FF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74" y="1544276"/>
            <a:ext cx="465201" cy="441276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4460240" y="1445895"/>
            <a:ext cx="2021205" cy="1038860"/>
            <a:chOff x="7075" y="1694"/>
            <a:chExt cx="3442" cy="1769"/>
          </a:xfrm>
        </p:grpSpPr>
        <p:sp>
          <p:nvSpPr>
            <p:cNvPr id="2" name="平行四边形 3"/>
            <p:cNvSpPr/>
            <p:nvPr/>
          </p:nvSpPr>
          <p:spPr>
            <a:xfrm>
              <a:off x="7075" y="2627"/>
              <a:ext cx="3442" cy="836"/>
            </a:xfrm>
            <a:custGeom>
              <a:avLst/>
              <a:gdLst>
                <a:gd name="connsiteX0" fmla="*/ 0 w 2896735"/>
                <a:gd name="connsiteY0" fmla="*/ 703172 h 703172"/>
                <a:gd name="connsiteX1" fmla="*/ 787179 w 2896735"/>
                <a:gd name="connsiteY1" fmla="*/ 7144 h 703172"/>
                <a:gd name="connsiteX2" fmla="*/ 2896735 w 2896735"/>
                <a:gd name="connsiteY2" fmla="*/ 0 h 703172"/>
                <a:gd name="connsiteX3" fmla="*/ 2164325 w 2896735"/>
                <a:gd name="connsiteY3" fmla="*/ 703172 h 703172"/>
                <a:gd name="connsiteX4" fmla="*/ 0 w 2896735"/>
                <a:gd name="connsiteY4" fmla="*/ 703172 h 703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96735" h="703172">
                  <a:moveTo>
                    <a:pt x="0" y="703172"/>
                  </a:moveTo>
                  <a:lnTo>
                    <a:pt x="787179" y="7144"/>
                  </a:lnTo>
                  <a:lnTo>
                    <a:pt x="2896735" y="0"/>
                  </a:lnTo>
                  <a:lnTo>
                    <a:pt x="2164325" y="703172"/>
                  </a:lnTo>
                  <a:lnTo>
                    <a:pt x="0" y="703172"/>
                  </a:lnTo>
                  <a:close/>
                </a:path>
              </a:pathLst>
            </a:cu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4" name="平行四边形 3"/>
            <p:cNvSpPr/>
            <p:nvPr/>
          </p:nvSpPr>
          <p:spPr>
            <a:xfrm rot="5400000" flipH="1">
              <a:off x="8088" y="2104"/>
              <a:ext cx="1769" cy="949"/>
            </a:xfrm>
            <a:custGeom>
              <a:avLst/>
              <a:gdLst>
                <a:gd name="connsiteX0" fmla="*/ 0 w 3646767"/>
                <a:gd name="connsiteY0" fmla="*/ 1118666 h 1118666"/>
                <a:gd name="connsiteX1" fmla="*/ 1707321 w 3646767"/>
                <a:gd name="connsiteY1" fmla="*/ 2725 h 1118666"/>
                <a:gd name="connsiteX2" fmla="*/ 3646767 w 3646767"/>
                <a:gd name="connsiteY2" fmla="*/ 0 h 1118666"/>
                <a:gd name="connsiteX3" fmla="*/ 2164325 w 3646767"/>
                <a:gd name="connsiteY3" fmla="*/ 1118666 h 1118666"/>
                <a:gd name="connsiteX4" fmla="*/ 0 w 3646767"/>
                <a:gd name="connsiteY4" fmla="*/ 1118666 h 1118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767" h="1118666">
                  <a:moveTo>
                    <a:pt x="0" y="1118666"/>
                  </a:moveTo>
                  <a:lnTo>
                    <a:pt x="1707321" y="2725"/>
                  </a:lnTo>
                  <a:lnTo>
                    <a:pt x="3646767" y="0"/>
                  </a:lnTo>
                  <a:lnTo>
                    <a:pt x="2164325" y="1118666"/>
                  </a:lnTo>
                  <a:lnTo>
                    <a:pt x="0" y="1118666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8498" y="2631"/>
              <a:ext cx="949" cy="0"/>
            </a:xfrm>
            <a:prstGeom prst="line">
              <a:avLst/>
            </a:prstGeom>
            <a:noFill/>
            <a:ln w="12700" cap="flat">
              <a:solidFill>
                <a:srgbClr val="0000FF"/>
              </a:solidFill>
              <a:prstDash val="sys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18" name="矩形: 圆角 17"/>
          <p:cNvSpPr/>
          <p:nvPr/>
        </p:nvSpPr>
        <p:spPr>
          <a:xfrm>
            <a:off x="1106263" y="2580871"/>
            <a:ext cx="627288" cy="37456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C0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坡角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73" y="2547517"/>
            <a:ext cx="465201" cy="441276"/>
          </a:xfrm>
          <a:prstGeom prst="rect">
            <a:avLst/>
          </a:prstGeom>
        </p:spPr>
      </p:pic>
      <p:sp>
        <p:nvSpPr>
          <p:cNvPr id="21" name="Shape 120"/>
          <p:cNvSpPr/>
          <p:nvPr/>
        </p:nvSpPr>
        <p:spPr>
          <a:xfrm>
            <a:off x="994410" y="3128645"/>
            <a:ext cx="3382010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C00000"/>
                </a:solidFill>
              </a:rPr>
              <a:t>【</a:t>
            </a:r>
            <a:r>
              <a:rPr lang="zh-CN" altLang="en-US">
                <a:solidFill>
                  <a:srgbClr val="C00000"/>
                </a:solidFill>
              </a:rPr>
              <a:t>定义</a:t>
            </a:r>
            <a:r>
              <a:rPr lang="en-US" altLang="zh-CN">
                <a:solidFill>
                  <a:srgbClr val="C00000"/>
                </a:solidFill>
              </a:rPr>
              <a:t>】</a:t>
            </a:r>
            <a:r>
              <a:rPr lang="zh-CN" altLang="en-US">
                <a:solidFill>
                  <a:srgbClr val="C00000"/>
                </a:solidFill>
              </a:rPr>
              <a:t>坡面与水平面的夹角</a:t>
            </a:r>
            <a:endParaRPr lang="en-US" altLang="zh-CN">
              <a:solidFill>
                <a:srgbClr val="C00000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769485" y="2703195"/>
            <a:ext cx="1403350" cy="788617"/>
            <a:chOff x="7653" y="3931"/>
            <a:chExt cx="2210" cy="1242"/>
          </a:xfrm>
        </p:grpSpPr>
        <p:sp>
          <p:nvSpPr>
            <p:cNvPr id="16" name="直角三角形 15"/>
            <p:cNvSpPr/>
            <p:nvPr/>
          </p:nvSpPr>
          <p:spPr>
            <a:xfrm flipH="1">
              <a:off x="7653" y="3931"/>
              <a:ext cx="2210" cy="1190"/>
            </a:xfrm>
            <a:prstGeom prst="rtTriangle">
              <a:avLst/>
            </a:prstGeom>
            <a:solidFill>
              <a:srgbClr val="FFFFFF"/>
            </a:solidFill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9" name="弧形 18"/>
            <p:cNvSpPr/>
            <p:nvPr/>
          </p:nvSpPr>
          <p:spPr>
            <a:xfrm rot="2232433">
              <a:off x="7888" y="4830"/>
              <a:ext cx="355" cy="343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19"/>
                <p:cNvSpPr txBox="1"/>
                <p:nvPr/>
              </p:nvSpPr>
              <p:spPr>
                <a:xfrm>
                  <a:off x="5249262" y="3106981"/>
                  <a:ext cx="219612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zh-CN" altLang="en-US" sz="1800" b="1" i="1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</m:oMath>
                    </m:oMathPara>
                  </a14:m>
                  <a:endParaRPr kumimoji="0" lang="zh-CN" altLang="en-US" sz="1800" b="1" i="1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20" name="文本框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31" y="4707"/>
                  <a:ext cx="346" cy="436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3889" r="-13889" b="-2222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文本框 25"/>
                <p:cNvSpPr txBox="1"/>
                <p:nvPr/>
              </p:nvSpPr>
              <p:spPr>
                <a:xfrm>
                  <a:off x="4935073" y="2589278"/>
                  <a:ext cx="847989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 xmlns:m="http://schemas.openxmlformats.org/officeDocument/2006/math">
                      <m:r>
                        <a:rPr kumimoji="0" lang="zh-CN" altLang="en-US" sz="1800" b="1" i="1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𝜶</m:t>
                      </m:r>
                    </m:oMath>
                  </a14:m>
                  <a:r>
                    <a:rPr kumimoji="0" lang="zh-CN" altLang="en-US" sz="1800" strike="noStrike" cap="none" spc="0" normalizeH="0" baseline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FillTx/>
                      <a:sym typeface="Arial"/>
                    </a:rPr>
                    <a:t>为坡角</a:t>
                  </a: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26" name="文本框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36" y="4025"/>
                  <a:ext cx="1335" cy="601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7194" t="-28889" r="-16547" b="-51111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p:sp>
        <p:nvSpPr>
          <p:cNvPr id="27" name="矩形: 圆角 26"/>
          <p:cNvSpPr/>
          <p:nvPr/>
        </p:nvSpPr>
        <p:spPr>
          <a:xfrm>
            <a:off x="1106262" y="3625738"/>
            <a:ext cx="1135288" cy="37456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7030A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7030A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坡度</a:t>
            </a:r>
            <a:r>
              <a:rPr kumimoji="0" lang="en-US" altLang="zh-CN" sz="1600" b="1" i="0" u="none" strike="noStrike" cap="none" spc="0" normalizeH="0" baseline="0">
                <a:ln>
                  <a:noFill/>
                </a:ln>
                <a:solidFill>
                  <a:srgbClr val="7030A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(</a:t>
            </a: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7030A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坡比</a:t>
            </a:r>
            <a:r>
              <a:rPr kumimoji="0" lang="en-US" altLang="zh-CN" sz="1600" b="1" i="0" u="none" strike="noStrike" cap="none" spc="0" normalizeH="0" baseline="0">
                <a:ln>
                  <a:noFill/>
                </a:ln>
                <a:solidFill>
                  <a:srgbClr val="7030A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)</a:t>
            </a:r>
            <a:endParaRPr kumimoji="0" lang="zh-CN" altLang="en-US" sz="1600" b="1" i="0" u="none" strike="noStrike" cap="none" spc="0" normalizeH="0" baseline="0">
              <a:ln>
                <a:noFill/>
              </a:ln>
              <a:solidFill>
                <a:srgbClr val="7030A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Shape 120"/>
          <p:cNvSpPr/>
          <p:nvPr/>
        </p:nvSpPr>
        <p:spPr>
          <a:xfrm>
            <a:off x="1012641" y="4137450"/>
            <a:ext cx="4365173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7030A0"/>
                </a:solidFill>
              </a:rPr>
              <a:t>【</a:t>
            </a:r>
            <a:r>
              <a:rPr lang="zh-CN" altLang="en-US">
                <a:solidFill>
                  <a:srgbClr val="7030A0"/>
                </a:solidFill>
              </a:rPr>
              <a:t>定义</a:t>
            </a:r>
            <a:r>
              <a:rPr lang="en-US" altLang="zh-CN">
                <a:solidFill>
                  <a:srgbClr val="7030A0"/>
                </a:solidFill>
              </a:rPr>
              <a:t>】</a:t>
            </a:r>
            <a:r>
              <a:rPr lang="zh-CN" altLang="en-US">
                <a:solidFill>
                  <a:srgbClr val="7030A0"/>
                </a:solidFill>
              </a:rPr>
              <a:t>坡面铅垂高度与水平宽度之比</a:t>
            </a:r>
            <a:endParaRPr lang="en-US" altLang="zh-CN">
              <a:solidFill>
                <a:srgbClr val="7030A0"/>
              </a:solidFill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2" y="3612784"/>
            <a:ext cx="438972" cy="4163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文本框 34"/>
              <p:cNvSpPr txBox="1"/>
              <p:nvPr/>
            </p:nvSpPr>
            <p:spPr>
              <a:xfrm>
                <a:off x="6262375" y="4493987"/>
                <a:ext cx="1837041" cy="40427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1800" strike="noStrike" cap="none" spc="0" normalizeH="0" baseline="0">
                    <a:ln>
                      <a:noFill/>
                    </a:ln>
                    <a:solidFill>
                      <a:srgbClr val="7030A0"/>
                    </a:solidFill>
                    <a:effectLst/>
                    <a:uFillTx/>
                    <a:sym typeface="Arial"/>
                  </a:rPr>
                  <a:t>坡比</a:t>
                </a:r>
                <a14:m>
                  <m:oMath xmlns:m="http://schemas.openxmlformats.org/officeDocument/2006/math">
                    <m:r>
                      <a:rPr kumimoji="0" lang="zh-CN" altLang="en-US" sz="1800" b="1" i="1" strike="noStrike" cap="none" spc="0" normalizeH="0" baseline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ⅈ</m:t>
                    </m:r>
                    <m:r>
                      <a:rPr kumimoji="0" lang="zh-CN" altLang="en-US" sz="1800" b="1" i="1" strike="noStrike" cap="none" spc="0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f>
                      <m:fPr>
                        <m:ctrlPr>
                          <a:rPr kumimoji="0" lang="zh-CN" altLang="en-US" sz="1800" b="1" i="1" strike="noStrike" cap="none" spc="0" normalizeH="0" baseline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</m:ctrlPr>
                      </m:fPr>
                      <m:num>
                        <m:r>
                          <a:rPr kumimoji="0" lang="zh-CN" altLang="en-US" sz="1800" b="1" i="1" strike="noStrike" cap="none" spc="0" normalizeH="0" baseline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𝒉</m:t>
                        </m:r>
                      </m:num>
                      <m:den>
                        <m:r>
                          <a:rPr kumimoji="0" lang="zh-CN" altLang="en-US" sz="1800" b="1" i="1" strike="noStrike" cap="none" spc="0" normalizeH="0" baseline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𝒍</m:t>
                        </m:r>
                      </m:den>
                    </m:f>
                    <m:r>
                      <a:rPr kumimoji="0" lang="zh-CN" altLang="en-US" sz="1800" b="1" i="1" strike="noStrike" cap="none" spc="0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func>
                      <m:funcPr>
                        <m:ctrlPr>
                          <a:rPr kumimoji="0" lang="zh-CN" altLang="en-US" sz="1800" b="1" i="1" strike="noStrike" cap="none" spc="0" normalizeH="0" baseline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</m:ctrlPr>
                      </m:funcPr>
                      <m:fName>
                        <m:r>
                          <a:rPr kumimoji="0" lang="zh-CN" altLang="en-US" sz="1800" b="1" i="1" strike="noStrike" cap="none" spc="0" normalizeH="0" baseline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𝒕𝒂𝒏</m:t>
                        </m:r>
                      </m:fName>
                      <m:e>
                        <m:r>
                          <a:rPr kumimoji="0" lang="zh-CN" altLang="en-US" sz="1800" b="1" i="1" strike="noStrike" cap="none" spc="0" normalizeH="0" baseline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</m:e>
                    </m:func>
                  </m:oMath>
                </a14:m>
                <a:endParaRPr kumimoji="0" lang="zh-CN" altLang="en-US" sz="1800" b="1" i="1" strike="noStrike" cap="none" spc="0" normalizeH="0" baseline="0">
                  <a:ln>
                    <a:noFill/>
                  </a:ln>
                  <a:solidFill>
                    <a:srgbClr val="7030A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5" name="文本框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170" y="4471035"/>
                <a:ext cx="2004060" cy="441325"/>
              </a:xfrm>
              <a:prstGeom prst="rect">
                <a:avLst/>
              </a:prstGeom>
              <a:blipFill rotWithShape="1">
                <a:blip r:embed="rId8"/>
                <a:stretch>
                  <a:fillRect l="-7616" t="-2985" r="-2649" b="-19403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  <a:latin typeface="黑体" panose="02010609060101010101" charset="-122"/>
                    <a:ea typeface="黑体" panose="02010609060101010101" charset="-122"/>
                  </a:rPr>
                  <a:t> </a:t>
                </a:r>
                <a:endParaRPr lang="zh-CN" altLang="en-US">
                  <a:noFill/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</mc:Fallback>
      </mc:AlternateContent>
      <p:grpSp>
        <p:nvGrpSpPr>
          <p:cNvPr id="17" name="组合 16"/>
          <p:cNvGrpSpPr/>
          <p:nvPr/>
        </p:nvGrpSpPr>
        <p:grpSpPr>
          <a:xfrm>
            <a:off x="5074920" y="3812540"/>
            <a:ext cx="1692275" cy="1082040"/>
            <a:chOff x="7992" y="6059"/>
            <a:chExt cx="2665" cy="1704"/>
          </a:xfrm>
        </p:grpSpPr>
        <p:sp>
          <p:nvSpPr>
            <p:cNvPr id="32" name="直角三角形 31"/>
            <p:cNvSpPr/>
            <p:nvPr/>
          </p:nvSpPr>
          <p:spPr>
            <a:xfrm flipH="1">
              <a:off x="7992" y="6059"/>
              <a:ext cx="2210" cy="1190"/>
            </a:xfrm>
            <a:prstGeom prst="rtTriangle">
              <a:avLst/>
            </a:prstGeom>
            <a:solidFill>
              <a:srgbClr val="FFFFFF"/>
            </a:solidFill>
            <a:ln w="12700" cap="flat">
              <a:solidFill>
                <a:srgbClr val="7030A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33" name="弧形 32"/>
            <p:cNvSpPr/>
            <p:nvPr/>
          </p:nvSpPr>
          <p:spPr>
            <a:xfrm rot="2232433">
              <a:off x="8184" y="6973"/>
              <a:ext cx="355" cy="343"/>
            </a:xfrm>
            <a:prstGeom prst="arc">
              <a:avLst/>
            </a:prstGeom>
            <a:noFill/>
            <a:ln w="12700" cap="flat">
              <a:solidFill>
                <a:srgbClr val="7030A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文本框 33"/>
                <p:cNvSpPr txBox="1"/>
                <p:nvPr/>
              </p:nvSpPr>
              <p:spPr>
                <a:xfrm>
                  <a:off x="6831609" y="3897449"/>
                  <a:ext cx="219612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zh-CN" altLang="en-US" sz="1800" b="1" i="1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</m:oMath>
                    </m:oMathPara>
                  </a14:m>
                  <a:endParaRPr kumimoji="0" lang="zh-CN" altLang="en-US" sz="1800" b="1" i="1" strike="noStrike" cap="none" spc="0" normalizeH="0" baseline="0">
                    <a:ln>
                      <a:noFill/>
                    </a:ln>
                    <a:solidFill>
                      <a:srgbClr val="7030A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23" y="6813"/>
                  <a:ext cx="346" cy="436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l="-13889" r="-13889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文本框 35"/>
                <p:cNvSpPr txBox="1"/>
                <p:nvPr/>
              </p:nvSpPr>
              <p:spPr>
                <a:xfrm>
                  <a:off x="7923906" y="3670355"/>
                  <a:ext cx="209993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𝒉</m:t>
                        </m:r>
                      </m:oMath>
                    </m:oMathPara>
                  </a14:m>
                  <a:endParaRPr kumimoji="0" lang="zh-CN" altLang="en-US" sz="1800" b="1" i="1" strike="noStrike" cap="none" spc="0" normalizeH="0" baseline="0">
                    <a:ln>
                      <a:noFill/>
                    </a:ln>
                    <a:solidFill>
                      <a:srgbClr val="7030A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27" y="6459"/>
                  <a:ext cx="331" cy="436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l="-29412" r="-26471" b="-10870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文本框 36"/>
                <p:cNvSpPr txBox="1"/>
                <p:nvPr/>
              </p:nvSpPr>
              <p:spPr>
                <a:xfrm>
                  <a:off x="7160947" y="4221596"/>
                  <a:ext cx="149079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7030A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𝒍</m:t>
                        </m:r>
                      </m:oMath>
                    </m:oMathPara>
                  </a14:m>
                  <a:endParaRPr kumimoji="0" lang="zh-CN" altLang="en-US" sz="1800" b="1" i="1" strike="noStrike" cap="none" spc="0" normalizeH="0" baseline="0">
                    <a:ln>
                      <a:noFill/>
                    </a:ln>
                    <a:solidFill>
                      <a:srgbClr val="7030A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125" y="7327"/>
                  <a:ext cx="235" cy="436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 l="-41667" r="-37500" b="-11111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p:sp>
        <p:nvSpPr>
          <p:cNvPr id="44" name="Shape 120"/>
          <p:cNvSpPr/>
          <p:nvPr/>
        </p:nvSpPr>
        <p:spPr>
          <a:xfrm>
            <a:off x="591820" y="708660"/>
            <a:ext cx="7197090" cy="66421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2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chemeClr val="tx1"/>
                </a:solidFill>
              </a:rPr>
              <a:t>       </a:t>
            </a:r>
            <a:r>
              <a:rPr lang="zh-CN" altLang="en-US">
                <a:solidFill>
                  <a:schemeClr val="tx1"/>
                </a:solidFill>
              </a:rPr>
              <a:t>在与实际结合的应用题中常常会出现一些测量专有概念，需要我们掌握，以下是常见的几个概念：</a:t>
            </a:r>
            <a:endParaRPr lang="zh-CN" altLang="en-US" u="sng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501"/>
                            </p:stCondLst>
                            <p:childTnLst>
                              <p:par>
                                <p:cTn id="4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3" grpId="0"/>
      <p:bldP spid="18" grpId="0" animBg="1"/>
      <p:bldP spid="21" grpId="0"/>
      <p:bldP spid="27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0"/>
          <p:cNvSpPr/>
          <p:nvPr/>
        </p:nvSpPr>
        <p:spPr>
          <a:xfrm>
            <a:off x="1012661" y="328208"/>
            <a:ext cx="1016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b="0">
                <a:solidFill>
                  <a:srgbClr val="000000"/>
                </a:solidFill>
              </a:defRPr>
            </a:pPr>
            <a:r>
              <a:rPr kumimoji="0" lang="zh-CN" sz="2000" b="1" i="0" u="none" strike="noStrike" kern="0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几个概念</a:t>
            </a:r>
          </a:p>
        </p:txBody>
      </p:sp>
      <p:sp>
        <p:nvSpPr>
          <p:cNvPr id="5" name="五边形 4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  <p:sp>
        <p:nvSpPr>
          <p:cNvPr id="29" name="矩形: 圆角 28"/>
          <p:cNvSpPr/>
          <p:nvPr/>
        </p:nvSpPr>
        <p:spPr>
          <a:xfrm>
            <a:off x="1074424" y="1103286"/>
            <a:ext cx="1215673" cy="37456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仰角和俯角</a:t>
            </a:r>
          </a:p>
        </p:txBody>
      </p:sp>
      <p:sp>
        <p:nvSpPr>
          <p:cNvPr id="13" name="Shape 120"/>
          <p:cNvSpPr/>
          <p:nvPr/>
        </p:nvSpPr>
        <p:spPr>
          <a:xfrm>
            <a:off x="973272" y="1609283"/>
            <a:ext cx="5268148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仰角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目标视线在水平线上方与水平线的夹角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11" name="Shape 120"/>
          <p:cNvSpPr/>
          <p:nvPr/>
        </p:nvSpPr>
        <p:spPr>
          <a:xfrm>
            <a:off x="973272" y="1995368"/>
            <a:ext cx="5080896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俯角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目标视线在水平线下方与水平线的夹角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18" name="矩形: 圆角 17"/>
          <p:cNvSpPr/>
          <p:nvPr/>
        </p:nvSpPr>
        <p:spPr>
          <a:xfrm>
            <a:off x="1113247" y="2447521"/>
            <a:ext cx="836827" cy="37456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C0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方位角</a:t>
            </a:r>
          </a:p>
        </p:txBody>
      </p:sp>
      <p:sp>
        <p:nvSpPr>
          <p:cNvPr id="21" name="Shape 120"/>
          <p:cNvSpPr/>
          <p:nvPr/>
        </p:nvSpPr>
        <p:spPr>
          <a:xfrm>
            <a:off x="1008380" y="2912745"/>
            <a:ext cx="4726305" cy="55372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C00000"/>
                </a:solidFill>
              </a:rPr>
              <a:t>【</a:t>
            </a:r>
            <a:r>
              <a:rPr lang="zh-CN" altLang="en-US">
                <a:solidFill>
                  <a:srgbClr val="C00000"/>
                </a:solidFill>
              </a:rPr>
              <a:t>定义</a:t>
            </a:r>
            <a:r>
              <a:rPr lang="en-US" altLang="zh-CN">
                <a:solidFill>
                  <a:srgbClr val="C00000"/>
                </a:solidFill>
              </a:rPr>
              <a:t>】</a:t>
            </a:r>
            <a:r>
              <a:rPr lang="zh-CN" altLang="en-US">
                <a:solidFill>
                  <a:srgbClr val="C00000"/>
                </a:solidFill>
              </a:rPr>
              <a:t>从某点的正北方向起，按顺时针方向</a:t>
            </a:r>
            <a:endParaRPr lang="en-US" altLang="zh-CN">
              <a:solidFill>
                <a:srgbClr val="C00000"/>
              </a:solidFill>
            </a:endParaRPr>
          </a:p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C00000"/>
                </a:solidFill>
              </a:rPr>
              <a:t>              </a:t>
            </a:r>
            <a:r>
              <a:rPr lang="zh-CN" altLang="en-US">
                <a:solidFill>
                  <a:srgbClr val="C00000"/>
                </a:solidFill>
              </a:rPr>
              <a:t>旋转到目标方向线所成的最小正角</a:t>
            </a:r>
            <a:endParaRPr lang="en-US" altLang="zh-CN">
              <a:solidFill>
                <a:srgbClr val="C00000"/>
              </a:solidFill>
            </a:endParaRPr>
          </a:p>
        </p:txBody>
      </p:sp>
      <p:sp>
        <p:nvSpPr>
          <p:cNvPr id="27" name="矩形: 圆角 26"/>
          <p:cNvSpPr/>
          <p:nvPr/>
        </p:nvSpPr>
        <p:spPr>
          <a:xfrm>
            <a:off x="1127217" y="3637803"/>
            <a:ext cx="836827" cy="37456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7030A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600" b="1" i="0" u="none" strike="noStrike" cap="none" spc="0" normalizeH="0" baseline="0">
                <a:ln>
                  <a:noFill/>
                </a:ln>
                <a:solidFill>
                  <a:srgbClr val="7030A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方向角</a:t>
            </a:r>
          </a:p>
        </p:txBody>
      </p:sp>
      <p:sp>
        <p:nvSpPr>
          <p:cNvPr id="28" name="Shape 120"/>
          <p:cNvSpPr/>
          <p:nvPr/>
        </p:nvSpPr>
        <p:spPr>
          <a:xfrm>
            <a:off x="1024890" y="4093210"/>
            <a:ext cx="3848100" cy="55372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7030A0"/>
                </a:solidFill>
              </a:rPr>
              <a:t>【</a:t>
            </a:r>
            <a:r>
              <a:rPr lang="zh-CN" altLang="en-US">
                <a:solidFill>
                  <a:srgbClr val="7030A0"/>
                </a:solidFill>
              </a:rPr>
              <a:t>定义</a:t>
            </a:r>
            <a:r>
              <a:rPr lang="en-US" altLang="zh-CN">
                <a:solidFill>
                  <a:srgbClr val="7030A0"/>
                </a:solidFill>
              </a:rPr>
              <a:t>】</a:t>
            </a:r>
            <a:r>
              <a:rPr lang="zh-CN" altLang="en-US">
                <a:solidFill>
                  <a:srgbClr val="7030A0"/>
                </a:solidFill>
              </a:rPr>
              <a:t>正北或正南方向线与目标方</a:t>
            </a:r>
          </a:p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>
                <a:solidFill>
                  <a:srgbClr val="7030A0"/>
                </a:solidFill>
              </a:rPr>
              <a:t>              向线所成的锐角</a:t>
            </a:r>
            <a:endParaRPr lang="en-US" altLang="zh-CN">
              <a:solidFill>
                <a:srgbClr val="7030A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47" y="1072531"/>
            <a:ext cx="427299" cy="4053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37" y="2438845"/>
            <a:ext cx="430887" cy="408727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7" y="3634091"/>
            <a:ext cx="430887" cy="408727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5974715" y="795655"/>
            <a:ext cx="2271395" cy="1461135"/>
            <a:chOff x="10269" y="1176"/>
            <a:chExt cx="3577" cy="2301"/>
          </a:xfrm>
        </p:grpSpPr>
        <p:sp>
          <p:nvSpPr>
            <p:cNvPr id="26" name="文本框 25"/>
            <p:cNvSpPr txBox="1"/>
            <p:nvPr/>
          </p:nvSpPr>
          <p:spPr>
            <a:xfrm>
              <a:off x="10269" y="1874"/>
              <a:ext cx="320" cy="116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铅</a:t>
              </a:r>
              <a:endParaRPr kumimoji="0" lang="en-US" altLang="zh-CN" sz="1600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sym typeface="Arial"/>
              </a:endParaRP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垂</a:t>
              </a:r>
              <a:endParaRPr kumimoji="0" lang="en-US" altLang="zh-CN" sz="1600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sym typeface="Arial"/>
              </a:endParaRP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线</a:t>
              </a:r>
            </a:p>
          </p:txBody>
        </p:sp>
        <p:cxnSp>
          <p:nvCxnSpPr>
            <p:cNvPr id="25" name="直接连接符 24"/>
            <p:cNvCxnSpPr/>
            <p:nvPr/>
          </p:nvCxnSpPr>
          <p:spPr>
            <a:xfrm flipH="1">
              <a:off x="10795" y="1421"/>
              <a:ext cx="0" cy="1999"/>
            </a:xfrm>
            <a:prstGeom prst="line">
              <a:avLst/>
            </a:prstGeom>
            <a:noFill/>
            <a:ln w="12700" cap="flat">
              <a:solidFill>
                <a:schemeClr val="tx1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38" name="直接连接符 37"/>
            <p:cNvCxnSpPr/>
            <p:nvPr/>
          </p:nvCxnSpPr>
          <p:spPr>
            <a:xfrm rot="5400000" flipH="1">
              <a:off x="11795" y="1540"/>
              <a:ext cx="0" cy="1999"/>
            </a:xfrm>
            <a:prstGeom prst="line">
              <a:avLst/>
            </a:prstGeom>
            <a:noFill/>
            <a:ln w="12700" cap="flat">
              <a:solidFill>
                <a:schemeClr val="tx1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10788" y="1485"/>
              <a:ext cx="1338" cy="1066"/>
            </a:xfrm>
            <a:prstGeom prst="line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41" name="直接连接符 40"/>
            <p:cNvCxnSpPr/>
            <p:nvPr/>
          </p:nvCxnSpPr>
          <p:spPr>
            <a:xfrm flipH="1" flipV="1">
              <a:off x="10803" y="2544"/>
              <a:ext cx="1390" cy="821"/>
            </a:xfrm>
            <a:prstGeom prst="line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44" name="文本框 43"/>
            <p:cNvSpPr txBox="1"/>
            <p:nvPr/>
          </p:nvSpPr>
          <p:spPr>
            <a:xfrm>
              <a:off x="12252" y="1176"/>
              <a:ext cx="640" cy="387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strike="noStrike" cap="none" spc="0" normalizeH="0" baseline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sym typeface="Arial"/>
                </a:rPr>
                <a:t>视线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2252" y="3090"/>
              <a:ext cx="640" cy="387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rPr>
                <a:t>视线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2886" y="2283"/>
              <a:ext cx="960" cy="387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水平线</a:t>
              </a:r>
            </a:p>
          </p:txBody>
        </p:sp>
        <p:sp>
          <p:nvSpPr>
            <p:cNvPr id="47" name="弧形 46"/>
            <p:cNvSpPr/>
            <p:nvPr/>
          </p:nvSpPr>
          <p:spPr>
            <a:xfrm rot="4258572">
              <a:off x="10963" y="2431"/>
              <a:ext cx="355" cy="343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48" name="弧形 47"/>
            <p:cNvSpPr/>
            <p:nvPr/>
          </p:nvSpPr>
          <p:spPr>
            <a:xfrm rot="2461962">
              <a:off x="10838" y="2250"/>
              <a:ext cx="355" cy="343"/>
            </a:xfrm>
            <a:prstGeom prst="arc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1326" y="2113"/>
              <a:ext cx="644" cy="387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b="1" strike="noStrike" cap="none" spc="0" normalizeH="0" baseline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sym typeface="Arial"/>
                </a:rPr>
                <a:t>仰角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1440" y="2540"/>
              <a:ext cx="644" cy="387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600" b="1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rPr>
                <a:t>俯角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829935" y="2302510"/>
            <a:ext cx="1757680" cy="1382395"/>
            <a:chOff x="11172" y="3897"/>
            <a:chExt cx="2768" cy="2177"/>
          </a:xfrm>
        </p:grpSpPr>
        <p:cxnSp>
          <p:nvCxnSpPr>
            <p:cNvPr id="52" name="直接箭头连接符 51"/>
            <p:cNvCxnSpPr/>
            <p:nvPr/>
          </p:nvCxnSpPr>
          <p:spPr>
            <a:xfrm>
              <a:off x="11172" y="5087"/>
              <a:ext cx="2254" cy="0"/>
            </a:xfrm>
            <a:prstGeom prst="straightConnector1">
              <a:avLst/>
            </a:prstGeom>
            <a:noFill/>
            <a:ln w="12700" cap="flat">
              <a:solidFill>
                <a:schemeClr val="tx1"/>
              </a:solidFill>
              <a:prstDash val="solid"/>
              <a:miter lim="800000"/>
              <a:tailEnd type="triangle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53" name="直接箭头连接符 52"/>
            <p:cNvCxnSpPr/>
            <p:nvPr/>
          </p:nvCxnSpPr>
          <p:spPr>
            <a:xfrm flipH="1" flipV="1">
              <a:off x="11932" y="4030"/>
              <a:ext cx="0" cy="1738"/>
            </a:xfrm>
            <a:prstGeom prst="straightConnector1">
              <a:avLst/>
            </a:prstGeom>
            <a:noFill/>
            <a:ln w="12700" cap="flat">
              <a:solidFill>
                <a:schemeClr val="tx1"/>
              </a:solidFill>
              <a:prstDash val="solid"/>
              <a:miter lim="800000"/>
              <a:tailEnd type="triangle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55" name="文本框 54"/>
            <p:cNvSpPr txBox="1"/>
            <p:nvPr/>
          </p:nvSpPr>
          <p:spPr>
            <a:xfrm>
              <a:off x="11418" y="3897"/>
              <a:ext cx="364" cy="436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8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北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3576" y="4869"/>
              <a:ext cx="364" cy="436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8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东</a:t>
              </a:r>
            </a:p>
          </p:txBody>
        </p:sp>
        <p:cxnSp>
          <p:nvCxnSpPr>
            <p:cNvPr id="58" name="直接连接符 57"/>
            <p:cNvCxnSpPr/>
            <p:nvPr/>
          </p:nvCxnSpPr>
          <p:spPr>
            <a:xfrm flipH="1" flipV="1">
              <a:off x="11932" y="5099"/>
              <a:ext cx="760" cy="705"/>
            </a:xfrm>
            <a:prstGeom prst="line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61" name="弧形 60"/>
            <p:cNvSpPr/>
            <p:nvPr/>
          </p:nvSpPr>
          <p:spPr>
            <a:xfrm rot="1478595">
              <a:off x="11512" y="4849"/>
              <a:ext cx="609" cy="582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6" name="文本框 61"/>
                <p:cNvSpPr txBox="1"/>
                <p:nvPr/>
              </p:nvSpPr>
              <p:spPr>
                <a:xfrm>
                  <a:off x="8036346" y="3579907"/>
                  <a:ext cx="221214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zh-CN" altLang="en-US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𝑨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62" name="文本框 6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656" y="5638"/>
                  <a:ext cx="348" cy="436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8919" r="-21622" b="-8696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文本框 63"/>
                <p:cNvSpPr txBox="1"/>
                <p:nvPr/>
              </p:nvSpPr>
              <p:spPr>
                <a:xfrm>
                  <a:off x="7725404" y="2972018"/>
                  <a:ext cx="506549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 xmlns:m="http://schemas.openxmlformats.org/officeDocument/2006/math">
                      <m:r>
                        <a:rPr kumimoji="0" lang="en-US" altLang="zh-CN" sz="1800" b="1" i="0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𝟏𝟑𝟓</m:t>
                      </m:r>
                    </m:oMath>
                  </a14:m>
                  <a:r>
                    <a:rPr kumimoji="0" lang="en-US" altLang="zh-CN" sz="1800" b="1" u="none" strike="noStrike" cap="none" spc="0" normalizeH="0" baseline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FillTx/>
                      <a:sym typeface="Arial"/>
                    </a:rPr>
                    <a:t>°</a:t>
                  </a:r>
                  <a:endParaRPr kumimoji="0" lang="zh-CN" altLang="en-US" sz="1800" b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64" name="文本框 6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166" y="4680"/>
                  <a:ext cx="798" cy="436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16867" t="-28889" r="-27711" b="-51111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p:grpSp>
        <p:nvGrpSpPr>
          <p:cNvPr id="7" name="组合 6"/>
          <p:cNvGrpSpPr/>
          <p:nvPr/>
        </p:nvGrpSpPr>
        <p:grpSpPr>
          <a:xfrm>
            <a:off x="6223000" y="3675380"/>
            <a:ext cx="1432887" cy="1166498"/>
            <a:chOff x="7799" y="5737"/>
            <a:chExt cx="2257" cy="1837"/>
          </a:xfrm>
        </p:grpSpPr>
        <p:cxnSp>
          <p:nvCxnSpPr>
            <p:cNvPr id="65" name="直接箭头连接符 64"/>
            <p:cNvCxnSpPr/>
            <p:nvPr/>
          </p:nvCxnSpPr>
          <p:spPr>
            <a:xfrm>
              <a:off x="8106" y="6894"/>
              <a:ext cx="1592" cy="0"/>
            </a:xfrm>
            <a:prstGeom prst="straightConnector1">
              <a:avLst/>
            </a:prstGeom>
            <a:noFill/>
            <a:ln w="12700" cap="flat">
              <a:solidFill>
                <a:schemeClr val="tx1"/>
              </a:solidFill>
              <a:prstDash val="solid"/>
              <a:miter lim="800000"/>
              <a:tailEnd type="triangle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66" name="直接箭头连接符 65"/>
            <p:cNvCxnSpPr/>
            <p:nvPr/>
          </p:nvCxnSpPr>
          <p:spPr>
            <a:xfrm flipH="1" flipV="1">
              <a:off x="8867" y="5836"/>
              <a:ext cx="0" cy="1738"/>
            </a:xfrm>
            <a:prstGeom prst="straightConnector1">
              <a:avLst/>
            </a:prstGeom>
            <a:noFill/>
            <a:ln w="12700" cap="flat">
              <a:solidFill>
                <a:schemeClr val="tx1"/>
              </a:solidFill>
              <a:prstDash val="solid"/>
              <a:miter lim="800000"/>
              <a:tailEnd type="triangle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67" name="文本框 66"/>
            <p:cNvSpPr txBox="1"/>
            <p:nvPr/>
          </p:nvSpPr>
          <p:spPr>
            <a:xfrm>
              <a:off x="8419" y="5737"/>
              <a:ext cx="364" cy="436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8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北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692" y="6750"/>
              <a:ext cx="364" cy="436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0" tIns="0" rIns="0" bIns="0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800" strike="noStrike" cap="none" spc="0" normalizeH="0" baseline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sym typeface="Arial"/>
                </a:rPr>
                <a:t>东</a:t>
              </a:r>
            </a:p>
          </p:txBody>
        </p:sp>
        <p:cxnSp>
          <p:nvCxnSpPr>
            <p:cNvPr id="69" name="直接连接符 68"/>
            <p:cNvCxnSpPr/>
            <p:nvPr/>
          </p:nvCxnSpPr>
          <p:spPr>
            <a:xfrm flipH="1">
              <a:off x="8877" y="5964"/>
              <a:ext cx="738" cy="923"/>
            </a:xfrm>
            <a:prstGeom prst="line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70" name="弧形 69"/>
            <p:cNvSpPr/>
            <p:nvPr/>
          </p:nvSpPr>
          <p:spPr>
            <a:xfrm rot="19633204">
              <a:off x="8813" y="6619"/>
              <a:ext cx="243" cy="242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8" name="文本框 70"/>
                <p:cNvSpPr txBox="1"/>
                <p:nvPr/>
              </p:nvSpPr>
              <p:spPr>
                <a:xfrm>
                  <a:off x="6047511" y="3483488"/>
                  <a:ext cx="221214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zh-CN" altLang="en-US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𝑨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71" name="文本框 7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24" y="5783"/>
                  <a:ext cx="348" cy="436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l="-19444" r="-25000" b="-8696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9" name="文本框 71"/>
                <p:cNvSpPr txBox="1"/>
                <p:nvPr/>
              </p:nvSpPr>
              <p:spPr>
                <a:xfrm>
                  <a:off x="5636939" y="3863389"/>
                  <a:ext cx="286938" cy="215444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 xmlns:m="http://schemas.openxmlformats.org/officeDocument/2006/math">
                      <m:r>
                        <a:rPr kumimoji="0" lang="en-US" altLang="zh-CN" sz="1400" b="1" i="0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𝟒𝟎</m:t>
                      </m:r>
                    </m:oMath>
                  </a14:m>
                  <a:r>
                    <a:rPr kumimoji="0" lang="en-US" altLang="zh-CN" sz="1400" b="1" u="none" strike="noStrike" cap="none" spc="0" normalizeH="0" baseline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FillTx/>
                      <a:sym typeface="Arial"/>
                    </a:rPr>
                    <a:t>°</a:t>
                  </a:r>
                  <a:endParaRPr kumimoji="0" lang="zh-CN" altLang="en-US" sz="1400" b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72" name="文本框 7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77" y="6084"/>
                  <a:ext cx="452" cy="339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21277" t="-25714" r="-38298" b="-51429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cxnSp>
          <p:nvCxnSpPr>
            <p:cNvPr id="74" name="直接连接符 73"/>
            <p:cNvCxnSpPr/>
            <p:nvPr/>
          </p:nvCxnSpPr>
          <p:spPr>
            <a:xfrm flipH="1">
              <a:off x="8038" y="6907"/>
              <a:ext cx="828" cy="483"/>
            </a:xfrm>
            <a:prstGeom prst="line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0" name="文本框 76"/>
                <p:cNvSpPr txBox="1"/>
                <p:nvPr/>
              </p:nvSpPr>
              <p:spPr>
                <a:xfrm>
                  <a:off x="4945529" y="4422352"/>
                  <a:ext cx="230832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𝑩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0000FF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77" name="文本框 7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99" y="7118"/>
                  <a:ext cx="364" cy="436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l="-21053" r="-21053" b="-8696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sp>
          <p:nvSpPr>
            <p:cNvPr id="78" name="弧形 77"/>
            <p:cNvSpPr/>
            <p:nvPr/>
          </p:nvSpPr>
          <p:spPr>
            <a:xfrm rot="14828489" flipH="1">
              <a:off x="8637" y="6797"/>
              <a:ext cx="321" cy="341"/>
            </a:xfrm>
            <a:prstGeom prst="arc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1" name="文本框 78"/>
                <p:cNvSpPr txBox="1"/>
                <p:nvPr/>
              </p:nvSpPr>
              <p:spPr>
                <a:xfrm>
                  <a:off x="5342713" y="4557424"/>
                  <a:ext cx="243656" cy="184666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 xmlns:m="http://schemas.openxmlformats.org/officeDocument/2006/math">
                      <m:r>
                        <a:rPr kumimoji="0" lang="en-US" altLang="zh-CN" sz="12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𝟔𝟎</m:t>
                      </m:r>
                    </m:oMath>
                  </a14:m>
                  <a:r>
                    <a:rPr kumimoji="0" lang="en-US" altLang="zh-CN" sz="1200" b="1" u="none" strike="noStrike" cap="none" spc="0" normalizeH="0" baseline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FillTx/>
                      <a:sym typeface="Arial"/>
                    </a:rPr>
                    <a:t>°</a:t>
                  </a:r>
                  <a:endParaRPr kumimoji="0" lang="zh-CN" altLang="en-US" sz="1200" b="1" u="none" strike="noStrike" cap="none" spc="0" normalizeH="0" baseline="0">
                    <a:ln>
                      <a:noFill/>
                    </a:ln>
                    <a:solidFill>
                      <a:srgbClr val="0000FF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79" name="文本框 7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14" y="7177"/>
                  <a:ext cx="384" cy="291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l="-22500" t="-30000" r="-40000" b="-46667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2" name="文本框 82"/>
                <p:cNvSpPr txBox="1"/>
                <p:nvPr/>
              </p:nvSpPr>
              <p:spPr>
                <a:xfrm>
                  <a:off x="5397811" y="4140967"/>
                  <a:ext cx="232435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𝑶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83" name="文本框 8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00" y="6521"/>
                  <a:ext cx="366" cy="436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 l="-20513" r="-20513" b="-8696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93" name="文本框 84"/>
              <p:cNvSpPr txBox="1"/>
              <p:nvPr/>
            </p:nvSpPr>
            <p:spPr>
              <a:xfrm>
                <a:off x="7651430" y="3451699"/>
                <a:ext cx="1437894" cy="55399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 xmlns:m="http://schemas.openxmlformats.org/officeDocument/2006/math">
                    <m:r>
                      <a:rPr kumimoji="0" lang="en-US" altLang="zh-CN" sz="1800" b="1" i="1" u="none" strike="noStrike" cap="none" spc="0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𝑶</m:t>
                    </m:r>
                    <m:r>
                      <a:rPr kumimoji="0" lang="zh-CN" altLang="en-US" sz="1800" b="1" i="1" u="none" strike="noStrike" cap="none" spc="0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𝑨</m:t>
                    </m:r>
                    <m:r>
                      <a:rPr kumimoji="0" lang="en-US" altLang="zh-CN" sz="1800" b="1" i="1" u="none" strike="noStrike" cap="none" spc="0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:</m:t>
                    </m:r>
                  </m:oMath>
                </a14:m>
                <a:r>
                  <a:rPr kumimoji="0" lang="zh-CN" altLang="en-US" sz="1800" u="none" strike="noStrike" cap="none" spc="0" normalizeH="0" baseline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rPr>
                  <a:t>北偏东</a:t>
                </a:r>
                <a:r>
                  <a:rPr kumimoji="0" lang="en-US" altLang="zh-CN" sz="1800" u="none" strike="noStrike" cap="none" spc="0" normalizeH="0" baseline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rPr>
                  <a:t>40°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 xmlns:m="http://schemas.openxmlformats.org/officeDocument/2006/math">
                    <m:r>
                      <a:rPr kumimoji="0" lang="en-US" altLang="zh-CN" sz="1800" b="1" i="1" u="none" strike="noStrike" cap="none" spc="0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𝑶𝑩</m:t>
                    </m:r>
                    <m:r>
                      <a:rPr kumimoji="0" lang="en-US" altLang="zh-CN" sz="1800" b="1" i="1" u="none" strike="noStrike" cap="none" spc="0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FillTx/>
                        <a:latin typeface="Cambria Math" panose="02040503050406030204" pitchFamily="18" charset="0"/>
                        <a:sym typeface="Arial"/>
                      </a:rPr>
                      <m:t>:</m:t>
                    </m:r>
                  </m:oMath>
                </a14:m>
                <a:r>
                  <a:rPr kumimoji="0" lang="zh-CN" altLang="en-US" sz="1800" u="none" strike="noStrike" cap="none" spc="0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FillTx/>
                    <a:sym typeface="Arial"/>
                  </a:rPr>
                  <a:t>南偏西</a:t>
                </a:r>
                <a:r>
                  <a:rPr kumimoji="0" lang="en-US" altLang="zh-CN" sz="1800" u="none" strike="noStrike" cap="none" spc="0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FillTx/>
                    <a:sym typeface="Arial"/>
                  </a:rPr>
                  <a:t>60°</a:t>
                </a:r>
                <a:endParaRPr kumimoji="0" lang="zh-CN" altLang="en-US" sz="1800" u="none" strike="noStrike" cap="none" spc="0" normalizeH="0" baseline="0" dirty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>
          <p:sp>
            <p:nvSpPr>
              <p:cNvPr id="93" name="文本框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1430" y="3451699"/>
                <a:ext cx="1437894" cy="553998"/>
              </a:xfrm>
              <a:prstGeom prst="rect">
                <a:avLst/>
              </a:prstGeom>
              <a:blipFill>
                <a:blip r:embed="rId12"/>
                <a:stretch>
                  <a:fillRect l="-5508" t="-14286" r="-9746" b="-25275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4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3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3" grpId="0"/>
      <p:bldP spid="11" grpId="0"/>
      <p:bldP spid="18" grpId="0" animBg="1"/>
      <p:bldP spid="21" grpId="0"/>
      <p:bldP spid="27" grpId="0" animBg="1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0"/>
          <p:cNvSpPr/>
          <p:nvPr/>
        </p:nvSpPr>
        <p:spPr>
          <a:xfrm>
            <a:off x="1012661" y="328208"/>
            <a:ext cx="1524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b="0">
                <a:solidFill>
                  <a:srgbClr val="000000"/>
                </a:solidFill>
              </a:defRPr>
            </a:pPr>
            <a:r>
              <a:rPr kumimoji="0" lang="zh-CN" sz="2000" b="1" i="0" u="none" strike="noStrike" kern="0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测量距离问题</a:t>
            </a:r>
          </a:p>
        </p:txBody>
      </p:sp>
      <p:sp>
        <p:nvSpPr>
          <p:cNvPr id="5" name="五边形 4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  <p:sp>
        <p:nvSpPr>
          <p:cNvPr id="29" name="矩形: 圆角 28"/>
          <p:cNvSpPr/>
          <p:nvPr/>
        </p:nvSpPr>
        <p:spPr>
          <a:xfrm>
            <a:off x="2958465" y="343669"/>
            <a:ext cx="4173855" cy="406766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题型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1——不相通的两点间的距离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76801" y="2474417"/>
            <a:ext cx="2167263" cy="107112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6" name="文本框 72"/>
              <p:cNvSpPr txBox="1"/>
              <p:nvPr/>
            </p:nvSpPr>
            <p:spPr>
              <a:xfrm>
                <a:off x="3469710" y="2852428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73" name="文本框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9640" y="2852420"/>
                <a:ext cx="220980" cy="276860"/>
              </a:xfrm>
              <a:prstGeom prst="rect">
                <a:avLst/>
              </a:prstGeom>
              <a:blipFill rotWithShape="1">
                <a:blip r:embed="rId3"/>
                <a:stretch>
                  <a:fillRect l="-19444" r="-25000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文本框 74"/>
              <p:cNvSpPr txBox="1"/>
              <p:nvPr/>
            </p:nvSpPr>
            <p:spPr>
              <a:xfrm>
                <a:off x="5704219" y="2852427"/>
                <a:ext cx="23083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𝑩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75" name="文本框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4205" y="2852420"/>
                <a:ext cx="231140" cy="276860"/>
              </a:xfrm>
              <a:prstGeom prst="rect">
                <a:avLst/>
              </a:prstGeom>
              <a:blipFill rotWithShape="1">
                <a:blip r:embed="rId4"/>
                <a:stretch>
                  <a:fillRect l="-23684" r="-18421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pSp>
        <p:nvGrpSpPr>
          <p:cNvPr id="6" name="组合 5"/>
          <p:cNvGrpSpPr/>
          <p:nvPr/>
        </p:nvGrpSpPr>
        <p:grpSpPr>
          <a:xfrm>
            <a:off x="3765550" y="1017394"/>
            <a:ext cx="2078512" cy="1974061"/>
            <a:chOff x="5930" y="1449"/>
            <a:chExt cx="3256" cy="3262"/>
          </a:xfrm>
        </p:grpSpPr>
        <p:cxnSp>
          <p:nvCxnSpPr>
            <p:cNvPr id="51" name="直接连接符 50"/>
            <p:cNvCxnSpPr/>
            <p:nvPr/>
          </p:nvCxnSpPr>
          <p:spPr>
            <a:xfrm flipH="1">
              <a:off x="5930" y="1656"/>
              <a:ext cx="2802" cy="3055"/>
            </a:xfrm>
            <a:prstGeom prst="line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54" name="直接连接符 53"/>
            <p:cNvCxnSpPr/>
            <p:nvPr/>
          </p:nvCxnSpPr>
          <p:spPr>
            <a:xfrm flipH="1">
              <a:off x="5941" y="4710"/>
              <a:ext cx="2975" cy="0"/>
            </a:xfrm>
            <a:prstGeom prst="line">
              <a:avLst/>
            </a:prstGeom>
            <a:noFill/>
            <a:ln w="12700" cap="flat">
              <a:solidFill>
                <a:schemeClr val="tx1"/>
              </a:solidFill>
              <a:prstDash val="sys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8732" y="1656"/>
              <a:ext cx="184" cy="3055"/>
            </a:xfrm>
            <a:prstGeom prst="line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5" name="文本框 62"/>
                <p:cNvSpPr txBox="1"/>
                <p:nvPr/>
              </p:nvSpPr>
              <p:spPr>
                <a:xfrm>
                  <a:off x="5395176" y="774291"/>
                  <a:ext cx="208390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𝑪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63" name="文本框 6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58" y="1449"/>
                  <a:ext cx="421" cy="559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23529" r="-26471" b="-11111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8" name="文本框 75"/>
                <p:cNvSpPr txBox="1"/>
                <p:nvPr/>
              </p:nvSpPr>
              <p:spPr>
                <a:xfrm>
                  <a:off x="4350076" y="1744110"/>
                  <a:ext cx="203582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𝒃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76" name="文本框 7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28" y="2798"/>
                  <a:ext cx="356" cy="484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30303" r="-27273" b="-10870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9" name="文本框 79"/>
                <p:cNvSpPr txBox="1"/>
                <p:nvPr/>
              </p:nvSpPr>
              <p:spPr>
                <a:xfrm>
                  <a:off x="5716241" y="1832265"/>
                  <a:ext cx="206788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𝒂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80" name="文本框 7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60" y="2964"/>
                  <a:ext cx="326" cy="436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l="-14706" r="-14706" b="-2222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sp>
          <p:nvSpPr>
            <p:cNvPr id="81" name="弧形 80"/>
            <p:cNvSpPr/>
            <p:nvPr/>
          </p:nvSpPr>
          <p:spPr>
            <a:xfrm rot="8964000">
              <a:off x="8486" y="1630"/>
              <a:ext cx="355" cy="343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0" name="文本框 81"/>
                <p:cNvSpPr txBox="1"/>
                <p:nvPr/>
              </p:nvSpPr>
              <p:spPr>
                <a:xfrm>
                  <a:off x="5329664" y="1225396"/>
                  <a:ext cx="219612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zh-CN" altLang="en-US" sz="1800" b="1" i="1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</m:oMath>
                    </m:oMathPara>
                  </a14:m>
                  <a:endParaRPr kumimoji="0" lang="zh-CN" altLang="en-US" sz="1800" b="1" i="1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82" name="文本框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93" y="1930"/>
                  <a:ext cx="346" cy="436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13889" r="-13889" b="-2222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Shape 120"/>
              <p:cNvSpPr/>
              <p:nvPr/>
            </p:nvSpPr>
            <p:spPr>
              <a:xfrm>
                <a:off x="634002" y="3444234"/>
                <a:ext cx="7894310" cy="13509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:r>
                  <a:rPr lang="en-US" altLang="zh-CN">
                    <a:solidFill>
                      <a:srgbClr val="0000FF"/>
                    </a:solidFill>
                  </a:rPr>
                  <a:t>【</a:t>
                </a:r>
                <a:r>
                  <a:rPr lang="zh-CN" altLang="en-US">
                    <a:solidFill>
                      <a:srgbClr val="0000FF"/>
                    </a:solidFill>
                  </a:rPr>
                  <a:t>解法</a:t>
                </a:r>
                <a:r>
                  <a:rPr lang="en-US" altLang="zh-CN">
                    <a:solidFill>
                      <a:srgbClr val="0000FF"/>
                    </a:solidFill>
                  </a:rPr>
                  <a:t>】</a:t>
                </a:r>
                <a:r>
                  <a:rPr lang="zh-CN" altLang="en-US">
                    <a:solidFill>
                      <a:srgbClr val="0000FF"/>
                    </a:solidFill>
                  </a:rPr>
                  <a:t>：先选定适当的位置</a:t>
                </a:r>
                <a:r>
                  <a:rPr lang="en-US" altLang="zh-CN">
                    <a:solidFill>
                      <a:srgbClr val="0000FF"/>
                    </a:solidFill>
                  </a:rPr>
                  <a:t>C</a:t>
                </a:r>
                <a:r>
                  <a:rPr lang="zh-CN" altLang="en-US">
                    <a:solidFill>
                      <a:srgbClr val="0000FF"/>
                    </a:solidFill>
                  </a:rPr>
                  <a:t>，用测角器测出∠</a:t>
                </a:r>
                <a:r>
                  <a:rPr lang="en-US" altLang="zh-CN">
                    <a:solidFill>
                      <a:srgbClr val="0000FF"/>
                    </a:solidFill>
                  </a:rPr>
                  <a:t>ACB</a:t>
                </a:r>
                <a:r>
                  <a:rPr lang="zh-CN" altLang="en-US">
                    <a:solidFill>
                      <a:srgbClr val="0000FF"/>
                    </a:solidFill>
                  </a:rPr>
                  <a:t>即</a:t>
                </a:r>
                <a14:m>
                  <m:oMath xmlns:m="http://schemas.openxmlformats.org/officeDocument/2006/math">
                    <m:r>
                      <a:rPr lang="zh-CN" altLang="en-US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𝛼</m:t>
                    </m:r>
                  </m:oMath>
                </a14:m>
                <a:r>
                  <a:rPr lang="zh-CN" altLang="en-US">
                    <a:solidFill>
                      <a:srgbClr val="0000FF"/>
                    </a:solidFill>
                  </a:rPr>
                  <a:t>的大小，再分别测出</a:t>
                </a:r>
                <a:endParaRPr lang="en-US" altLang="zh-CN">
                  <a:solidFill>
                    <a:srgbClr val="0000FF"/>
                  </a:solidFill>
                </a:endParaRPr>
              </a:p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:r>
                  <a:rPr lang="en-US" altLang="zh-CN">
                    <a:solidFill>
                      <a:srgbClr val="0000FF"/>
                    </a:solidFill>
                  </a:rPr>
                  <a:t>                 AC</a:t>
                </a:r>
                <a:r>
                  <a:rPr lang="zh-CN" altLang="en-US">
                    <a:solidFill>
                      <a:srgbClr val="0000FF"/>
                    </a:solidFill>
                  </a:rPr>
                  <a:t>，</a:t>
                </a:r>
                <a:r>
                  <a:rPr lang="en-US" altLang="zh-CN">
                    <a:solidFill>
                      <a:srgbClr val="0000FF"/>
                    </a:solidFill>
                  </a:rPr>
                  <a:t>BC</a:t>
                </a:r>
                <a:r>
                  <a:rPr lang="zh-CN" altLang="en-US">
                    <a:solidFill>
                      <a:srgbClr val="0000FF"/>
                    </a:solidFill>
                  </a:rPr>
                  <a:t>的长度，则可求出</a:t>
                </a:r>
                <a:r>
                  <a:rPr lang="en-US" altLang="zh-CN">
                    <a:solidFill>
                      <a:srgbClr val="0000FF"/>
                    </a:solidFill>
                  </a:rPr>
                  <a:t>AB</a:t>
                </a:r>
                <a:r>
                  <a:rPr lang="zh-CN" altLang="en-US">
                    <a:solidFill>
                      <a:srgbClr val="0000FF"/>
                    </a:solidFill>
                  </a:rPr>
                  <a:t>之间的距离，即</a:t>
                </a:r>
                <a:endParaRPr lang="en-US" altLang="zh-CN" b="1" i="1">
                  <a:solidFill>
                    <a:srgbClr val="0000FF"/>
                  </a:solidFill>
                  <a:latin typeface="Cambria Math" panose="02040503050406030204" pitchFamily="18" charset="0"/>
                </a:endParaRPr>
              </a:p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1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𝑨𝑩</m:t>
                      </m:r>
                      <m:r>
                        <a:rPr lang="en-US" altLang="zh-CN" b="1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altLang="zh-CN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altLang="zh-CN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b="1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en-US" altLang="zh-CN" b="1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altLang="zh-CN" b="1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zh-CN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b="1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  <m:sup>
                              <m:r>
                                <a:rPr lang="en-US" altLang="zh-CN" b="1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altLang="zh-CN" b="1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b="1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altLang="zh-CN" b="1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  <m:func>
                            <m:funcPr>
                              <m:ctrlPr>
                                <a:rPr lang="en-US" altLang="zh-CN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a:rPr lang="en-US" altLang="zh-CN" b="1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  <m:t>𝒄𝒐𝒔</m:t>
                              </m:r>
                            </m:fName>
                            <m:e>
                              <m:r>
                                <a:rPr lang="en-US" altLang="zh-CN" b="1" i="1" smtClean="0">
                                  <a:solidFill>
                                    <a:srgbClr val="0000FF"/>
                                  </a:solidFill>
                                  <a:latin typeface="Cambria Math" panose="02040503050406030204" pitchFamily="18" charset="0"/>
                                </a:rPr>
                                <m:t>𝜶</m:t>
                              </m:r>
                            </m:e>
                          </m:func>
                        </m:e>
                      </m:rad>
                    </m:oMath>
                  </m:oMathPara>
                </a14:m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84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732" y="3452489"/>
                <a:ext cx="7894310" cy="1350947"/>
              </a:xfrm>
              <a:prstGeom prst="rect">
                <a:avLst/>
              </a:prstGeom>
              <a:blipFill rotWithShape="1">
                <a:blip r:embed="rId9"/>
                <a:stretch>
                  <a:fillRect l="-1776" r="-618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0"/>
          <p:cNvSpPr/>
          <p:nvPr/>
        </p:nvSpPr>
        <p:spPr>
          <a:xfrm>
            <a:off x="1012661" y="328208"/>
            <a:ext cx="1524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b="0">
                <a:solidFill>
                  <a:srgbClr val="000000"/>
                </a:solidFill>
              </a:defRPr>
            </a:pPr>
            <a:r>
              <a:rPr kumimoji="0" lang="zh-CN" sz="2000" b="1" i="0" u="none" strike="noStrike" kern="0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测量距离问题</a:t>
            </a:r>
          </a:p>
        </p:txBody>
      </p:sp>
      <p:sp>
        <p:nvSpPr>
          <p:cNvPr id="5" name="五边形 4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Shape 120"/>
              <p:cNvSpPr/>
              <p:nvPr/>
            </p:nvSpPr>
            <p:spPr>
              <a:xfrm>
                <a:off x="634002" y="3444234"/>
                <a:ext cx="7138398" cy="102810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:r>
                  <a:rPr lang="en-US" altLang="zh-CN">
                    <a:solidFill>
                      <a:srgbClr val="0000FF"/>
                    </a:solidFill>
                  </a:rPr>
                  <a:t>【</a:t>
                </a:r>
                <a:r>
                  <a:rPr lang="zh-CN" altLang="en-US">
                    <a:solidFill>
                      <a:srgbClr val="0000FF"/>
                    </a:solidFill>
                  </a:rPr>
                  <a:t>解法</a:t>
                </a:r>
                <a:r>
                  <a:rPr lang="en-US" altLang="zh-CN">
                    <a:solidFill>
                      <a:srgbClr val="0000FF"/>
                    </a:solidFill>
                  </a:rPr>
                  <a:t>】</a:t>
                </a:r>
                <a:r>
                  <a:rPr lang="zh-CN" altLang="en-US">
                    <a:solidFill>
                      <a:srgbClr val="0000FF"/>
                    </a:solidFill>
                  </a:rPr>
                  <a:t>：选定一点</a:t>
                </a:r>
                <a:r>
                  <a:rPr lang="en-US" altLang="zh-CN">
                    <a:solidFill>
                      <a:srgbClr val="0000FF"/>
                    </a:solidFill>
                  </a:rPr>
                  <a:t>C</a:t>
                </a:r>
                <a:r>
                  <a:rPr lang="zh-CN" altLang="en-US">
                    <a:solidFill>
                      <a:srgbClr val="0000FF"/>
                    </a:solidFill>
                  </a:rPr>
                  <a:t>，测出</a:t>
                </a:r>
                <a:r>
                  <a:rPr lang="en-US" altLang="zh-CN">
                    <a:solidFill>
                      <a:srgbClr val="0000FF"/>
                    </a:solidFill>
                  </a:rPr>
                  <a:t>AC</a:t>
                </a:r>
                <a:r>
                  <a:rPr lang="zh-CN" altLang="en-US">
                    <a:solidFill>
                      <a:srgbClr val="0000FF"/>
                    </a:solidFill>
                  </a:rPr>
                  <a:t>的长度，角</a:t>
                </a:r>
                <a:r>
                  <a:rPr lang="en-US" altLang="zh-CN">
                    <a:solidFill>
                      <a:srgbClr val="0000FF"/>
                    </a:solidFill>
                  </a:rPr>
                  <a:t>A</a:t>
                </a:r>
                <a:r>
                  <a:rPr lang="zh-CN" altLang="en-US">
                    <a:solidFill>
                      <a:srgbClr val="0000FF"/>
                    </a:solidFill>
                  </a:rPr>
                  <a:t>和角</a:t>
                </a:r>
                <a:r>
                  <a:rPr lang="en-US" altLang="zh-CN">
                    <a:solidFill>
                      <a:srgbClr val="0000FF"/>
                    </a:solidFill>
                  </a:rPr>
                  <a:t>C</a:t>
                </a:r>
                <a:r>
                  <a:rPr lang="zh-CN" altLang="en-US">
                    <a:solidFill>
                      <a:srgbClr val="0000FF"/>
                    </a:solidFill>
                  </a:rPr>
                  <a:t>的大小，从而算出</a:t>
                </a:r>
                <a:endParaRPr lang="en-US" altLang="zh-CN">
                  <a:solidFill>
                    <a:srgbClr val="0000FF"/>
                  </a:solidFill>
                </a:endParaRPr>
              </a:p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:r>
                  <a:rPr lang="en-US" altLang="zh-CN">
                    <a:solidFill>
                      <a:srgbClr val="0000FF"/>
                    </a:solidFill>
                  </a:rPr>
                  <a:t>                 </a:t>
                </a:r>
                <a:r>
                  <a:rPr lang="zh-CN" altLang="en-US">
                    <a:solidFill>
                      <a:srgbClr val="0000FF"/>
                    </a:solidFill>
                  </a:rPr>
                  <a:t>角</a:t>
                </a:r>
                <a:r>
                  <a:rPr lang="en-US" altLang="zh-CN">
                    <a:solidFill>
                      <a:srgbClr val="0000FF"/>
                    </a:solidFill>
                  </a:rPr>
                  <a:t>B</a:t>
                </a:r>
                <a:r>
                  <a:rPr lang="zh-CN" altLang="en-US">
                    <a:solidFill>
                      <a:srgbClr val="0000FF"/>
                    </a:solidFill>
                  </a:rPr>
                  <a:t>的大小，所以 </a:t>
                </a:r>
                <a14:m>
                  <m:oMath xmlns:m="http://schemas.openxmlformats.org/officeDocument/2006/math">
                    <m:r>
                      <a:rPr lang="en-US" altLang="zh-CN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altLang="zh-CN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0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000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𝑨𝑪</m:t>
                        </m:r>
                        <m:func>
                          <m:funcPr>
                            <m:ctrlPr>
                              <a:rPr lang="en-US" altLang="zh-CN" sz="200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000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𝒔𝒊𝒏</m:t>
                            </m:r>
                          </m:fName>
                          <m:e>
                            <m:r>
                              <a:rPr lang="en-US" altLang="zh-CN" sz="2000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</m:func>
                      </m:num>
                      <m:den>
                        <m:r>
                          <a:rPr lang="en-US" altLang="zh-CN" sz="2000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𝒔𝒊𝒏𝑩</m:t>
                        </m:r>
                      </m:den>
                    </m:f>
                  </m:oMath>
                </a14:m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84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02" y="3444234"/>
                <a:ext cx="7138398" cy="1028102"/>
              </a:xfrm>
              <a:prstGeom prst="rect">
                <a:avLst/>
              </a:prstGeom>
              <a:blipFill rotWithShape="1">
                <a:blip r:embed="rId2"/>
                <a:stretch>
                  <a:fillRect l="-1964" r="0" b="-5325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2" name="双波形 1"/>
          <p:cNvSpPr/>
          <p:nvPr/>
        </p:nvSpPr>
        <p:spPr>
          <a:xfrm>
            <a:off x="2475230" y="1882676"/>
            <a:ext cx="3455035" cy="1044000"/>
          </a:xfrm>
          <a:prstGeom prst="doubleWave">
            <a:avLst/>
          </a:prstGeom>
          <a:solidFill>
            <a:schemeClr val="accent5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文本框 19"/>
              <p:cNvSpPr txBox="1"/>
              <p:nvPr/>
            </p:nvSpPr>
            <p:spPr>
              <a:xfrm>
                <a:off x="3248496" y="2850573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1830" y="2922270"/>
                <a:ext cx="270510" cy="338455"/>
              </a:xfrm>
              <a:prstGeom prst="rect">
                <a:avLst/>
              </a:prstGeom>
              <a:blipFill rotWithShape="1">
                <a:blip r:embed="rId3"/>
                <a:stretch>
                  <a:fillRect l="-22222" r="-22222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文本框 20"/>
              <p:cNvSpPr txBox="1"/>
              <p:nvPr/>
            </p:nvSpPr>
            <p:spPr>
              <a:xfrm>
                <a:off x="4880470" y="2854161"/>
                <a:ext cx="208390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𝑪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5730" y="2926715"/>
                <a:ext cx="254635" cy="338455"/>
              </a:xfrm>
              <a:prstGeom prst="rect">
                <a:avLst/>
              </a:prstGeom>
              <a:blipFill rotWithShape="1">
                <a:blip r:embed="rId4"/>
                <a:stretch>
                  <a:fillRect l="-26471" r="-23529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cxnSp>
        <p:nvCxnSpPr>
          <p:cNvPr id="22" name="直接连接符 21"/>
          <p:cNvCxnSpPr/>
          <p:nvPr/>
        </p:nvCxnSpPr>
        <p:spPr>
          <a:xfrm flipH="1">
            <a:off x="3538220" y="1588135"/>
            <a:ext cx="708660" cy="1505585"/>
          </a:xfrm>
          <a:prstGeom prst="line">
            <a:avLst/>
          </a:prstGeom>
          <a:noFill/>
          <a:ln w="12700" cap="flat">
            <a:solidFill>
              <a:srgbClr val="0000FF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3" name="直接连接符 22"/>
          <p:cNvCxnSpPr/>
          <p:nvPr/>
        </p:nvCxnSpPr>
        <p:spPr>
          <a:xfrm flipH="1">
            <a:off x="3538220" y="3090545"/>
            <a:ext cx="1634490" cy="0"/>
          </a:xfrm>
          <a:prstGeom prst="line">
            <a:avLst/>
          </a:prstGeom>
          <a:noFill/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4" name="直接连接符 23"/>
          <p:cNvCxnSpPr/>
          <p:nvPr/>
        </p:nvCxnSpPr>
        <p:spPr>
          <a:xfrm>
            <a:off x="4246880" y="1588135"/>
            <a:ext cx="925830" cy="1502410"/>
          </a:xfrm>
          <a:prstGeom prst="line">
            <a:avLst/>
          </a:prstGeom>
          <a:noFill/>
          <a:ln w="12700" cap="flat">
            <a:solidFill>
              <a:srgbClr val="C00000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文本框 29"/>
              <p:cNvSpPr txBox="1"/>
              <p:nvPr/>
            </p:nvSpPr>
            <p:spPr>
              <a:xfrm>
                <a:off x="4200700" y="1634489"/>
                <a:ext cx="23083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𝑩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0" name="文本框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5150" y="1436370"/>
                <a:ext cx="281940" cy="338455"/>
              </a:xfrm>
              <a:prstGeom prst="rect">
                <a:avLst/>
              </a:prstGeom>
              <a:blipFill rotWithShape="1">
                <a:blip r:embed="rId5"/>
                <a:stretch>
                  <a:fillRect l="-21053" r="-21053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3" name="矩形: 圆角 28"/>
          <p:cNvSpPr/>
          <p:nvPr/>
        </p:nvSpPr>
        <p:spPr>
          <a:xfrm>
            <a:off x="2743200" y="346539"/>
            <a:ext cx="5191125" cy="406742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题型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2——可到达点与不可到达点之间的距离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0"/>
          <p:cNvSpPr/>
          <p:nvPr/>
        </p:nvSpPr>
        <p:spPr>
          <a:xfrm>
            <a:off x="1012661" y="328208"/>
            <a:ext cx="1524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b="0">
                <a:solidFill>
                  <a:srgbClr val="000000"/>
                </a:solidFill>
              </a:defRPr>
            </a:pPr>
            <a:r>
              <a:rPr kumimoji="0" lang="zh-CN" sz="2000" b="1" i="0" u="none" strike="noStrike" kern="0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测量距离问题</a:t>
            </a:r>
          </a:p>
        </p:txBody>
      </p:sp>
      <p:sp>
        <p:nvSpPr>
          <p:cNvPr id="5" name="五边形 4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Shape 120"/>
              <p:cNvSpPr/>
              <p:nvPr/>
            </p:nvSpPr>
            <p:spPr>
              <a:xfrm>
                <a:off x="504891" y="2686628"/>
                <a:ext cx="8134217" cy="3665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:r>
                  <a:rPr lang="en-US" altLang="zh-CN">
                    <a:solidFill>
                      <a:srgbClr val="0000FF"/>
                    </a:solidFill>
                  </a:rPr>
                  <a:t>【</a:t>
                </a:r>
                <a:r>
                  <a:rPr lang="zh-CN" altLang="en-US">
                    <a:solidFill>
                      <a:srgbClr val="0000FF"/>
                    </a:solidFill>
                  </a:rPr>
                  <a:t>解法</a:t>
                </a:r>
                <a:r>
                  <a:rPr lang="en-US" altLang="zh-CN">
                    <a:solidFill>
                      <a:srgbClr val="0000FF"/>
                    </a:solidFill>
                  </a:rPr>
                  <a:t>】</a:t>
                </a:r>
                <a:r>
                  <a:rPr lang="zh-CN" altLang="en-US">
                    <a:solidFill>
                      <a:srgbClr val="0000FF"/>
                    </a:solidFill>
                  </a:rPr>
                  <a:t>选定两点</a:t>
                </a:r>
                <a14:m>
                  <m:oMath xmlns:m="http://schemas.openxmlformats.org/officeDocument/2006/math">
                    <m:r>
                      <a:rPr lang="en-US" altLang="zh-CN" b="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𝐶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,</m:t>
                    </m:r>
                    <m:r>
                      <a:rPr lang="en-US" altLang="zh-CN" b="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𝐷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,</m:t>
                    </m:r>
                  </m:oMath>
                </a14:m>
                <a:r>
                  <a:rPr lang="zh-CN" altLang="en-US">
                    <a:solidFill>
                      <a:srgbClr val="0000FF"/>
                    </a:solidFill>
                  </a:rPr>
                  <a:t>测得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𝐶𝐷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𝑎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,</m:t>
                    </m:r>
                    <m:r>
                      <a:rPr lang="zh-CN" altLang="en-US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𝐵𝐶𝐴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r>
                      <a:rPr lang="zh-CN" altLang="en-US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𝛼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,</m:t>
                    </m:r>
                    <m:r>
                      <a:rPr lang="zh-CN" altLang="en-US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𝐴𝐶𝐷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r>
                      <a:rPr lang="zh-CN" altLang="en-US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𝛽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,</m:t>
                    </m:r>
                    <m:r>
                      <a:rPr lang="zh-CN" altLang="en-US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𝐶𝐷𝐵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r>
                      <a:rPr lang="zh-CN" altLang="en-US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𝛾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,</m:t>
                    </m:r>
                    <m:r>
                      <a:rPr lang="zh-CN" altLang="en-US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𝐵𝐷𝐴</m:t>
                    </m:r>
                    <m:r>
                      <a:rPr lang="en-US" altLang="zh-CN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r>
                      <a:rPr lang="zh-CN" altLang="en-US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𝛿</m:t>
                    </m:r>
                  </m:oMath>
                </a14:m>
                <a:r>
                  <a:rPr lang="zh-CN" altLang="en-US">
                    <a:solidFill>
                      <a:srgbClr val="0000FF"/>
                    </a:solidFill>
                  </a:rPr>
                  <a:t>，</a:t>
                </a:r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84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105" y="2858135"/>
                <a:ext cx="8134350" cy="506095"/>
              </a:xfrm>
              <a:prstGeom prst="rect">
                <a:avLst/>
              </a:prstGeom>
              <a:blipFill rotWithShape="1">
                <a:blip r:embed="rId2"/>
                <a:stretch>
                  <a:fillRect l="-1799" r="-4498" b="-3833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2" name="双波形 1"/>
          <p:cNvSpPr/>
          <p:nvPr/>
        </p:nvSpPr>
        <p:spPr>
          <a:xfrm>
            <a:off x="4873427" y="1540766"/>
            <a:ext cx="2897512" cy="1008000"/>
          </a:xfrm>
          <a:prstGeom prst="doubleWave">
            <a:avLst/>
          </a:prstGeom>
          <a:solidFill>
            <a:schemeClr val="accent1">
              <a:lumMod val="90000"/>
            </a:schemeClr>
          </a:solidFill>
          <a:ln w="12700" cap="flat">
            <a:noFill/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文本框 19"/>
              <p:cNvSpPr txBox="1"/>
              <p:nvPr/>
            </p:nvSpPr>
            <p:spPr>
              <a:xfrm>
                <a:off x="4887289" y="975688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4929" y="1213178"/>
                <a:ext cx="221214" cy="276999"/>
              </a:xfrm>
              <a:prstGeom prst="rect">
                <a:avLst/>
              </a:prstGeom>
              <a:blipFill rotWithShape="1">
                <a:blip r:embed="rId3"/>
                <a:stretch>
                  <a:fillRect l="-22222" r="-22222" b="-11111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文本框 20"/>
              <p:cNvSpPr txBox="1"/>
              <p:nvPr/>
            </p:nvSpPr>
            <p:spPr>
              <a:xfrm>
                <a:off x="6740300" y="2288401"/>
                <a:ext cx="208390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𝑪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7940" y="2525891"/>
                <a:ext cx="208390" cy="276999"/>
              </a:xfrm>
              <a:prstGeom prst="rect">
                <a:avLst/>
              </a:prstGeom>
              <a:blipFill rotWithShape="1">
                <a:blip r:embed="rId4"/>
                <a:stretch>
                  <a:fillRect l="-26471" r="-23529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cxnSp>
        <p:nvCxnSpPr>
          <p:cNvPr id="22" name="直接连接符 21"/>
          <p:cNvCxnSpPr/>
          <p:nvPr/>
        </p:nvCxnSpPr>
        <p:spPr>
          <a:xfrm>
            <a:off x="5309574" y="1342147"/>
            <a:ext cx="221644" cy="1304361"/>
          </a:xfrm>
          <a:prstGeom prst="line">
            <a:avLst/>
          </a:prstGeom>
          <a:noFill/>
          <a:ln w="12700" cap="flat">
            <a:solidFill>
              <a:srgbClr val="0000FF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3" name="直接连接符 22"/>
          <p:cNvCxnSpPr/>
          <p:nvPr/>
        </p:nvCxnSpPr>
        <p:spPr>
          <a:xfrm flipH="1">
            <a:off x="5531216" y="2643716"/>
            <a:ext cx="1337849" cy="0"/>
          </a:xfrm>
          <a:prstGeom prst="line">
            <a:avLst/>
          </a:prstGeom>
          <a:noFill/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4" name="直接连接符 23"/>
          <p:cNvCxnSpPr/>
          <p:nvPr/>
        </p:nvCxnSpPr>
        <p:spPr>
          <a:xfrm flipH="1">
            <a:off x="6869065" y="1342147"/>
            <a:ext cx="407343" cy="1301569"/>
          </a:xfrm>
          <a:prstGeom prst="line">
            <a:avLst/>
          </a:prstGeom>
          <a:noFill/>
          <a:ln w="12700" cap="flat">
            <a:solidFill>
              <a:srgbClr val="C00000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文本框 29"/>
              <p:cNvSpPr txBox="1"/>
              <p:nvPr/>
            </p:nvSpPr>
            <p:spPr>
              <a:xfrm>
                <a:off x="7175631" y="890736"/>
                <a:ext cx="23083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𝑩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0" name="文本框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3271" y="1128226"/>
                <a:ext cx="230832" cy="276999"/>
              </a:xfrm>
              <a:prstGeom prst="rect">
                <a:avLst/>
              </a:prstGeom>
              <a:blipFill rotWithShape="1">
                <a:blip r:embed="rId5"/>
                <a:stretch>
                  <a:fillRect l="-21053" r="-21053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cxnSp>
        <p:nvCxnSpPr>
          <p:cNvPr id="18" name="直接连接符 17"/>
          <p:cNvCxnSpPr/>
          <p:nvPr/>
        </p:nvCxnSpPr>
        <p:spPr>
          <a:xfrm flipH="1">
            <a:off x="5309575" y="1333145"/>
            <a:ext cx="1966833" cy="18533"/>
          </a:xfrm>
          <a:prstGeom prst="line">
            <a:avLst/>
          </a:prstGeom>
          <a:noFill/>
          <a:ln w="19050" cap="flat">
            <a:solidFill>
              <a:srgbClr val="FF0000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文本框 24"/>
              <p:cNvSpPr txBox="1"/>
              <p:nvPr/>
            </p:nvSpPr>
            <p:spPr>
              <a:xfrm>
                <a:off x="5059469" y="2272252"/>
                <a:ext cx="23724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𝑫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25" name="文本框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7109" y="2509742"/>
                <a:ext cx="237244" cy="276999"/>
              </a:xfrm>
              <a:prstGeom prst="rect">
                <a:avLst/>
              </a:prstGeom>
              <a:blipFill rotWithShape="1">
                <a:blip r:embed="rId6"/>
                <a:stretch>
                  <a:fillRect l="-23077" r="-20513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cxnSp>
        <p:nvCxnSpPr>
          <p:cNvPr id="26" name="直接连接符 25"/>
          <p:cNvCxnSpPr/>
          <p:nvPr/>
        </p:nvCxnSpPr>
        <p:spPr>
          <a:xfrm flipH="1">
            <a:off x="5546819" y="1351677"/>
            <a:ext cx="1729589" cy="1269285"/>
          </a:xfrm>
          <a:prstGeom prst="line">
            <a:avLst/>
          </a:prstGeom>
          <a:noFill/>
          <a:ln w="12700" cap="flat">
            <a:solidFill>
              <a:schemeClr val="tx1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7" name="直接连接符 26"/>
          <p:cNvCxnSpPr/>
          <p:nvPr/>
        </p:nvCxnSpPr>
        <p:spPr>
          <a:xfrm flipH="1" flipV="1">
            <a:off x="5309573" y="1343095"/>
            <a:ext cx="1559492" cy="1297830"/>
          </a:xfrm>
          <a:prstGeom prst="line">
            <a:avLst/>
          </a:prstGeom>
          <a:noFill/>
          <a:ln w="12700" cap="flat">
            <a:solidFill>
              <a:schemeClr val="tx1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8" name="弧形 27"/>
          <p:cNvSpPr/>
          <p:nvPr/>
        </p:nvSpPr>
        <p:spPr>
          <a:xfrm rot="1031962">
            <a:off x="5565657" y="2503011"/>
            <a:ext cx="225221" cy="217752"/>
          </a:xfrm>
          <a:prstGeom prst="arc">
            <a:avLst/>
          </a:prstGeom>
          <a:noFill/>
          <a:ln w="12700" cap="flat">
            <a:solidFill>
              <a:srgbClr val="C0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31" name="弧形 30"/>
          <p:cNvSpPr/>
          <p:nvPr/>
        </p:nvSpPr>
        <p:spPr>
          <a:xfrm rot="19606278">
            <a:off x="5461644" y="2476727"/>
            <a:ext cx="225221" cy="217752"/>
          </a:xfrm>
          <a:prstGeom prst="arc">
            <a:avLst/>
          </a:prstGeom>
          <a:noFill/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32" name="弧形 31"/>
          <p:cNvSpPr/>
          <p:nvPr/>
        </p:nvSpPr>
        <p:spPr>
          <a:xfrm rot="15461321">
            <a:off x="6630628" y="2509306"/>
            <a:ext cx="225221" cy="217752"/>
          </a:xfrm>
          <a:prstGeom prst="arc">
            <a:avLst/>
          </a:prstGeom>
          <a:noFill/>
          <a:ln w="12700" cap="flat">
            <a:solidFill>
              <a:srgbClr val="C0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33" name="弧形 32"/>
          <p:cNvSpPr/>
          <p:nvPr/>
        </p:nvSpPr>
        <p:spPr>
          <a:xfrm rot="18352924">
            <a:off x="6728716" y="2498548"/>
            <a:ext cx="225221" cy="217752"/>
          </a:xfrm>
          <a:prstGeom prst="arc">
            <a:avLst/>
          </a:prstGeom>
          <a:noFill/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文本框 13"/>
              <p:cNvSpPr txBox="1"/>
              <p:nvPr/>
            </p:nvSpPr>
            <p:spPr>
              <a:xfrm>
                <a:off x="6542206" y="1972689"/>
                <a:ext cx="21961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𝜶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9846" y="2210179"/>
                <a:ext cx="219612" cy="276999"/>
              </a:xfrm>
              <a:prstGeom prst="rect">
                <a:avLst/>
              </a:prstGeom>
              <a:blipFill rotWithShape="1">
                <a:blip r:embed="rId7"/>
                <a:stretch>
                  <a:fillRect l="-13889" r="-13889" b="-2222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文本框 33"/>
              <p:cNvSpPr txBox="1"/>
              <p:nvPr/>
            </p:nvSpPr>
            <p:spPr>
              <a:xfrm>
                <a:off x="6240238" y="2121163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𝜷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4" name="文本框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7878" y="2358653"/>
                <a:ext cx="221214" cy="276999"/>
              </a:xfrm>
              <a:prstGeom prst="rect">
                <a:avLst/>
              </a:prstGeom>
              <a:blipFill rotWithShape="1">
                <a:blip r:embed="rId8"/>
                <a:stretch>
                  <a:fillRect l="-36111" r="-36111" b="-37778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文本框 34"/>
              <p:cNvSpPr txBox="1"/>
              <p:nvPr/>
            </p:nvSpPr>
            <p:spPr>
              <a:xfrm>
                <a:off x="5640025" y="2111189"/>
                <a:ext cx="203581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𝜸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5" name="文本框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665" y="2348679"/>
                <a:ext cx="203581" cy="276999"/>
              </a:xfrm>
              <a:prstGeom prst="rect">
                <a:avLst/>
              </a:prstGeom>
              <a:blipFill rotWithShape="1">
                <a:blip r:embed="rId9"/>
                <a:stretch>
                  <a:fillRect l="-23529" r="-23529" b="-23913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文本框 35"/>
              <p:cNvSpPr txBox="1"/>
              <p:nvPr/>
            </p:nvSpPr>
            <p:spPr>
              <a:xfrm>
                <a:off x="5354508" y="1972690"/>
                <a:ext cx="19877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𝜹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6" name="文本框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148" y="2210180"/>
                <a:ext cx="198772" cy="276999"/>
              </a:xfrm>
              <a:prstGeom prst="rect">
                <a:avLst/>
              </a:prstGeom>
              <a:blipFill rotWithShape="1">
                <a:blip r:embed="rId10"/>
                <a:stretch>
                  <a:fillRect l="-27273" r="-24242" b="-11111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Shape 120"/>
              <p:cNvSpPr/>
              <p:nvPr/>
            </p:nvSpPr>
            <p:spPr>
              <a:xfrm>
                <a:off x="2010278" y="3232220"/>
                <a:ext cx="5001347" cy="4417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defRPr b="0">
                    <a:solidFill>
                      <a:srgbClr val="000000"/>
                    </a:solidFill>
                  </a:defRPr>
                </a:pPr>
                <a:r>
                  <a:rPr lang="zh-CN" altLang="en-US">
                    <a:solidFill>
                      <a:srgbClr val="0000FF"/>
                    </a:solidFill>
                  </a:rPr>
                  <a:t>在</a:t>
                </a:r>
                <a:r>
                  <a:rPr lang="en-US" altLang="zh-CN">
                    <a:solidFill>
                      <a:srgbClr val="0000FF"/>
                    </a:solidFill>
                  </a:rPr>
                  <a:t>ΔADC</a:t>
                </a:r>
                <a:r>
                  <a:rPr lang="zh-CN" altLang="en-US">
                    <a:solidFill>
                      <a:srgbClr val="0000FF"/>
                    </a:solidFill>
                  </a:rPr>
                  <a:t>中，</a:t>
                </a:r>
                <a:r>
                  <a:rPr lang="en-US" altLang="zh-CN" b="0">
                    <a:solidFill>
                      <a:srgbClr val="0000FF"/>
                    </a:solidFill>
                    <a:sym typeface="Arial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𝑨𝑪</m:t>
                    </m:r>
                    <m:r>
                      <a:rPr lang="en-US" altLang="zh-CN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f>
                      <m:fPr>
                        <m:ctrlPr>
                          <a:rPr lang="en-US" altLang="zh-CN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⁡(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𝜹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𝟏𝟖𝟎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°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−(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𝜷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𝜹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)]</m:t>
                        </m:r>
                      </m:den>
                    </m:f>
                    <m:r>
                      <a:rPr lang="en-US" altLang="zh-CN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𝜹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)⁡</m:t>
                        </m:r>
                      </m:num>
                      <m:den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𝜷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𝜹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7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145" y="3394075"/>
                <a:ext cx="4939651" cy="540000"/>
              </a:xfrm>
              <a:prstGeom prst="rect">
                <a:avLst/>
              </a:prstGeom>
              <a:blipFill rotWithShape="1">
                <a:blip r:embed="rId11"/>
                <a:stretch>
                  <a:fillRect l="-2927" t="-2740" r="0" b="-17808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Shape 120"/>
              <p:cNvSpPr/>
              <p:nvPr/>
            </p:nvSpPr>
            <p:spPr>
              <a:xfrm>
                <a:off x="2020650" y="3844158"/>
                <a:ext cx="5001347" cy="44172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defRPr b="0">
                    <a:solidFill>
                      <a:srgbClr val="000000"/>
                    </a:solidFill>
                  </a:defRPr>
                </a:pPr>
                <a:r>
                  <a:rPr lang="zh-CN" altLang="en-US">
                    <a:solidFill>
                      <a:srgbClr val="0000FF"/>
                    </a:solidFill>
                  </a:rPr>
                  <a:t>在</a:t>
                </a:r>
                <a:r>
                  <a:rPr lang="en-US" altLang="zh-CN">
                    <a:solidFill>
                      <a:srgbClr val="0000FF"/>
                    </a:solidFill>
                  </a:rPr>
                  <a:t>ΔBDC</a:t>
                </a:r>
                <a:r>
                  <a:rPr lang="zh-CN" altLang="en-US">
                    <a:solidFill>
                      <a:srgbClr val="0000FF"/>
                    </a:solidFill>
                  </a:rPr>
                  <a:t>中，</a:t>
                </a:r>
                <a:r>
                  <a:rPr lang="en-US" altLang="zh-CN" b="0">
                    <a:solidFill>
                      <a:srgbClr val="0000FF"/>
                    </a:solidFill>
                    <a:sym typeface="Arial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𝑩𝑪</m:t>
                    </m:r>
                    <m:r>
                      <a:rPr lang="en-US" altLang="zh-CN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f>
                      <m:fPr>
                        <m:ctrlPr>
                          <a:rPr lang="en-US" altLang="zh-CN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⁡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</m:num>
                      <m:den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[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𝟏𝟖𝟎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°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−(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𝜷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)]</m:t>
                        </m:r>
                      </m:den>
                    </m:f>
                    <m:r>
                      <a:rPr lang="en-US" altLang="zh-CN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⁡</m:t>
                        </m:r>
                      </m:num>
                      <m:den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𝜷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zh-CN" alt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sym typeface="Arial"/>
                          </a:rPr>
                          <m:t>𝜸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8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085" y="3940810"/>
                <a:ext cx="4602857" cy="540000"/>
              </a:xfrm>
              <a:prstGeom prst="rect">
                <a:avLst/>
              </a:prstGeom>
              <a:blipFill rotWithShape="1">
                <a:blip r:embed="rId12"/>
                <a:stretch>
                  <a:fillRect l="-2801" t="-4167" r="0" b="-16667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Shape 120"/>
              <p:cNvSpPr/>
              <p:nvPr/>
            </p:nvSpPr>
            <p:spPr>
              <a:xfrm>
                <a:off x="2020649" y="4441711"/>
                <a:ext cx="5942251" cy="34663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defRPr b="0">
                    <a:solidFill>
                      <a:srgbClr val="000000"/>
                    </a:solidFill>
                  </a:defRPr>
                </a:pPr>
                <a:r>
                  <a:rPr lang="zh-CN" altLang="en-US">
                    <a:solidFill>
                      <a:srgbClr val="0000FF"/>
                    </a:solidFill>
                  </a:rPr>
                  <a:t>在</a:t>
                </a:r>
                <a:r>
                  <a:rPr lang="en-US" altLang="zh-CN">
                    <a:solidFill>
                      <a:srgbClr val="0000FF"/>
                    </a:solidFill>
                  </a:rPr>
                  <a:t>ΔABC</a:t>
                </a:r>
                <a:r>
                  <a:rPr lang="zh-CN" altLang="en-US">
                    <a:solidFill>
                      <a:srgbClr val="0000FF"/>
                    </a:solidFill>
                  </a:rPr>
                  <a:t>中，</a:t>
                </a:r>
                <a:r>
                  <a:rPr lang="en-US" altLang="zh-CN" b="0">
                    <a:solidFill>
                      <a:srgbClr val="0000FF"/>
                    </a:solidFill>
                    <a:sym typeface="Arial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𝑨𝑩</m:t>
                    </m:r>
                    <m:r>
                      <a:rPr lang="en-US" altLang="zh-CN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sSup>
                          <m:sSupPr>
                            <m:ctrlPr>
                              <a:rPr lang="en-US" altLang="zh-CN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  <m:sup>
                            <m:r>
                              <a:rPr lang="en-US" altLang="zh-CN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sSup>
                          <m:sSupPr>
                            <m:ctrlPr>
                              <a:rPr lang="en-US" altLang="zh-CN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  <m:sup>
                            <m:r>
                              <a:rPr lang="en-US" altLang="zh-CN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𝑨𝑪</m:t>
                        </m:r>
                        <m:r>
                          <a:rPr lang="en-US" altLang="zh-CN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·</m:t>
                        </m:r>
                        <m:r>
                          <a:rPr lang="en-US" altLang="zh-CN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  <m:func>
                          <m:funcPr>
                            <m:ctrlPr>
                              <a:rPr lang="en-US" altLang="zh-CN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𝒄𝒐𝒔</m:t>
                            </m:r>
                          </m:fName>
                          <m:e>
                            <m:r>
                              <a:rPr lang="en-US" altLang="zh-CN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</m:e>
                    </m:rad>
                  </m:oMath>
                </a14:m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9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145" y="4485640"/>
                <a:ext cx="5613400" cy="467995"/>
              </a:xfrm>
              <a:prstGeom prst="rect">
                <a:avLst/>
              </a:prstGeom>
              <a:blipFill rotWithShape="1">
                <a:blip r:embed="rId13"/>
                <a:stretch>
                  <a:fillRect l="-2359" t="-3571" r="0" b="-41071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3" name="矩形: 圆角 28"/>
          <p:cNvSpPr/>
          <p:nvPr/>
        </p:nvSpPr>
        <p:spPr>
          <a:xfrm>
            <a:off x="2743200" y="346857"/>
            <a:ext cx="4831715" cy="406742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题型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3——两个不可到达点之间的距离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50925" y="268605"/>
            <a:ext cx="1106170" cy="39751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sz="2000" b="1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典例分析</a:t>
            </a:r>
            <a:endParaRPr kumimoji="0" lang="zh-CN" sz="2000" b="1" i="0" u="none" strike="noStrike" cap="none" spc="0" normalizeH="0" baseline="0" noProof="0" err="1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1960" y="723900"/>
            <a:ext cx="7876540" cy="70548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lvl="0" indent="0" algn="l" defTabSz="45720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20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</a:t>
            </a:r>
            <a:r>
              <a:rPr lang="en-US" altLang="zh-CN" sz="20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 </a:t>
            </a:r>
            <a:r>
              <a:rPr lang="zh-CN" altLang="en-US"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如图，</a:t>
            </a:r>
            <a:r>
              <a:rPr lang="en-US" altLang="zh-CN" sz="2000" i="1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000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, </a:t>
            </a:r>
            <a:r>
              <a:rPr lang="en-US" altLang="zh-CN" sz="2000" i="1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两点都在河的对岸（不可到达）</a:t>
            </a:r>
            <a:r>
              <a:rPr lang="en-US" altLang="zh-CN"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,</a:t>
            </a:r>
            <a:r>
              <a:rPr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设计一种测量</a:t>
            </a:r>
            <a:r>
              <a:rPr lang="en-US" altLang="zh-CN" sz="2000" i="1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000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, </a:t>
            </a:r>
            <a:r>
              <a:rPr lang="en-US" altLang="zh-CN" sz="2000" i="1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两点间的距离的方法</a:t>
            </a:r>
            <a:r>
              <a:rPr lang="zh-CN"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并求出</a:t>
            </a:r>
            <a:r>
              <a:rPr lang="en-US" altLang="zh-CN" sz="2000" i="1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000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, </a:t>
            </a:r>
            <a:r>
              <a:rPr lang="en-US" altLang="zh-CN" sz="2000" i="1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B</a:t>
            </a:r>
            <a:r>
              <a:rPr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的距离</a:t>
            </a:r>
            <a:r>
              <a:rPr lang="en-US" sz="2000">
                <a:solidFill>
                  <a:srgbClr val="00080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16890" y="1429385"/>
            <a:ext cx="5012055" cy="8286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lvl="0" indent="0" defTabSz="4572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C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分析：</a:t>
            </a:r>
            <a:r>
              <a:rPr lang="zh-CN" altLang="en-US" sz="16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可以计算出河的这一岸的一点</a:t>
            </a:r>
            <a:r>
              <a:rPr lang="zh-CN" altLang="en-US" sz="16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16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到对岸两点的距离，再测出</a:t>
            </a:r>
            <a:r>
              <a:rPr lang="zh-CN" altLang="en-US" sz="16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∠BCA</a:t>
            </a:r>
            <a:r>
              <a:rPr lang="zh-CN" altLang="en-US" sz="16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的大小，借助于余弦定理可以计算出</a:t>
            </a:r>
            <a:r>
              <a:rPr lang="zh-CN" altLang="en-US" sz="16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16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，</a:t>
            </a:r>
            <a:r>
              <a:rPr lang="zh-CN" altLang="en-US" sz="16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16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两点间的距离.</a:t>
            </a:r>
            <a:endParaRPr kumimoji="0" lang="zh-CN" altLang="en-US" sz="1600" i="0" u="none" strike="noStrike" cap="none" spc="0" normalizeH="0" baseline="0">
              <a:ln>
                <a:noFill/>
              </a:ln>
              <a:solidFill>
                <a:srgbClr val="000808"/>
              </a:solidFill>
              <a:effectLst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480" y="1245870"/>
            <a:ext cx="2962275" cy="164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4" name="Text Box 2"/>
          <p:cNvSpPr txBox="1"/>
          <p:nvPr/>
        </p:nvSpPr>
        <p:spPr>
          <a:xfrm>
            <a:off x="365760" y="2313940"/>
            <a:ext cx="6529705" cy="10045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C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解：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测量者可以在河岸边选定两点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，测得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CD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</a:t>
            </a:r>
          </a:p>
          <a:p>
            <a:pPr marL="0" lvl="0" indent="0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并且在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两点分别测得∠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BCA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</a:t>
            </a:r>
            <a:r>
              <a:rPr lang="el-GR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α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，∠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ACD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</a:t>
            </a:r>
            <a:r>
              <a:rPr lang="el-GR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β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</a:t>
            </a:r>
          </a:p>
          <a:p>
            <a:pPr marL="0" lvl="0" indent="0" defTabSz="457200" eaLnBrk="1" latinLnBrk="0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∠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CDB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</a:t>
            </a:r>
            <a:r>
              <a:rPr lang="el-GR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γ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 ∠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BDA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</a:t>
            </a:r>
            <a:r>
              <a:rPr lang="el-GR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δ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，在△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ADC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和△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BDC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中，应用正弦定理得</a:t>
            </a:r>
          </a:p>
        </p:txBody>
      </p:sp>
      <p:graphicFrame>
        <p:nvGraphicFramePr>
          <p:cNvPr id="54275" name="Object 3"/>
          <p:cNvGraphicFramePr>
            <a:graphicFrameLocks noChangeAspect="1"/>
          </p:cNvGraphicFramePr>
          <p:nvPr/>
        </p:nvGraphicFramePr>
        <p:xfrm>
          <a:off x="432435" y="3302000"/>
          <a:ext cx="38160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r:id="rId4" imgW="2895600" imgH="469900" progId="Equation.DSMT4">
                  <p:embed/>
                </p:oleObj>
              </mc:Choice>
              <mc:Fallback>
                <p:oleObj r:id="rId4" imgW="2895600" imgH="469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2435" y="3302000"/>
                        <a:ext cx="3816000" cy="720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6" name="Object 4"/>
          <p:cNvGraphicFramePr>
            <a:graphicFrameLocks noChangeAspect="1"/>
          </p:cNvGraphicFramePr>
          <p:nvPr/>
        </p:nvGraphicFramePr>
        <p:xfrm>
          <a:off x="4307205" y="3302000"/>
          <a:ext cx="38160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r:id="rId6" imgW="2895600" imgH="469900" progId="Equation.DSMT4">
                  <p:embed/>
                </p:oleObj>
              </mc:Choice>
              <mc:Fallback>
                <p:oleObj r:id="rId6" imgW="2895600" imgH="469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07205" y="3302000"/>
                        <a:ext cx="3816000" cy="720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7" name="Text Box 5"/>
          <p:cNvSpPr txBox="1"/>
          <p:nvPr/>
        </p:nvSpPr>
        <p:spPr>
          <a:xfrm>
            <a:off x="365760" y="4034790"/>
            <a:ext cx="5843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sz="18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于是，</a:t>
            </a:r>
            <a:r>
              <a:rPr lang="zh-CN" altLang="en-US" sz="18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在△</a:t>
            </a:r>
            <a:r>
              <a:rPr lang="en-US" altLang="zh-CN" sz="18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ABC</a:t>
            </a:r>
            <a:r>
              <a:rPr lang="zh-CN" altLang="en-US" sz="18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中，由余弦定理可得</a:t>
            </a:r>
            <a:r>
              <a:rPr lang="en-US" altLang="zh-CN" sz="18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en-US" altLang="zh-CN" sz="18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en-US" altLang="zh-CN" sz="1800" i="1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</a:t>
            </a:r>
            <a:r>
              <a:rPr lang="zh-CN" altLang="en-US" sz="1800">
                <a:solidFill>
                  <a:srgbClr val="000808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两点间的距离为</a:t>
            </a: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1070310" y="4454405"/>
          <a:ext cx="4554855" cy="396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r:id="rId8" imgW="2552700" imgH="254000" progId="Equation.DSMT4">
                  <p:embed/>
                </p:oleObj>
              </mc:Choice>
              <mc:Fallback>
                <p:oleObj r:id="rId8" imgW="25527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70310" y="4454405"/>
                        <a:ext cx="4554855" cy="396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五边形 2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4274" grpId="0"/>
      <p:bldP spid="542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12825" y="268605"/>
            <a:ext cx="1372235" cy="45910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000" b="1" i="0" u="none" strike="noStrike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/>
              </a:rPr>
              <a:t>规律总结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79475" y="1328420"/>
            <a:ext cx="7087235" cy="2305685"/>
          </a:xfrm>
          <a:prstGeom prst="rect">
            <a:avLst/>
          </a:prstGeom>
          <a:noFill/>
          <a:ln w="12700" cap="flat" cmpd="sng">
            <a:solidFill>
              <a:schemeClr val="accent1">
                <a:shade val="50000"/>
              </a:schemeClr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indent="457200" eaLnBrk="1" fontAlgn="auto" latinLnBrk="0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在研究三角形时，灵活根据两个定理可以寻找到多种解决问题的方案，但有些过程较繁复，如何找到最优的方法，最主要的还是分析两个定理的特点，结合题目条件来选择最佳的计算方式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.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kumimoji="0" lang="zh-CN" altLang="en-US" sz="24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Arial"/>
            </a:endParaRPr>
          </a:p>
        </p:txBody>
      </p:sp>
      <p:sp>
        <p:nvSpPr>
          <p:cNvPr id="5" name="五边形 4"/>
          <p:cNvSpPr/>
          <p:nvPr/>
        </p:nvSpPr>
        <p:spPr>
          <a:xfrm>
            <a:off x="325755" y="268606"/>
            <a:ext cx="687070" cy="367029"/>
          </a:xfrm>
          <a:prstGeom prst="homePlate">
            <a:avLst/>
          </a:prstGeom>
          <a:solidFill>
            <a:srgbClr val="C0000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lvl="0" indent="0" algn="ctr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</a:t>
            </a: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20"/>
          <p:cNvSpPr/>
          <p:nvPr/>
        </p:nvSpPr>
        <p:spPr>
          <a:xfrm>
            <a:off x="1013079" y="317296"/>
            <a:ext cx="1524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sz="2000" b="1" noProof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测量高度问题</a:t>
            </a:r>
          </a:p>
        </p:txBody>
      </p:sp>
      <p:sp>
        <p:nvSpPr>
          <p:cNvPr id="15" name="五边形 1"/>
          <p:cNvSpPr/>
          <p:nvPr/>
        </p:nvSpPr>
        <p:spPr>
          <a:xfrm>
            <a:off x="324914" y="272614"/>
            <a:ext cx="687600" cy="367200"/>
          </a:xfrm>
          <a:prstGeom prst="homePlate">
            <a:avLst/>
          </a:prstGeom>
          <a:solidFill>
            <a:srgbClr val="0000CC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591" y="1686077"/>
            <a:ext cx="998020" cy="1607296"/>
          </a:xfrm>
          <a:prstGeom prst="rect">
            <a:avLst/>
          </a:prstGeom>
        </p:spPr>
      </p:pic>
      <p:cxnSp>
        <p:nvCxnSpPr>
          <p:cNvPr id="25" name="直接连接符 24"/>
          <p:cNvCxnSpPr/>
          <p:nvPr/>
        </p:nvCxnSpPr>
        <p:spPr>
          <a:xfrm flipH="1" flipV="1">
            <a:off x="4955424" y="1666342"/>
            <a:ext cx="0" cy="1610085"/>
          </a:xfrm>
          <a:prstGeom prst="line">
            <a:avLst/>
          </a:prstGeom>
          <a:noFill/>
          <a:ln w="12700" cap="flat">
            <a:solidFill>
              <a:schemeClr val="tx1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文本框 35"/>
              <p:cNvSpPr txBox="1"/>
              <p:nvPr/>
            </p:nvSpPr>
            <p:spPr>
              <a:xfrm>
                <a:off x="4932094" y="1372397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6" name="文本框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94" y="1372397"/>
                <a:ext cx="221214" cy="276999"/>
              </a:xfrm>
              <a:prstGeom prst="rect">
                <a:avLst/>
              </a:prstGeom>
              <a:blipFill rotWithShape="1">
                <a:blip r:embed="rId3"/>
                <a:stretch>
                  <a:fillRect l="-19444" r="-25000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文本框 36"/>
              <p:cNvSpPr txBox="1"/>
              <p:nvPr/>
            </p:nvSpPr>
            <p:spPr>
              <a:xfrm>
                <a:off x="5030347" y="3154874"/>
                <a:ext cx="23083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𝑩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7" name="文本框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0347" y="3154874"/>
                <a:ext cx="230832" cy="276999"/>
              </a:xfrm>
              <a:prstGeom prst="rect">
                <a:avLst/>
              </a:prstGeom>
              <a:blipFill rotWithShape="1">
                <a:blip r:embed="rId4"/>
                <a:stretch>
                  <a:fillRect l="-21053" r="-21053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pSp>
        <p:nvGrpSpPr>
          <p:cNvPr id="2" name="组合 1"/>
          <p:cNvGrpSpPr/>
          <p:nvPr/>
        </p:nvGrpSpPr>
        <p:grpSpPr>
          <a:xfrm>
            <a:off x="3151505" y="1666240"/>
            <a:ext cx="1809750" cy="1845310"/>
            <a:chOff x="4963" y="2624"/>
            <a:chExt cx="2850" cy="2906"/>
          </a:xfrm>
        </p:grpSpPr>
        <p:cxnSp>
          <p:nvCxnSpPr>
            <p:cNvPr id="23" name="直接连接符 22"/>
            <p:cNvCxnSpPr/>
            <p:nvPr/>
          </p:nvCxnSpPr>
          <p:spPr>
            <a:xfrm flipH="1">
              <a:off x="5341" y="2624"/>
              <a:ext cx="2463" cy="2562"/>
            </a:xfrm>
            <a:prstGeom prst="line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5333" y="5160"/>
              <a:ext cx="2480" cy="0"/>
            </a:xfrm>
            <a:prstGeom prst="line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文本框 34"/>
                <p:cNvSpPr txBox="1"/>
                <p:nvPr/>
              </p:nvSpPr>
              <p:spPr>
                <a:xfrm>
                  <a:off x="3151432" y="3096057"/>
                  <a:ext cx="208390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𝑪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3" y="4876"/>
                  <a:ext cx="328" cy="436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26471" r="-23529" b="-8889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文本框 38"/>
                <p:cNvSpPr txBox="1"/>
                <p:nvPr/>
              </p:nvSpPr>
              <p:spPr>
                <a:xfrm>
                  <a:off x="4191863" y="3234555"/>
                  <a:ext cx="206788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𝒂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39" name="文本框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1" y="5094"/>
                  <a:ext cx="326" cy="436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14706" r="-14706" b="-2222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sp>
          <p:nvSpPr>
            <p:cNvPr id="40" name="弧形 39"/>
            <p:cNvSpPr/>
            <p:nvPr/>
          </p:nvSpPr>
          <p:spPr>
            <a:xfrm rot="1694096">
              <a:off x="5351" y="4889"/>
              <a:ext cx="355" cy="343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Shape 120"/>
              <p:cNvSpPr/>
              <p:nvPr/>
            </p:nvSpPr>
            <p:spPr>
              <a:xfrm>
                <a:off x="618302" y="3758403"/>
                <a:ext cx="6562198" cy="3665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>
                  <a:defRPr b="1">
                    <a:solidFill>
                      <a:srgbClr val="B61C22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微软雅黑" panose="020B0503020204020204" charset="-122"/>
                  </a:defRPr>
                </a:lvl1pPr>
              </a:lstStyle>
              <a:p>
                <a:pPr algn="l" rtl="0">
                  <a:lnSpc>
                    <a:spcPct val="150000"/>
                  </a:lnSpc>
                  <a:defRPr b="0">
                    <a:solidFill>
                      <a:srgbClr val="000000"/>
                    </a:solidFill>
                  </a:defRPr>
                </a:pPr>
                <a:r>
                  <a:rPr lang="en-US" altLang="zh-CN">
                    <a:solidFill>
                      <a:srgbClr val="0000FF"/>
                    </a:solidFill>
                  </a:rPr>
                  <a:t>【</a:t>
                </a:r>
                <a:r>
                  <a:rPr lang="zh-CN" altLang="en-US">
                    <a:solidFill>
                      <a:srgbClr val="0000FF"/>
                    </a:solidFill>
                  </a:rPr>
                  <a:t>解法</a:t>
                </a:r>
                <a:r>
                  <a:rPr lang="en-US" altLang="zh-CN">
                    <a:solidFill>
                      <a:srgbClr val="0000FF"/>
                    </a:solidFill>
                  </a:rPr>
                  <a:t>】</a:t>
                </a:r>
                <a:r>
                  <a:rPr lang="zh-CN" altLang="en-US">
                    <a:solidFill>
                      <a:srgbClr val="0000FF"/>
                    </a:solidFill>
                  </a:rPr>
                  <a:t>：测出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sym typeface="Arial"/>
                      </a:rPr>
                      <m:t>𝑎</m:t>
                    </m:r>
                  </m:oMath>
                </a14:m>
                <a:r>
                  <a:rPr lang="zh-CN" altLang="en-US">
                    <a:solidFill>
                      <a:srgbClr val="0000FF"/>
                    </a:solidFill>
                  </a:rPr>
                  <a:t>的长度，角</a:t>
                </a:r>
                <a:r>
                  <a:rPr lang="en-US" altLang="zh-CN">
                    <a:solidFill>
                      <a:srgbClr val="0000FF"/>
                    </a:solidFill>
                  </a:rPr>
                  <a:t>C</a:t>
                </a:r>
                <a:r>
                  <a:rPr lang="zh-CN" altLang="en-US">
                    <a:solidFill>
                      <a:srgbClr val="0000FF"/>
                    </a:solidFill>
                  </a:rPr>
                  <a:t>的大小，解直角三角形，得</a:t>
                </a:r>
                <a:endParaRPr lang="en-US" altLang="zh-CN" i="1">
                  <a:solidFill>
                    <a:srgbClr val="0000FF"/>
                  </a:solidFill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42" name="Shap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490" y="3667125"/>
                <a:ext cx="6562090" cy="457200"/>
              </a:xfrm>
              <a:prstGeom prst="rect">
                <a:avLst/>
              </a:prstGeom>
              <a:blipFill rotWithShape="1">
                <a:blip r:embed="rId7"/>
                <a:stretch>
                  <a:fillRect l="-2136" r="0" b="-38333"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文本框 6"/>
              <p:cNvSpPr txBox="1"/>
              <p:nvPr/>
            </p:nvSpPr>
            <p:spPr>
              <a:xfrm>
                <a:off x="3592693" y="4280424"/>
                <a:ext cx="1611916" cy="30777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20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𝑨𝑩</m:t>
                      </m:r>
                      <m:r>
                        <a:rPr kumimoji="0" lang="zh-CN" altLang="en-US" sz="20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=</m:t>
                      </m:r>
                      <m:func>
                        <m:funcPr>
                          <m:ctrlPr>
                            <a:rPr kumimoji="0" lang="zh-CN" altLang="en-US" sz="2000" b="1" i="1" u="none" strike="noStrike" cap="none" spc="0" normalizeH="0" baseline="0">
                              <a:ln>
                                <a:noFill/>
                              </a:ln>
                              <a:solidFill>
                                <a:srgbClr val="0000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</m:ctrlPr>
                        </m:funcPr>
                        <m:fName>
                          <m:r>
                            <a:rPr kumimoji="0" lang="zh-CN" altLang="en-US" sz="2000" b="1" i="1" u="none" strike="noStrike" cap="none" spc="0" normalizeH="0" baseline="0">
                              <a:ln>
                                <a:noFill/>
                              </a:ln>
                              <a:solidFill>
                                <a:srgbClr val="0000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𝒂</m:t>
                          </m:r>
                          <m:r>
                            <a:rPr kumimoji="0" lang="en-US" altLang="zh-CN" sz="2000" b="1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0000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 </m:t>
                          </m:r>
                          <m:r>
                            <a:rPr kumimoji="0" lang="zh-CN" altLang="en-US" sz="2000" b="1" i="1" u="none" strike="noStrike" cap="none" spc="0" normalizeH="0" baseline="0">
                              <a:ln>
                                <a:noFill/>
                              </a:ln>
                              <a:solidFill>
                                <a:srgbClr val="0000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𝒕𝒂𝒏</m:t>
                          </m:r>
                        </m:fName>
                        <m:e>
                          <m:r>
                            <a:rPr kumimoji="0" lang="zh-CN" altLang="en-US" sz="2000" b="1" i="1" u="none" strike="noStrike" cap="none" spc="0" normalizeH="0" baseline="0">
                              <a:ln>
                                <a:noFill/>
                              </a:ln>
                              <a:solidFill>
                                <a:srgbClr val="0000FF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𝑪</m:t>
                          </m:r>
                        </m:e>
                      </m:func>
                    </m:oMath>
                  </m:oMathPara>
                </a14:m>
                <a:endParaRPr kumimoji="0" lang="zh-CN" altLang="en-US" sz="2000" b="1" i="1" u="none" strike="noStrike" cap="none" spc="0" normalizeH="0" baseline="0">
                  <a:ln>
                    <a:noFill/>
                  </a:ln>
                  <a:solidFill>
                    <a:srgbClr val="0000FF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693" y="4280424"/>
                <a:ext cx="1611916" cy="307777"/>
              </a:xfrm>
              <a:prstGeom prst="rect">
                <a:avLst/>
              </a:prstGeom>
              <a:blipFill rotWithShape="1">
                <a:blip r:embed="rId8"/>
                <a:stretch>
                  <a:fillRect l="-2642" r="-2642" b="-9804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29" name="矩形: 圆角 28"/>
          <p:cNvSpPr/>
          <p:nvPr/>
        </p:nvSpPr>
        <p:spPr>
          <a:xfrm>
            <a:off x="2958465" y="343682"/>
            <a:ext cx="3061335" cy="406742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题型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1——底部可达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20"/>
          <p:cNvSpPr/>
          <p:nvPr/>
        </p:nvSpPr>
        <p:spPr>
          <a:xfrm>
            <a:off x="1013079" y="317296"/>
            <a:ext cx="1524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sz="2000" b="1" noProof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测量高度问题</a:t>
            </a:r>
          </a:p>
        </p:txBody>
      </p:sp>
      <p:sp>
        <p:nvSpPr>
          <p:cNvPr id="15" name="五边形 1"/>
          <p:cNvSpPr/>
          <p:nvPr/>
        </p:nvSpPr>
        <p:spPr>
          <a:xfrm>
            <a:off x="324914" y="272614"/>
            <a:ext cx="687600" cy="367200"/>
          </a:xfrm>
          <a:prstGeom prst="homePlate">
            <a:avLst/>
          </a:prstGeom>
          <a:solidFill>
            <a:srgbClr val="0000CC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l="27075"/>
          <a:stretch>
            <a:fillRect/>
          </a:stretch>
        </p:blipFill>
        <p:spPr>
          <a:xfrm flipH="1">
            <a:off x="4052173" y="1717383"/>
            <a:ext cx="1699012" cy="1531929"/>
          </a:xfrm>
          <a:prstGeom prst="rect">
            <a:avLst/>
          </a:prstGeom>
        </p:spPr>
      </p:pic>
      <p:cxnSp>
        <p:nvCxnSpPr>
          <p:cNvPr id="25" name="直接连接符 24"/>
          <p:cNvCxnSpPr/>
          <p:nvPr/>
        </p:nvCxnSpPr>
        <p:spPr>
          <a:xfrm flipH="1" flipV="1">
            <a:off x="5293627" y="1819598"/>
            <a:ext cx="0" cy="1429714"/>
          </a:xfrm>
          <a:prstGeom prst="line">
            <a:avLst/>
          </a:prstGeom>
          <a:noFill/>
          <a:ln w="28575" cap="flat">
            <a:solidFill>
              <a:srgbClr val="FFFF00"/>
            </a:solidFill>
            <a:prstDash val="sysDash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文本框 35"/>
              <p:cNvSpPr txBox="1"/>
              <p:nvPr/>
            </p:nvSpPr>
            <p:spPr>
              <a:xfrm>
                <a:off x="5270297" y="1525652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6" name="文本框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0297" y="1525652"/>
                <a:ext cx="221214" cy="276999"/>
              </a:xfrm>
              <a:prstGeom prst="rect">
                <a:avLst/>
              </a:prstGeom>
              <a:blipFill rotWithShape="1">
                <a:blip r:embed="rId3"/>
                <a:stretch>
                  <a:fillRect l="-22222" r="-22222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文本框 36"/>
              <p:cNvSpPr txBox="1"/>
              <p:nvPr/>
            </p:nvSpPr>
            <p:spPr>
              <a:xfrm>
                <a:off x="5368550" y="3308129"/>
                <a:ext cx="23083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𝑩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7" name="文本框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8550" y="3308129"/>
                <a:ext cx="230832" cy="276999"/>
              </a:xfrm>
              <a:prstGeom prst="rect">
                <a:avLst/>
              </a:prstGeom>
              <a:blipFill rotWithShape="1">
                <a:blip r:embed="rId4"/>
                <a:stretch>
                  <a:fillRect l="-23684" r="-18421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42" name="Shape 120"/>
          <p:cNvSpPr/>
          <p:nvPr/>
        </p:nvSpPr>
        <p:spPr>
          <a:xfrm>
            <a:off x="618490" y="3751580"/>
            <a:ext cx="7681595" cy="83058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解法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测得</a:t>
            </a:r>
            <a:r>
              <a:rPr lang="en-US" altLang="zh-CN">
                <a:solidFill>
                  <a:srgbClr val="0000FF"/>
                </a:solidFill>
              </a:rPr>
              <a:t>CD</a:t>
            </a:r>
            <a:r>
              <a:rPr lang="zh-CN" altLang="en-US">
                <a:solidFill>
                  <a:srgbClr val="0000FF"/>
                </a:solidFill>
              </a:rPr>
              <a:t>及</a:t>
            </a:r>
            <a:r>
              <a:rPr lang="zh-CN" altLang="en-US">
                <a:solidFill>
                  <a:srgbClr val="0000FF"/>
                </a:solidFill>
                <a:sym typeface="+mn-ea"/>
              </a:rPr>
              <a:t>∠</a:t>
            </a:r>
            <a:r>
              <a:rPr lang="en-US" altLang="zh-CN">
                <a:solidFill>
                  <a:srgbClr val="0000FF"/>
                </a:solidFill>
                <a:sym typeface="+mn-ea"/>
              </a:rPr>
              <a:t>ADC</a:t>
            </a:r>
            <a:r>
              <a:rPr lang="zh-CN" altLang="en-US">
                <a:solidFill>
                  <a:srgbClr val="0000FF"/>
                </a:solidFill>
              </a:rPr>
              <a:t>，∠</a:t>
            </a:r>
            <a:r>
              <a:rPr lang="en-US" altLang="zh-CN">
                <a:solidFill>
                  <a:srgbClr val="0000FF"/>
                </a:solidFill>
              </a:rPr>
              <a:t>ACB</a:t>
            </a:r>
            <a:r>
              <a:rPr lang="zh-CN" altLang="en-US">
                <a:solidFill>
                  <a:srgbClr val="0000FF"/>
                </a:solidFill>
              </a:rPr>
              <a:t>的度数，先用正弦定理求出</a:t>
            </a:r>
            <a:r>
              <a:rPr lang="en-US" altLang="zh-CN">
                <a:solidFill>
                  <a:srgbClr val="0000FF"/>
                </a:solidFill>
              </a:rPr>
              <a:t>AC(</a:t>
            </a:r>
            <a:r>
              <a:rPr lang="zh-CN" altLang="en-US">
                <a:solidFill>
                  <a:srgbClr val="0000FF"/>
                </a:solidFill>
              </a:rPr>
              <a:t>或</a:t>
            </a:r>
            <a:r>
              <a:rPr lang="en-US" altLang="zh-CN">
                <a:solidFill>
                  <a:srgbClr val="0000FF"/>
                </a:solidFill>
              </a:rPr>
              <a:t>AD)</a:t>
            </a:r>
            <a:r>
              <a:rPr lang="zh-CN" altLang="en-US">
                <a:solidFill>
                  <a:srgbClr val="0000FF"/>
                </a:solidFill>
              </a:rPr>
              <a:t>，</a:t>
            </a:r>
            <a:endParaRPr lang="en-US" altLang="zh-CN">
              <a:solidFill>
                <a:srgbClr val="0000FF"/>
              </a:solidFill>
            </a:endParaRPr>
          </a:p>
          <a:p>
            <a:pPr algn="l" rt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              </a:t>
            </a:r>
            <a:r>
              <a:rPr lang="zh-CN" altLang="en-US">
                <a:solidFill>
                  <a:srgbClr val="0000FF"/>
                </a:solidFill>
              </a:rPr>
              <a:t>再解直角三角形</a:t>
            </a:r>
            <a:r>
              <a:rPr lang="en-US" altLang="zh-CN">
                <a:solidFill>
                  <a:srgbClr val="0000FF"/>
                </a:solidFill>
              </a:rPr>
              <a:t>ABC(</a:t>
            </a:r>
            <a:r>
              <a:rPr lang="zh-CN" altLang="en-US">
                <a:solidFill>
                  <a:srgbClr val="0000FF"/>
                </a:solidFill>
              </a:rPr>
              <a:t>或</a:t>
            </a:r>
            <a:r>
              <a:rPr lang="en-US" altLang="zh-CN">
                <a:solidFill>
                  <a:srgbClr val="0000FF"/>
                </a:solidFill>
              </a:rPr>
              <a:t>RtΔABD)</a:t>
            </a:r>
            <a:r>
              <a:rPr lang="zh-CN" altLang="en-US">
                <a:solidFill>
                  <a:srgbClr val="0000FF"/>
                </a:solidFill>
              </a:rPr>
              <a:t>，求出</a:t>
            </a:r>
            <a:r>
              <a:rPr lang="en-US" altLang="zh-CN">
                <a:solidFill>
                  <a:srgbClr val="0000FF"/>
                </a:solidFill>
              </a:rPr>
              <a:t>AB</a:t>
            </a:r>
            <a:r>
              <a:rPr lang="zh-CN" altLang="en-US">
                <a:solidFill>
                  <a:srgbClr val="0000FF"/>
                </a:solidFill>
              </a:rPr>
              <a:t>的长度</a:t>
            </a:r>
            <a:endParaRPr lang="en-US" altLang="zh-CN" i="1">
              <a:solidFill>
                <a:srgbClr val="0000FF"/>
              </a:solidFill>
            </a:endParaRPr>
          </a:p>
        </p:txBody>
      </p:sp>
      <p:sp>
        <p:nvSpPr>
          <p:cNvPr id="29" name="矩形: 圆角 28"/>
          <p:cNvSpPr/>
          <p:nvPr/>
        </p:nvSpPr>
        <p:spPr>
          <a:xfrm>
            <a:off x="2890520" y="346857"/>
            <a:ext cx="4277995" cy="406740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题型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2——底部不可达(B与C,D共线)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420" y="1499235"/>
            <a:ext cx="1308735" cy="19685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rcRect b="13965"/>
          <a:stretch>
            <a:fillRect/>
          </a:stretch>
        </p:blipFill>
        <p:spPr>
          <a:xfrm>
            <a:off x="5810885" y="1468120"/>
            <a:ext cx="3057525" cy="203136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2564765" y="1819910"/>
            <a:ext cx="2729230" cy="1714500"/>
            <a:chOff x="4039" y="2866"/>
            <a:chExt cx="4298" cy="2700"/>
          </a:xfrm>
        </p:grpSpPr>
        <p:grpSp>
          <p:nvGrpSpPr>
            <p:cNvPr id="3" name="组合 2"/>
            <p:cNvGrpSpPr/>
            <p:nvPr/>
          </p:nvGrpSpPr>
          <p:grpSpPr>
            <a:xfrm>
              <a:off x="4039" y="2866"/>
              <a:ext cx="4298" cy="2700"/>
              <a:chOff x="4039" y="2866"/>
              <a:chExt cx="4298" cy="2700"/>
            </a:xfrm>
          </p:grpSpPr>
          <p:cxnSp>
            <p:nvCxnSpPr>
              <p:cNvPr id="23" name="直接连接符 22"/>
              <p:cNvCxnSpPr/>
              <p:nvPr/>
            </p:nvCxnSpPr>
            <p:spPr>
              <a:xfrm flipH="1">
                <a:off x="4330" y="2866"/>
                <a:ext cx="4007" cy="2252"/>
              </a:xfrm>
              <a:prstGeom prst="line">
                <a:avLst/>
              </a:prstGeom>
              <a:noFill/>
              <a:ln w="12700" cap="flat">
                <a:solidFill>
                  <a:srgbClr val="0000FF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34" name="直接连接符 33"/>
              <p:cNvCxnSpPr/>
              <p:nvPr/>
            </p:nvCxnSpPr>
            <p:spPr>
              <a:xfrm flipH="1">
                <a:off x="4330" y="5117"/>
                <a:ext cx="3970" cy="0"/>
              </a:xfrm>
              <a:prstGeom prst="line">
                <a:avLst/>
              </a:prstGeom>
              <a:noFill/>
              <a:ln w="12700" cap="flat">
                <a:solidFill>
                  <a:srgbClr val="C00000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文本框 34"/>
                  <p:cNvSpPr txBox="1"/>
                  <p:nvPr/>
                </p:nvSpPr>
                <p:spPr>
                  <a:xfrm>
                    <a:off x="2551323" y="3266258"/>
                    <a:ext cx="208390" cy="276999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none"/>
                </p:style>
                <p:txBody>
                  <a:bodyPr rot="0" spcFirstLastPara="1" vertOverflow="overflow" horzOverflow="overflow" vert="horz" wrap="none" lIns="0" tIns="0" rIns="0" bIns="0" numCol="1" spcCol="38100" rtlCol="0" anchor="t">
                    <a:spAutoFit/>
                  </a:bodyPr>
                  <a:lstStyle/>
                  <a:p>
                    <a:pPr marL="0" marR="0" indent="0" algn="l" defTabSz="914400" rtl="0" fontAlgn="auto" latinLnBrk="1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n-US" altLang="zh-CN" sz="1800" b="1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C00000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𝑪</m:t>
                          </m:r>
                        </m:oMath>
                      </m:oMathPara>
                    </a14:m>
                    <a:endParaRPr kumimoji="0" lang="zh-CN" altLang="en-US" sz="1800" b="1" i="1" u="none" strike="noStrike" cap="none" spc="0" normalizeH="0" baseline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FillTx/>
                      <a:sym typeface="Arial"/>
                    </a:endParaRPr>
                  </a:p>
                </p:txBody>
              </p:sp>
            </mc:Choice>
  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  <p:sp>
                <p:nvSpPr>
                  <p:cNvPr id="35" name="文本框 3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449" y="5130"/>
                    <a:ext cx="328" cy="436"/>
                  </a:xfrm>
                  <a:prstGeom prst="rect">
                    <a:avLst/>
                  </a:prstGeom>
                  <a:blipFill rotWithShape="1">
                    <a:blip r:embed="rId7"/>
                    <a:stretch>
                      <a:fillRect l="-26471" r="-23529" b="-8889"/>
                    </a:stretch>
                  </a:blipFill>
                  <a:ln w="12700" cap="flat">
                    <a:noFill/>
                    <a:miter lim="400000"/>
                  </a:ln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  <a:endParaRPr lang="zh-CN" altLang="en-US">
                      <a:noFill/>
                    </a:endParaRPr>
                  </a:p>
                </p:txBody>
              </p:sp>
            </mc:Fallback>
          </mc:AlternateContent>
          <p:sp>
            <p:nvSpPr>
              <p:cNvPr id="40" name="弧形 39"/>
              <p:cNvSpPr/>
              <p:nvPr/>
            </p:nvSpPr>
            <p:spPr>
              <a:xfrm rot="1694096">
                <a:off x="4473" y="4872"/>
                <a:ext cx="355" cy="343"/>
              </a:xfrm>
              <a:prstGeom prst="arc">
                <a:avLst/>
              </a:prstGeom>
              <a:noFill/>
              <a:ln w="12700" cap="flat">
                <a:solidFill>
                  <a:srgbClr val="C00000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45719" rIns="91439" bIns="45719" numCol="1" spcCol="38100" rtlCol="0" anchor="t">
                <a:no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endParaRPr>
              </a:p>
            </p:txBody>
          </p:sp>
          <p:cxnSp>
            <p:nvCxnSpPr>
              <p:cNvPr id="20" name="直接连接符 19"/>
              <p:cNvCxnSpPr/>
              <p:nvPr/>
            </p:nvCxnSpPr>
            <p:spPr>
              <a:xfrm flipH="1">
                <a:off x="5641" y="2878"/>
                <a:ext cx="2677" cy="2252"/>
              </a:xfrm>
              <a:prstGeom prst="line">
                <a:avLst/>
              </a:prstGeom>
              <a:noFill/>
              <a:ln w="12700" cap="flat">
                <a:solidFill>
                  <a:srgbClr val="C00000"/>
                </a:solidFill>
                <a:prstDash val="solid"/>
                <a:miter lim="8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6" name="文本框 26"/>
                  <p:cNvSpPr txBox="1"/>
                  <p:nvPr/>
                </p:nvSpPr>
                <p:spPr>
                  <a:xfrm>
                    <a:off x="3489657" y="3281403"/>
                    <a:ext cx="237244" cy="276999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none"/>
                </p:style>
                <p:txBody>
                  <a:bodyPr rot="0" spcFirstLastPara="1" vertOverflow="overflow" horzOverflow="overflow" vert="horz" wrap="none" lIns="0" tIns="0" rIns="0" bIns="0" numCol="1" spcCol="38100" rtlCol="0" anchor="t">
                    <a:spAutoFit/>
                  </a:bodyPr>
                  <a:lstStyle/>
                  <a:p>
                    <a:pPr marL="0" marR="0" indent="0" algn="l" defTabSz="914400" rtl="0" fontAlgn="auto" latinLnBrk="1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n-US" altLang="zh-CN" sz="1800" b="1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C00000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𝑫</m:t>
                          </m:r>
                        </m:oMath>
                      </m:oMathPara>
                    </a14:m>
                    <a:endParaRPr kumimoji="0" lang="zh-CN" altLang="en-US" sz="1800" b="1" i="1" u="none" strike="noStrike" cap="none" spc="0" normalizeH="0" baseline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FillTx/>
                      <a:sym typeface="Arial"/>
                    </a:endParaRPr>
                  </a:p>
                </p:txBody>
              </p:sp>
            </mc:Choice>
  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9" y="5118"/>
                    <a:ext cx="374" cy="436"/>
                  </a:xfrm>
                  <a:prstGeom prst="rect">
                    <a:avLst/>
                  </a:prstGeom>
                  <a:blipFill rotWithShape="1">
                    <a:blip r:embed="rId8"/>
                    <a:stretch>
                      <a:fillRect l="-20513" r="-23077" b="-8696"/>
                    </a:stretch>
                  </a:blipFill>
                  <a:ln w="12700" cap="flat">
                    <a:noFill/>
                    <a:miter lim="400000"/>
                  </a:ln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  <a:endParaRPr lang="zh-CN" altLang="en-US">
                      <a:noFill/>
                    </a:endParaRP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文本框 13"/>
                  <p:cNvSpPr txBox="1"/>
                  <p:nvPr/>
                </p:nvSpPr>
                <p:spPr>
                  <a:xfrm>
                    <a:off x="3124606" y="2964084"/>
                    <a:ext cx="219612" cy="276999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none"/>
                </p:style>
                <p:txBody>
                  <a:bodyPr rot="0" spcFirstLastPara="1" vertOverflow="overflow" horzOverflow="overflow" vert="horz" wrap="none" lIns="0" tIns="0" rIns="0" bIns="0" numCol="1" spcCol="38100" rtlCol="0" anchor="t">
                    <a:spAutoFit/>
                  </a:bodyPr>
                  <a:lstStyle/>
                  <a:p>
                    <a:pPr marL="0" marR="0" indent="0" algn="l" defTabSz="914400" rtl="0" fontAlgn="auto" latinLnBrk="1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zh-CN" altLang="en-US" sz="1800" b="1" i="1" u="none" strike="noStrike" cap="none" spc="0" normalizeH="0" baseline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FillTx/>
                              <a:latin typeface="Cambria Math" panose="02040503050406030204" pitchFamily="18" charset="0"/>
                              <a:sym typeface="Arial"/>
                            </a:rPr>
                            <m:t>𝜶</m:t>
                          </m:r>
                        </m:oMath>
                      </m:oMathPara>
                    </a14:m>
                    <a:endParaRPr kumimoji="0" lang="zh-CN" altLang="en-US" sz="1800" b="1" i="1" u="none" strike="noStrike" cap="none" spc="0" normalizeH="0" baseline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FillTx/>
                      <a:sym typeface="Arial"/>
                    </a:endParaRPr>
                  </a:p>
                </p:txBody>
              </p:sp>
            </mc:Choice>
  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  <p:sp>
                <p:nvSpPr>
                  <p:cNvPr id="14" name="文本框 1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5" y="4682"/>
                    <a:ext cx="346" cy="436"/>
                  </a:xfrm>
                  <a:prstGeom prst="rect">
                    <a:avLst/>
                  </a:prstGeom>
                  <a:blipFill rotWithShape="1">
                    <a:blip r:embed="rId9"/>
                    <a:stretch>
                      <a:fillRect l="-13889" r="-13889"/>
                    </a:stretch>
                  </a:blipFill>
                  <a:ln w="12700" cap="flat">
                    <a:noFill/>
                    <a:miter lim="400000"/>
                  </a:ln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  <a:endParaRPr lang="zh-CN" altLang="en-US">
                      <a:noFill/>
                    </a:endParaRPr>
                  </a:p>
                </p:txBody>
              </p:sp>
            </mc:Fallback>
          </mc:AlternateContent>
        </p:grpSp>
        <p:sp>
          <p:nvSpPr>
            <p:cNvPr id="5" name="文本框 4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4888" y="4758"/>
              <a:ext cx="407" cy="510"/>
            </a:xfrm>
            <a:prstGeom prst="rect">
              <a:avLst/>
            </a:prstGeom>
            <a:blipFill rotWithShape="1">
              <a:blip r:embed="rId10"/>
              <a:stretch>
                <a:fillRect l="-36111" r="-36111" b="-37778"/>
              </a:stretch>
            </a:blipFill>
            <a:ln w="12700" cap="flat">
              <a:noFill/>
              <a:miter lim="400000"/>
            </a:ln>
          </p:spPr>
          <p:txBody>
            <a:bodyPr/>
            <a:lstStyle/>
            <a:p>
              <a:r>
                <a:rPr lang="zh-CN" altLang="en-US">
                  <a:noFill/>
                </a:rPr>
                <a:t> </a:t>
              </a:r>
            </a:p>
          </p:txBody>
        </p:sp>
        <p:sp>
          <p:nvSpPr>
            <p:cNvPr id="6" name="弧形 5"/>
            <p:cNvSpPr/>
            <p:nvPr/>
          </p:nvSpPr>
          <p:spPr>
            <a:xfrm rot="1694096">
              <a:off x="5695" y="4862"/>
              <a:ext cx="355" cy="343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矩形 5"/>
          <p:cNvSpPr/>
          <p:nvPr/>
        </p:nvSpPr>
        <p:spPr>
          <a:xfrm>
            <a:off x="378460" y="653415"/>
            <a:ext cx="80060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0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例</a:t>
            </a:r>
            <a:r>
              <a:rPr lang="en-US" altLang="zh-CN" sz="20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 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设</a:t>
            </a:r>
            <a:r>
              <a:rPr lang="en-US" altLang="zh-CN" sz="2000" i="1" kern="0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AB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是一个底部不可到达的竖直建筑物，</a:t>
            </a:r>
            <a:r>
              <a:rPr lang="en-US" altLang="zh-CN" sz="2000" i="1" kern="0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A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为建筑物的最高点，如何测量和计算建筑物</a:t>
            </a:r>
            <a:r>
              <a:rPr lang="en-US" altLang="zh-CN" sz="2000" i="1" kern="0">
                <a:solidFill>
                  <a:srgbClr val="000808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AB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的高度．</a:t>
            </a:r>
          </a:p>
        </p:txBody>
      </p:sp>
      <p:pic>
        <p:nvPicPr>
          <p:cNvPr id="16386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35015" y="1483360"/>
            <a:ext cx="3025140" cy="18726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469900" y="1541780"/>
            <a:ext cx="5866765" cy="36703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eaLnBrk="1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解：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选择一条水平基线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HG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，使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H</a:t>
            </a:r>
            <a:r>
              <a:rPr kumimoji="0" lang="zh-CN" altLang="en-US" sz="18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,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G</a:t>
            </a:r>
            <a:r>
              <a:rPr kumimoji="0" lang="en-US" altLang="zh-CN" sz="18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,</a:t>
            </a:r>
            <a:r>
              <a:rPr kumimoji="0" lang="en-US" altLang="zh-CN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B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三点在同一条直线上</a:t>
            </a:r>
            <a:r>
              <a:rPr kumimoji="0" lang="en-US" altLang="zh-CN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47065" y="1905000"/>
            <a:ext cx="5666740" cy="80899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eaLnBrk="1" fontAlgn="auto" latinLnBrk="1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在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H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,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G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两点用测角仪测得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A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的仰角分别是</a:t>
            </a:r>
            <a:r>
              <a:rPr lang="zh-CN" altLang="en-US" sz="1800" i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1800">
                <a:sym typeface="+mn-ea"/>
              </a:rPr>
              <a:t>, </a:t>
            </a:r>
            <a:r>
              <a:rPr lang="zh-CN" altLang="en-US" sz="1800" i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β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，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CD 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= 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a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，测角仪器的高是</a:t>
            </a:r>
            <a:r>
              <a:rPr kumimoji="0" lang="zh-CN" altLang="en-US" sz="18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h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.</a:t>
            </a:r>
          </a:p>
        </p:txBody>
      </p:sp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31328" y="3107690"/>
          <a:ext cx="1649730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r:id="rId4" imgW="1066800" imgH="419100" progId="Equation.KSEE3">
                  <p:embed/>
                </p:oleObj>
              </mc:Choice>
              <mc:Fallback>
                <p:oleObj r:id="rId4" imgW="1066800" imgH="4191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31328" y="3107690"/>
                        <a:ext cx="1649730" cy="64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65860" y="4123373"/>
          <a:ext cx="4604385" cy="678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r:id="rId6" imgW="2844800" imgH="419100" progId="Equation.KSEE3">
                  <p:embed/>
                </p:oleObj>
              </mc:Choice>
              <mc:Fallback>
                <p:oleObj r:id="rId6" imgW="2844800" imgH="4191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65860" y="4123373"/>
                        <a:ext cx="4604385" cy="6788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596265" y="2709545"/>
            <a:ext cx="455739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那么，在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△</a:t>
            </a:r>
            <a:r>
              <a:rPr lang="en-US" altLang="zh-CN" sz="1800" i="1">
                <a:solidFill>
                  <a:srgbClr val="000000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ACD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中，由正弦定理，得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65480" y="3822700"/>
            <a:ext cx="3205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所以，这座建筑物</a:t>
            </a:r>
            <a:r>
              <a:rPr lang="zh-CN" altLang="en-US" sz="1800" i="1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AB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的高度为</a:t>
            </a:r>
          </a:p>
        </p:txBody>
      </p:sp>
      <p:sp>
        <p:nvSpPr>
          <p:cNvPr id="11" name="Shape 120"/>
          <p:cNvSpPr/>
          <p:nvPr/>
        </p:nvSpPr>
        <p:spPr>
          <a:xfrm>
            <a:off x="1013079" y="317296"/>
            <a:ext cx="1016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altLang="en-US" sz="2000" b="1" noProof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典例分析</a:t>
            </a:r>
          </a:p>
        </p:txBody>
      </p:sp>
      <p:sp>
        <p:nvSpPr>
          <p:cNvPr id="15" name="五边形 1"/>
          <p:cNvSpPr/>
          <p:nvPr/>
        </p:nvSpPr>
        <p:spPr>
          <a:xfrm>
            <a:off x="324914" y="272614"/>
            <a:ext cx="687600" cy="367200"/>
          </a:xfrm>
          <a:prstGeom prst="homePlate">
            <a:avLst/>
          </a:prstGeom>
          <a:solidFill>
            <a:srgbClr val="0000CC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98895" y="3413125"/>
            <a:ext cx="789305" cy="1187450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6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20"/>
          <p:cNvSpPr/>
          <p:nvPr/>
        </p:nvSpPr>
        <p:spPr>
          <a:xfrm>
            <a:off x="1013079" y="317296"/>
            <a:ext cx="152400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non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sz="2000" b="1" noProof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测量高度问题</a:t>
            </a:r>
          </a:p>
        </p:txBody>
      </p:sp>
      <p:sp>
        <p:nvSpPr>
          <p:cNvPr id="15" name="五边形 1"/>
          <p:cNvSpPr/>
          <p:nvPr/>
        </p:nvSpPr>
        <p:spPr>
          <a:xfrm>
            <a:off x="324914" y="272614"/>
            <a:ext cx="687600" cy="367200"/>
          </a:xfrm>
          <a:prstGeom prst="homePlate">
            <a:avLst/>
          </a:prstGeom>
          <a:solidFill>
            <a:srgbClr val="0000CC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文本框 35"/>
              <p:cNvSpPr txBox="1"/>
              <p:nvPr/>
            </p:nvSpPr>
            <p:spPr>
              <a:xfrm>
                <a:off x="5047057" y="1544287"/>
                <a:ext cx="221214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zh-CN" altLang="en-US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𝑨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6" name="文本框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7057" y="1509362"/>
                <a:ext cx="221214" cy="276999"/>
              </a:xfrm>
              <a:prstGeom prst="rect">
                <a:avLst/>
              </a:prstGeom>
              <a:blipFill rotWithShape="1">
                <a:blip r:embed="rId2"/>
                <a:stretch>
                  <a:fillRect l="-22222" r="-22222" b="-8696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42" name="Shape 120"/>
          <p:cNvSpPr/>
          <p:nvPr/>
        </p:nvSpPr>
        <p:spPr>
          <a:xfrm>
            <a:off x="570795" y="3777252"/>
            <a:ext cx="7311841" cy="83058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解法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：测得</a:t>
            </a:r>
            <a:r>
              <a:rPr lang="en-US" altLang="zh-CN">
                <a:solidFill>
                  <a:srgbClr val="0000FF"/>
                </a:solidFill>
              </a:rPr>
              <a:t>CD</a:t>
            </a:r>
            <a:r>
              <a:rPr lang="zh-CN" altLang="en-US">
                <a:solidFill>
                  <a:srgbClr val="0000FF"/>
                </a:solidFill>
              </a:rPr>
              <a:t>及∠</a:t>
            </a:r>
            <a:r>
              <a:rPr lang="en-US" altLang="zh-CN">
                <a:solidFill>
                  <a:srgbClr val="0000FF"/>
                </a:solidFill>
              </a:rPr>
              <a:t>BCD</a:t>
            </a:r>
            <a:r>
              <a:rPr lang="zh-CN" altLang="en-US">
                <a:solidFill>
                  <a:srgbClr val="0000FF"/>
                </a:solidFill>
              </a:rPr>
              <a:t>，∠</a:t>
            </a:r>
            <a:r>
              <a:rPr lang="en-US" altLang="zh-CN">
                <a:solidFill>
                  <a:srgbClr val="0000FF"/>
                </a:solidFill>
              </a:rPr>
              <a:t>BDC</a:t>
            </a:r>
            <a:r>
              <a:rPr lang="zh-CN" altLang="en-US">
                <a:solidFill>
                  <a:srgbClr val="0000FF"/>
                </a:solidFill>
              </a:rPr>
              <a:t>，∠</a:t>
            </a:r>
            <a:r>
              <a:rPr lang="en-US" altLang="zh-CN">
                <a:solidFill>
                  <a:srgbClr val="0000FF"/>
                </a:solidFill>
              </a:rPr>
              <a:t>ACB</a:t>
            </a:r>
            <a:r>
              <a:rPr lang="zh-CN" altLang="en-US">
                <a:solidFill>
                  <a:srgbClr val="0000FF"/>
                </a:solidFill>
              </a:rPr>
              <a:t>的度数，在</a:t>
            </a:r>
            <a:r>
              <a:rPr lang="en-US" altLang="zh-CN">
                <a:solidFill>
                  <a:srgbClr val="0000FF"/>
                </a:solidFill>
              </a:rPr>
              <a:t>ΔBCD</a:t>
            </a:r>
            <a:r>
              <a:rPr lang="zh-CN" altLang="en-US">
                <a:solidFill>
                  <a:srgbClr val="0000FF"/>
                </a:solidFill>
              </a:rPr>
              <a:t>中由</a:t>
            </a:r>
            <a:endParaRPr lang="en-US" altLang="zh-CN">
              <a:solidFill>
                <a:srgbClr val="0000FF"/>
              </a:solidFill>
            </a:endParaRPr>
          </a:p>
          <a:p>
            <a:pPr algn="l" rt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>
                <a:solidFill>
                  <a:srgbClr val="0000FF"/>
                </a:solidFill>
              </a:rPr>
              <a:t>                 </a:t>
            </a:r>
            <a:r>
              <a:rPr lang="zh-CN" altLang="en-US">
                <a:solidFill>
                  <a:srgbClr val="0000FF"/>
                </a:solidFill>
              </a:rPr>
              <a:t>正弦定理求得</a:t>
            </a:r>
            <a:r>
              <a:rPr lang="en-US" altLang="zh-CN">
                <a:solidFill>
                  <a:srgbClr val="0000FF"/>
                </a:solidFill>
              </a:rPr>
              <a:t>BC</a:t>
            </a:r>
            <a:r>
              <a:rPr lang="zh-CN" altLang="en-US">
                <a:solidFill>
                  <a:srgbClr val="0000FF"/>
                </a:solidFill>
              </a:rPr>
              <a:t>，再解</a:t>
            </a:r>
            <a:r>
              <a:rPr lang="en-US" altLang="zh-CN">
                <a:solidFill>
                  <a:srgbClr val="0000FF"/>
                </a:solidFill>
              </a:rPr>
              <a:t>ΔABC</a:t>
            </a:r>
            <a:r>
              <a:rPr lang="zh-CN" altLang="en-US">
                <a:solidFill>
                  <a:srgbClr val="0000FF"/>
                </a:solidFill>
              </a:rPr>
              <a:t>求得</a:t>
            </a:r>
            <a:r>
              <a:rPr lang="en-US" altLang="zh-CN">
                <a:solidFill>
                  <a:srgbClr val="0000FF"/>
                </a:solidFill>
              </a:rPr>
              <a:t>AB</a:t>
            </a:r>
            <a:r>
              <a:rPr lang="zh-CN" altLang="en-US">
                <a:solidFill>
                  <a:srgbClr val="0000FF"/>
                </a:solidFill>
              </a:rPr>
              <a:t>的长度</a:t>
            </a:r>
            <a:r>
              <a:rPr lang="en-US" altLang="zh-CN">
                <a:solidFill>
                  <a:srgbClr val="0000FF"/>
                </a:solidFill>
              </a:rPr>
              <a:t>. </a:t>
            </a:r>
            <a:endParaRPr lang="en-US" altLang="zh-CN" i="1">
              <a:solidFill>
                <a:srgbClr val="0000FF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68545" y="1737360"/>
            <a:ext cx="578485" cy="6159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l="27075" t="26443"/>
          <a:stretch>
            <a:fillRect/>
          </a:stretch>
        </p:blipFill>
        <p:spPr>
          <a:xfrm flipH="1">
            <a:off x="3827780" y="2354580"/>
            <a:ext cx="1646555" cy="10922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2388870" y="1755140"/>
            <a:ext cx="4022725" cy="1825625"/>
            <a:chOff x="3762" y="2973"/>
            <a:chExt cx="6335" cy="287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文本框 34"/>
                <p:cNvSpPr txBox="1"/>
                <p:nvPr/>
              </p:nvSpPr>
              <p:spPr>
                <a:xfrm>
                  <a:off x="2388672" y="3436371"/>
                  <a:ext cx="208390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𝑪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62" y="5412"/>
                  <a:ext cx="328" cy="436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26471" r="-23529" b="-8889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sp>
          <p:nvSpPr>
            <p:cNvPr id="40" name="弧形 39"/>
            <p:cNvSpPr/>
            <p:nvPr/>
          </p:nvSpPr>
          <p:spPr>
            <a:xfrm rot="1694096">
              <a:off x="4379" y="5372"/>
              <a:ext cx="355" cy="343"/>
            </a:xfrm>
            <a:prstGeom prst="arc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4090" y="2973"/>
              <a:ext cx="4032" cy="2658"/>
            </a:xfrm>
            <a:prstGeom prst="line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25" name="直接连接符 24"/>
            <p:cNvCxnSpPr/>
            <p:nvPr/>
          </p:nvCxnSpPr>
          <p:spPr>
            <a:xfrm flipH="1" flipV="1">
              <a:off x="8125" y="3917"/>
              <a:ext cx="0" cy="1727"/>
            </a:xfrm>
            <a:prstGeom prst="line">
              <a:avLst/>
            </a:prstGeom>
            <a:noFill/>
            <a:ln w="28575" cap="flat">
              <a:solidFill>
                <a:srgbClr val="FFFF00"/>
              </a:solidFill>
              <a:prstDash val="sys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4090" y="5618"/>
              <a:ext cx="6007" cy="0"/>
            </a:xfrm>
            <a:prstGeom prst="line">
              <a:avLst/>
            </a:prstGeom>
            <a:noFill/>
            <a:ln w="12700" cap="flat">
              <a:solidFill>
                <a:srgbClr val="C00000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20" name="直接连接符 19"/>
            <p:cNvCxnSpPr>
              <a:stCxn id="3" idx="2"/>
            </p:cNvCxnSpPr>
            <p:nvPr/>
          </p:nvCxnSpPr>
          <p:spPr>
            <a:xfrm flipH="1">
              <a:off x="4168" y="3904"/>
              <a:ext cx="3955" cy="1701"/>
            </a:xfrm>
            <a:prstGeom prst="line">
              <a:avLst/>
            </a:prstGeom>
            <a:noFill/>
            <a:ln w="28575" cap="flat">
              <a:solidFill>
                <a:srgbClr val="FF00FF"/>
              </a:solidFill>
              <a:prstDash val="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文本框 26"/>
                <p:cNvSpPr txBox="1"/>
                <p:nvPr/>
              </p:nvSpPr>
              <p:spPr>
                <a:xfrm>
                  <a:off x="5887681" y="3243395"/>
                  <a:ext cx="237244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altLang="zh-CN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C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𝑫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C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72" y="5108"/>
                  <a:ext cx="374" cy="436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l="-23077" r="-20513" b="-11111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文本框 13"/>
                <p:cNvSpPr txBox="1"/>
                <p:nvPr/>
              </p:nvSpPr>
              <p:spPr>
                <a:xfrm>
                  <a:off x="3195194" y="3282362"/>
                  <a:ext cx="219612" cy="276999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0" tIns="0" rIns="0" bIns="0" numCol="1" spcCol="38100" rtlCol="0" anchor="t">
                  <a:spAutoFit/>
                </a:bodyPr>
                <a:lstStyle/>
                <a:p>
                  <a:pPr marL="0" marR="0" indent="0" algn="l" defTabSz="914400" rtl="0" fontAlgn="auto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zh-CN" altLang="en-US" sz="1800" b="1" i="1" u="none" strike="noStrike" cap="none" spc="0" normalizeH="0" baseline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FillTx/>
                            <a:latin typeface="Cambria Math" panose="02040503050406030204" pitchFamily="18" charset="0"/>
                            <a:sym typeface="Arial"/>
                          </a:rPr>
                          <m:t>𝜶</m:t>
                        </m:r>
                      </m:oMath>
                    </m:oMathPara>
                  </a14:m>
                  <a:endParaRPr kumimoji="0" lang="zh-CN" altLang="en-US" sz="1800" b="1" i="1" u="none" strike="noStrike" cap="none" spc="0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sym typeface="Arial"/>
                  </a:endParaRPr>
                </a:p>
              </p:txBody>
            </p:sp>
          </mc:Choice>
  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  <p:sp>
              <p:nvSpPr>
                <p:cNvPr id="14" name="文本框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32" y="5169"/>
                  <a:ext cx="346" cy="436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l="-13889" r="-13889"/>
                  </a:stretch>
                </a:blipFill>
                <a:ln w="12700" cap="flat">
                  <a:noFill/>
                  <a:miter lim="400000"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cxnSp>
          <p:nvCxnSpPr>
            <p:cNvPr id="28" name="直接连接符 27"/>
            <p:cNvCxnSpPr/>
            <p:nvPr/>
          </p:nvCxnSpPr>
          <p:spPr>
            <a:xfrm>
              <a:off x="8122" y="3897"/>
              <a:ext cx="1151" cy="1747"/>
            </a:xfrm>
            <a:prstGeom prst="line">
              <a:avLst/>
            </a:prstGeom>
            <a:noFill/>
            <a:ln w="28575" cap="flat">
              <a:solidFill>
                <a:srgbClr val="FF00FF"/>
              </a:solidFill>
              <a:prstDash val="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32" name="弧形 31"/>
            <p:cNvSpPr/>
            <p:nvPr/>
          </p:nvSpPr>
          <p:spPr>
            <a:xfrm rot="1068129">
              <a:off x="5130" y="4801"/>
              <a:ext cx="355" cy="343"/>
            </a:xfrm>
            <a:prstGeom prst="arc">
              <a:avLst/>
            </a:prstGeom>
            <a:noFill/>
            <a:ln w="12700" cap="flat">
              <a:solidFill>
                <a:srgbClr val="0000FF"/>
              </a:solidFill>
              <a:prstDash val="solid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H="1" flipV="1">
            <a:off x="5157470" y="1764030"/>
            <a:ext cx="0" cy="590550"/>
          </a:xfrm>
          <a:prstGeom prst="line">
            <a:avLst/>
          </a:prstGeom>
          <a:noFill/>
          <a:ln w="28575" cap="flat">
            <a:solidFill>
              <a:srgbClr val="FF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9" name="矩形: 圆角 28"/>
          <p:cNvSpPr/>
          <p:nvPr/>
        </p:nvSpPr>
        <p:spPr>
          <a:xfrm>
            <a:off x="2890520" y="346857"/>
            <a:ext cx="4277995" cy="406740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chemeClr val="tx1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题型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3——底部不可达(B与C,D</a:t>
            </a: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不</a:t>
            </a:r>
            <a:r>
              <a:rPr kumimoji="0" lang="en-US" altLang="zh-CN" sz="1800" b="1" i="0" u="none" strike="noStrike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共线)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文本框 36"/>
              <p:cNvSpPr txBox="1"/>
              <p:nvPr/>
            </p:nvSpPr>
            <p:spPr>
              <a:xfrm>
                <a:off x="5404312" y="2255357"/>
                <a:ext cx="230832" cy="2769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altLang="zh-CN" sz="1800" b="1" i="1" u="none" strike="noStrike" cap="none" spc="0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FillTx/>
                          <a:latin typeface="Cambria Math" panose="02040503050406030204" pitchFamily="18" charset="0"/>
                          <a:sym typeface="Arial"/>
                        </a:rPr>
                        <m:t>𝑩</m:t>
                      </m:r>
                    </m:oMath>
                  </m:oMathPara>
                </a14:m>
                <a:endParaRPr kumimoji="0" lang="zh-CN" altLang="en-US" sz="1800" b="1" i="1" u="none" strike="noStrike" cap="none" spc="0" normalizeH="0" baseline="0">
                  <a:ln>
                    <a:noFill/>
                  </a:ln>
                  <a:solidFill>
                    <a:srgbClr val="C00000"/>
                  </a:solidFill>
                  <a:effectLst/>
                  <a:uFillTx/>
                  <a:sym typeface="Arial"/>
                </a:endParaRPr>
              </a:p>
            </p:txBody>
          </p:sp>
        </mc:Choice>
        <mc:Fallback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>
          <p:sp>
            <p:nvSpPr>
              <p:cNvPr id="37" name="文本框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2857" y="2245197"/>
                <a:ext cx="230832" cy="276999"/>
              </a:xfrm>
              <a:prstGeom prst="rect">
                <a:avLst/>
              </a:prstGeom>
              <a:blipFill rotWithShape="1">
                <a:blip r:embed="rId8"/>
                <a:stretch>
                  <a:fillRect l="-24324" r="-21622" b="-8889"/>
                </a:stretch>
              </a:blipFill>
              <a:ln w="12700" cap="flat">
                <a:noFill/>
                <a:miter lim="400000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74420" y="257175"/>
            <a:ext cx="1120140" cy="39751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1" i="0" u="none" strike="noStrike" cap="none" spc="0" normalizeH="0" baseline="0" noProof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/>
              </a:rPr>
              <a:t>规律总结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44270" y="1135380"/>
            <a:ext cx="7049135" cy="2860040"/>
          </a:xfrm>
          <a:prstGeom prst="rect">
            <a:avLst/>
          </a:prstGeom>
          <a:noFill/>
          <a:ln w="12700" cap="flat" cmpd="sng">
            <a:solidFill>
              <a:schemeClr val="accent1">
                <a:shade val="50000"/>
              </a:schemeClr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457200" algn="l" defTabSz="914400" rtl="0" eaLnBrk="1" fontAlgn="auto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测量顶部或底部不可到达的建筑物的高度问题，由于顶部或底部不可到达，这类问题不能直接用解直角三角形的方法解决，但可用正、余弦定理计算出建筑物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顶部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或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底部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到一个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可到达的点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之间的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距离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，然后转化为解直角三角形的问题.</a:t>
            </a:r>
          </a:p>
        </p:txBody>
      </p:sp>
      <p:sp>
        <p:nvSpPr>
          <p:cNvPr id="15" name="五边形 1"/>
          <p:cNvSpPr/>
          <p:nvPr/>
        </p:nvSpPr>
        <p:spPr>
          <a:xfrm>
            <a:off x="324914" y="272614"/>
            <a:ext cx="687600" cy="367200"/>
          </a:xfrm>
          <a:prstGeom prst="homePlate">
            <a:avLst/>
          </a:prstGeom>
          <a:solidFill>
            <a:srgbClr val="0000CC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2</a:t>
            </a: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0"/>
          <p:cNvSpPr/>
          <p:nvPr/>
        </p:nvSpPr>
        <p:spPr>
          <a:xfrm>
            <a:off x="1074420" y="321945"/>
            <a:ext cx="1571625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altLang="en-US" sz="2000" b="1" noProof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测量角度问题</a:t>
            </a:r>
          </a:p>
        </p:txBody>
      </p:sp>
      <p:sp>
        <p:nvSpPr>
          <p:cNvPr id="15" name="五边形 1"/>
          <p:cNvSpPr/>
          <p:nvPr/>
        </p:nvSpPr>
        <p:spPr>
          <a:xfrm>
            <a:off x="328089" y="272211"/>
            <a:ext cx="687600" cy="392400"/>
          </a:xfrm>
          <a:prstGeom prst="homePlate">
            <a:avLst/>
          </a:prstGeom>
          <a:solidFill>
            <a:srgbClr val="7030A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3</a:t>
            </a:r>
            <a:endParaRPr kumimoji="0" lang="zh-CN" altLang="en-US" sz="1400" b="1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8" name="Shape 120"/>
          <p:cNvSpPr/>
          <p:nvPr/>
        </p:nvSpPr>
        <p:spPr>
          <a:xfrm>
            <a:off x="592074" y="804588"/>
            <a:ext cx="7859776" cy="179832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3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1800">
                <a:solidFill>
                  <a:schemeClr val="tx1"/>
                </a:solidFill>
              </a:rPr>
              <a:t>       </a:t>
            </a:r>
            <a:r>
              <a:rPr lang="zh-CN" altLang="en-US" sz="1800">
                <a:solidFill>
                  <a:schemeClr val="tx1"/>
                </a:solidFill>
              </a:rPr>
              <a:t>测量角度问题主要指的是</a:t>
            </a:r>
            <a:r>
              <a:rPr lang="zh-CN" altLang="en-US" sz="1800">
                <a:solidFill>
                  <a:srgbClr val="7030A0"/>
                </a:solidFill>
              </a:rPr>
              <a:t>在海上或空中</a:t>
            </a:r>
            <a:r>
              <a:rPr lang="en-US" altLang="zh-CN" sz="1800">
                <a:solidFill>
                  <a:schemeClr val="tx1"/>
                </a:solidFill>
              </a:rPr>
              <a:t>. </a:t>
            </a:r>
            <a:r>
              <a:rPr lang="zh-CN" altLang="en-US" sz="1800">
                <a:solidFill>
                  <a:schemeClr val="tx1"/>
                </a:solidFill>
              </a:rPr>
              <a:t>如：</a:t>
            </a:r>
            <a:r>
              <a:rPr lang="zh-CN" altLang="en-US" sz="1800">
                <a:solidFill>
                  <a:srgbClr val="7030A0"/>
                </a:solidFill>
              </a:rPr>
              <a:t>确定目标的方位</a:t>
            </a:r>
            <a:r>
              <a:rPr lang="zh-CN" altLang="en-US" sz="1800">
                <a:solidFill>
                  <a:schemeClr val="tx1"/>
                </a:solidFill>
              </a:rPr>
              <a:t>，</a:t>
            </a:r>
            <a:r>
              <a:rPr lang="zh-CN" altLang="en-US" sz="1800">
                <a:solidFill>
                  <a:srgbClr val="7030A0"/>
                </a:solidFill>
              </a:rPr>
              <a:t>观察某一建筑的视角</a:t>
            </a:r>
            <a:r>
              <a:rPr lang="zh-CN" altLang="en-US" sz="1800">
                <a:solidFill>
                  <a:schemeClr val="tx1"/>
                </a:solidFill>
              </a:rPr>
              <a:t>等问题，解题的</a:t>
            </a:r>
            <a:r>
              <a:rPr lang="zh-CN" altLang="en-US" sz="1800">
                <a:solidFill>
                  <a:srgbClr val="7030A0"/>
                </a:solidFill>
              </a:rPr>
              <a:t>关键是根据题意和图形及有关概念抽象出一个或几个三角形</a:t>
            </a:r>
            <a:r>
              <a:rPr lang="zh-CN" altLang="en-US" sz="1800">
                <a:solidFill>
                  <a:schemeClr val="tx1"/>
                </a:solidFill>
              </a:rPr>
              <a:t>，确定所求角在哪个三角形中，分析三角形中</a:t>
            </a:r>
            <a:r>
              <a:rPr lang="zh-CN" altLang="en-US" sz="1800">
                <a:solidFill>
                  <a:srgbClr val="7030A0"/>
                </a:solidFill>
              </a:rPr>
              <a:t>有哪些是已知量</a:t>
            </a:r>
            <a:r>
              <a:rPr lang="zh-CN" altLang="en-US" sz="1800">
                <a:solidFill>
                  <a:schemeClr val="tx1"/>
                </a:solidFill>
              </a:rPr>
              <a:t>，</a:t>
            </a:r>
            <a:r>
              <a:rPr lang="zh-CN" altLang="en-US" sz="1800">
                <a:solidFill>
                  <a:srgbClr val="7030A0"/>
                </a:solidFill>
              </a:rPr>
              <a:t>需要求哪些量</a:t>
            </a:r>
            <a:r>
              <a:rPr lang="zh-CN" altLang="en-US" sz="1800">
                <a:solidFill>
                  <a:schemeClr val="tx1"/>
                </a:solidFill>
              </a:rPr>
              <a:t>，然后通过解三角形得到所求的量，进而得到实际问题的解</a:t>
            </a:r>
            <a:r>
              <a:rPr lang="en-US" altLang="zh-CN" sz="1800">
                <a:solidFill>
                  <a:schemeClr val="tx1"/>
                </a:solidFill>
              </a:rPr>
              <a:t>. </a:t>
            </a:r>
            <a:r>
              <a:rPr lang="zh-CN" altLang="en-US" sz="1800">
                <a:solidFill>
                  <a:schemeClr val="tx1"/>
                </a:solidFill>
              </a:rPr>
              <a:t>解题时应认真审题，结合图形选择相关定理，这是最重要的一步</a:t>
            </a:r>
            <a:r>
              <a:rPr lang="en-US" altLang="zh-CN" sz="18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9" name="矩形: 圆角 18"/>
          <p:cNvSpPr/>
          <p:nvPr/>
        </p:nvSpPr>
        <p:spPr>
          <a:xfrm>
            <a:off x="608584" y="2625022"/>
            <a:ext cx="466157" cy="966260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考</a:t>
            </a:r>
            <a:endParaRPr kumimoji="0" lang="en-US" altLang="zh-CN" sz="1800" b="1" i="0" u="none" strike="noStrike" cap="none" spc="0" normalizeH="0" baseline="0">
              <a:ln>
                <a:noFill/>
              </a:ln>
              <a:solidFill>
                <a:srgbClr val="0000FF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什</a:t>
            </a:r>
            <a:endParaRPr kumimoji="0" lang="en-US" altLang="zh-CN" sz="1800" b="1" i="0" u="none" strike="noStrike" cap="none" spc="0" normalizeH="0" baseline="0">
              <a:ln>
                <a:noFill/>
              </a:ln>
              <a:solidFill>
                <a:srgbClr val="0000FF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么</a:t>
            </a:r>
          </a:p>
        </p:txBody>
      </p:sp>
      <p:sp>
        <p:nvSpPr>
          <p:cNvPr id="59" name="Shape 120"/>
          <p:cNvSpPr/>
          <p:nvPr/>
        </p:nvSpPr>
        <p:spPr>
          <a:xfrm>
            <a:off x="1218371" y="2749803"/>
            <a:ext cx="6284976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>
                <a:solidFill>
                  <a:srgbClr val="0000FF"/>
                </a:solidFill>
              </a:rPr>
              <a:t>①作为测量问题，重点考察长度，距离，高度，角度等问题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60" name="Shape 120"/>
          <p:cNvSpPr/>
          <p:nvPr/>
        </p:nvSpPr>
        <p:spPr>
          <a:xfrm>
            <a:off x="1228725" y="3675380"/>
            <a:ext cx="6857365" cy="60896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1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1800">
                <a:solidFill>
                  <a:srgbClr val="C00000"/>
                </a:solidFill>
              </a:rPr>
              <a:t>①正弦定理和余弦定理的实际测量问题的应用难度降低，命题形式一般为填空题</a:t>
            </a:r>
          </a:p>
        </p:txBody>
      </p:sp>
      <p:sp>
        <p:nvSpPr>
          <p:cNvPr id="61" name="Shape 120"/>
          <p:cNvSpPr/>
          <p:nvPr/>
        </p:nvSpPr>
        <p:spPr>
          <a:xfrm>
            <a:off x="1232341" y="3194538"/>
            <a:ext cx="6746113" cy="2768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0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>
                <a:solidFill>
                  <a:srgbClr val="0000FF"/>
                </a:solidFill>
              </a:rPr>
              <a:t>②作为平面几何问题，重点考察解三角形或者求三角形面积问题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62" name="矩形: 圆角 61"/>
          <p:cNvSpPr/>
          <p:nvPr/>
        </p:nvSpPr>
        <p:spPr>
          <a:xfrm>
            <a:off x="592074" y="3839895"/>
            <a:ext cx="466157" cy="966260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C0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怎</a:t>
            </a:r>
            <a:endParaRPr kumimoji="0" lang="en-US" altLang="zh-CN" sz="18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  <a:p>
            <a:pPr marL="0" marR="0" indent="0" algn="ctr" defTabSz="914400" rtl="0" fontAlgn="auto" latinLnBrk="1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么</a:t>
            </a:r>
            <a:endParaRPr kumimoji="0" lang="en-US" altLang="zh-CN" sz="1800" b="1" i="0" u="none" strike="noStrike" cap="none" spc="0" normalizeH="0" baseline="0">
              <a:ln>
                <a:noFill/>
              </a:ln>
              <a:solidFill>
                <a:srgbClr val="C0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  <a:p>
            <a:pPr marL="0" marR="0" indent="0" algn="ctr" defTabSz="914400" rtl="0" fontAlgn="auto" latinLnBrk="1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考</a:t>
            </a:r>
          </a:p>
        </p:txBody>
      </p:sp>
      <p:sp>
        <p:nvSpPr>
          <p:cNvPr id="63" name="Shape 120"/>
          <p:cNvSpPr/>
          <p:nvPr/>
        </p:nvSpPr>
        <p:spPr>
          <a:xfrm>
            <a:off x="1228725" y="4229100"/>
            <a:ext cx="6577330" cy="66421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l" rtl="0">
              <a:lnSpc>
                <a:spcPct val="12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1800">
                <a:solidFill>
                  <a:srgbClr val="C00000"/>
                </a:solidFill>
              </a:rPr>
              <a:t>②三角形的面积公式成为高考考察的高频考点，试题会牵涉到三角函数的图像与性质，三角恒等变换及基本不等式等等</a:t>
            </a:r>
            <a:r>
              <a:rPr lang="en-US" altLang="zh-CN" sz="180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59" grpId="0"/>
      <p:bldP spid="60" grpId="0"/>
      <p:bldP spid="61" grpId="0"/>
      <p:bldP spid="62" grpId="0" animBg="1"/>
      <p:bldP spid="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图片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20765" y="1929130"/>
            <a:ext cx="2705735" cy="1419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98805" y="586740"/>
            <a:ext cx="8064500" cy="161290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0" algn="l" defTabSz="914400" rtl="0" eaLnBrk="1" fontAlgn="auto" latinLnBrk="1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例</a:t>
            </a:r>
            <a:r>
              <a:rPr kumimoji="0" lang="en-US" altLang="zh-CN" sz="1800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3 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位于某海域</a:t>
            </a:r>
            <a:r>
              <a:rPr kumimoji="0" lang="zh-CN" altLang="en-US" sz="1600" i="1" u="none" strike="noStrike" cap="none" spc="0" normalizeH="0" baseline="0">
                <a:ln>
                  <a:noFill/>
                </a:ln>
                <a:solidFill>
                  <a:srgbClr val="00B0F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A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处的甲船获悉，在其正东方向相距</a:t>
            </a:r>
            <a:r>
              <a:rPr kumimoji="0" lang="zh-CN" altLang="en-US" sz="16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20</a:t>
            </a:r>
            <a:r>
              <a:rPr kumimoji="0" lang="zh-CN" altLang="en-US" sz="16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 n mile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的</a:t>
            </a:r>
            <a:r>
              <a:rPr kumimoji="0" lang="zh-CN" altLang="en-US" sz="1600" i="1" u="none" strike="noStrike" cap="none" spc="0" normalizeH="0" baseline="0">
                <a:ln>
                  <a:noFill/>
                </a:ln>
                <a:solidFill>
                  <a:srgbClr val="00B0F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B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处有一艘渔船遇险后抛锚等待营救.甲船立即前往救援，同时把消息告知位于甲船南偏西</a:t>
            </a:r>
            <a:r>
              <a:rPr kumimoji="0" lang="zh-CN" altLang="en-US" sz="16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30</a:t>
            </a:r>
            <a:r>
              <a:rPr kumimoji="0" lang="zh-CN" altLang="en-US" sz="20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,且与甲船相距</a:t>
            </a:r>
            <a:r>
              <a:rPr kumimoji="0" lang="zh-CN" altLang="en-US" sz="16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7</a:t>
            </a:r>
            <a:r>
              <a:rPr kumimoji="0" lang="zh-CN" altLang="en-US" sz="16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 n mile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的</a:t>
            </a:r>
            <a:r>
              <a:rPr kumimoji="0" lang="zh-CN" altLang="en-US" sz="1600" i="1" u="none" strike="noStrike" cap="none" spc="0" normalizeH="0" baseline="0">
                <a:ln>
                  <a:noFill/>
                </a:ln>
                <a:solidFill>
                  <a:srgbClr val="00B0F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C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处的乙船.那么乙船前往营救遇险渔船时的目标方向线</a:t>
            </a:r>
            <a:r>
              <a:rPr kumimoji="0" lang="en-US" altLang="zh-CN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(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由观测点看目标的视线</a:t>
            </a:r>
            <a:r>
              <a:rPr lang="en-US" altLang="zh-CN" sz="18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)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的方向是北偏东多少度</a:t>
            </a:r>
            <a:r>
              <a:rPr lang="en-US" altLang="zh-CN" sz="18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(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精确到</a:t>
            </a:r>
            <a:r>
              <a:rPr lang="en-US" altLang="zh-CN" sz="16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1</a:t>
            </a:r>
            <a:r>
              <a:rPr lang="zh-CN" altLang="en-US" sz="20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lang="en-US" altLang="zh-CN" sz="18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)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?需要航行的距离是多少海里</a:t>
            </a:r>
            <a:r>
              <a:rPr lang="en-US" altLang="zh-CN" sz="18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(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精确到</a:t>
            </a:r>
            <a:r>
              <a:rPr kumimoji="0" lang="zh-CN" altLang="en-US" sz="160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1</a:t>
            </a:r>
            <a:r>
              <a:rPr kumimoji="0" lang="zh-CN" altLang="en-US" sz="1600" i="1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n mile</a:t>
            </a:r>
            <a:r>
              <a:rPr kumimoji="0" lang="en-US" altLang="zh-CN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)</a:t>
            </a:r>
            <a:r>
              <a:rPr kumimoji="0" lang="zh-CN" altLang="en-US" sz="180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/>
              </a:rPr>
              <a:t>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98805" y="2131695"/>
            <a:ext cx="4526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800" kern="1200">
                <a:ln>
                  <a:noFill/>
                </a:ln>
                <a:solidFill>
                  <a:srgbClr val="C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解：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根据题意，画岀示意图由余弦定理，得</a:t>
            </a:r>
            <a:endParaRPr lang="zh-CN" altLang="en-US"/>
          </a:p>
        </p:txBody>
      </p:sp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43050" y="2743200"/>
          <a:ext cx="3194050" cy="605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r:id="rId4" imgW="2171700" imgH="393700" progId="Equation.KSEE3">
                  <p:embed/>
                </p:oleObj>
              </mc:Choice>
              <mc:Fallback>
                <p:oleObj r:id="rId4" imgW="21717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43050" y="2743200"/>
                        <a:ext cx="3194050" cy="6051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68705" y="2478405"/>
          <a:ext cx="3587115" cy="312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r:id="rId6" imgW="2438400" imgH="203200" progId="Equation.KSEE3">
                  <p:embed/>
                </p:oleObj>
              </mc:Choice>
              <mc:Fallback>
                <p:oleObj r:id="rId6" imgW="24384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68705" y="2478405"/>
                        <a:ext cx="3587115" cy="312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894080" y="3148965"/>
            <a:ext cx="226695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于是</a:t>
            </a:r>
            <a:r>
              <a:rPr lang="en-US" altLang="zh-CN" sz="1800" i="1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BC</a:t>
            </a:r>
            <a:r>
              <a:rPr lang="zh-CN" altLang="en-US" sz="1800" i="1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 </a:t>
            </a:r>
            <a:r>
              <a:rPr lang="zh-CN" altLang="en-US" sz="18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≈</a:t>
            </a:r>
            <a:r>
              <a:rPr lang="en-US" altLang="zh-CN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24 (</a:t>
            </a:r>
            <a:r>
              <a:rPr lang="zh-CN" altLang="en-US" sz="1800" i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n mile</a:t>
            </a:r>
            <a:r>
              <a:rPr lang="en-US" altLang="zh-CN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)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929005" y="3446145"/>
            <a:ext cx="3437255" cy="575945"/>
            <a:chOff x="1463" y="5713"/>
            <a:chExt cx="5413" cy="907"/>
          </a:xfrm>
        </p:grpSpPr>
        <p:sp>
          <p:nvSpPr>
            <p:cNvPr id="11" name="文本框 10"/>
            <p:cNvSpPr txBox="1"/>
            <p:nvPr/>
          </p:nvSpPr>
          <p:spPr>
            <a:xfrm>
              <a:off x="1463" y="5917"/>
              <a:ext cx="5413" cy="5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 kern="120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  <a:sym typeface="Arial"/>
                </a:rPr>
                <a:t>由正弦定理，得                            ，  </a:t>
              </a:r>
              <a:endParaRPr lang="zh-CN" altLang="en-US"/>
            </a:p>
          </p:txBody>
        </p:sp>
        <p:graphicFrame>
          <p:nvGraphicFramePr>
            <p:cNvPr id="12" name="对象 1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161" y="5713"/>
            <a:ext cx="2267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7" r:id="rId8" imgW="1028700" imgH="393700" progId="Equation.KSEE3">
                    <p:embed/>
                  </p:oleObj>
                </mc:Choice>
                <mc:Fallback>
                  <p:oleObj r:id="rId8" imgW="10287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161" y="5713"/>
                          <a:ext cx="2267" cy="90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组合 17"/>
          <p:cNvGrpSpPr/>
          <p:nvPr/>
        </p:nvGrpSpPr>
        <p:grpSpPr>
          <a:xfrm>
            <a:off x="4282440" y="3166745"/>
            <a:ext cx="2352745" cy="864000"/>
            <a:chOff x="7151" y="5405"/>
            <a:chExt cx="3705" cy="1361"/>
          </a:xfrm>
        </p:grpSpPr>
        <p:sp>
          <p:nvSpPr>
            <p:cNvPr id="14" name="文本框 13"/>
            <p:cNvSpPr txBox="1"/>
            <p:nvPr/>
          </p:nvSpPr>
          <p:spPr>
            <a:xfrm>
              <a:off x="7151" y="6031"/>
              <a:ext cx="648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 defTabSz="914400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</a:pPr>
              <a:r>
                <a:rPr lang="zh-CN" altLang="en-US" sz="1800" kern="120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  <a:sym typeface="Arial"/>
                </a:rPr>
                <a:t>即</a:t>
              </a:r>
            </a:p>
          </p:txBody>
        </p:sp>
        <p:graphicFrame>
          <p:nvGraphicFramePr>
            <p:cNvPr id="15" name="对象 1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700" y="5405"/>
            <a:ext cx="3156" cy="1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8" r:id="rId10" imgW="1447800" imgH="596900" progId="Equation.KSEE3">
                    <p:embed/>
                  </p:oleObj>
                </mc:Choice>
                <mc:Fallback>
                  <p:oleObj r:id="rId10" imgW="1447800" imgH="5969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7700" y="5405"/>
                          <a:ext cx="3156" cy="136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" name="文本框 16"/>
          <p:cNvSpPr txBox="1"/>
          <p:nvPr/>
        </p:nvSpPr>
        <p:spPr>
          <a:xfrm>
            <a:off x="937895" y="3974465"/>
            <a:ext cx="331025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由于 0</a:t>
            </a:r>
            <a:r>
              <a:rPr lang="zh-CN" altLang="en-US" sz="24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&lt;</a:t>
            </a:r>
            <a:r>
              <a:rPr lang="zh-CN" altLang="en-US" sz="1800" i="1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C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&lt;90</a:t>
            </a:r>
            <a:r>
              <a:rPr lang="zh-CN" altLang="en-US" sz="24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，所以</a:t>
            </a:r>
            <a:r>
              <a:rPr lang="zh-CN" altLang="en-US" sz="1800" i="1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C </a:t>
            </a:r>
            <a:r>
              <a:rPr lang="zh-CN" altLang="en-US" sz="18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≈ </a:t>
            </a:r>
            <a:r>
              <a:rPr lang="en-US" altLang="zh-CN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46</a:t>
            </a:r>
            <a:r>
              <a:rPr lang="zh-CN" altLang="en-US" sz="24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41070" y="4293870"/>
            <a:ext cx="682307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因此，乙船前往营救遇险渔船时的方向约是北偏东</a:t>
            </a:r>
            <a:r>
              <a:rPr lang="zh-CN" altLang="en-US" sz="1800" kern="1200" spc="-1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46</a:t>
            </a:r>
            <a:r>
              <a:rPr lang="zh-CN" altLang="en-US" sz="24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lang="zh-CN" altLang="en-US" sz="1800" kern="1200" spc="-1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 + 30</a:t>
            </a:r>
            <a:r>
              <a:rPr lang="zh-CN" altLang="en-US" sz="24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lang="zh-CN" altLang="en-US" sz="1800" kern="1200" spc="-1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 = 76</a:t>
            </a:r>
            <a:r>
              <a:rPr lang="zh-CN" altLang="en-US" sz="2400" kern="1200" baseline="200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中文正文" charset="0"/>
                <a:ea typeface="+mn-ea"/>
                <a:cs typeface="Times New Roman" panose="02020603050405020304" charset="0"/>
                <a:sym typeface="Arial"/>
              </a:rPr>
              <a:t>°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，大约需要航行24</a:t>
            </a:r>
            <a:r>
              <a:rPr lang="zh-CN" altLang="en-US" sz="1800" i="1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 n mile</a:t>
            </a:r>
            <a:r>
              <a:rPr lang="zh-CN" altLang="en-US" sz="1800" kern="120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Arial"/>
              </a:rPr>
              <a:t>.</a:t>
            </a:r>
            <a:endParaRPr lang="zh-CN" altLang="en-US"/>
          </a:p>
        </p:txBody>
      </p:sp>
      <p:sp>
        <p:nvSpPr>
          <p:cNvPr id="21" name="Shape 120"/>
          <p:cNvSpPr/>
          <p:nvPr/>
        </p:nvSpPr>
        <p:spPr>
          <a:xfrm>
            <a:off x="1074420" y="321945"/>
            <a:ext cx="115697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altLang="en-US" sz="2000" b="1" noProof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典例分析</a:t>
            </a:r>
          </a:p>
        </p:txBody>
      </p:sp>
      <p:sp>
        <p:nvSpPr>
          <p:cNvPr id="22" name="五边形 1"/>
          <p:cNvSpPr/>
          <p:nvPr/>
        </p:nvSpPr>
        <p:spPr>
          <a:xfrm>
            <a:off x="328089" y="272211"/>
            <a:ext cx="687600" cy="392400"/>
          </a:xfrm>
          <a:prstGeom prst="homePlate">
            <a:avLst/>
          </a:prstGeom>
          <a:solidFill>
            <a:srgbClr val="7030A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3</a:t>
            </a:r>
            <a:endParaRPr kumimoji="0" lang="zh-CN" altLang="en-US" sz="1400" b="1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7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120"/>
          <p:cNvSpPr/>
          <p:nvPr/>
        </p:nvSpPr>
        <p:spPr>
          <a:xfrm>
            <a:off x="1074420" y="321945"/>
            <a:ext cx="1156970" cy="3073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lang="zh-CN" altLang="en-US" sz="2000" b="1" noProof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规律总结</a:t>
            </a:r>
          </a:p>
        </p:txBody>
      </p:sp>
      <p:sp>
        <p:nvSpPr>
          <p:cNvPr id="22" name="五边形 1"/>
          <p:cNvSpPr/>
          <p:nvPr/>
        </p:nvSpPr>
        <p:spPr>
          <a:xfrm>
            <a:off x="328089" y="272211"/>
            <a:ext cx="687600" cy="392400"/>
          </a:xfrm>
          <a:prstGeom prst="homePlate">
            <a:avLst/>
          </a:prstGeom>
          <a:solidFill>
            <a:srgbClr val="7030A0"/>
          </a:solidFill>
          <a:ln w="12700" cap="flat">
            <a:solidFill>
              <a:srgbClr val="BBE0E3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800" i="0" u="none" strike="noStrike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3</a:t>
            </a:r>
            <a:endParaRPr kumimoji="0" lang="zh-CN" altLang="en-US" sz="1400" b="1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6625" y="1179830"/>
            <a:ext cx="7049135" cy="2860040"/>
          </a:xfrm>
          <a:prstGeom prst="rect">
            <a:avLst/>
          </a:prstGeom>
          <a:noFill/>
          <a:ln w="12700" cap="flat" cmpd="sng">
            <a:solidFill>
              <a:schemeClr val="accent1">
                <a:shade val="50000"/>
              </a:schemeClr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square" lIns="45719" tIns="45719" rIns="45719" bIns="45719" numCol="1" spcCol="38100" rtlCol="0" anchor="t" forceAA="0">
            <a:spAutoFit/>
          </a:bodyPr>
          <a:lstStyle/>
          <a:p>
            <a:pPr marL="0" marR="0" indent="457200" algn="l" defTabSz="914400" rtl="0" eaLnBrk="1" fontAlgn="auto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(1)测量角度问题的关键是在弄清题意的基础上，画出表示实际问题的图形，在图形中标出相关的角和距离.</a:t>
            </a:r>
          </a:p>
          <a:p>
            <a:pPr marL="0" marR="0" indent="457200" algn="l" defTabSz="914400" rtl="0" eaLnBrk="1" fontAlgn="auto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Arial"/>
              </a:rPr>
              <a:t>(2)根据实际选择正弦定理或余弦定理解三角形，然后将解得的结果转化为实际问题的解.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12"/>
          <p:cNvSpPr/>
          <p:nvPr/>
        </p:nvSpPr>
        <p:spPr>
          <a:xfrm>
            <a:off x="284119" y="341198"/>
            <a:ext cx="809896" cy="583565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 algn="ctr">
              <a:defRPr sz="1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800">
                <a:solidFill>
                  <a:srgbClr val="000000"/>
                </a:solidFill>
              </a:defRPr>
            </a:pP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ea typeface="方正舒体" panose="02010601030101010101" pitchFamily="2" charset="-122"/>
                <a:sym typeface="微软雅黑" panose="020B0503020204020204" charset="-122"/>
              </a:rPr>
              <a:t>3</a:t>
            </a:r>
            <a:endParaRPr kumimoji="0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方正舒体" panose="02010601030101010101" pitchFamily="2" charset="-122"/>
              <a:sym typeface="微软雅黑" panose="020B0503020204020204" charset="-122"/>
            </a:endParaRPr>
          </a:p>
        </p:txBody>
      </p:sp>
      <p:sp>
        <p:nvSpPr>
          <p:cNvPr id="40963" name="Rectangle 3"/>
          <p:cNvSpPr/>
          <p:nvPr/>
        </p:nvSpPr>
        <p:spPr>
          <a:xfrm>
            <a:off x="328295" y="908685"/>
            <a:ext cx="4445000" cy="460375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求解三角形应用题的一般步骤：</a:t>
            </a:r>
          </a:p>
        </p:txBody>
      </p:sp>
      <p:sp>
        <p:nvSpPr>
          <p:cNvPr id="40962" name="Text Box 2"/>
          <p:cNvSpPr txBox="1"/>
          <p:nvPr/>
        </p:nvSpPr>
        <p:spPr>
          <a:xfrm>
            <a:off x="377190" y="1486535"/>
            <a:ext cx="8594725" cy="319278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342900" lvl="0" indent="-342900" defTabSz="4572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分析：理解题意，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分清已知与未知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，画出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示意图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</a:p>
          <a:p>
            <a:pPr marL="342900" lvl="0" indent="-342900" defTabSz="4572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建模：根据已知条件与求解目标，把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已知量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求解量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尽量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集中在有关的三角形中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，建立一个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解斜三角形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的数学模型；</a:t>
            </a:r>
          </a:p>
          <a:p>
            <a:pPr marL="342900" lvl="0" indent="-342900" defTabSz="4572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求解：利用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正弦定理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或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余弦定理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有序地解出三角形，求得数学模型的解；</a:t>
            </a:r>
          </a:p>
          <a:p>
            <a:pPr marL="342900" lvl="0" indent="-342900" defTabSz="4572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(4)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检验：检验上述所求的解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是否符合实际意义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，从而得出实际问题的解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311785" y="272415"/>
            <a:ext cx="4168775" cy="531495"/>
            <a:chOff x="491" y="473"/>
            <a:chExt cx="6565" cy="837"/>
          </a:xfrm>
        </p:grpSpPr>
        <p:sp>
          <p:nvSpPr>
            <p:cNvPr id="9" name="Shape 108"/>
            <p:cNvSpPr/>
            <p:nvPr/>
          </p:nvSpPr>
          <p:spPr>
            <a:xfrm>
              <a:off x="515" y="473"/>
              <a:ext cx="872" cy="837"/>
            </a:xfrm>
            <a:prstGeom prst="rect">
              <a:avLst/>
            </a:prstGeom>
            <a:solidFill>
              <a:srgbClr val="C00000">
                <a:alpha val="80000"/>
              </a:srgbClr>
            </a:solidFill>
            <a:ln w="12700">
              <a:noFill/>
              <a:miter lim="400000"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  <p:sp>
          <p:nvSpPr>
            <p:cNvPr id="10" name="Shape 112"/>
            <p:cNvSpPr/>
            <p:nvPr/>
          </p:nvSpPr>
          <p:spPr>
            <a:xfrm>
              <a:off x="491" y="482"/>
              <a:ext cx="859" cy="82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45719" rIns="45719">
              <a:spAutoFit/>
            </a:bodyPr>
            <a:lstStyle>
              <a:lvl1pPr algn="ctr">
                <a:defRPr sz="10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微软雅黑" panose="020B0503020204020204" charset="-122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altLang="zh-CN" sz="2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"/>
                  <a:ea typeface="方正舒体" panose="02010601030101010101" pitchFamily="2" charset="-122"/>
                  <a:sym typeface="微软雅黑" panose="020B0503020204020204" charset="-122"/>
                </a:rPr>
                <a:t>3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827" y="565"/>
              <a:ext cx="2062" cy="723"/>
            </a:xfrm>
            <a:prstGeom prst="rect">
              <a:avLst/>
            </a:prstGeom>
            <a:noFill/>
            <a:ln w="12700" cap="flat">
              <a:noFill/>
              <a:miter lim="4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9" tIns="45719" rIns="45719" bIns="45719" numCol="1" spcCol="38100" rtlCol="0" anchor="t">
              <a:spAutoFit/>
            </a:bodyPr>
            <a:lstStyle/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/>
                  <a:sym typeface="Arial"/>
                </a:rPr>
                <a:t>课堂小结</a:t>
              </a: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1387" y="1288"/>
              <a:ext cx="5669" cy="0"/>
            </a:xfrm>
            <a:prstGeom prst="line">
              <a:avLst/>
            </a:prstGeom>
            <a:noFill/>
            <a:ln w="28575" cap="flat">
              <a:solidFill>
                <a:srgbClr val="C00000"/>
              </a:solidFill>
              <a:prstDash val="solid"/>
              <a:miter lim="800000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4096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137900" y="125984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1_Office 主题​​">
  <a:themeElements>
    <a:clrScheme name="自定义 4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3D2EC"/>
      </a:accent1>
      <a:accent2>
        <a:srgbClr val="EF8A89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 Neue" panose="02000503000000020004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微软雅黑" panose="020B0503020204020204" charset="-122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 panose="020B0604020202020204"/>
            <a:ea typeface="Arial" panose="020B0604020202020204"/>
            <a:cs typeface="Arial" panose="020B0604020202020204"/>
            <a:sym typeface="Arial" panose="020B060402020202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1756</Words>
  <Application>Microsoft Office PowerPoint</Application>
  <PresentationFormat>自定义</PresentationFormat>
  <Paragraphs>193</Paragraphs>
  <Slides>20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+中文正文</vt:lpstr>
      <vt:lpstr>Helvetica Neue</vt:lpstr>
      <vt:lpstr>等线</vt:lpstr>
      <vt:lpstr>等线 Light</vt:lpstr>
      <vt:lpstr>黑体</vt:lpstr>
      <vt:lpstr>华文中宋</vt:lpstr>
      <vt:lpstr>宋体</vt:lpstr>
      <vt:lpstr>微软雅黑</vt:lpstr>
      <vt:lpstr>Arial</vt:lpstr>
      <vt:lpstr>Cambria Math</vt:lpstr>
      <vt:lpstr>Helvetica</vt:lpstr>
      <vt:lpstr>Times New Roman</vt:lpstr>
      <vt:lpstr>Wingdings</vt:lpstr>
      <vt:lpstr>1_Office 主题​​</vt:lpstr>
      <vt:lpstr>Microsoft 公式 3.0</vt:lpstr>
      <vt:lpstr>MathType 6.0 Equation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Chen Xiangyue (SSE)</cp:lastModifiedBy>
  <cp:revision>2</cp:revision>
  <cp:lastPrinted>2021-06-05T10:28:55Z</cp:lastPrinted>
  <dcterms:created xsi:type="dcterms:W3CDTF">2021-06-05T10:28:55Z</dcterms:created>
  <dcterms:modified xsi:type="dcterms:W3CDTF">2022-03-12T02:32:28Z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