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4" r:id="rId9"/>
    <p:sldId id="263" r:id="rId10"/>
    <p:sldId id="266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6296A6-6A0F-4997-88CB-AD3F6482871E}" type="doc">
      <dgm:prSet loTypeId="urn:microsoft.com/office/officeart/2005/8/layout/hList3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96C92A9D-7D7A-4802-9E1D-A5C955C790B9}">
      <dgm:prSet phldrT="[文本]"/>
      <dgm:spPr/>
      <dgm:t>
        <a:bodyPr/>
        <a:lstStyle/>
        <a:p>
          <a:r>
            <a:rPr lang="zh-CN" altLang="en-US" dirty="0" smtClean="0"/>
            <a:t>函数</a:t>
          </a:r>
          <a:endParaRPr lang="zh-CN" altLang="en-US" dirty="0"/>
        </a:p>
      </dgm:t>
    </dgm:pt>
    <dgm:pt modelId="{86B8A371-A134-4B19-B61F-951C51610B08}" type="parTrans" cxnId="{189EBB04-241A-4080-A636-A345622AE632}">
      <dgm:prSet/>
      <dgm:spPr/>
      <dgm:t>
        <a:bodyPr/>
        <a:lstStyle/>
        <a:p>
          <a:endParaRPr lang="zh-CN" altLang="en-US"/>
        </a:p>
      </dgm:t>
    </dgm:pt>
    <dgm:pt modelId="{3878FDAB-C228-49E8-9483-ABF190429AFB}" type="sibTrans" cxnId="{189EBB04-241A-4080-A636-A345622AE632}">
      <dgm:prSet/>
      <dgm:spPr/>
      <dgm:t>
        <a:bodyPr/>
        <a:lstStyle/>
        <a:p>
          <a:endParaRPr lang="zh-CN" altLang="en-US"/>
        </a:p>
      </dgm:t>
    </dgm:pt>
    <dgm:pt modelId="{09003F5D-F9C3-49BC-BE25-FDC8F99452B0}">
      <dgm:prSet phldrT="[文本]" custT="1"/>
      <dgm:spPr/>
      <dgm:t>
        <a:bodyPr/>
        <a:lstStyle/>
        <a:p>
          <a:pPr algn="ctr"/>
          <a:endParaRPr lang="en-US" altLang="zh-CN" sz="2800" b="1" dirty="0" smtClean="0">
            <a:solidFill>
              <a:srgbClr val="FF0000"/>
            </a:solidFill>
          </a:endParaRPr>
        </a:p>
        <a:p>
          <a:pPr algn="ctr"/>
          <a:r>
            <a:rPr lang="zh-CN" altLang="en-US" sz="2800" b="1" dirty="0" smtClean="0">
              <a:solidFill>
                <a:srgbClr val="FF0000"/>
              </a:solidFill>
            </a:rPr>
            <a:t>一次函数</a:t>
          </a:r>
          <a:endParaRPr lang="en-US" altLang="zh-CN" sz="2800" b="1" dirty="0" smtClean="0">
            <a:solidFill>
              <a:srgbClr val="FF0000"/>
            </a:solidFill>
          </a:endParaRPr>
        </a:p>
        <a:p>
          <a:pPr algn="ctr"/>
          <a:endParaRPr lang="en-US" altLang="zh-CN" sz="2800" b="1" dirty="0" smtClean="0">
            <a:solidFill>
              <a:srgbClr val="FF0000"/>
            </a:solidFill>
          </a:endParaRPr>
        </a:p>
        <a:p>
          <a:pPr algn="ctr"/>
          <a:endParaRPr lang="en-US" altLang="zh-CN" sz="2800" b="1" dirty="0" smtClean="0">
            <a:solidFill>
              <a:srgbClr val="FF0000"/>
            </a:solidFill>
          </a:endParaRPr>
        </a:p>
        <a:p>
          <a:pPr algn="ctr"/>
          <a:endParaRPr lang="en-US" altLang="zh-CN" sz="2800" b="1" dirty="0" smtClean="0">
            <a:solidFill>
              <a:srgbClr val="FF0000"/>
            </a:solidFill>
          </a:endParaRPr>
        </a:p>
        <a:p>
          <a:pPr algn="ctr"/>
          <a:endParaRPr lang="en-US" altLang="zh-CN" sz="2800" b="1" dirty="0" smtClean="0">
            <a:solidFill>
              <a:srgbClr val="FF0000"/>
            </a:solidFill>
          </a:endParaRPr>
        </a:p>
        <a:p>
          <a:pPr algn="ctr"/>
          <a:endParaRPr lang="en-US" altLang="zh-CN" sz="2800" b="1" dirty="0" smtClean="0">
            <a:solidFill>
              <a:srgbClr val="FF0000"/>
            </a:solidFill>
          </a:endParaRPr>
        </a:p>
        <a:p>
          <a:pPr algn="ctr"/>
          <a:endParaRPr lang="en-US" altLang="zh-CN" sz="2800" b="1" dirty="0" smtClean="0">
            <a:solidFill>
              <a:srgbClr val="FF0000"/>
            </a:solidFill>
          </a:endParaRPr>
        </a:p>
        <a:p>
          <a:pPr algn="ctr"/>
          <a:endParaRPr lang="zh-CN" altLang="en-US" sz="2800" b="1" dirty="0">
            <a:solidFill>
              <a:srgbClr val="FF0000"/>
            </a:solidFill>
          </a:endParaRPr>
        </a:p>
      </dgm:t>
    </dgm:pt>
    <dgm:pt modelId="{4109946A-A794-492F-A730-E3C168C5934C}" type="parTrans" cxnId="{CDAF215D-F9C2-4B09-9FD2-7CA7B418ADC6}">
      <dgm:prSet/>
      <dgm:spPr/>
      <dgm:t>
        <a:bodyPr/>
        <a:lstStyle/>
        <a:p>
          <a:endParaRPr lang="zh-CN" altLang="en-US"/>
        </a:p>
      </dgm:t>
    </dgm:pt>
    <dgm:pt modelId="{13D9B553-968C-4E88-945E-71B968156965}" type="sibTrans" cxnId="{CDAF215D-F9C2-4B09-9FD2-7CA7B418ADC6}">
      <dgm:prSet/>
      <dgm:spPr/>
      <dgm:t>
        <a:bodyPr/>
        <a:lstStyle/>
        <a:p>
          <a:endParaRPr lang="zh-CN" altLang="en-US"/>
        </a:p>
      </dgm:t>
    </dgm:pt>
    <dgm:pt modelId="{10A12B73-0DA0-41B5-8688-F5D41D72D0C5}">
      <dgm:prSet phldrT="[文本]" custT="1"/>
      <dgm:spPr/>
      <dgm:t>
        <a:bodyPr/>
        <a:lstStyle/>
        <a:p>
          <a:pPr algn="ctr"/>
          <a:r>
            <a:rPr lang="zh-CN" altLang="en-US" sz="2800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rPr>
            <a:t>二次函数</a:t>
          </a:r>
          <a:endParaRPr lang="en-US" altLang="zh-CN" sz="28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777DA243-17EB-4AD7-9933-AE8691EF5C37}" type="parTrans" cxnId="{F2D2AF69-8F5D-4A8B-8909-3BEDC5CF2ABC}">
      <dgm:prSet/>
      <dgm:spPr/>
      <dgm:t>
        <a:bodyPr/>
        <a:lstStyle/>
        <a:p>
          <a:endParaRPr lang="zh-CN" altLang="en-US"/>
        </a:p>
      </dgm:t>
    </dgm:pt>
    <dgm:pt modelId="{51F5C758-A17B-4378-8910-483035F3E19E}" type="sibTrans" cxnId="{F2D2AF69-8F5D-4A8B-8909-3BEDC5CF2ABC}">
      <dgm:prSet/>
      <dgm:spPr/>
      <dgm:t>
        <a:bodyPr/>
        <a:lstStyle/>
        <a:p>
          <a:endParaRPr lang="zh-CN" altLang="en-US"/>
        </a:p>
      </dgm:t>
    </dgm:pt>
    <dgm:pt modelId="{BB27F733-A3AB-4908-96D6-189C770D992C}">
      <dgm:prSet phldrT="[文本]" custT="1"/>
      <dgm:spPr/>
      <dgm:t>
        <a:bodyPr/>
        <a:lstStyle/>
        <a:p>
          <a:pPr algn="ctr"/>
          <a:r>
            <a:rPr lang="zh-CN" altLang="en-US" sz="2800" b="1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rPr>
            <a:t>反比例函数</a:t>
          </a:r>
          <a:endParaRPr lang="en-US" altLang="zh-CN" sz="2800" b="1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8C829B92-EC59-46BA-B8A5-E40E3D1E2EB1}" type="parTrans" cxnId="{EAB7A88F-E70F-412F-87B5-2DF629BDD9F7}">
      <dgm:prSet/>
      <dgm:spPr/>
      <dgm:t>
        <a:bodyPr/>
        <a:lstStyle/>
        <a:p>
          <a:endParaRPr lang="zh-CN" altLang="en-US"/>
        </a:p>
      </dgm:t>
    </dgm:pt>
    <dgm:pt modelId="{AB1278BF-C707-4000-9C76-8E2DF3B28E16}" type="sibTrans" cxnId="{EAB7A88F-E70F-412F-87B5-2DF629BDD9F7}">
      <dgm:prSet/>
      <dgm:spPr/>
      <dgm:t>
        <a:bodyPr/>
        <a:lstStyle/>
        <a:p>
          <a:endParaRPr lang="zh-CN" altLang="en-US"/>
        </a:p>
      </dgm:t>
    </dgm:pt>
    <dgm:pt modelId="{21DF815B-A986-4C22-8D5E-82E8B06E5520}">
      <dgm:prSet custT="1"/>
      <dgm:spPr/>
      <dgm:t>
        <a:bodyPr/>
        <a:lstStyle/>
        <a:p>
          <a:pPr algn="ctr"/>
          <a:r>
            <a:rPr lang="zh-CN" altLang="en-US" sz="2800" b="1" dirty="0" smtClean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rPr>
            <a:t>三角函数</a:t>
          </a:r>
          <a:endParaRPr lang="en-US" altLang="zh-CN" sz="2800" b="1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algn="ctr"/>
          <a:endParaRPr lang="en-US" altLang="zh-CN" sz="2800" b="1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7B9BADDA-E309-468E-907A-98F1E45E419A}" type="parTrans" cxnId="{5FC62C35-F7F7-4C82-B477-602E812174E5}">
      <dgm:prSet/>
      <dgm:spPr/>
      <dgm:t>
        <a:bodyPr/>
        <a:lstStyle/>
        <a:p>
          <a:endParaRPr lang="zh-CN" altLang="en-US"/>
        </a:p>
      </dgm:t>
    </dgm:pt>
    <dgm:pt modelId="{95648246-DD3D-4EC6-A3E0-87684CA5BFDF}" type="sibTrans" cxnId="{5FC62C35-F7F7-4C82-B477-602E812174E5}">
      <dgm:prSet/>
      <dgm:spPr/>
      <dgm:t>
        <a:bodyPr/>
        <a:lstStyle/>
        <a:p>
          <a:endParaRPr lang="zh-CN" altLang="en-US"/>
        </a:p>
      </dgm:t>
    </dgm:pt>
    <dgm:pt modelId="{66835929-79CF-4595-8FFD-EC47BED6DCF3}" type="pres">
      <dgm:prSet presAssocID="{116296A6-6A0F-4997-88CB-AD3F6482871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BDD085C-B70B-4593-8354-68975F0CC706}" type="pres">
      <dgm:prSet presAssocID="{96C92A9D-7D7A-4802-9E1D-A5C955C790B9}" presName="roof" presStyleLbl="dkBgShp" presStyleIdx="0" presStyleCnt="2" custLinFactNeighborX="151" custLinFactNeighborY="16906"/>
      <dgm:spPr/>
      <dgm:t>
        <a:bodyPr/>
        <a:lstStyle/>
        <a:p>
          <a:endParaRPr lang="zh-CN" altLang="en-US"/>
        </a:p>
      </dgm:t>
    </dgm:pt>
    <dgm:pt modelId="{EBB80D96-2F27-4DD7-BEBC-B88630700C7B}" type="pres">
      <dgm:prSet presAssocID="{96C92A9D-7D7A-4802-9E1D-A5C955C790B9}" presName="pillars" presStyleCnt="0"/>
      <dgm:spPr/>
    </dgm:pt>
    <dgm:pt modelId="{4CCDCEDB-F377-4193-855A-384611B00420}" type="pres">
      <dgm:prSet presAssocID="{96C92A9D-7D7A-4802-9E1D-A5C955C790B9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2D28DF0-24C9-467B-AE0E-151C73C8307A}" type="pres">
      <dgm:prSet presAssocID="{10A12B73-0DA0-41B5-8688-F5D41D72D0C5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B5844F9-3F1A-4C6C-8501-833AE2A28A21}" type="pres">
      <dgm:prSet presAssocID="{BB27F733-A3AB-4908-96D6-189C770D992C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FF9F0AB-AE02-4BF0-B203-9BB322EC9EA2}" type="pres">
      <dgm:prSet presAssocID="{21DF815B-A986-4C22-8D5E-82E8B06E5520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80A8CC1-87F7-4150-B7C1-88FB6142AF2D}" type="pres">
      <dgm:prSet presAssocID="{96C92A9D-7D7A-4802-9E1D-A5C955C790B9}" presName="base" presStyleLbl="dkBgShp" presStyleIdx="1" presStyleCnt="2"/>
      <dgm:spPr/>
    </dgm:pt>
  </dgm:ptLst>
  <dgm:cxnLst>
    <dgm:cxn modelId="{396E26F6-78A5-4915-86CE-1FDDD0CC33B0}" type="presOf" srcId="{09003F5D-F9C3-49BC-BE25-FDC8F99452B0}" destId="{4CCDCEDB-F377-4193-855A-384611B00420}" srcOrd="0" destOrd="0" presId="urn:microsoft.com/office/officeart/2005/8/layout/hList3"/>
    <dgm:cxn modelId="{FD6F70D1-7F52-42CB-84D9-2B73462D903B}" type="presOf" srcId="{116296A6-6A0F-4997-88CB-AD3F6482871E}" destId="{66835929-79CF-4595-8FFD-EC47BED6DCF3}" srcOrd="0" destOrd="0" presId="urn:microsoft.com/office/officeart/2005/8/layout/hList3"/>
    <dgm:cxn modelId="{EAB7A88F-E70F-412F-87B5-2DF629BDD9F7}" srcId="{96C92A9D-7D7A-4802-9E1D-A5C955C790B9}" destId="{BB27F733-A3AB-4908-96D6-189C770D992C}" srcOrd="2" destOrd="0" parTransId="{8C829B92-EC59-46BA-B8A5-E40E3D1E2EB1}" sibTransId="{AB1278BF-C707-4000-9C76-8E2DF3B28E16}"/>
    <dgm:cxn modelId="{0D6DEBC3-A527-4C56-A2AF-F0C1813A5673}" type="presOf" srcId="{21DF815B-A986-4C22-8D5E-82E8B06E5520}" destId="{DFF9F0AB-AE02-4BF0-B203-9BB322EC9EA2}" srcOrd="0" destOrd="0" presId="urn:microsoft.com/office/officeart/2005/8/layout/hList3"/>
    <dgm:cxn modelId="{F2D2AF69-8F5D-4A8B-8909-3BEDC5CF2ABC}" srcId="{96C92A9D-7D7A-4802-9E1D-A5C955C790B9}" destId="{10A12B73-0DA0-41B5-8688-F5D41D72D0C5}" srcOrd="1" destOrd="0" parTransId="{777DA243-17EB-4AD7-9933-AE8691EF5C37}" sibTransId="{51F5C758-A17B-4378-8910-483035F3E19E}"/>
    <dgm:cxn modelId="{5C03BF42-1AF8-4EE0-B624-24C2BEEC446A}" type="presOf" srcId="{96C92A9D-7D7A-4802-9E1D-A5C955C790B9}" destId="{CBDD085C-B70B-4593-8354-68975F0CC706}" srcOrd="0" destOrd="0" presId="urn:microsoft.com/office/officeart/2005/8/layout/hList3"/>
    <dgm:cxn modelId="{AE3CF77D-ED37-4E25-BFA0-624C81A4E62B}" type="presOf" srcId="{BB27F733-A3AB-4908-96D6-189C770D992C}" destId="{CB5844F9-3F1A-4C6C-8501-833AE2A28A21}" srcOrd="0" destOrd="0" presId="urn:microsoft.com/office/officeart/2005/8/layout/hList3"/>
    <dgm:cxn modelId="{5FC62C35-F7F7-4C82-B477-602E812174E5}" srcId="{96C92A9D-7D7A-4802-9E1D-A5C955C790B9}" destId="{21DF815B-A986-4C22-8D5E-82E8B06E5520}" srcOrd="3" destOrd="0" parTransId="{7B9BADDA-E309-468E-907A-98F1E45E419A}" sibTransId="{95648246-DD3D-4EC6-A3E0-87684CA5BFDF}"/>
    <dgm:cxn modelId="{189EBB04-241A-4080-A636-A345622AE632}" srcId="{116296A6-6A0F-4997-88CB-AD3F6482871E}" destId="{96C92A9D-7D7A-4802-9E1D-A5C955C790B9}" srcOrd="0" destOrd="0" parTransId="{86B8A371-A134-4B19-B61F-951C51610B08}" sibTransId="{3878FDAB-C228-49E8-9483-ABF190429AFB}"/>
    <dgm:cxn modelId="{CDAF215D-F9C2-4B09-9FD2-7CA7B418ADC6}" srcId="{96C92A9D-7D7A-4802-9E1D-A5C955C790B9}" destId="{09003F5D-F9C3-49BC-BE25-FDC8F99452B0}" srcOrd="0" destOrd="0" parTransId="{4109946A-A794-492F-A730-E3C168C5934C}" sibTransId="{13D9B553-968C-4E88-945E-71B968156965}"/>
    <dgm:cxn modelId="{550792F0-9BFF-4E54-83D7-7B044112C303}" type="presOf" srcId="{10A12B73-0DA0-41B5-8688-F5D41D72D0C5}" destId="{B2D28DF0-24C9-467B-AE0E-151C73C8307A}" srcOrd="0" destOrd="0" presId="urn:microsoft.com/office/officeart/2005/8/layout/hList3"/>
    <dgm:cxn modelId="{DF6A9A5D-1D05-4DC7-A071-2E35CF5DA412}" type="presParOf" srcId="{66835929-79CF-4595-8FFD-EC47BED6DCF3}" destId="{CBDD085C-B70B-4593-8354-68975F0CC706}" srcOrd="0" destOrd="0" presId="urn:microsoft.com/office/officeart/2005/8/layout/hList3"/>
    <dgm:cxn modelId="{0F8BB4A8-85BF-4A78-A0DE-F662DCA346AD}" type="presParOf" srcId="{66835929-79CF-4595-8FFD-EC47BED6DCF3}" destId="{EBB80D96-2F27-4DD7-BEBC-B88630700C7B}" srcOrd="1" destOrd="0" presId="urn:microsoft.com/office/officeart/2005/8/layout/hList3"/>
    <dgm:cxn modelId="{CFB13651-FC3E-4380-8F09-05C0331483F3}" type="presParOf" srcId="{EBB80D96-2F27-4DD7-BEBC-B88630700C7B}" destId="{4CCDCEDB-F377-4193-855A-384611B00420}" srcOrd="0" destOrd="0" presId="urn:microsoft.com/office/officeart/2005/8/layout/hList3"/>
    <dgm:cxn modelId="{46DC5481-CB44-4F91-8059-72A36BE530D7}" type="presParOf" srcId="{EBB80D96-2F27-4DD7-BEBC-B88630700C7B}" destId="{B2D28DF0-24C9-467B-AE0E-151C73C8307A}" srcOrd="1" destOrd="0" presId="urn:microsoft.com/office/officeart/2005/8/layout/hList3"/>
    <dgm:cxn modelId="{AF6412B4-89A1-497D-8682-CE47AC801C86}" type="presParOf" srcId="{EBB80D96-2F27-4DD7-BEBC-B88630700C7B}" destId="{CB5844F9-3F1A-4C6C-8501-833AE2A28A21}" srcOrd="2" destOrd="0" presId="urn:microsoft.com/office/officeart/2005/8/layout/hList3"/>
    <dgm:cxn modelId="{20274664-52E3-4231-AAEF-AFF9C07CB7BE}" type="presParOf" srcId="{EBB80D96-2F27-4DD7-BEBC-B88630700C7B}" destId="{DFF9F0AB-AE02-4BF0-B203-9BB322EC9EA2}" srcOrd="3" destOrd="0" presId="urn:microsoft.com/office/officeart/2005/8/layout/hList3"/>
    <dgm:cxn modelId="{4E91F203-E8AF-4AFF-895A-89973F990FD7}" type="presParOf" srcId="{66835929-79CF-4595-8FFD-EC47BED6DCF3}" destId="{980A8CC1-87F7-4150-B7C1-88FB6142AF2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DD085C-B70B-4593-8354-68975F0CC706}">
      <dsp:nvSpPr>
        <dsp:cNvPr id="0" name=""/>
        <dsp:cNvSpPr/>
      </dsp:nvSpPr>
      <dsp:spPr>
        <a:xfrm>
          <a:off x="0" y="311323"/>
          <a:ext cx="9485194" cy="1841499"/>
        </a:xfrm>
        <a:prstGeom prst="rect">
          <a:avLst/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函数</a:t>
          </a:r>
          <a:endParaRPr lang="zh-CN" altLang="en-US" sz="6500" kern="1200" dirty="0"/>
        </a:p>
      </dsp:txBody>
      <dsp:txXfrm>
        <a:off x="0" y="311323"/>
        <a:ext cx="9485194" cy="1841499"/>
      </dsp:txXfrm>
    </dsp:sp>
    <dsp:sp modelId="{4CCDCEDB-F377-4193-855A-384611B00420}">
      <dsp:nvSpPr>
        <dsp:cNvPr id="0" name=""/>
        <dsp:cNvSpPr/>
      </dsp:nvSpPr>
      <dsp:spPr>
        <a:xfrm>
          <a:off x="0" y="1841499"/>
          <a:ext cx="2371298" cy="386714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rgbClr val="FF0000"/>
              </a:solidFill>
            </a:rPr>
            <a:t>一次函数</a:t>
          </a:r>
          <a:endParaRPr lang="en-US" altLang="zh-CN" sz="2800" b="1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800" b="1" kern="1200" dirty="0">
            <a:solidFill>
              <a:srgbClr val="FF0000"/>
            </a:solidFill>
          </a:endParaRPr>
        </a:p>
      </dsp:txBody>
      <dsp:txXfrm>
        <a:off x="0" y="1841499"/>
        <a:ext cx="2371298" cy="3867149"/>
      </dsp:txXfrm>
    </dsp:sp>
    <dsp:sp modelId="{B2D28DF0-24C9-467B-AE0E-151C73C8307A}">
      <dsp:nvSpPr>
        <dsp:cNvPr id="0" name=""/>
        <dsp:cNvSpPr/>
      </dsp:nvSpPr>
      <dsp:spPr>
        <a:xfrm>
          <a:off x="2371298" y="1841499"/>
          <a:ext cx="2371298" cy="3867149"/>
        </a:xfrm>
        <a:prstGeom prst="rect">
          <a:avLst/>
        </a:prstGeom>
        <a:solidFill>
          <a:schemeClr val="accent4">
            <a:hueOff val="-2856591"/>
            <a:satOff val="5854"/>
            <a:lumOff val="274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rPr>
            <a:t>二次函数</a:t>
          </a:r>
          <a:endParaRPr lang="en-US" altLang="zh-CN" sz="2800" kern="12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kern="12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kern="12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kern="12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kern="12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kern="12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2371298" y="1841499"/>
        <a:ext cx="2371298" cy="3867149"/>
      </dsp:txXfrm>
    </dsp:sp>
    <dsp:sp modelId="{CB5844F9-3F1A-4C6C-8501-833AE2A28A21}">
      <dsp:nvSpPr>
        <dsp:cNvPr id="0" name=""/>
        <dsp:cNvSpPr/>
      </dsp:nvSpPr>
      <dsp:spPr>
        <a:xfrm>
          <a:off x="4742597" y="1841499"/>
          <a:ext cx="2371298" cy="3867149"/>
        </a:xfrm>
        <a:prstGeom prst="rect">
          <a:avLst/>
        </a:prstGeom>
        <a:solidFill>
          <a:schemeClr val="accent4">
            <a:hueOff val="-5713182"/>
            <a:satOff val="11709"/>
            <a:lumOff val="5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rPr>
            <a:t>反比例函数</a:t>
          </a:r>
          <a:endParaRPr lang="en-US" altLang="zh-CN" sz="2800" b="1" kern="1200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206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4742597" y="1841499"/>
        <a:ext cx="2371298" cy="3867149"/>
      </dsp:txXfrm>
    </dsp:sp>
    <dsp:sp modelId="{DFF9F0AB-AE02-4BF0-B203-9BB322EC9EA2}">
      <dsp:nvSpPr>
        <dsp:cNvPr id="0" name=""/>
        <dsp:cNvSpPr/>
      </dsp:nvSpPr>
      <dsp:spPr>
        <a:xfrm>
          <a:off x="7113895" y="1841499"/>
          <a:ext cx="2371298" cy="3867149"/>
        </a:xfrm>
        <a:prstGeom prst="rect">
          <a:avLst/>
        </a:prstGeom>
        <a:solidFill>
          <a:schemeClr val="accent4">
            <a:hueOff val="-8569773"/>
            <a:satOff val="17563"/>
            <a:lumOff val="823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rPr>
            <a:t>三角函数</a:t>
          </a:r>
          <a:endParaRPr lang="en-US" altLang="zh-CN" sz="2800" b="1" kern="1200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b="1" kern="1200" dirty="0" smtClean="0">
            <a:solidFill>
              <a:srgbClr val="0070C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7113895" y="1841499"/>
        <a:ext cx="2371298" cy="3867149"/>
      </dsp:txXfrm>
    </dsp:sp>
    <dsp:sp modelId="{980A8CC1-87F7-4150-B7C1-88FB6142AF2D}">
      <dsp:nvSpPr>
        <dsp:cNvPr id="0" name=""/>
        <dsp:cNvSpPr/>
      </dsp:nvSpPr>
      <dsp:spPr>
        <a:xfrm>
          <a:off x="0" y="5708649"/>
          <a:ext cx="9485194" cy="429683"/>
        </a:xfrm>
        <a:prstGeom prst="rect">
          <a:avLst/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A3C7F-3E0F-4916-AA60-1AC9E9A76AE5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4F93E9-40D0-4129-B58C-EBBAB9AF89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84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F93E9-40D0-4129-B58C-EBBAB9AF89E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805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509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972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760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253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24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163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626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087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749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889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57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EE5C89DF-F993-46C4-8E1A-34AE11F41A19}" type="datetimeFigureOut">
              <a:rPr lang="zh-CN" altLang="en-US" smtClean="0"/>
              <a:t>2016/3/24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AD0E0AA3-3890-40BD-80C4-BAF733E6BF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05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函数及其图象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9727294" cy="1388165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 </a:t>
            </a:r>
            <a:r>
              <a:rPr lang="zh-CN" altLang="en-US" sz="3600" b="1" dirty="0" smtClean="0"/>
              <a:t>                                                、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01957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177316676"/>
              </p:ext>
            </p:extLst>
          </p:nvPr>
        </p:nvGraphicFramePr>
        <p:xfrm>
          <a:off x="1064525" y="204717"/>
          <a:ext cx="9485194" cy="6138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201004" y="2756847"/>
            <a:ext cx="20744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形式：</a:t>
            </a:r>
            <a:r>
              <a:rPr lang="en-US" altLang="zh-CN" sz="2400" b="1" dirty="0">
                <a:solidFill>
                  <a:srgbClr val="FF0000"/>
                </a:solidFill>
              </a:rPr>
              <a:t>y=</a:t>
            </a:r>
            <a:r>
              <a:rPr lang="en-US" altLang="zh-CN" sz="2400" b="1" dirty="0" err="1">
                <a:solidFill>
                  <a:srgbClr val="FF0000"/>
                </a:solidFill>
              </a:rPr>
              <a:t>kx+b</a:t>
            </a:r>
            <a:r>
              <a:rPr lang="en-US" altLang="zh-CN" sz="2400" b="1" dirty="0">
                <a:solidFill>
                  <a:srgbClr val="FF0000"/>
                </a:solidFill>
              </a:rPr>
              <a:t>(k</a:t>
            </a:r>
            <a:r>
              <a:rPr lang="zh-CN" altLang="en-US" sz="2400" b="1" dirty="0">
                <a:solidFill>
                  <a:srgbClr val="FF0000"/>
                </a:solidFill>
              </a:rPr>
              <a:t>≠</a:t>
            </a:r>
            <a:r>
              <a:rPr lang="en-US" altLang="zh-CN" sz="2400" b="1" dirty="0">
                <a:solidFill>
                  <a:srgbClr val="FF0000"/>
                </a:solidFill>
              </a:rPr>
              <a:t>0)</a:t>
            </a:r>
          </a:p>
          <a:p>
            <a:pPr lvl="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K&gt;0,y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随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的增大而增大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K&lt;0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随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的增大而减小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59707" y="2647665"/>
            <a:ext cx="23474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形式：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y=ax²+bx+c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≠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：决定开口方向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b: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利用对称轴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：与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轴的交点</a:t>
            </a:r>
          </a:p>
          <a:p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5991365" y="2756847"/>
            <a:ext cx="2047163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形式：</a:t>
            </a:r>
            <a:r>
              <a:rPr lang="en-US" altLang="zh-CN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Y=k/x(k</a:t>
            </a:r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≠</a:t>
            </a:r>
            <a:r>
              <a:rPr lang="en-US" altLang="zh-CN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0)</a:t>
            </a:r>
          </a:p>
          <a:p>
            <a:pPr lvl="0"/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r>
              <a:rPr lang="en-US" altLang="zh-CN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K&gt;0</a:t>
            </a:r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，图象在一三象限，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在每个象限</a:t>
            </a:r>
            <a:r>
              <a:rPr lang="en-US" altLang="zh-CN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随</a:t>
            </a:r>
            <a:r>
              <a:rPr lang="en-US" altLang="zh-CN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的增大而减小</a:t>
            </a:r>
            <a:endParaRPr lang="en-US" altLang="zh-CN" sz="20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en-US" altLang="zh-CN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K&lt;0</a:t>
            </a:r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，图象在二四象限，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在每象限</a:t>
            </a:r>
            <a:r>
              <a:rPr lang="en-US" altLang="zh-CN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随</a:t>
            </a:r>
            <a:r>
              <a:rPr lang="en-US" altLang="zh-CN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的增大而增大</a:t>
            </a:r>
          </a:p>
          <a:p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8202304" y="2891746"/>
            <a:ext cx="24361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正弦（</a:t>
            </a:r>
            <a:r>
              <a:rPr lang="en-US" altLang="zh-CN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sin</a:t>
            </a: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ctr"/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余弦（</a:t>
            </a:r>
            <a:r>
              <a:rPr lang="en-US" altLang="zh-CN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cos</a:t>
            </a: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ctr"/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正切（</a:t>
            </a:r>
            <a:r>
              <a:rPr lang="en-US" altLang="zh-CN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tan</a:t>
            </a: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ctr"/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余切（</a:t>
            </a:r>
            <a:r>
              <a:rPr lang="en-US" altLang="zh-CN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cot</a:t>
            </a: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ctr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记住特殊角的三角函数值</a:t>
            </a:r>
          </a:p>
          <a:p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039149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91069" y="1050877"/>
            <a:ext cx="12828896" cy="3413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7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、已知点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a+1,2a-3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）关于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轴的对称点在第一象限，则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的取值范围是</a:t>
            </a:r>
            <a:r>
              <a:rPr lang="zh-CN" altLang="en-US" sz="2400" u="sng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、在平面直角坐标系中，点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-2,3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）关于原点的对称点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Q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的坐标为（   ）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、如图，在矩形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AOBC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中，点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的坐标为（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-2,1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），点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的纵坐标为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，则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两点的坐标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分别为（   ）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、在平面直角坐标系中，点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-2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x²+1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）在第</a:t>
            </a:r>
            <a:r>
              <a:rPr lang="zh-CN" altLang="en-US" sz="2400" u="sng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象限。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700"/>
              </a:lnSpc>
            </a:pP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700"/>
              </a:lnSpc>
            </a:pP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4900" y="466102"/>
            <a:ext cx="389241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一、平面直角坐标系</a:t>
            </a:r>
            <a:endParaRPr lang="zh-CN" altLang="en-US" sz="32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259" y="2490982"/>
            <a:ext cx="3297695" cy="364665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627796" y="3724758"/>
                <a:ext cx="6714699" cy="11791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答案：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</a:rPr>
                  <a:t>1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、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</a:rPr>
                  <a:t>-1&lt;a&lt;3    2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、（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</a:rPr>
                  <a:t>2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，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</a:rPr>
                  <a:t>-3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） 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</a:rPr>
                  <a:t>3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、（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zh-CN" alt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，</m:t>
                    </m:r>
                    <m:r>
                      <a:rPr lang="en-US" altLang="zh-CN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𝟑</m:t>
                    </m:r>
                  </m:oMath>
                </a14:m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）（</a:t>
                </a:r>
                <a14:m>
                  <m:oMath xmlns:m="http://schemas.openxmlformats.org/officeDocument/2006/math">
                    <m:r>
                      <a:rPr lang="en-US" altLang="zh-CN" sz="24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altLang="zh-CN" sz="24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zh-CN" altLang="en-US" sz="24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，</m:t>
                    </m:r>
                    <m:r>
                      <a:rPr lang="en-US" altLang="zh-CN" sz="24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）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</a:rPr>
                  <a:t>4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</a:rPr>
                  <a:t>、第二象限</a:t>
                </a:r>
                <a:endParaRPr lang="zh-CN" altLang="en-US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796" y="3724758"/>
                <a:ext cx="6714699" cy="1179105"/>
              </a:xfrm>
              <a:prstGeom prst="rect">
                <a:avLst/>
              </a:prstGeom>
              <a:blipFill rotWithShape="0">
                <a:blip r:embed="rId3"/>
                <a:stretch>
                  <a:fillRect l="-1453" b="-31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205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5060" y="384215"/>
            <a:ext cx="26564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  <a:r>
              <a:rPr lang="zh-CN" altLang="en-US" sz="32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、一次函数</a:t>
            </a:r>
            <a:endParaRPr lang="zh-CN" altLang="en-US" sz="32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245660" y="1119116"/>
                <a:ext cx="12828896" cy="3888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3700"/>
                  </a:lnSpc>
                </a:pP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1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、已知直线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y=</a:t>
                </a:r>
                <a:r>
                  <a:rPr lang="en-US" altLang="zh-CN" sz="2400" dirty="0" err="1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kx+b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，若</a:t>
                </a:r>
                <a:r>
                  <a:rPr lang="en-US" altLang="zh-CN" sz="2400" dirty="0" err="1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k+b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=-5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kb=6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，则直线不经过（   ）</a:t>
                </a:r>
                <a:endParaRPr lang="en-US" altLang="zh-CN" sz="2400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>
                  <a:lnSpc>
                    <a:spcPts val="3700"/>
                  </a:lnSpc>
                </a:pP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 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第一象限  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B 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第二象限   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C 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第三象限  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D 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第四象限</a:t>
                </a:r>
                <a:endParaRPr lang="en-US" altLang="zh-CN" sz="2400" dirty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>
                  <a:lnSpc>
                    <a:spcPts val="3700"/>
                  </a:lnSpc>
                </a:pP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2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、已知正比例函数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y=</a:t>
                </a:r>
                <a:r>
                  <a:rPr lang="en-US" altLang="zh-CN" sz="2400" dirty="0" err="1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kx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（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k&lt;0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）的图象上两点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𝑥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,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)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</a:t>
                </a:r>
                <a:r>
                  <a:rPr lang="en-US" altLang="zh-CN" sz="240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 B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𝑥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,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)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且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𝑥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&lt;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𝑥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  <m:r>
                      <a:rPr lang="zh-CN" altLang="en-US" sz="2400" b="0" i="1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，则</m:t>
                    </m:r>
                  </m:oMath>
                </a14:m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下列</a:t>
                </a:r>
                <a:endParaRPr lang="en-US" altLang="zh-CN" sz="2400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>
                  <a:lnSpc>
                    <a:spcPts val="3700"/>
                  </a:lnSpc>
                </a:pP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不等式恒成立的是（     ）</a:t>
                </a:r>
                <a:endParaRPr lang="en-US" altLang="zh-CN" sz="2400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>
                  <a:lnSpc>
                    <a:spcPts val="3700"/>
                  </a:lnSpc>
                </a:pPr>
                <a:r>
                  <a:rPr lang="en-US" altLang="zh-CN" sz="240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&gt;0 B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&lt;</m:t>
                    </m:r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0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   </a:t>
                </a:r>
                <a:r>
                  <a:rPr lang="en-US" altLang="zh-CN" sz="240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C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−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&gt;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0  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&lt;0</a:t>
                </a:r>
              </a:p>
              <a:p>
                <a:pPr>
                  <a:lnSpc>
                    <a:spcPts val="3700"/>
                  </a:lnSpc>
                </a:pP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3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、一次函数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y=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（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m+2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）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x+1,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若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y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随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x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的增大而增大，则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m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的取值范围</a:t>
                </a:r>
                <a:r>
                  <a:rPr lang="zh-CN" altLang="en-US" sz="2400" u="sng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           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 。</a:t>
                </a:r>
                <a:endParaRPr lang="en-US" altLang="zh-CN" sz="2400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>
                  <a:lnSpc>
                    <a:spcPts val="3700"/>
                  </a:lnSpc>
                </a:pP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4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、如图，正比函数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𝑘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x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和反比例函数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>
                                <a:latin typeface="Cambria Math" panose="02040503050406030204" pitchFamily="18" charset="0"/>
                                <a:ea typeface="黑体" panose="02010609060101010101" pitchFamily="49" charset="-122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黑体" panose="02010609060101010101" pitchFamily="49" charset="-122"/>
                              </a:rPr>
                              <m:t>𝑘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黑体" panose="02010609060101010101" pitchFamily="49" charset="-122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𝑥</m:t>
                        </m:r>
                      </m:den>
                    </m:f>
                    <m:r>
                      <a:rPr lang="zh-CN" altLang="en-US" sz="2400" b="0" i="1" dirty="0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的</m:t>
                    </m:r>
                  </m:oMath>
                </a14:m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图象</a:t>
                </a:r>
                <a:r>
                  <a:rPr lang="en-US" altLang="zh-CN" sz="240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A(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−1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,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2</m:t>
                    </m:r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)</a:t>
                </a:r>
              </a:p>
              <a:p>
                <a:pPr>
                  <a:lnSpc>
                    <a:spcPts val="3700"/>
                  </a:lnSpc>
                </a:pP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 </a:t>
                </a:r>
                <a:r>
                  <a:rPr lang="en-US" altLang="zh-CN" sz="240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B(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1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,</m:t>
                    </m:r>
                    <m:r>
                      <a:rPr lang="en-US" altLang="zh-CN" sz="2400" i="1" dirty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−</m:t>
                    </m:r>
                    <m:r>
                      <a:rPr lang="en-US" altLang="zh-CN" sz="2400" b="0" i="1" dirty="0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2</m:t>
                    </m:r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)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两点，若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&lt;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𝑦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，则</a:t>
                </a:r>
                <a:r>
                  <a:rPr lang="en-US" altLang="zh-CN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x</a:t>
                </a:r>
                <a:r>
                  <a:rPr lang="zh-CN" altLang="en-US" sz="24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的取值范围（    ）</a:t>
                </a:r>
                <a:endPara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660" y="1119116"/>
                <a:ext cx="12828896" cy="3888244"/>
              </a:xfrm>
              <a:prstGeom prst="rect">
                <a:avLst/>
              </a:prstGeom>
              <a:blipFill rotWithShape="0">
                <a:blip r:embed="rId2"/>
                <a:stretch>
                  <a:fillRect l="-713" t="-314" b="-94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571" y="3964135"/>
            <a:ext cx="2572477" cy="2600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文本框 6"/>
          <p:cNvSpPr txBox="1"/>
          <p:nvPr/>
        </p:nvSpPr>
        <p:spPr>
          <a:xfrm>
            <a:off x="245660" y="5007360"/>
            <a:ext cx="67146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答案：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B    2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C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    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m&gt;-2     4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-1&lt;x&lt;0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或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x&gt;1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93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5060" y="384215"/>
            <a:ext cx="26564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en-US" sz="32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、二次函数</a:t>
            </a:r>
            <a:endParaRPr lang="zh-CN" altLang="en-US" sz="32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455060" y="1091821"/>
                <a:ext cx="10931856" cy="2463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/>
                  <a:t>1</a:t>
                </a:r>
                <a:r>
                  <a:rPr lang="zh-CN" altLang="en-US" sz="2400" dirty="0" smtClean="0"/>
                  <a:t>、比赛中羽毛球的某次运动线路可以看作一条抛物线，若不考虑外力因素，羽毛球行进的 高度</a:t>
                </a:r>
                <a:r>
                  <a:rPr lang="en-US" altLang="zh-CN" sz="2400" dirty="0" smtClean="0"/>
                  <a:t>y</a:t>
                </a:r>
                <a:r>
                  <a:rPr lang="zh-CN" altLang="en-US" sz="2400" dirty="0" smtClean="0"/>
                  <a:t>与水平距离</a:t>
                </a:r>
                <a:r>
                  <a:rPr lang="en-US" altLang="zh-CN" sz="2400" dirty="0" smtClean="0"/>
                  <a:t>x</a:t>
                </a:r>
                <a:r>
                  <a:rPr lang="zh-CN" altLang="en-US" sz="2400" dirty="0" smtClean="0"/>
                  <a:t>之间满足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US" altLang="zh-CN" sz="2400" dirty="0" smtClean="0"/>
                  <a:t>,</a:t>
                </a:r>
                <a:r>
                  <a:rPr lang="zh-CN" altLang="en-US" sz="2400" dirty="0" smtClean="0"/>
                  <a:t>则羽毛球飞出的水平距离为</a:t>
                </a:r>
                <a:r>
                  <a:rPr lang="zh-CN" altLang="en-US" sz="2400" u="sng" dirty="0" smtClean="0"/>
                  <a:t>             </a:t>
                </a:r>
                <a:r>
                  <a:rPr lang="zh-CN" altLang="en-US" sz="2400" dirty="0" smtClean="0"/>
                  <a:t>。</a:t>
                </a:r>
                <a:endParaRPr lang="en-US" altLang="zh-CN" sz="2400" dirty="0" smtClean="0"/>
              </a:p>
              <a:p>
                <a:r>
                  <a:rPr lang="en-US" altLang="zh-CN" sz="2400" dirty="0" smtClean="0"/>
                  <a:t>2</a:t>
                </a:r>
                <a:r>
                  <a:rPr lang="zh-CN" altLang="en-US" sz="2400" dirty="0" smtClean="0"/>
                  <a:t>、如图是某地一座抛物线形拱桥，拱桥在竖直平面内，与水平桥面相交于</a:t>
                </a:r>
                <a:r>
                  <a:rPr lang="en-US" altLang="zh-CN" sz="2400" dirty="0" smtClean="0"/>
                  <a:t>A,B</a:t>
                </a:r>
                <a:r>
                  <a:rPr lang="zh-CN" altLang="en-US" sz="2400" dirty="0" smtClean="0"/>
                  <a:t>两点，拱桥最高点</a:t>
                </a:r>
                <a:r>
                  <a:rPr lang="en-US" altLang="zh-CN" sz="2400" dirty="0" smtClean="0"/>
                  <a:t>C</a:t>
                </a:r>
                <a:r>
                  <a:rPr lang="zh-CN" altLang="en-US" sz="2400" dirty="0" smtClean="0"/>
                  <a:t>到</a:t>
                </a:r>
                <a:r>
                  <a:rPr lang="en-US" altLang="zh-CN" sz="2400" dirty="0" smtClean="0"/>
                  <a:t>AB</a:t>
                </a:r>
                <a:r>
                  <a:rPr lang="zh-CN" altLang="en-US" sz="2400" dirty="0" smtClean="0"/>
                  <a:t>的距离是</a:t>
                </a:r>
                <a:r>
                  <a:rPr lang="en-US" altLang="zh-CN" sz="2400" dirty="0" smtClean="0"/>
                  <a:t>9m</a:t>
                </a:r>
                <a:r>
                  <a:rPr lang="zh-CN" altLang="en-US" sz="2400" dirty="0" smtClean="0"/>
                  <a:t>，</a:t>
                </a:r>
                <a:r>
                  <a:rPr lang="en-US" altLang="zh-CN" sz="2400" dirty="0" smtClean="0"/>
                  <a:t>AB=36m,D,E</a:t>
                </a:r>
                <a:r>
                  <a:rPr lang="zh-CN" altLang="en-US" sz="2400" dirty="0" smtClean="0"/>
                  <a:t>为桥底部两点，</a:t>
                </a:r>
                <a:r>
                  <a:rPr lang="en-US" altLang="zh-CN" sz="2400" dirty="0" smtClean="0"/>
                  <a:t>DE</a:t>
                </a:r>
                <a:r>
                  <a:rPr lang="zh-CN" altLang="en-US" sz="2400" dirty="0" smtClean="0"/>
                  <a:t>∥</a:t>
                </a:r>
                <a:r>
                  <a:rPr lang="en-US" altLang="zh-CN" sz="2400" dirty="0" smtClean="0"/>
                  <a:t>AB</a:t>
                </a:r>
                <a:r>
                  <a:rPr lang="zh-CN" altLang="en-US" sz="2400" dirty="0" smtClean="0"/>
                  <a:t>，点</a:t>
                </a:r>
                <a:r>
                  <a:rPr lang="en-US" altLang="zh-CN" sz="2400" dirty="0" smtClean="0"/>
                  <a:t>E</a:t>
                </a:r>
                <a:r>
                  <a:rPr lang="zh-CN" altLang="en-US" sz="2400" dirty="0" smtClean="0"/>
                  <a:t>到直线</a:t>
                </a:r>
                <a:r>
                  <a:rPr lang="en-US" altLang="zh-CN" sz="2400" dirty="0" smtClean="0"/>
                  <a:t>AB</a:t>
                </a:r>
                <a:r>
                  <a:rPr lang="zh-CN" altLang="en-US" sz="2400" dirty="0" smtClean="0"/>
                  <a:t>的距离为</a:t>
                </a:r>
                <a:r>
                  <a:rPr lang="en-US" altLang="zh-CN" sz="2400" dirty="0" smtClean="0"/>
                  <a:t>7m</a:t>
                </a:r>
                <a:r>
                  <a:rPr lang="zh-CN" altLang="en-US" sz="2400" dirty="0" smtClean="0"/>
                  <a:t>，则</a:t>
                </a:r>
                <a:r>
                  <a:rPr lang="en-US" altLang="zh-CN" sz="2400" dirty="0" smtClean="0"/>
                  <a:t>DE</a:t>
                </a:r>
                <a:r>
                  <a:rPr lang="zh-CN" altLang="en-US" sz="2400" dirty="0" smtClean="0"/>
                  <a:t>的长为</a:t>
                </a:r>
                <a:r>
                  <a:rPr lang="zh-CN" altLang="en-US" sz="2400" u="sng" dirty="0" smtClean="0"/>
                  <a:t>             </a:t>
                </a:r>
                <a:r>
                  <a:rPr lang="zh-CN" altLang="en-US" sz="2400" dirty="0" smtClean="0"/>
                  <a:t>。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060" y="1091821"/>
                <a:ext cx="10931856" cy="2463238"/>
              </a:xfrm>
              <a:prstGeom prst="rect">
                <a:avLst/>
              </a:prstGeom>
              <a:blipFill rotWithShape="0">
                <a:blip r:embed="rId2"/>
                <a:stretch>
                  <a:fillRect l="-892" t="-2970" r="-725" b="-49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07" y="4218637"/>
            <a:ext cx="5846339" cy="178637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35" y="3609543"/>
            <a:ext cx="4445571" cy="243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37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5060" y="384215"/>
            <a:ext cx="26564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en-US" sz="32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、二次函数</a:t>
            </a:r>
            <a:endParaRPr lang="zh-CN" altLang="en-US" sz="32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7554" y="1148511"/>
            <a:ext cx="11000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、如图，在△</a:t>
            </a:r>
            <a:r>
              <a:rPr lang="en-US" altLang="zh-CN" sz="2800" dirty="0" smtClean="0"/>
              <a:t>ABC</a:t>
            </a:r>
            <a:r>
              <a:rPr lang="zh-CN" altLang="en-US" sz="2800" dirty="0" smtClean="0"/>
              <a:t>中，矩形</a:t>
            </a:r>
            <a:r>
              <a:rPr lang="en-US" altLang="zh-CN" sz="2800" dirty="0" smtClean="0"/>
              <a:t>GDEF</a:t>
            </a:r>
            <a:r>
              <a:rPr lang="zh-CN" altLang="en-US" sz="2800" dirty="0" smtClean="0"/>
              <a:t>的</a:t>
            </a:r>
            <a:r>
              <a:rPr lang="en-US" altLang="zh-CN" sz="2800" dirty="0" smtClean="0"/>
              <a:t>DE</a:t>
            </a:r>
            <a:r>
              <a:rPr lang="zh-CN" altLang="en-US" sz="2800" dirty="0" smtClean="0"/>
              <a:t>边落在</a:t>
            </a:r>
            <a:r>
              <a:rPr lang="en-US" altLang="zh-CN" sz="2800" dirty="0" smtClean="0"/>
              <a:t>BC</a:t>
            </a:r>
            <a:r>
              <a:rPr lang="zh-CN" altLang="en-US" sz="2800" dirty="0" smtClean="0"/>
              <a:t>边上，</a:t>
            </a:r>
            <a:r>
              <a:rPr lang="en-US" altLang="zh-CN" sz="2800" dirty="0" smtClean="0"/>
              <a:t>G,F</a:t>
            </a:r>
            <a:r>
              <a:rPr lang="zh-CN" altLang="en-US" sz="2800" dirty="0" smtClean="0"/>
              <a:t>分别在</a:t>
            </a:r>
            <a:r>
              <a:rPr lang="en-US" altLang="zh-CN" sz="2800" dirty="0" smtClean="0"/>
              <a:t>AB,AC</a:t>
            </a:r>
            <a:r>
              <a:rPr lang="zh-CN" altLang="en-US" sz="2800" dirty="0" smtClean="0"/>
              <a:t>边上，</a:t>
            </a:r>
            <a:r>
              <a:rPr lang="en-US" altLang="zh-CN" sz="2800" dirty="0" smtClean="0"/>
              <a:t>BC=5</a:t>
            </a:r>
            <a:r>
              <a:rPr lang="zh-CN" altLang="en-US" sz="2800" dirty="0" smtClean="0"/>
              <a:t>，</a:t>
            </a:r>
            <a:r>
              <a:rPr lang="en-US" altLang="zh-CN" sz="2800" dirty="0" smtClean="0"/>
              <a:t>S</a:t>
            </a:r>
            <a:r>
              <a:rPr lang="zh-CN" altLang="en-US" sz="2800" dirty="0" smtClean="0"/>
              <a:t>△</a:t>
            </a:r>
            <a:r>
              <a:rPr lang="en-US" altLang="zh-CN" sz="2800" dirty="0" smtClean="0"/>
              <a:t>ABC=30</a:t>
            </a:r>
            <a:r>
              <a:rPr lang="zh-CN" altLang="en-US" sz="2800" dirty="0" smtClean="0"/>
              <a:t>，</a:t>
            </a:r>
            <a:r>
              <a:rPr lang="en-US" altLang="zh-CN" sz="2800" dirty="0" smtClean="0"/>
              <a:t>AH</a:t>
            </a:r>
            <a:r>
              <a:rPr lang="zh-CN" altLang="en-US" sz="2800" dirty="0" smtClean="0"/>
              <a:t>为△</a:t>
            </a:r>
            <a:r>
              <a:rPr lang="en-US" altLang="zh-CN" sz="2800" dirty="0" smtClean="0"/>
              <a:t>ABC</a:t>
            </a:r>
            <a:r>
              <a:rPr lang="zh-CN" altLang="en-US" sz="2800" dirty="0" smtClean="0"/>
              <a:t>边</a:t>
            </a:r>
            <a:r>
              <a:rPr lang="en-US" altLang="zh-CN" sz="2800" dirty="0" smtClean="0"/>
              <a:t>BC</a:t>
            </a:r>
            <a:r>
              <a:rPr lang="zh-CN" altLang="en-US" sz="2800" dirty="0" smtClean="0"/>
              <a:t>上的高，则△</a:t>
            </a:r>
            <a:r>
              <a:rPr lang="en-US" altLang="zh-CN" sz="2800" dirty="0" smtClean="0"/>
              <a:t>ABC</a:t>
            </a:r>
            <a:r>
              <a:rPr lang="zh-CN" altLang="en-US" sz="2800" dirty="0" smtClean="0"/>
              <a:t>的内接矩形的最大面积为（   ）</a:t>
            </a:r>
            <a:endParaRPr lang="zh-CN" altLang="en-US" sz="28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941" y="2163339"/>
            <a:ext cx="4497649" cy="400158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747" y="2459658"/>
            <a:ext cx="4359618" cy="4398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79153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5060" y="384215"/>
            <a:ext cx="26564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en-US" sz="32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、二次函数</a:t>
            </a:r>
            <a:endParaRPr lang="zh-CN" altLang="en-US" sz="32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587554" y="1148511"/>
                <a:ext cx="11000096" cy="2677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4</a:t>
                </a:r>
                <a:r>
                  <a:rPr lang="zh-CN" altLang="en-US" sz="2800" dirty="0" smtClean="0"/>
                  <a:t>、如图，一小球从斜坡</a:t>
                </a:r>
                <a:r>
                  <a:rPr lang="en-US" altLang="zh-CN" sz="2800" dirty="0" smtClean="0"/>
                  <a:t>O</a:t>
                </a:r>
                <a:r>
                  <a:rPr lang="zh-CN" altLang="en-US" sz="2800" dirty="0" smtClean="0"/>
                  <a:t>处</a:t>
                </a:r>
                <a:r>
                  <a:rPr lang="zh-CN" altLang="en-US" sz="2800" dirty="0"/>
                  <a:t>抛</a:t>
                </a:r>
                <a:r>
                  <a:rPr lang="zh-CN" altLang="en-US" sz="2800" dirty="0" smtClean="0"/>
                  <a:t>出，球的抛出路线可以用二次函数</a:t>
                </a:r>
                <a14:m>
                  <m:oMath xmlns:m="http://schemas.openxmlformats.org/officeDocument/2006/math"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=−</m:t>
                    </m:r>
                    <m:sSup>
                      <m:sSup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+4x</a:t>
                </a:r>
                <a:r>
                  <a:rPr lang="zh-CN" altLang="en-US" sz="2800" dirty="0" smtClean="0"/>
                  <a:t>刻画，斜坡可以用一次函数</a:t>
                </a:r>
                <a:r>
                  <a:rPr lang="en-US" altLang="zh-CN" sz="2800" dirty="0" smtClean="0"/>
                  <a:t>y=1/2x.</a:t>
                </a:r>
              </a:p>
              <a:p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1</a:t>
                </a:r>
                <a:r>
                  <a:rPr lang="zh-CN" altLang="en-US" sz="2800" dirty="0" smtClean="0"/>
                  <a:t>）</a:t>
                </a:r>
                <a:r>
                  <a:rPr lang="en-US" altLang="zh-CN" sz="2800" dirty="0" smtClean="0"/>
                  <a:t>P</a:t>
                </a:r>
                <a:r>
                  <a:rPr lang="zh-CN" altLang="en-US" sz="2800" dirty="0" smtClean="0"/>
                  <a:t>点坐标；</a:t>
                </a:r>
                <a:endParaRPr lang="en-US" altLang="zh-CN" sz="2800" dirty="0" smtClean="0"/>
              </a:p>
              <a:p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2</a:t>
                </a:r>
                <a:r>
                  <a:rPr lang="zh-CN" altLang="en-US" sz="2800" dirty="0" smtClean="0"/>
                  <a:t>）点</a:t>
                </a:r>
                <a:r>
                  <a:rPr lang="en-US" altLang="zh-CN" sz="2800" dirty="0" smtClean="0"/>
                  <a:t>A</a:t>
                </a:r>
                <a:r>
                  <a:rPr lang="zh-CN" altLang="en-US" sz="2800" dirty="0" smtClean="0"/>
                  <a:t>坐标；</a:t>
                </a:r>
                <a:endParaRPr lang="en-US" altLang="zh-CN" sz="2800" dirty="0" smtClean="0"/>
              </a:p>
              <a:p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3</a:t>
                </a:r>
                <a:r>
                  <a:rPr lang="zh-CN" altLang="en-US" sz="2800" dirty="0" smtClean="0"/>
                  <a:t>）△</a:t>
                </a:r>
                <a:r>
                  <a:rPr lang="en-US" altLang="zh-CN" sz="2800" dirty="0" smtClean="0"/>
                  <a:t>POA</a:t>
                </a:r>
                <a:r>
                  <a:rPr lang="zh-CN" altLang="en-US" sz="2800" dirty="0" smtClean="0"/>
                  <a:t>面积</a:t>
                </a:r>
                <a:r>
                  <a:rPr lang="en-US" altLang="zh-CN" sz="2800" dirty="0"/>
                  <a:t>.</a:t>
                </a:r>
                <a:endParaRPr lang="en-US" altLang="zh-CN" sz="2800" dirty="0" smtClean="0"/>
              </a:p>
              <a:p>
                <a:endParaRPr lang="en-US" altLang="zh-CN" sz="2800" dirty="0" smtClean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554" y="1148511"/>
                <a:ext cx="11000096" cy="2677656"/>
              </a:xfrm>
              <a:prstGeom prst="rect">
                <a:avLst/>
              </a:prstGeom>
              <a:blipFill rotWithShape="0">
                <a:blip r:embed="rId2"/>
                <a:stretch>
                  <a:fillRect l="-1108" t="-31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051" y="2376780"/>
            <a:ext cx="3805238" cy="3661644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 flipH="1">
            <a:off x="8336514" y="4380679"/>
            <a:ext cx="1828800" cy="14068"/>
          </a:xfrm>
          <a:prstGeom prst="line">
            <a:avLst/>
          </a:prstGeom>
          <a:ln w="57150">
            <a:prstDash val="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9089136" y="3054096"/>
            <a:ext cx="36576" cy="2121408"/>
          </a:xfrm>
          <a:prstGeom prst="line">
            <a:avLst/>
          </a:prstGeom>
          <a:ln w="698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10296144" y="3054096"/>
            <a:ext cx="36576" cy="1340652"/>
          </a:xfrm>
          <a:prstGeom prst="line">
            <a:avLst/>
          </a:prstGeom>
          <a:ln w="444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7827264" y="2972889"/>
            <a:ext cx="2487168" cy="0"/>
          </a:xfrm>
          <a:prstGeom prst="line">
            <a:avLst/>
          </a:prstGeom>
          <a:ln w="444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62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587554" y="1148511"/>
                <a:ext cx="11000096" cy="24281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5</a:t>
                </a:r>
                <a:r>
                  <a:rPr lang="zh-CN" altLang="en-US" sz="2800" dirty="0" smtClean="0"/>
                  <a:t>、如图，抛物线</a:t>
                </a:r>
                <a14:m>
                  <m:oMath xmlns:m="http://schemas.openxmlformats.org/officeDocument/2006/math"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sSup>
                      <m:sSup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+3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</a:rPr>
                      <m:t>与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</a:rPr>
                      <m:t>轴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相交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</a:rPr>
                      <m:t>于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两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CN" altLang="en-US" sz="2800" dirty="0" smtClean="0"/>
                  <a:t>点，点</a:t>
                </a:r>
                <a:r>
                  <a:rPr lang="en-US" altLang="zh-CN" sz="2800" dirty="0" smtClean="0"/>
                  <a:t>A</a:t>
                </a:r>
                <a:r>
                  <a:rPr lang="zh-CN" altLang="en-US" sz="2800" dirty="0" smtClean="0"/>
                  <a:t>在</a:t>
                </a:r>
                <a:r>
                  <a:rPr lang="en-US" altLang="zh-CN" sz="2800" dirty="0" smtClean="0"/>
                  <a:t>B</a:t>
                </a:r>
                <a:r>
                  <a:rPr lang="zh-CN" altLang="en-US" sz="2800" dirty="0" smtClean="0"/>
                  <a:t>的左侧，与</a:t>
                </a:r>
                <a:r>
                  <a:rPr lang="en-US" altLang="zh-CN" sz="2800" dirty="0" smtClean="0"/>
                  <a:t>Y</a:t>
                </a:r>
                <a:r>
                  <a:rPr lang="zh-CN" altLang="en-US" sz="2800" dirty="0" smtClean="0"/>
                  <a:t>轴交于点</a:t>
                </a:r>
                <a:r>
                  <a:rPr lang="en-US" altLang="zh-CN" sz="2800" dirty="0" smtClean="0"/>
                  <a:t>C</a:t>
                </a:r>
              </a:p>
              <a:p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1</a:t>
                </a:r>
                <a:r>
                  <a:rPr lang="zh-CN" altLang="en-US" sz="2800" dirty="0" smtClean="0"/>
                  <a:t>）求点</a:t>
                </a:r>
                <a:r>
                  <a:rPr lang="en-US" altLang="zh-CN" sz="2800" dirty="0" smtClean="0"/>
                  <a:t>A,B</a:t>
                </a:r>
                <a:r>
                  <a:rPr lang="zh-CN" altLang="en-US" sz="2800" dirty="0" smtClean="0"/>
                  <a:t>坐标</a:t>
                </a:r>
                <a:r>
                  <a:rPr lang="en-US" altLang="zh-CN" sz="2800" dirty="0" smtClean="0"/>
                  <a:t>;</a:t>
                </a:r>
              </a:p>
              <a:p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2</a:t>
                </a:r>
                <a:r>
                  <a:rPr lang="zh-CN" altLang="en-US" sz="2800" dirty="0" smtClean="0"/>
                  <a:t>）设点</a:t>
                </a:r>
                <a:r>
                  <a:rPr lang="en-US" altLang="zh-CN" sz="2800" dirty="0" smtClean="0"/>
                  <a:t>D</a:t>
                </a:r>
                <a:r>
                  <a:rPr lang="zh-CN" altLang="en-US" sz="2800" dirty="0" smtClean="0"/>
                  <a:t>是抛物线对称轴上一点，当△</a:t>
                </a:r>
                <a:r>
                  <a:rPr lang="en-US" altLang="zh-CN" sz="2800" dirty="0" smtClean="0"/>
                  <a:t>ACD</a:t>
                </a:r>
                <a:r>
                  <a:rPr lang="zh-CN" altLang="en-US" sz="2800" dirty="0" smtClean="0"/>
                  <a:t>的面积等于△</a:t>
                </a:r>
                <a:r>
                  <a:rPr lang="en-US" altLang="zh-CN" sz="2800" dirty="0" smtClean="0"/>
                  <a:t>ACD</a:t>
                </a:r>
                <a:r>
                  <a:rPr lang="zh-CN" altLang="en-US" sz="2800" dirty="0" smtClean="0"/>
                  <a:t>面积时，求点</a:t>
                </a:r>
                <a:r>
                  <a:rPr lang="en-US" altLang="zh-CN" sz="2800" dirty="0" smtClean="0"/>
                  <a:t>D</a:t>
                </a:r>
                <a:r>
                  <a:rPr lang="zh-CN" altLang="en-US" sz="2800" dirty="0" smtClean="0"/>
                  <a:t>坐标</a:t>
                </a:r>
                <a:r>
                  <a:rPr lang="en-US" altLang="zh-CN" sz="2800" dirty="0" smtClean="0"/>
                  <a:t>.</a:t>
                </a: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554" y="1148511"/>
                <a:ext cx="11000096" cy="2428101"/>
              </a:xfrm>
              <a:prstGeom prst="rect">
                <a:avLst/>
              </a:prstGeom>
              <a:blipFill rotWithShape="0">
                <a:blip r:embed="rId2"/>
                <a:stretch>
                  <a:fillRect l="-1108" b="-62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455060" y="384215"/>
            <a:ext cx="26564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en-US" sz="32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、二次函数</a:t>
            </a:r>
            <a:endParaRPr lang="zh-CN" altLang="en-US" sz="32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546" y="3128506"/>
            <a:ext cx="4643739" cy="3363734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 flipH="1">
            <a:off x="7410734" y="4258101"/>
            <a:ext cx="1856096" cy="133748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9280478" y="4271749"/>
            <a:ext cx="818865" cy="1296538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750105" y="2489982"/>
            <a:ext cx="0" cy="4107766"/>
          </a:xfrm>
          <a:prstGeom prst="line">
            <a:avLst/>
          </a:prstGeom>
          <a:ln w="508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8763752" y="4271749"/>
            <a:ext cx="503079" cy="2005322"/>
          </a:xfrm>
          <a:prstGeom prst="line">
            <a:avLst/>
          </a:prstGeom>
          <a:ln w="444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7397086" y="5595582"/>
            <a:ext cx="1353018" cy="681489"/>
          </a:xfrm>
          <a:prstGeom prst="line">
            <a:avLst/>
          </a:prstGeom>
          <a:ln w="476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8301582" y="6092268"/>
            <a:ext cx="956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17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5060" y="384215"/>
            <a:ext cx="26564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en-US" sz="32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、二次函数</a:t>
            </a:r>
            <a:endParaRPr lang="zh-CN" altLang="en-US" sz="32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165522" y="1120376"/>
                <a:ext cx="11890489" cy="3298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6</a:t>
                </a:r>
                <a:r>
                  <a:rPr lang="zh-CN" altLang="en-US" sz="2800" dirty="0" smtClean="0"/>
                  <a:t>、</a:t>
                </a:r>
                <a:r>
                  <a:rPr lang="zh-CN" altLang="en-US" sz="2800" dirty="0"/>
                  <a:t>如</a:t>
                </a:r>
                <a:r>
                  <a:rPr lang="zh-CN" altLang="en-US" sz="2800" dirty="0" smtClean="0"/>
                  <a:t>图，在平面直角坐标系中，点</a:t>
                </a:r>
                <a:r>
                  <a:rPr lang="en-US" altLang="zh-CN" sz="2800" dirty="0" smtClean="0"/>
                  <a:t>O</a:t>
                </a:r>
                <a:r>
                  <a:rPr lang="zh-CN" altLang="en-US" sz="2800" dirty="0" smtClean="0"/>
                  <a:t>为坐标原点，正方形</a:t>
                </a:r>
                <a:r>
                  <a:rPr lang="en-US" altLang="zh-CN" sz="2800" dirty="0" smtClean="0"/>
                  <a:t>OABC</a:t>
                </a:r>
                <a:r>
                  <a:rPr lang="zh-CN" altLang="en-US" sz="2800" dirty="0" smtClean="0"/>
                  <a:t>的边</a:t>
                </a:r>
                <a:r>
                  <a:rPr lang="en-US" altLang="zh-CN" sz="2800" dirty="0" smtClean="0"/>
                  <a:t>OA,OC</a:t>
                </a:r>
                <a:r>
                  <a:rPr lang="zh-CN" altLang="en-US" sz="2800" dirty="0" smtClean="0"/>
                  <a:t>分别在</a:t>
                </a:r>
                <a:r>
                  <a:rPr lang="en-US" altLang="zh-CN" sz="2800" dirty="0" smtClean="0"/>
                  <a:t>x</a:t>
                </a:r>
                <a:r>
                  <a:rPr lang="zh-CN" altLang="en-US" sz="2800" dirty="0" smtClean="0"/>
                  <a:t>，</a:t>
                </a:r>
                <a:r>
                  <a:rPr lang="en-US" altLang="zh-CN" sz="2800" dirty="0" smtClean="0"/>
                  <a:t>y</a:t>
                </a:r>
                <a:r>
                  <a:rPr lang="zh-CN" altLang="en-US" sz="2800" dirty="0" smtClean="0"/>
                  <a:t>轴上，点</a:t>
                </a:r>
                <a:r>
                  <a:rPr lang="en-US" altLang="zh-CN" sz="2800" dirty="0" smtClean="0"/>
                  <a:t>B</a:t>
                </a: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2,2</a:t>
                </a:r>
                <a:r>
                  <a:rPr lang="zh-CN" altLang="en-US" sz="2800" dirty="0" smtClean="0"/>
                  <a:t>），反比例函数</a:t>
                </a:r>
                <a14:m>
                  <m:oMath xmlns:m="http://schemas.openxmlformats.org/officeDocument/2006/math"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en-US" altLang="zh-CN" sz="2800" dirty="0" smtClean="0"/>
                  <a:t>(x&gt;0,k</a:t>
                </a:r>
                <a:r>
                  <a:rPr lang="zh-CN" altLang="en-US" sz="2800" dirty="0" smtClean="0"/>
                  <a:t>≠</a:t>
                </a:r>
                <a:r>
                  <a:rPr lang="en-US" altLang="zh-CN" sz="2800" dirty="0"/>
                  <a:t>0</a:t>
                </a:r>
                <a:r>
                  <a:rPr lang="en-US" altLang="zh-CN" sz="2800" dirty="0" smtClean="0"/>
                  <a:t>)</a:t>
                </a:r>
                <a:r>
                  <a:rPr lang="zh-CN" altLang="en-US" sz="2800" dirty="0" smtClean="0"/>
                  <a:t>的图象经过线段</a:t>
                </a:r>
                <a:r>
                  <a:rPr lang="en-US" altLang="zh-CN" sz="2800" dirty="0" smtClean="0"/>
                  <a:t>BC</a:t>
                </a:r>
                <a:r>
                  <a:rPr lang="zh-CN" altLang="en-US" sz="2800" dirty="0" smtClean="0"/>
                  <a:t>的中点</a:t>
                </a:r>
                <a:r>
                  <a:rPr lang="en-US" altLang="zh-CN" sz="2800" dirty="0" smtClean="0"/>
                  <a:t>D</a:t>
                </a:r>
                <a:r>
                  <a:rPr lang="zh-CN" altLang="en-US" sz="2800" dirty="0" smtClean="0"/>
                  <a:t>。</a:t>
                </a:r>
                <a:endParaRPr lang="en-US" altLang="zh-CN" sz="2800" dirty="0" smtClean="0"/>
              </a:p>
              <a:p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1</a:t>
                </a:r>
                <a:r>
                  <a:rPr lang="zh-CN" altLang="en-US" sz="2800" dirty="0" smtClean="0"/>
                  <a:t>）求</a:t>
                </a:r>
                <a:r>
                  <a:rPr lang="en-US" altLang="zh-CN" sz="2800" dirty="0" smtClean="0"/>
                  <a:t>k</a:t>
                </a:r>
                <a:r>
                  <a:rPr lang="zh-CN" altLang="en-US" sz="2800" dirty="0" smtClean="0"/>
                  <a:t>的值；</a:t>
                </a:r>
                <a:endParaRPr lang="en-US" altLang="zh-CN" sz="2800" dirty="0" smtClean="0"/>
              </a:p>
              <a:p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2</a:t>
                </a:r>
                <a:r>
                  <a:rPr lang="zh-CN" altLang="en-US" sz="2800" dirty="0" smtClean="0"/>
                  <a:t>）若点</a:t>
                </a:r>
                <a:r>
                  <a:rPr lang="en-US" altLang="zh-CN" sz="2800" dirty="0" smtClean="0"/>
                  <a:t>P</a:t>
                </a: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x</a:t>
                </a:r>
                <a:r>
                  <a:rPr lang="zh-CN" altLang="en-US" sz="2800" dirty="0" smtClean="0"/>
                  <a:t>，</a:t>
                </a:r>
                <a:r>
                  <a:rPr lang="en-US" altLang="zh-CN" sz="2800" dirty="0" smtClean="0"/>
                  <a:t>y</a:t>
                </a:r>
                <a:r>
                  <a:rPr lang="zh-CN" altLang="en-US" sz="2800" dirty="0" smtClean="0"/>
                  <a:t>）在反比例函数图象上运动（不与</a:t>
                </a:r>
                <a:r>
                  <a:rPr lang="en-US" altLang="zh-CN" sz="2800" dirty="0" smtClean="0"/>
                  <a:t>D</a:t>
                </a:r>
                <a:r>
                  <a:rPr lang="zh-CN" altLang="en-US" sz="2800" dirty="0" smtClean="0"/>
                  <a:t>重合），过点</a:t>
                </a:r>
                <a:r>
                  <a:rPr lang="en-US" altLang="zh-CN" sz="2800" dirty="0" smtClean="0"/>
                  <a:t>P</a:t>
                </a:r>
                <a:r>
                  <a:rPr lang="zh-CN" altLang="en-US" sz="2800" dirty="0" smtClean="0"/>
                  <a:t>作</a:t>
                </a:r>
                <a:r>
                  <a:rPr lang="en-US" altLang="zh-CN" sz="2800" dirty="0" smtClean="0"/>
                  <a:t>PR</a:t>
                </a:r>
                <a:r>
                  <a:rPr lang="zh-CN" altLang="en-US" sz="2800" dirty="0" smtClean="0"/>
                  <a:t>⊥</a:t>
                </a:r>
                <a:r>
                  <a:rPr lang="en-US" altLang="zh-CN" sz="2800" dirty="0" smtClean="0"/>
                  <a:t>Y</a:t>
                </a:r>
                <a:r>
                  <a:rPr lang="zh-CN" altLang="en-US" sz="2800" dirty="0" smtClean="0"/>
                  <a:t>轴于点</a:t>
                </a:r>
                <a:r>
                  <a:rPr lang="en-US" altLang="zh-CN" sz="2800" dirty="0" smtClean="0"/>
                  <a:t>R</a:t>
                </a:r>
                <a:r>
                  <a:rPr lang="zh-CN" altLang="en-US" sz="2800" dirty="0" smtClean="0"/>
                  <a:t>，作</a:t>
                </a:r>
                <a:r>
                  <a:rPr lang="en-US" altLang="zh-CN" sz="2800" dirty="0" smtClean="0"/>
                  <a:t>PQ</a:t>
                </a:r>
                <a:r>
                  <a:rPr lang="zh-CN" altLang="en-US" sz="2800" dirty="0" smtClean="0"/>
                  <a:t>⊥</a:t>
                </a:r>
                <a:r>
                  <a:rPr lang="en-US" altLang="zh-CN" sz="2800" dirty="0" smtClean="0"/>
                  <a:t>BC</a:t>
                </a:r>
                <a:r>
                  <a:rPr lang="zh-CN" altLang="en-US" sz="2800" dirty="0" smtClean="0"/>
                  <a:t>所在的直线于点</a:t>
                </a:r>
                <a:r>
                  <a:rPr lang="en-US" altLang="zh-CN" sz="2800" dirty="0" smtClean="0"/>
                  <a:t>Q</a:t>
                </a:r>
                <a:r>
                  <a:rPr lang="zh-CN" altLang="en-US" sz="2800" dirty="0" smtClean="0"/>
                  <a:t>，记四边形</a:t>
                </a:r>
                <a:r>
                  <a:rPr lang="en-US" altLang="zh-CN" sz="2800" dirty="0" smtClean="0"/>
                  <a:t>CQPR</a:t>
                </a:r>
                <a:r>
                  <a:rPr lang="zh-CN" altLang="en-US" sz="2800" dirty="0" smtClean="0"/>
                  <a:t>的面积为</a:t>
                </a:r>
                <a:r>
                  <a:rPr lang="en-US" altLang="zh-CN" sz="2800" dirty="0" smtClean="0"/>
                  <a:t>S</a:t>
                </a:r>
                <a:r>
                  <a:rPr lang="zh-CN" altLang="en-US" sz="2800" dirty="0" smtClean="0"/>
                  <a:t>，求</a:t>
                </a:r>
                <a:r>
                  <a:rPr lang="en-US" altLang="zh-CN" sz="2800" dirty="0" smtClean="0"/>
                  <a:t>S</a:t>
                </a:r>
                <a:r>
                  <a:rPr lang="zh-CN" altLang="en-US" sz="2800" dirty="0" smtClean="0"/>
                  <a:t>关于</a:t>
                </a:r>
                <a:r>
                  <a:rPr lang="en-US" altLang="zh-CN" sz="2800" dirty="0" smtClean="0"/>
                  <a:t>X</a:t>
                </a:r>
                <a:r>
                  <a:rPr lang="zh-CN" altLang="en-US" sz="2800" dirty="0" smtClean="0"/>
                  <a:t>的解析式并写出范围。</a:t>
                </a:r>
                <a:endParaRPr lang="en-US" altLang="zh-CN" sz="2800" dirty="0" smtClean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522" y="1120376"/>
                <a:ext cx="11890489" cy="3298211"/>
              </a:xfrm>
              <a:prstGeom prst="rect">
                <a:avLst/>
              </a:prstGeom>
              <a:blipFill rotWithShape="0">
                <a:blip r:embed="rId2"/>
                <a:stretch>
                  <a:fillRect l="-1025" t="-2773" r="-256" b="-46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708" y="4135901"/>
            <a:ext cx="2866848" cy="24759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509" y="4135901"/>
            <a:ext cx="2444173" cy="24759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562" y="4014480"/>
            <a:ext cx="2739655" cy="2597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24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5060" y="384215"/>
            <a:ext cx="26564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en-US" sz="32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、二次函数</a:t>
            </a:r>
            <a:endParaRPr lang="zh-CN" altLang="en-US" sz="32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5522" y="1120376"/>
            <a:ext cx="1189048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</a:t>
            </a:r>
            <a:r>
              <a:rPr lang="zh-CN" altLang="en-US" sz="2800" dirty="0" smtClean="0"/>
              <a:t>、</a:t>
            </a:r>
            <a:r>
              <a:rPr lang="zh-CN" altLang="en-US" sz="2800" dirty="0"/>
              <a:t>如</a:t>
            </a:r>
            <a:r>
              <a:rPr lang="zh-CN" altLang="en-US" sz="2800" dirty="0" smtClean="0"/>
              <a:t>图，在平面直角坐标系中，○</a:t>
            </a:r>
            <a:r>
              <a:rPr lang="en-US" altLang="zh-CN" sz="2800" dirty="0" smtClean="0"/>
              <a:t>A</a:t>
            </a:r>
            <a:r>
              <a:rPr lang="zh-CN" altLang="en-US" sz="2800" dirty="0" smtClean="0"/>
              <a:t>与</a:t>
            </a:r>
            <a:r>
              <a:rPr lang="en-US" altLang="zh-CN" sz="2800" dirty="0" smtClean="0"/>
              <a:t>x</a:t>
            </a:r>
            <a:r>
              <a:rPr lang="zh-CN" altLang="en-US" sz="2800" dirty="0" smtClean="0"/>
              <a:t>轴相交于点</a:t>
            </a:r>
            <a:r>
              <a:rPr lang="en-US" altLang="zh-CN" sz="2800" dirty="0" smtClean="0"/>
              <a:t>C</a:t>
            </a:r>
            <a:r>
              <a:rPr lang="zh-CN" altLang="en-US" sz="2800" dirty="0" smtClean="0"/>
              <a:t>（</a:t>
            </a:r>
            <a:r>
              <a:rPr lang="en-US" altLang="zh-CN" sz="2800" dirty="0" smtClean="0"/>
              <a:t>-2,0</a:t>
            </a:r>
            <a:r>
              <a:rPr lang="zh-CN" altLang="en-US" sz="2800" dirty="0" smtClean="0"/>
              <a:t>）</a:t>
            </a:r>
            <a:r>
              <a:rPr lang="en-US" altLang="zh-CN" sz="2800" dirty="0" smtClean="0"/>
              <a:t>D</a:t>
            </a:r>
            <a:r>
              <a:rPr lang="zh-CN" altLang="en-US" sz="2800" dirty="0" smtClean="0"/>
              <a:t>（</a:t>
            </a:r>
            <a:r>
              <a:rPr lang="en-US" altLang="zh-CN" sz="2800" dirty="0" smtClean="0"/>
              <a:t>-8,0</a:t>
            </a:r>
            <a:r>
              <a:rPr lang="zh-CN" altLang="en-US" sz="2800" dirty="0" smtClean="0"/>
              <a:t>）两点，与</a:t>
            </a:r>
            <a:r>
              <a:rPr lang="en-US" altLang="zh-CN" sz="2800" dirty="0" smtClean="0"/>
              <a:t>y</a:t>
            </a:r>
            <a:r>
              <a:rPr lang="zh-CN" altLang="en-US" sz="2800" dirty="0" smtClean="0"/>
              <a:t>轴相切于点</a:t>
            </a:r>
            <a:r>
              <a:rPr lang="en-US" altLang="zh-CN" sz="2800" dirty="0" smtClean="0"/>
              <a:t>B</a:t>
            </a:r>
            <a:r>
              <a:rPr lang="zh-CN" altLang="en-US" sz="2800" dirty="0" smtClean="0"/>
              <a:t>（</a:t>
            </a:r>
            <a:r>
              <a:rPr lang="en-US" altLang="zh-CN" sz="2800" dirty="0" smtClean="0"/>
              <a:t>0,4</a:t>
            </a:r>
            <a:r>
              <a:rPr lang="zh-CN" altLang="en-US" sz="2800" dirty="0" smtClean="0"/>
              <a:t>）；</a:t>
            </a:r>
            <a:endParaRPr lang="en-US" altLang="zh-CN" sz="2800" dirty="0" smtClean="0"/>
          </a:p>
          <a:p>
            <a:r>
              <a:rPr lang="zh-CN" altLang="en-US" sz="2800" dirty="0" smtClean="0"/>
              <a:t>（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）求经过</a:t>
            </a:r>
            <a:r>
              <a:rPr lang="en-US" altLang="zh-CN" sz="2800" dirty="0" smtClean="0"/>
              <a:t>B,C,D</a:t>
            </a:r>
            <a:r>
              <a:rPr lang="zh-CN" altLang="en-US" sz="2800" dirty="0" smtClean="0"/>
              <a:t>三点的抛物线的函数表达式；</a:t>
            </a:r>
            <a:endParaRPr lang="en-US" altLang="zh-CN" sz="2800" dirty="0" smtClean="0"/>
          </a:p>
          <a:p>
            <a:r>
              <a:rPr lang="zh-CN" altLang="en-US" sz="2800" dirty="0" smtClean="0"/>
              <a:t>（</a:t>
            </a:r>
            <a:r>
              <a:rPr lang="en-US" altLang="zh-CN" sz="2800" dirty="0" smtClean="0"/>
              <a:t>2</a:t>
            </a:r>
            <a:r>
              <a:rPr lang="zh-CN" altLang="en-US" sz="2800" dirty="0" smtClean="0"/>
              <a:t>）设抛物线的顶点为</a:t>
            </a:r>
            <a:r>
              <a:rPr lang="en-US" altLang="zh-CN" sz="2800" dirty="0" smtClean="0"/>
              <a:t>E</a:t>
            </a:r>
            <a:r>
              <a:rPr lang="zh-CN" altLang="en-US" sz="2800" dirty="0" smtClean="0"/>
              <a:t>，证明：直线</a:t>
            </a:r>
            <a:r>
              <a:rPr lang="en-US" altLang="zh-CN" sz="2800" dirty="0" smtClean="0"/>
              <a:t>CE</a:t>
            </a:r>
            <a:r>
              <a:rPr lang="zh-CN" altLang="en-US" sz="2800" dirty="0" smtClean="0"/>
              <a:t>与</a:t>
            </a:r>
            <a:endParaRPr lang="en-US" altLang="zh-CN" sz="2800" dirty="0" smtClean="0"/>
          </a:p>
          <a:p>
            <a:r>
              <a:rPr lang="zh-CN" altLang="en-US" sz="2800" dirty="0" smtClean="0"/>
              <a:t>○</a:t>
            </a:r>
            <a:r>
              <a:rPr lang="en-US" altLang="zh-CN" sz="2800" dirty="0" smtClean="0"/>
              <a:t>A</a:t>
            </a:r>
            <a:r>
              <a:rPr lang="zh-CN" altLang="en-US" sz="2800" dirty="0" smtClean="0"/>
              <a:t>相切；</a:t>
            </a:r>
            <a:endParaRPr lang="en-US" altLang="zh-CN" sz="2800" dirty="0" smtClean="0"/>
          </a:p>
          <a:p>
            <a:r>
              <a:rPr lang="zh-CN" altLang="en-US" sz="2800" dirty="0" smtClean="0"/>
              <a:t>（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）在</a:t>
            </a:r>
            <a:r>
              <a:rPr lang="en-US" altLang="zh-CN" sz="2800" dirty="0" smtClean="0"/>
              <a:t>x</a:t>
            </a:r>
            <a:r>
              <a:rPr lang="zh-CN" altLang="en-US" sz="2800" dirty="0" smtClean="0"/>
              <a:t>轴下方的抛物线上，是否存在一点</a:t>
            </a:r>
            <a:r>
              <a:rPr lang="en-US" altLang="zh-CN" sz="2800" dirty="0" smtClean="0"/>
              <a:t>F</a:t>
            </a:r>
            <a:r>
              <a:rPr lang="zh-CN" altLang="en-US" sz="2800" dirty="0" smtClean="0"/>
              <a:t>，</a:t>
            </a:r>
            <a:endParaRPr lang="en-US" altLang="zh-CN" sz="2800" dirty="0" smtClean="0"/>
          </a:p>
          <a:p>
            <a:r>
              <a:rPr lang="zh-CN" altLang="en-US" sz="2800" dirty="0" smtClean="0"/>
              <a:t>使△</a:t>
            </a:r>
            <a:r>
              <a:rPr lang="en-US" altLang="zh-CN" sz="2800" dirty="0" smtClean="0"/>
              <a:t>BDF</a:t>
            </a:r>
            <a:r>
              <a:rPr lang="zh-CN" altLang="en-US" sz="2800" dirty="0" smtClean="0"/>
              <a:t>面积最大，最大多少？求出</a:t>
            </a:r>
            <a:r>
              <a:rPr lang="en-US" altLang="zh-CN" sz="2800" dirty="0" smtClean="0"/>
              <a:t>F</a:t>
            </a:r>
            <a:r>
              <a:rPr lang="zh-CN" altLang="en-US" sz="2800" dirty="0" smtClean="0"/>
              <a:t>点坐标</a:t>
            </a:r>
            <a:r>
              <a:rPr lang="en-US" altLang="zh-CN" sz="2800" dirty="0" smtClean="0"/>
              <a:t>.</a:t>
            </a:r>
          </a:p>
          <a:p>
            <a:endParaRPr lang="en-US" altLang="zh-CN" sz="2800" dirty="0" smtClean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671" y="1976767"/>
            <a:ext cx="4251512" cy="4504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388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基础">
  <a:themeElements>
    <a:clrScheme name="基础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基础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基础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TM03457444[[fn=基础]]</Template>
  <TotalTime>379</TotalTime>
  <Words>616</Words>
  <Application>Microsoft Office PowerPoint</Application>
  <PresentationFormat>宽屏</PresentationFormat>
  <Paragraphs>84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黑体</vt:lpstr>
      <vt:lpstr>宋体</vt:lpstr>
      <vt:lpstr>Calibri</vt:lpstr>
      <vt:lpstr>Cambria Math</vt:lpstr>
      <vt:lpstr>Corbel</vt:lpstr>
      <vt:lpstr>基础</vt:lpstr>
      <vt:lpstr>函数及其图象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Hans</dc:title>
  <dc:creator>admin</dc:creator>
  <cp:lastModifiedBy>admin</cp:lastModifiedBy>
  <cp:revision>23</cp:revision>
  <dcterms:created xsi:type="dcterms:W3CDTF">2016-03-22T07:59:22Z</dcterms:created>
  <dcterms:modified xsi:type="dcterms:W3CDTF">2016-03-24T09:21:18Z</dcterms:modified>
</cp:coreProperties>
</file>