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8" r:id="rId2"/>
    <p:sldId id="284" r:id="rId3"/>
    <p:sldId id="285" r:id="rId4"/>
    <p:sldId id="286" r:id="rId5"/>
    <p:sldId id="257" r:id="rId6"/>
    <p:sldId id="259" r:id="rId7"/>
    <p:sldId id="260" r:id="rId8"/>
    <p:sldId id="261" r:id="rId9"/>
    <p:sldId id="262" r:id="rId10"/>
    <p:sldId id="283" r:id="rId11"/>
    <p:sldId id="287" r:id="rId12"/>
    <p:sldId id="288" r:id="rId13"/>
    <p:sldId id="289" r:id="rId14"/>
    <p:sldId id="290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96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A027EB-7807-4809-AA1F-3ADC171BCD39}" type="datetimeFigureOut">
              <a:rPr lang="zh-CN" altLang="en-US" smtClean="0"/>
              <a:pPr/>
              <a:t>2022/4/25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07F5BA-ABA2-4D4F-90B8-8AB92F47DA7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266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E7B7F8-81FA-46DC-8926-8D6B124E54D6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8102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E7B7F8-81FA-46DC-8926-8D6B124E54D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8102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E7B7F8-81FA-46DC-8926-8D6B124E54D6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810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E7B7F8-81FA-46DC-8926-8D6B124E54D6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8102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E7B7F8-81FA-46DC-8926-8D6B124E54D6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8102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E7B7F8-81FA-46DC-8926-8D6B124E54D6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810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E7B7F8-81FA-46DC-8926-8D6B124E54D6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8102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95000"/>
                  <a:lumOff val="5000"/>
                </a:srgb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6837353-30EB-4A48-80EB-173D804AEFB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20607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95000"/>
                  <a:lumOff val="5000"/>
                </a:srgb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6837353-30EB-4A48-80EB-173D804AEFB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02081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95000"/>
                  <a:lumOff val="5000"/>
                </a:srgb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6837353-30EB-4A48-80EB-173D804AEFB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1642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DAAF3-DB31-4613-AE7A-9B4AE593993A}" type="datetimeFigureOut">
              <a:rPr lang="zh-CN" altLang="en-US" smtClean="0"/>
              <a:pPr/>
              <a:t>2022/4/25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0DEF3-A31A-4258-A691-71CDDAB5615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DAAF3-DB31-4613-AE7A-9B4AE593993A}" type="datetimeFigureOut">
              <a:rPr lang="zh-CN" altLang="en-US" smtClean="0"/>
              <a:pPr/>
              <a:t>2022/4/25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0DEF3-A31A-4258-A691-71CDDAB5615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DAAF3-DB31-4613-AE7A-9B4AE593993A}" type="datetimeFigureOut">
              <a:rPr lang="zh-CN" altLang="en-US" smtClean="0"/>
              <a:pPr/>
              <a:t>2022/4/25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0DEF3-A31A-4258-A691-71CDDAB5615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DAAF3-DB31-4613-AE7A-9B4AE593993A}" type="datetimeFigureOut">
              <a:rPr lang="zh-CN" altLang="en-US" smtClean="0"/>
              <a:pPr/>
              <a:t>2022/4/25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0DEF3-A31A-4258-A691-71CDDAB5615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DAAF3-DB31-4613-AE7A-9B4AE593993A}" type="datetimeFigureOut">
              <a:rPr lang="zh-CN" altLang="en-US" smtClean="0"/>
              <a:pPr/>
              <a:t>2022/4/25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0DEF3-A31A-4258-A691-71CDDAB5615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DAAF3-DB31-4613-AE7A-9B4AE593993A}" type="datetimeFigureOut">
              <a:rPr lang="zh-CN" altLang="en-US" smtClean="0"/>
              <a:pPr/>
              <a:t>2022/4/25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0DEF3-A31A-4258-A691-71CDDAB5615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DAAF3-DB31-4613-AE7A-9B4AE593993A}" type="datetimeFigureOut">
              <a:rPr lang="zh-CN" altLang="en-US" smtClean="0"/>
              <a:pPr/>
              <a:t>2022/4/25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0DEF3-A31A-4258-A691-71CDDAB5615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DAAF3-DB31-4613-AE7A-9B4AE593993A}" type="datetimeFigureOut">
              <a:rPr lang="zh-CN" altLang="en-US" smtClean="0"/>
              <a:pPr/>
              <a:t>2022/4/25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0DEF3-A31A-4258-A691-71CDDAB5615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DAAF3-DB31-4613-AE7A-9B4AE593993A}" type="datetimeFigureOut">
              <a:rPr lang="zh-CN" altLang="en-US" smtClean="0"/>
              <a:pPr/>
              <a:t>2022/4/25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0DEF3-A31A-4258-A691-71CDDAB5615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DAAF3-DB31-4613-AE7A-9B4AE593993A}" type="datetimeFigureOut">
              <a:rPr lang="zh-CN" altLang="en-US" smtClean="0"/>
              <a:pPr/>
              <a:t>2022/4/25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0DEF3-A31A-4258-A691-71CDDAB5615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DAAF3-DB31-4613-AE7A-9B4AE593993A}" type="datetimeFigureOut">
              <a:rPr lang="zh-CN" altLang="en-US" smtClean="0"/>
              <a:pPr/>
              <a:t>2022/4/25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0DEF3-A31A-4258-A691-71CDDAB5615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DAAF3-DB31-4613-AE7A-9B4AE593993A}" type="datetimeFigureOut">
              <a:rPr lang="zh-CN" altLang="en-US" smtClean="0"/>
              <a:pPr/>
              <a:t>2022/4/25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0DEF3-A31A-4258-A691-71CDDAB5615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61968" y="5019382"/>
            <a:ext cx="1682032" cy="1838618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0"/>
            <a:ext cx="959712" cy="144262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1670" y="285728"/>
            <a:ext cx="4333867" cy="4333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1285852" y="5072074"/>
            <a:ext cx="33233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黑体" pitchFamily="49" charset="-122"/>
                <a:ea typeface="黑体" pitchFamily="49" charset="-122"/>
              </a:rPr>
              <a:t>4.16 </a:t>
            </a:r>
            <a:r>
              <a:rPr lang="zh-CN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黑体" pitchFamily="49" charset="-122"/>
                <a:ea typeface="黑体" pitchFamily="49" charset="-122"/>
              </a:rPr>
              <a:t>政治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33004" y="5429264"/>
            <a:ext cx="1110996" cy="121442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28596" y="142852"/>
            <a:ext cx="778674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小测  用时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分钟</a:t>
            </a:r>
            <a:endParaRPr lang="en-US" altLang="zh-CN" sz="24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法治的意义：①个人角度：为人们带来良好的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、保障人们依法享有广泛的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和自由，安全、有尊严地生活。②国家角度：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是现代政治文明的核心；是发展市场经济、实现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的基本保障，是解决社会矛盾、维护社会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、实现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的有效方式；走法治道路是实现中华民族伟大复兴的必然选择。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是中国特色社会主义的本质要求和重要保障。</a:t>
            </a:r>
          </a:p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为何要落实全面依法治国？①法治要求实行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和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。②全面推进依法治国的总目标：建设中国特色社会主义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，建设社会主义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。③坚持厉行法治，推进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立法、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执法、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司法、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守法，促进国家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和治理能力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。④坚定不移地走中国特色社会主义法治道路，必须坚持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，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，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的有机统一。</a:t>
            </a:r>
          </a:p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3. 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是现代法治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政府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行使权力普遍奉行的基本准则。核心：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4348" y="1571612"/>
            <a:ext cx="75724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4.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如何推进依法行政：</a:t>
            </a:r>
            <a:endParaRPr lang="en-US" altLang="zh-CN" sz="24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【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政府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】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全面推进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公开，保障公民的知情权、参与权、表达权和监督权，促进政府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科学化和民主化，提高政府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24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要积极参与，献计献策，主动监督，促进政府依法行政。 </a:t>
            </a:r>
          </a:p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5.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法治与德治的关系：法律与道德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作用。发挥法律的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作用和道德的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作用。法律对道德起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作用，道德对法治起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作用。</a:t>
            </a:r>
          </a:p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6.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未成年人要增强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__________________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意识，弘扬法治精神，树立正确的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观念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自觉遵守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和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，避免沾染不良习气，杜绝不良行为。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959712" cy="14426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785786" y="857232"/>
            <a:ext cx="757242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补充在 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P16【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法治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】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CN" sz="2400" dirty="0"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6.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未成年人要增强</a:t>
            </a:r>
            <a:r>
              <a:rPr kumimoji="0" lang="zh-CN" altLang="en-US" sz="2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尊法学法守法用法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意识，弘扬</a:t>
            </a:r>
            <a:r>
              <a:rPr kumimoji="0" lang="zh-CN" altLang="en-US" sz="2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法治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精神，树立正确的</a:t>
            </a:r>
            <a:r>
              <a:rPr kumimoji="0" lang="zh-CN" altLang="en-US" sz="2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权利义务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观念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自觉遵守</a:t>
            </a:r>
            <a:r>
              <a:rPr kumimoji="0" lang="zh-CN" altLang="en-US" sz="2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道德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和</a:t>
            </a:r>
            <a:r>
              <a:rPr kumimoji="0" lang="zh-CN" altLang="en-US" sz="2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法律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，避免沾染</a:t>
            </a:r>
            <a:r>
              <a:rPr kumimoji="0" lang="zh-CN" altLang="en-US" sz="2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不良习气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，杜绝</a:t>
            </a:r>
            <a:r>
              <a:rPr kumimoji="0" lang="zh-CN" altLang="en-US" sz="2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不良行为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。</a:t>
            </a:r>
            <a:endParaRPr kumimoji="0" lang="zh-CN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61968" y="5019382"/>
            <a:ext cx="1682032" cy="1838618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0"/>
            <a:ext cx="959712" cy="1442624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5" y="1500174"/>
            <a:ext cx="8356205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61968" y="5019382"/>
            <a:ext cx="1682032" cy="1838618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0"/>
            <a:ext cx="522753" cy="785794"/>
          </a:xfrm>
          <a:prstGeom prst="rect">
            <a:avLst/>
          </a:prstGeom>
        </p:spPr>
      </p:pic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285720" y="714356"/>
            <a:ext cx="8501122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39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3.</a:t>
            </a: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又到一年春节时。当人们纷纷踏上归乡路，与父母妻儿团圆相聚、共度新春佳节之际，却有这样一群人，留守在工作岗位上。他们是人民子弟兵，以枕戈待旦的状态坚守岗位，确保祖国的安宁；他们是铁路职工，为了保证每一位漂泊在外的游子能够如愿回家，一丝不苟地做好每一项工作；他们是医务工作者，为了病人的健康，放弃与家人团聚的机会，履行着治病救人的神圣职责；他们是人民警察，为了维护社会治安在岗位上寸步不离；他们是环卫工人，坚守在岗位上，清扫大街小巷，给市民创造一个整洁、优美、舒适的城市环境</a:t>
            </a: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……</a:t>
            </a: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正因为他们敢于承担责任，我们的生活才更加安全、温暖、充满希望。为此，以下认识正确的是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marL="0" marR="0" lvl="0" indent="139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①作为社会的一员，我们要扮演好自己的角色，承担起自己的责任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marL="0" marR="0" lvl="0" indent="139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②我们是社会中的一员，要做到“</a:t>
            </a: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人人为我，我为人人”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marL="0" marR="0" lvl="0" indent="139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③我们享受着他人带来的安全和温暖，也要学会尊重和关爱他人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marL="0" marR="0" lvl="0" indent="139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④作为社会的一员，承担责任是我们成长的内在需要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marL="0" marR="0" lvl="0" indent="139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A</a:t>
            </a: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．①②③          </a:t>
            </a: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B. ②③④          </a:t>
            </a:r>
          </a:p>
          <a:p>
            <a:pPr marL="0" marR="0" lvl="0" indent="139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C.①③④          </a:t>
            </a: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D. ①②④</a:t>
            </a:r>
            <a:endParaRPr kumimoji="0" lang="en-US" altLang="zh-CN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61968" y="5019382"/>
            <a:ext cx="1682032" cy="1838618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0"/>
            <a:ext cx="959712" cy="144262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000100" y="889844"/>
            <a:ext cx="778674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dirty="0" smtClean="0">
                <a:latin typeface="黑体" pitchFamily="49" charset="-122"/>
                <a:ea typeface="黑体" pitchFamily="49" charset="-122"/>
              </a:rPr>
              <a:t>6.</a:t>
            </a: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学校组建舞蹈队，小青被推荐为队长，正上八年级的小青，学习任务繁重，同时她作为市少年宫舞蹈团的成员，每周都要参加排练。于是小青找到老师，希望换别人当队长。老师有些为难地说：“舞蹈队刚刚组建，一切都要从头做起，你能力强，舞也跳得好，就先干吧。”小青低头不语。作为小青的好朋友，你会告诉她</a:t>
            </a:r>
          </a:p>
          <a:p>
            <a:r>
              <a:rPr lang="en-US" altLang="zh-CN" sz="2000" dirty="0" smtClean="0">
                <a:latin typeface="黑体" pitchFamily="49" charset="-122"/>
                <a:ea typeface="黑体" pitchFamily="49" charset="-122"/>
              </a:rPr>
              <a:t>A.</a:t>
            </a: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当队长需要付出很多时间和精力，甚至还会因为做得不好被老师批评、同学埋怨</a:t>
            </a:r>
          </a:p>
          <a:p>
            <a:r>
              <a:rPr lang="en-US" altLang="zh-CN" sz="2000" dirty="0" smtClean="0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当队长虽然会牺牲许多娱乐和休息时间，但同时可以锻炼自己的交往合作能力，有利于形成良好人际氛围，</a:t>
            </a:r>
            <a:r>
              <a:rPr lang="zh-CN" altLang="en-US" sz="20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促进社会文明进步</a:t>
            </a:r>
          </a:p>
          <a:p>
            <a:r>
              <a:rPr lang="en-US" altLang="zh-CN" sz="2000" dirty="0" smtClean="0">
                <a:latin typeface="黑体" pitchFamily="49" charset="-122"/>
                <a:ea typeface="黑体" pitchFamily="49" charset="-122"/>
              </a:rPr>
              <a:t>C.</a:t>
            </a:r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当队长可以优先获得代表学校参加演出的资格，即使随便应付也有奖励，何乐而不为</a:t>
            </a:r>
          </a:p>
          <a:p>
            <a:r>
              <a:rPr lang="en-US" altLang="zh-CN" sz="20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D.</a:t>
            </a:r>
            <a:r>
              <a:rPr lang="zh-CN" altLang="en-US" sz="20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当队长虽然很累，但是只要全身心投入，将事情做得出色，传递出美好情感，便会赢得大家的尊重和信任</a:t>
            </a:r>
            <a:endParaRPr lang="zh-CN" altLang="en-US" sz="20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61968" y="5019382"/>
            <a:ext cx="1682032" cy="1838618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0"/>
            <a:ext cx="642942" cy="96646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57158" y="1000108"/>
            <a:ext cx="835824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8.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东汉时期，有一个人叫陈蕃，他学识渊博，胸怀大志，少年时，他发奋读书，以天下为己任。一天，他父亲的一位老朋友薛勤来看他，见他院内杂草丛生、秽物满地，就对他说：“你怎么不打扫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—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下屋子，以招待宾客呢？”陈蕃回答：“大丈夫处世，当扫天下，安事一屋乎！”薛勤当即反问道：“一屋不扫，何以扫天下？”陈蕃听了无言以对，觉得很有道理。从此，他开始从身边小事做起，最终成为一代名臣。对这个故事理解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不正确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的是</a:t>
            </a:r>
          </a:p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A.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承担责任就是要做好自己分内应该做的事情</a:t>
            </a:r>
            <a:endParaRPr lang="en-US" altLang="zh-CN" sz="24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承担责任只需要发奋读书，精忠报国</a:t>
            </a:r>
          </a:p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C.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承担责任要从实际出发，从小事做起</a:t>
            </a:r>
            <a:endParaRPr lang="en-US" altLang="zh-CN" sz="24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D.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对自己负责的人才有资格、有能力、有信心承担起国家赋予的使命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61968" y="5019382"/>
            <a:ext cx="1682032" cy="1838618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0"/>
            <a:ext cx="959712" cy="144262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928662" y="1714488"/>
            <a:ext cx="764386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20.“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天地生人，有一人应有一人之业；人生在世，生一日当尽一日之勤。”这句话告诉我们新时代的中国青年要：①坚定理想，敬业奉献  ②努力学习，提升素质  ③诚实守信，依法办事  ④勤劳勇敢，自强不息</a:t>
            </a:r>
          </a:p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A.①②③          </a:t>
            </a:r>
            <a:r>
              <a:rPr lang="en-US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B.①②④         </a:t>
            </a:r>
          </a:p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C.②③④          D.①③④</a:t>
            </a:r>
            <a:endParaRPr lang="en-US" altLang="zh-CN" sz="24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: 圆角 24"/>
          <p:cNvSpPr/>
          <p:nvPr/>
        </p:nvSpPr>
        <p:spPr>
          <a:xfrm>
            <a:off x="2598017" y="1454847"/>
            <a:ext cx="6307455" cy="4040322"/>
          </a:xfrm>
          <a:prstGeom prst="roundRect">
            <a:avLst>
              <a:gd name="adj" fmla="val 1373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63500" algn="ctr" rotWithShape="0">
              <a:prstClr val="black">
                <a:alpha val="5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 Light" panose="020B0502040204020203" charset="-122"/>
              <a:cs typeface="+mn-cs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0" y="0"/>
            <a:ext cx="7953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200" b="1" spc="300" noProof="0" dirty="0" smtClean="0">
                <a:solidFill>
                  <a:srgbClr val="0F5AD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促进家庭教育走向法治化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530090" y="764024"/>
            <a:ext cx="4613910" cy="609397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r>
              <a:rPr lang="zh-CN" altLang="en-US" sz="2400" dirty="0"/>
              <a:t>《中华人民共和国家庭教育促进法》于2022年1月1日起施行，这是我国首部专门针对家庭教育方面的立法。家庭教育促进法是对我国家庭教育相关法律的重要补充和完善，进而形成了较为完整的家庭教育法律体系，充分体现了党中央对家庭教育的高度重视，其施行既是全面依法治国的时代需要，也是促进家庭教育回归的现实需要。该法的有效实施，需要相关部门和机构多措并举、形成合力、共同推动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5143512"/>
            <a:ext cx="3929057" cy="133882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u"/>
              <a:defRPr/>
            </a:pPr>
            <a:r>
              <a:rPr lang="zh-CN" altLang="en-US" b="1" kern="0" spc="100" noProof="0" dirty="0">
                <a:solidFill>
                  <a:srgbClr val="0F5AD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考查点：法治的价值；良法善治；依法治国；厉行法治；法治与德治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rcRect l="13406" r="7974"/>
          <a:stretch>
            <a:fillRect/>
          </a:stretch>
        </p:blipFill>
        <p:spPr>
          <a:xfrm>
            <a:off x="214282" y="642918"/>
            <a:ext cx="3769043" cy="433514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1"/>
          <p:cNvGrpSpPr/>
          <p:nvPr/>
        </p:nvGrpSpPr>
        <p:grpSpPr>
          <a:xfrm>
            <a:off x="238394" y="1139451"/>
            <a:ext cx="8667215" cy="4671456"/>
            <a:chOff x="495300" y="1833032"/>
            <a:chExt cx="11201399" cy="3513773"/>
          </a:xfrm>
          <a:solidFill>
            <a:schemeClr val="bg1"/>
          </a:solidFill>
        </p:grpSpPr>
        <p:cxnSp>
          <p:nvCxnSpPr>
            <p:cNvPr id="14" name="直接连接符 13"/>
            <p:cNvCxnSpPr/>
            <p:nvPr/>
          </p:nvCxnSpPr>
          <p:spPr>
            <a:xfrm>
              <a:off x="11696699" y="1833032"/>
              <a:ext cx="0" cy="3513773"/>
            </a:xfrm>
            <a:prstGeom prst="line">
              <a:avLst/>
            </a:prstGeom>
            <a:grpFill/>
            <a:ln w="38100" cap="rnd">
              <a:solidFill>
                <a:srgbClr val="1B4E7E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95300" y="1833032"/>
              <a:ext cx="0" cy="3513773"/>
            </a:xfrm>
            <a:prstGeom prst="line">
              <a:avLst/>
            </a:prstGeom>
            <a:grpFill/>
            <a:ln w="38100" cap="rnd">
              <a:solidFill>
                <a:srgbClr val="1B4E7E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矩形: 圆角 24"/>
          <p:cNvSpPr/>
          <p:nvPr/>
        </p:nvSpPr>
        <p:spPr>
          <a:xfrm>
            <a:off x="2598017" y="1454847"/>
            <a:ext cx="6307455" cy="4040322"/>
          </a:xfrm>
          <a:prstGeom prst="roundRect">
            <a:avLst>
              <a:gd name="adj" fmla="val 1373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63500" algn="ctr" rotWithShape="0">
              <a:prstClr val="black">
                <a:alpha val="5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 Light" panose="020B0502040204020203" charset="-122"/>
              <a:cs typeface="+mn-cs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57158" y="285728"/>
            <a:ext cx="83277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200" b="1" spc="300" noProof="0" dirty="0" smtClean="0">
                <a:solidFill>
                  <a:srgbClr val="0F5AD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全过程人民民主的生动实践——</a:t>
            </a:r>
            <a:r>
              <a:rPr lang="zh-CN" altLang="en-US" sz="2800" b="1" spc="300" noProof="0" dirty="0" smtClean="0">
                <a:solidFill>
                  <a:srgbClr val="0F5AD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走进基层立法联系点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214942" y="1071546"/>
            <a:ext cx="3386138" cy="47089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r>
              <a:rPr lang="zh-CN" altLang="en-US" sz="2000" b="1" dirty="0" smtClean="0">
                <a:latin typeface="黑体" pitchFamily="49" charset="-122"/>
                <a:ea typeface="黑体" pitchFamily="49" charset="-122"/>
              </a:rPr>
              <a:t>  通过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基层立法联系点，人民群众的意见、建议</a:t>
            </a:r>
            <a:r>
              <a:rPr lang="zh-CN" altLang="en-US" sz="2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直达国家立法机关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，保障了国家立法直接反映和体现民情、民意、民智、民心，真正实现立法由人民参与，法律由人民制定，保证了</a:t>
            </a:r>
            <a:r>
              <a:rPr lang="zh-CN" altLang="en-US" sz="2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人民当家作主。</a:t>
            </a: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小小联系</a:t>
            </a:r>
            <a:r>
              <a:rPr lang="zh-CN" altLang="en-US" sz="2000" b="1" dirty="0" smtClean="0">
                <a:latin typeface="黑体" pitchFamily="49" charset="-122"/>
                <a:ea typeface="黑体" pitchFamily="49" charset="-122"/>
              </a:rPr>
              <a:t>点</a:t>
            </a:r>
            <a:r>
              <a:rPr lang="en-US" altLang="zh-CN" sz="2000" b="1" dirty="0" smtClean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民主大舞台。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  <a:sym typeface="+mn-ea"/>
              </a:rPr>
              <a:t>基层立法联系点既是全过程人民民主的实践课堂，又是</a:t>
            </a:r>
            <a:r>
              <a:rPr lang="zh-CN" altLang="en-US" sz="2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社会主义法治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  <a:sym typeface="+mn-ea"/>
              </a:rPr>
              <a:t>的宣传课堂。</a:t>
            </a:r>
            <a:endParaRPr lang="zh-CN" altLang="en-US" sz="2000" b="1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03" name="图片 102"/>
          <p:cNvPicPr/>
          <p:nvPr/>
        </p:nvPicPr>
        <p:blipFill>
          <a:blip r:embed="rId4"/>
          <a:stretch>
            <a:fillRect/>
          </a:stretch>
        </p:blipFill>
        <p:spPr>
          <a:xfrm>
            <a:off x="269558" y="1511301"/>
            <a:ext cx="4628674" cy="489648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文本框 119"/>
          <p:cNvSpPr txBox="1"/>
          <p:nvPr/>
        </p:nvSpPr>
        <p:spPr>
          <a:xfrm>
            <a:off x="357158" y="357166"/>
            <a:ext cx="8572560" cy="563231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 fontAlgn="auto">
              <a:lnSpc>
                <a:spcPct val="125000"/>
              </a:lnSpc>
            </a:pP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中学生小林在参加法治社团的探究活动时了解到，《中华人民共和国未成年人保护法》已由第十三届全国人民代表大会常务委员会第二十二次会议于 2020 年 10 月 17 日修订通过，自 2021 年 6 月 1 日起施行。小林还了解到，在未成年人保护法修订草案公开征求意见期间，华东政法大学附属中学的同学们逐条通读其内容，针对留守儿童的监护缺位、校园惩戒、网络侵害等相关内容，查询资料，进行探寻调研，汇总梳理了17条立法修改建议，其中1条建议被采纳。小林认为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作为未成年人参与此次立法修订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，很有意义，认为青少年应该像他们学习，积极参与国家政治生活，担当起国家主人应尽的责任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2400" b="1" dirty="0" smtClean="0">
              <a:latin typeface="黑体" pitchFamily="49" charset="-122"/>
              <a:ea typeface="黑体" pitchFamily="49" charset="-122"/>
            </a:endParaRPr>
          </a:p>
          <a:p>
            <a:pPr indent="266700" fontAlgn="auto">
              <a:lnSpc>
                <a:spcPct val="125000"/>
              </a:lnSpc>
            </a:pPr>
            <a:r>
              <a:rPr lang="en-US" altLang="zh-CN" sz="2400" b="1" dirty="0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400" b="1" dirty="0" smtClean="0"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你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如何看待小林的想法？结合材料，综合运用所学内容加以阐述。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85720" y="142852"/>
            <a:ext cx="8858280" cy="655564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/>
            <a:r>
              <a:rPr lang="zh-CN" sz="2800" b="1" dirty="0">
                <a:solidFill>
                  <a:srgbClr val="3656A9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答案示例：</a:t>
            </a:r>
          </a:p>
          <a:p>
            <a:pPr indent="266700"/>
            <a:r>
              <a:rPr lang="zh-CN" sz="2800" b="1" dirty="0">
                <a:solidFill>
                  <a:srgbClr val="3656A9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我和小林同学的想法一致。华东政法大学附属中学的</a:t>
            </a:r>
            <a:r>
              <a:rPr lang="zh-CN" sz="2800" b="1" dirty="0">
                <a:solidFill>
                  <a:srgbClr val="FF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同学们</a:t>
            </a:r>
            <a:r>
              <a:rPr lang="zh-CN" sz="2800" b="1" dirty="0">
                <a:solidFill>
                  <a:srgbClr val="3656A9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参与到保护自己的立法修订中，能够全面了解未成年保护法的相关内容，为</a:t>
            </a:r>
            <a:r>
              <a:rPr lang="zh-CN" sz="2800" b="1" dirty="0">
                <a:solidFill>
                  <a:srgbClr val="FF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维护自身的合法权益奠定了坚实的基础</a:t>
            </a:r>
            <a:r>
              <a:rPr lang="zh-CN" sz="2800" b="1" dirty="0">
                <a:solidFill>
                  <a:srgbClr val="3656A9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；全面、深刻、辩证地探寻调研，立场正确、逻辑清晰地提出修改意见，有助于培养社会责任感和主人翁意识，提高了</a:t>
            </a:r>
            <a:r>
              <a:rPr lang="zh-CN" sz="2800" b="1" dirty="0">
                <a:solidFill>
                  <a:srgbClr val="FF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依法有序参与民主生活</a:t>
            </a:r>
            <a:r>
              <a:rPr lang="zh-CN" sz="2800" b="1" dirty="0">
                <a:solidFill>
                  <a:srgbClr val="3656A9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的能力</a:t>
            </a:r>
            <a:r>
              <a:rPr lang="zh-CN" sz="2800" b="1" dirty="0" smtClean="0">
                <a:solidFill>
                  <a:srgbClr val="3656A9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；</a:t>
            </a:r>
            <a:endParaRPr lang="en-US" altLang="zh-CN" sz="2800" b="1" dirty="0" smtClean="0">
              <a:solidFill>
                <a:srgbClr val="3656A9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 indent="266700"/>
            <a:r>
              <a:rPr lang="en-US" altLang="zh-CN" sz="2800" b="1" dirty="0">
                <a:solidFill>
                  <a:srgbClr val="3656A9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3656A9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</a:t>
            </a:r>
            <a:r>
              <a:rPr lang="zh-CN" sz="2800" b="1" dirty="0" smtClean="0">
                <a:solidFill>
                  <a:srgbClr val="3656A9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关切</a:t>
            </a:r>
            <a:r>
              <a:rPr lang="zh-CN" sz="2800" b="1" dirty="0">
                <a:solidFill>
                  <a:srgbClr val="3656A9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未成年人成长的相关问题并提建议，是</a:t>
            </a:r>
            <a:r>
              <a:rPr lang="zh-CN" sz="2800" b="1" dirty="0">
                <a:solidFill>
                  <a:srgbClr val="FF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关注社会、了解社会、服务社会</a:t>
            </a:r>
            <a:r>
              <a:rPr lang="zh-CN" sz="2800" b="1" dirty="0">
                <a:solidFill>
                  <a:srgbClr val="3656A9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的体现，提升了协调沟通、发现并解决问题等综合能力，他们在服务社会中发展和成就了自己。</a:t>
            </a:r>
          </a:p>
          <a:p>
            <a:pPr indent="266700"/>
            <a:r>
              <a:rPr lang="en-US" altLang="zh-CN" sz="2800" b="1" dirty="0" smtClean="0">
                <a:solidFill>
                  <a:srgbClr val="3656A9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 </a:t>
            </a:r>
            <a:r>
              <a:rPr lang="zh-CN" sz="2800" b="1" dirty="0" smtClean="0">
                <a:solidFill>
                  <a:srgbClr val="3656A9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作为</a:t>
            </a:r>
            <a:r>
              <a:rPr lang="zh-CN" sz="2800" b="1" dirty="0">
                <a:solidFill>
                  <a:srgbClr val="3656A9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国家的小主人，我们要向他们学习，勇担责任，“家事国事天下事 事事关心”，</a:t>
            </a:r>
            <a:r>
              <a:rPr lang="zh-CN" sz="2800" b="1" dirty="0">
                <a:solidFill>
                  <a:srgbClr val="FF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树立法治意识</a:t>
            </a:r>
            <a:r>
              <a:rPr lang="zh-CN" sz="2800" b="1" dirty="0">
                <a:solidFill>
                  <a:srgbClr val="3656A9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，自觉争做法治的积极学习者、宣传者和维护者，</a:t>
            </a:r>
            <a:r>
              <a:rPr lang="zh-CN" sz="2800" b="1" dirty="0">
                <a:solidFill>
                  <a:srgbClr val="FF00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为实现中华民族伟大复兴的中国梦而努力奋斗。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852" y="3000372"/>
            <a:ext cx="6215106" cy="3198122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85720" y="285728"/>
            <a:ext cx="8370570" cy="230832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    最高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检公布的数据显示，2021年，</a:t>
            </a:r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全国检察机关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办理新类型公益诉讼案件4676件，占比70.5%，涉及向未成年人销售烟酒、网络游戏、未成年人活动场所和设施安全、校园周边安全以及点播影院、电竞酒店、密室剧本杀等新兴业态治理。</a:t>
            </a:r>
          </a:p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      2021年6月1日起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实施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的新修订的未成年人保护法，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规定了未成年人保护公益诉讼制度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1753</Words>
  <Application>Microsoft Office PowerPoint</Application>
  <PresentationFormat>全屏显示(4:3)</PresentationFormat>
  <Paragraphs>57</Paragraphs>
  <Slides>14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5" baseType="lpstr">
      <vt:lpstr>等线</vt:lpstr>
      <vt:lpstr>黑体</vt:lpstr>
      <vt:lpstr>华文中宋</vt:lpstr>
      <vt:lpstr>宋体</vt:lpstr>
      <vt:lpstr>微软雅黑</vt:lpstr>
      <vt:lpstr>微软雅黑 Light</vt:lpstr>
      <vt:lpstr>Arial</vt:lpstr>
      <vt:lpstr>Calibri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mac</dc:creator>
  <cp:lastModifiedBy>Microsoft</cp:lastModifiedBy>
  <cp:revision>24</cp:revision>
  <dcterms:created xsi:type="dcterms:W3CDTF">2022-04-15T12:50:57Z</dcterms:created>
  <dcterms:modified xsi:type="dcterms:W3CDTF">2022-04-25T02:55:04Z</dcterms:modified>
</cp:coreProperties>
</file>