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35"/>
  </p:notesMasterIdLst>
  <p:sldIdLst>
    <p:sldId id="336" r:id="rId3"/>
    <p:sldId id="276" r:id="rId4"/>
    <p:sldId id="303" r:id="rId5"/>
    <p:sldId id="337" r:id="rId6"/>
    <p:sldId id="338" r:id="rId7"/>
    <p:sldId id="341" r:id="rId8"/>
    <p:sldId id="339" r:id="rId9"/>
    <p:sldId id="340" r:id="rId10"/>
    <p:sldId id="342" r:id="rId11"/>
    <p:sldId id="343" r:id="rId12"/>
    <p:sldId id="344" r:id="rId13"/>
    <p:sldId id="345" r:id="rId14"/>
    <p:sldId id="346" r:id="rId15"/>
    <p:sldId id="347" r:id="rId16"/>
    <p:sldId id="348" r:id="rId17"/>
    <p:sldId id="349" r:id="rId18"/>
    <p:sldId id="350" r:id="rId19"/>
    <p:sldId id="351" r:id="rId20"/>
    <p:sldId id="353" r:id="rId21"/>
    <p:sldId id="352" r:id="rId22"/>
    <p:sldId id="354" r:id="rId23"/>
    <p:sldId id="355" r:id="rId24"/>
    <p:sldId id="321" r:id="rId25"/>
    <p:sldId id="323" r:id="rId26"/>
    <p:sldId id="357" r:id="rId27"/>
    <p:sldId id="322" r:id="rId28"/>
    <p:sldId id="326" r:id="rId29"/>
    <p:sldId id="328" r:id="rId30"/>
    <p:sldId id="358" r:id="rId31"/>
    <p:sldId id="356" r:id="rId32"/>
    <p:sldId id="331" r:id="rId33"/>
    <p:sldId id="332" r:id="rId34"/>
  </p:sldIdLst>
  <p:sldSz cx="9144000" cy="6858000" type="screen4x3"/>
  <p:notesSz cx="6858000" cy="9144000"/>
  <p:defaultTextStyle>
    <a:defPPr>
      <a:defRPr lang="en-GB"/>
    </a:defPPr>
    <a:lvl1pPr algn="l" rtl="0" fontAlgn="base">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04">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FF00"/>
    <a:srgbClr val="003300"/>
    <a:srgbClr val="A50021"/>
    <a:srgbClr val="279B37"/>
    <a:srgbClr val="0000FF"/>
    <a:srgbClr val="003200"/>
    <a:srgbClr val="009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660"/>
  </p:normalViewPr>
  <p:slideViewPr>
    <p:cSldViewPr>
      <p:cViewPr varScale="1">
        <p:scale>
          <a:sx n="74" d="100"/>
          <a:sy n="74" d="100"/>
        </p:scale>
        <p:origin x="1122" y="66"/>
      </p:cViewPr>
      <p:guideLst>
        <p:guide orient="horz" pos="2104"/>
        <p:guide pos="2880"/>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zh-CN" altLang="en-US"/>
          </a:p>
        </p:txBody>
      </p:sp>
      <p:sp>
        <p:nvSpPr>
          <p:cNvPr id="122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22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4899E4A-27AA-4C2E-A569-40FF6A627B0D}" type="slidenum">
              <a:rPr lang="zh-CN" altLang="en-US"/>
              <a:pPr/>
              <a:t>‹#›</a:t>
            </a:fld>
            <a:endParaRPr lang="en-US" altLang="zh-CN"/>
          </a:p>
        </p:txBody>
      </p:sp>
    </p:spTree>
    <p:extLst>
      <p:ext uri="{BB962C8B-B14F-4D97-AF65-F5344CB8AC3E}">
        <p14:creationId xmlns:p14="http://schemas.microsoft.com/office/powerpoint/2010/main" val="270306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3A50E1-90F5-4AC8-9D5A-8E797765A97A}" type="slidenum">
              <a:rPr lang="zh-CN" altLang="en-US"/>
              <a:pPr/>
              <a:t>3</a:t>
            </a:fld>
            <a:endParaRPr lang="en-US" altLang="zh-CN"/>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2713165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899E4A-27AA-4C2E-A569-40FF6A627B0D}" type="slidenum">
              <a:rPr lang="zh-CN" altLang="en-US" smtClean="0"/>
              <a:pPr/>
              <a:t>13</a:t>
            </a:fld>
            <a:endParaRPr lang="en-US" altLang="zh-CN"/>
          </a:p>
        </p:txBody>
      </p:sp>
    </p:spTree>
    <p:extLst>
      <p:ext uri="{BB962C8B-B14F-4D97-AF65-F5344CB8AC3E}">
        <p14:creationId xmlns:p14="http://schemas.microsoft.com/office/powerpoint/2010/main" val="1151321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04D573-405A-43C2-AD17-BA6FEF55550F}" type="slidenum">
              <a:rPr lang="zh-CN" altLang="en-US"/>
              <a:pPr/>
              <a:t>26</a:t>
            </a:fld>
            <a:endParaRPr lang="en-US" altLang="zh-CN"/>
          </a:p>
        </p:txBody>
      </p:sp>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695181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A07FCB1-75BB-45C5-821D-CC4B52D8DB25}" type="slidenum">
              <a:rPr lang="zh-CN" altLang="en-US"/>
              <a:pPr/>
              <a:t>27</a:t>
            </a:fld>
            <a:endParaRPr lang="en-US" altLang="zh-CN"/>
          </a:p>
        </p:txBody>
      </p:sp>
      <p:sp>
        <p:nvSpPr>
          <p:cNvPr id="1402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E2C2B43-8E10-4EB8-94ED-E5371453FEA1}" type="slidenum">
              <a:rPr lang="en-US" altLang="zh-CN" sz="1200"/>
              <a:pPr algn="r"/>
              <a:t>27</a:t>
            </a:fld>
            <a:endParaRPr lang="en-US" altLang="zh-CN" sz="1200"/>
          </a:p>
        </p:txBody>
      </p:sp>
      <p:sp>
        <p:nvSpPr>
          <p:cNvPr id="140291" name="Rectangle 2"/>
          <p:cNvSpPr>
            <a:spLocks noGrp="1" noRot="1" noChangeAspect="1" noChangeArrowheads="1" noTextEdit="1"/>
          </p:cNvSpPr>
          <p:nvPr>
            <p:ph type="sldImg"/>
          </p:nvPr>
        </p:nvSpPr>
        <p:spPr>
          <a:ln/>
        </p:spPr>
      </p:sp>
      <p:sp>
        <p:nvSpPr>
          <p:cNvPr id="140292" name="Rectangle 3"/>
          <p:cNvSpPr>
            <a:spLocks noGrp="1" noChangeArrowheads="1"/>
          </p:cNvSpPr>
          <p:nvPr>
            <p:ph type="body" idx="1"/>
          </p:nvPr>
        </p:nvSpPr>
        <p:spPr/>
        <p:txBody>
          <a:bodyPr/>
          <a:lstStyle/>
          <a:p>
            <a:endParaRPr lang="zh-CN" altLang="zh-CN"/>
          </a:p>
        </p:txBody>
      </p:sp>
    </p:spTree>
    <p:extLst>
      <p:ext uri="{BB962C8B-B14F-4D97-AF65-F5344CB8AC3E}">
        <p14:creationId xmlns:p14="http://schemas.microsoft.com/office/powerpoint/2010/main" val="2072651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5DEB4F71-7E89-4EB5-899A-EA36DFF42517}" type="slidenum">
              <a:rPr lang="zh-CN" altLang="en-US"/>
              <a:pPr/>
              <a:t>31</a:t>
            </a:fld>
            <a:endParaRPr lang="en-US" altLang="zh-CN"/>
          </a:p>
        </p:txBody>
      </p:sp>
      <p:sp>
        <p:nvSpPr>
          <p:cNvPr id="146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90224022-BE2F-4DF0-85ED-4412BD07E8E5}" type="slidenum">
              <a:rPr lang="en-US" altLang="zh-CN" sz="1200"/>
              <a:pPr algn="r"/>
              <a:t>31</a:t>
            </a:fld>
            <a:endParaRPr lang="en-US" altLang="zh-CN" sz="1200"/>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p:txBody>
          <a:bodyPr/>
          <a:lstStyle/>
          <a:p>
            <a:endParaRPr lang="zh-CN" altLang="zh-CN"/>
          </a:p>
        </p:txBody>
      </p:sp>
    </p:spTree>
    <p:extLst>
      <p:ext uri="{BB962C8B-B14F-4D97-AF65-F5344CB8AC3E}">
        <p14:creationId xmlns:p14="http://schemas.microsoft.com/office/powerpoint/2010/main" val="3250896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CCDE54F-9C44-4662-B013-DD0D5E7CEFEA}" type="slidenum">
              <a:rPr lang="zh-CN" altLang="en-US"/>
              <a:pPr/>
              <a:t>32</a:t>
            </a:fld>
            <a:endParaRPr lang="en-US" altLang="zh-CN"/>
          </a:p>
        </p:txBody>
      </p:sp>
      <p:sp>
        <p:nvSpPr>
          <p:cNvPr id="14848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5C667B03-1757-4512-B669-E8EB8D7554C1}" type="slidenum">
              <a:rPr lang="en-US" altLang="zh-CN" sz="1200"/>
              <a:pPr algn="r"/>
              <a:t>32</a:t>
            </a:fld>
            <a:endParaRPr lang="en-US" altLang="zh-CN" sz="1200"/>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p:txBody>
          <a:bodyPr/>
          <a:lstStyle/>
          <a:p>
            <a:endParaRPr lang="zh-CN" altLang="zh-CN"/>
          </a:p>
        </p:txBody>
      </p:sp>
    </p:spTree>
    <p:extLst>
      <p:ext uri="{BB962C8B-B14F-4D97-AF65-F5344CB8AC3E}">
        <p14:creationId xmlns:p14="http://schemas.microsoft.com/office/powerpoint/2010/main" val="2880233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标题幻灯片">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0979956"/>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2852751"/>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34925" y="6326188"/>
            <a:ext cx="2133600" cy="476250"/>
          </a:xfrm>
          <a:prstGeom prst="rect">
            <a:avLst/>
          </a:prstGeom>
        </p:spPr>
        <p:txBody>
          <a:bodyPr/>
          <a:lstStyle>
            <a:lvl1pPr>
              <a:defRPr/>
            </a:lvl1pPr>
          </a:lstStyle>
          <a:p>
            <a:fld id="{7427065C-A328-4799-8E4D-8A921CCEB881}" type="datetime9">
              <a:rPr lang="zh-CN" altLang="en-US" smtClean="0"/>
              <a:t>2017年3月19日星期日9时48分33秒</a:t>
            </a:fld>
            <a:endParaRPr lang="en-GB" altLang="en-US"/>
          </a:p>
        </p:txBody>
      </p:sp>
      <p:sp>
        <p:nvSpPr>
          <p:cNvPr id="3" name="页脚占位符 2"/>
          <p:cNvSpPr>
            <a:spLocks noGrp="1"/>
          </p:cNvSpPr>
          <p:nvPr>
            <p:ph type="ftr" sz="quarter" idx="11"/>
          </p:nvPr>
        </p:nvSpPr>
        <p:spPr>
          <a:xfrm>
            <a:off x="2201863" y="6326188"/>
            <a:ext cx="4462462" cy="476250"/>
          </a:xfrm>
          <a:prstGeom prst="rect">
            <a:avLst/>
          </a:prstGeom>
        </p:spPr>
        <p:txBody>
          <a:bodyPr/>
          <a:lstStyle>
            <a:lvl1pPr>
              <a:defRPr/>
            </a:lvl1pPr>
          </a:lstStyle>
          <a:p>
            <a:endParaRPr lang="en-GB" altLang="en-US"/>
          </a:p>
        </p:txBody>
      </p:sp>
      <p:sp>
        <p:nvSpPr>
          <p:cNvPr id="4" name="灯片编号占位符 3"/>
          <p:cNvSpPr>
            <a:spLocks noGrp="1"/>
          </p:cNvSpPr>
          <p:nvPr>
            <p:ph type="sldNum" sz="quarter" idx="12"/>
          </p:nvPr>
        </p:nvSpPr>
        <p:spPr>
          <a:xfrm>
            <a:off x="6697663" y="6326188"/>
            <a:ext cx="2411412" cy="476250"/>
          </a:xfrm>
          <a:prstGeom prst="rect">
            <a:avLst/>
          </a:prstGeom>
        </p:spPr>
        <p:txBody>
          <a:bodyPr/>
          <a:lstStyle>
            <a:lvl1pPr>
              <a:defRPr/>
            </a:lvl1pPr>
          </a:lstStyle>
          <a:p>
            <a:fld id="{37F36E42-9B3E-431A-BA77-6884C48EA22F}" type="slidenum">
              <a:rPr lang="zh-CN" altLang="en-US"/>
              <a:pPr/>
              <a:t>‹#›</a:t>
            </a:fld>
            <a:endParaRPr lang="en-GB" altLang="en-US"/>
          </a:p>
        </p:txBody>
      </p:sp>
    </p:spTree>
    <p:extLst>
      <p:ext uri="{BB962C8B-B14F-4D97-AF65-F5344CB8AC3E}">
        <p14:creationId xmlns:p14="http://schemas.microsoft.com/office/powerpoint/2010/main" val="4061667068"/>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文本与两项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5035375"/>
      </p:ext>
    </p:extLst>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标题，文本与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7960041"/>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228600" y="76200"/>
            <a:ext cx="8763000" cy="82391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228600" y="990600"/>
            <a:ext cx="8763000" cy="563880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95796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fld id="{470CE51C-207E-4E04-90B0-0CDD99294908}" type="datetime9">
              <a:rPr lang="zh-CN" altLang="en-US">
                <a:solidFill>
                  <a:srgbClr val="000000"/>
                </a:solidFill>
              </a:rPr>
              <a:pPr>
                <a:defRPr/>
              </a:pPr>
              <a:t>2017年3月19日星期日9时48分33秒</a:t>
            </a:fld>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E6121D-5527-4A1D-A238-5DEA3A1431D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86131624"/>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fld id="{8C273912-8D13-4EF8-B18D-F545A00B4F66}" type="datetime9">
              <a:rPr lang="zh-CN" altLang="en-US">
                <a:solidFill>
                  <a:srgbClr val="000000"/>
                </a:solidFill>
              </a:rPr>
              <a:pPr>
                <a:defRPr/>
              </a:pPr>
              <a:t>2017年3月19日星期日9时48分33秒</a:t>
            </a:fld>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AD908DE-B16B-42D0-A5C2-349D0C5A27C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70286662"/>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fld id="{2656DC25-8E9B-456B-AAFB-E763DE720384}" type="datetime9">
              <a:rPr lang="zh-CN" altLang="en-US">
                <a:solidFill>
                  <a:srgbClr val="000000"/>
                </a:solidFill>
              </a:rPr>
              <a:pPr>
                <a:defRPr/>
              </a:pPr>
              <a:t>2017年3月19日星期日9时48分34秒</a:t>
            </a:fld>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845E0F-4A24-4904-A7EB-73AF974A52F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82162294"/>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fld id="{9FA2911F-B65E-45B2-9C66-BBA51E1D7AA1}" type="datetime9">
              <a:rPr lang="zh-CN" altLang="en-US">
                <a:solidFill>
                  <a:srgbClr val="000000"/>
                </a:solidFill>
              </a:rPr>
              <a:pPr>
                <a:defRPr/>
              </a:pPr>
              <a:t>2017年3月19日星期日9时48分34秒</a:t>
            </a:fld>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22A0D94-AAED-4241-A0DE-0297619D8D4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53695"/>
      </p:ext>
    </p:extLst>
  </p:cSld>
  <p:clrMapOvr>
    <a:masterClrMapping/>
  </p:clrMapOvr>
  <p:transition>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fld id="{07ED4A4A-40DB-4781-B987-9E054E4550F0}" type="datetime9">
              <a:rPr lang="zh-CN" altLang="en-US">
                <a:solidFill>
                  <a:srgbClr val="000000"/>
                </a:solidFill>
              </a:rPr>
              <a:pPr>
                <a:defRPr/>
              </a:pPr>
              <a:t>2017年3月19日星期日9时48分34秒</a:t>
            </a:fld>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AE1CCAE-B391-4C3F-8BB7-4DE0C726EF6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89148083"/>
      </p:ext>
    </p:extLst>
  </p:cSld>
  <p:clrMapOvr>
    <a:masterClrMapping/>
  </p:clrMapOvr>
  <p:transition>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fld id="{14DE64A7-A342-4F3F-8A95-FBEA71BAA570}" type="datetime9">
              <a:rPr lang="zh-CN" altLang="en-US">
                <a:solidFill>
                  <a:srgbClr val="000000"/>
                </a:solidFill>
              </a:rPr>
              <a:pPr>
                <a:defRPr/>
              </a:pPr>
              <a:t>2017年3月19日星期日9时48分34秒</a:t>
            </a:fld>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0A8A286-7B3E-47C5-BFCF-F0FD482BB88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283991273"/>
      </p:ext>
    </p:extLst>
  </p:cSld>
  <p:clrMapOvr>
    <a:masterClrMapping/>
  </p:clrMapOvr>
  <p:transition>
    <p:wheel spokes="8"/>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488BFCC-34F0-41B9-AE9C-3951FD3BD1B8}" type="datetime9">
              <a:rPr lang="zh-CN" altLang="en-US">
                <a:solidFill>
                  <a:srgbClr val="000000"/>
                </a:solidFill>
              </a:rPr>
              <a:pPr>
                <a:defRPr/>
              </a:pPr>
              <a:t>2017年3月19日星期日9时48分34秒</a:t>
            </a:fld>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A0D68E2-CDF2-4B96-9B8C-311CB384316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94258813"/>
      </p:ext>
    </p:extLst>
  </p:cSld>
  <p:clrMapOvr>
    <a:masterClrMapping/>
  </p:clrMapOvr>
  <p:transition>
    <p:wheel spokes="8"/>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fld id="{6F7570A5-CE40-4DF1-88B3-BA789E203EEF}" type="datetime9">
              <a:rPr lang="zh-CN" altLang="en-US">
                <a:solidFill>
                  <a:srgbClr val="000000"/>
                </a:solidFill>
              </a:rPr>
              <a:pPr>
                <a:defRPr/>
              </a:pPr>
              <a:t>2017年3月19日星期日9时48分34秒</a:t>
            </a:fld>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D68CF29-144F-4937-9FB4-91E1FAE7875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81091634"/>
      </p:ext>
    </p:extLst>
  </p:cSld>
  <p:clrMapOvr>
    <a:masterClrMapping/>
  </p:clrMapOvr>
  <p:transition>
    <p:wheel spokes="8"/>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fld id="{5F7B82CB-8E2D-4DFD-9CD1-75B5A6E217A4}" type="datetime9">
              <a:rPr lang="zh-CN" altLang="en-US">
                <a:solidFill>
                  <a:srgbClr val="000000"/>
                </a:solidFill>
              </a:rPr>
              <a:pPr>
                <a:defRPr/>
              </a:pPr>
              <a:t>2017年3月19日星期日9时48分34秒</a:t>
            </a:fld>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9FAA9DF-C8A2-40F9-A391-28B40EEC8E5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9600182"/>
      </p:ext>
    </p:extLst>
  </p:cSld>
  <p:clrMapOvr>
    <a:masterClrMapping/>
  </p:clrMapOvr>
  <p:transition>
    <p:wheel spokes="8"/>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fld id="{EF49BB76-E2CE-4881-8FBC-AE3F82D90DDD}" type="datetime9">
              <a:rPr lang="zh-CN" altLang="en-US">
                <a:solidFill>
                  <a:srgbClr val="000000"/>
                </a:solidFill>
              </a:rPr>
              <a:pPr>
                <a:defRPr/>
              </a:pPr>
              <a:t>2017年3月19日星期日9时48分34秒</a:t>
            </a:fld>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5B99A33-26D8-4D9C-965E-8B6D4BB12FE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92025875"/>
      </p:ext>
    </p:extLst>
  </p:cSld>
  <p:clrMapOvr>
    <a:masterClrMapping/>
  </p:clrMapOvr>
  <p:transition>
    <p:wheel spokes="8"/>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fld id="{6E864DDE-F40B-45DB-86A7-E4454F20A0B6}" type="datetime9">
              <a:rPr lang="zh-CN" altLang="en-US">
                <a:solidFill>
                  <a:srgbClr val="000000"/>
                </a:solidFill>
              </a:rPr>
              <a:pPr>
                <a:defRPr/>
              </a:pPr>
              <a:t>2017年3月19日星期日9时48分34秒</a:t>
            </a:fld>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DDD401B-03AC-422F-B9A2-C948F2BB708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7138745"/>
      </p:ext>
    </p:extLst>
  </p:cSld>
  <p:clrMapOvr>
    <a:masterClrMapping/>
  </p:clrMapOvr>
  <p:transition>
    <p:wheel spokes="8"/>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fld id="{8DC5CBB8-874A-4098-AAAD-8E686DADA466}" type="datetime9">
              <a:rPr lang="zh-CN" altLang="en-US">
                <a:solidFill>
                  <a:srgbClr val="000000"/>
                </a:solidFill>
              </a:rPr>
              <a:pPr>
                <a:defRPr/>
              </a:pPr>
              <a:t>2017年3月19日星期日9时48分34秒</a:t>
            </a:fld>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452B8A-9ABB-428B-AEE3-3FE5830E832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555607835"/>
      </p:ext>
    </p:extLst>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5" r:id="rId4"/>
    <p:sldLayoutId id="2147483660" r:id="rId5"/>
    <p:sldLayoutId id="2147483661" r:id="rId6"/>
    <p:sldLayoutId id="2147483662" r:id="rId7"/>
  </p:sldLayoutIdLst>
  <p:transition>
    <p:fade/>
  </p:transition>
  <p:timing>
    <p:tnLst>
      <p:par>
        <p:cTn id="1" dur="indefinite" restart="never" nodeType="tmRoot"/>
      </p:par>
    </p:tnLst>
  </p:timing>
  <p:hf sldNum="0" hdr="0" ftr="0" dt="0"/>
  <p:txStyles>
    <p:titleStyle>
      <a:lvl1pPr algn="l" defTabSz="846138" rtl="0" fontAlgn="base">
        <a:spcBef>
          <a:spcPct val="0"/>
        </a:spcBef>
        <a:spcAft>
          <a:spcPct val="0"/>
        </a:spcAft>
        <a:defRPr sz="2200" kern="1200">
          <a:solidFill>
            <a:srgbClr val="000000"/>
          </a:solidFill>
          <a:latin typeface="+mj-lt"/>
          <a:ea typeface="+mj-ea"/>
          <a:cs typeface="+mj-cs"/>
        </a:defRPr>
      </a:lvl1pPr>
      <a:lvl2pPr algn="l" defTabSz="846138" rtl="0" fontAlgn="base">
        <a:spcBef>
          <a:spcPct val="0"/>
        </a:spcBef>
        <a:spcAft>
          <a:spcPct val="0"/>
        </a:spcAft>
        <a:defRPr sz="2200">
          <a:solidFill>
            <a:srgbClr val="000000"/>
          </a:solidFill>
          <a:latin typeface="Arial" panose="020B0604020202020204" pitchFamily="34" charset="0"/>
        </a:defRPr>
      </a:lvl2pPr>
      <a:lvl3pPr algn="l" defTabSz="846138" rtl="0" fontAlgn="base">
        <a:spcBef>
          <a:spcPct val="0"/>
        </a:spcBef>
        <a:spcAft>
          <a:spcPct val="0"/>
        </a:spcAft>
        <a:defRPr sz="2200">
          <a:solidFill>
            <a:srgbClr val="000000"/>
          </a:solidFill>
          <a:latin typeface="Arial" panose="020B0604020202020204" pitchFamily="34" charset="0"/>
        </a:defRPr>
      </a:lvl3pPr>
      <a:lvl4pPr algn="l" defTabSz="846138" rtl="0" fontAlgn="base">
        <a:spcBef>
          <a:spcPct val="0"/>
        </a:spcBef>
        <a:spcAft>
          <a:spcPct val="0"/>
        </a:spcAft>
        <a:defRPr sz="2200">
          <a:solidFill>
            <a:srgbClr val="000000"/>
          </a:solidFill>
          <a:latin typeface="Arial" panose="020B0604020202020204" pitchFamily="34" charset="0"/>
        </a:defRPr>
      </a:lvl4pPr>
      <a:lvl5pPr algn="l" defTabSz="846138" rtl="0" fontAlgn="base">
        <a:spcBef>
          <a:spcPct val="0"/>
        </a:spcBef>
        <a:spcAft>
          <a:spcPct val="0"/>
        </a:spcAft>
        <a:defRPr sz="2200">
          <a:solidFill>
            <a:srgbClr val="000000"/>
          </a:solidFill>
          <a:latin typeface="Arial" panose="020B0604020202020204" pitchFamily="34" charset="0"/>
        </a:defRPr>
      </a:lvl5pPr>
      <a:lvl6pPr marL="457200" algn="l" defTabSz="846138" rtl="0" fontAlgn="base">
        <a:spcBef>
          <a:spcPct val="0"/>
        </a:spcBef>
        <a:spcAft>
          <a:spcPct val="0"/>
        </a:spcAft>
        <a:defRPr sz="2200">
          <a:solidFill>
            <a:srgbClr val="000000"/>
          </a:solidFill>
          <a:latin typeface="Arial" panose="020B0604020202020204" pitchFamily="34" charset="0"/>
        </a:defRPr>
      </a:lvl6pPr>
      <a:lvl7pPr marL="914400" algn="l" defTabSz="846138" rtl="0" fontAlgn="base">
        <a:spcBef>
          <a:spcPct val="0"/>
        </a:spcBef>
        <a:spcAft>
          <a:spcPct val="0"/>
        </a:spcAft>
        <a:defRPr sz="2200">
          <a:solidFill>
            <a:srgbClr val="000000"/>
          </a:solidFill>
          <a:latin typeface="Arial" panose="020B0604020202020204" pitchFamily="34" charset="0"/>
        </a:defRPr>
      </a:lvl7pPr>
      <a:lvl8pPr marL="1371600" algn="l" defTabSz="846138" rtl="0" fontAlgn="base">
        <a:spcBef>
          <a:spcPct val="0"/>
        </a:spcBef>
        <a:spcAft>
          <a:spcPct val="0"/>
        </a:spcAft>
        <a:defRPr sz="2200">
          <a:solidFill>
            <a:srgbClr val="000000"/>
          </a:solidFill>
          <a:latin typeface="Arial" panose="020B0604020202020204" pitchFamily="34" charset="0"/>
        </a:defRPr>
      </a:lvl8pPr>
      <a:lvl9pPr marL="1828800" algn="l" defTabSz="846138" rtl="0" fontAlgn="base">
        <a:spcBef>
          <a:spcPct val="0"/>
        </a:spcBef>
        <a:spcAft>
          <a:spcPct val="0"/>
        </a:spcAft>
        <a:defRPr sz="2200">
          <a:solidFill>
            <a:srgbClr val="000000"/>
          </a:solidFill>
          <a:latin typeface="Arial" panose="020B0604020202020204" pitchFamily="34" charset="0"/>
        </a:defRPr>
      </a:lvl9pPr>
    </p:titleStyle>
    <p:bodyStyle>
      <a:lvl1pPr marL="317500" indent="-317500" algn="l" defTabSz="846138" rtl="0" fontAlgn="base">
        <a:spcBef>
          <a:spcPct val="20000"/>
        </a:spcBef>
        <a:spcAft>
          <a:spcPct val="0"/>
        </a:spcAft>
        <a:defRPr sz="2200" kern="1200">
          <a:solidFill>
            <a:schemeClr val="tx1"/>
          </a:solidFill>
          <a:latin typeface="+mn-lt"/>
          <a:ea typeface="+mn-ea"/>
          <a:cs typeface="+mn-cs"/>
        </a:defRPr>
      </a:lvl1pPr>
      <a:lvl2pPr marL="688975" indent="-265113" algn="l" defTabSz="846138" rtl="0" fontAlgn="base">
        <a:spcBef>
          <a:spcPct val="20000"/>
        </a:spcBef>
        <a:spcAft>
          <a:spcPct val="0"/>
        </a:spcAft>
        <a:buChar char="–"/>
        <a:defRPr sz="2200" kern="1200">
          <a:solidFill>
            <a:schemeClr val="tx1"/>
          </a:solidFill>
          <a:latin typeface="+mn-lt"/>
          <a:ea typeface="+mn-ea"/>
          <a:cs typeface="+mn-cs"/>
        </a:defRPr>
      </a:lvl2pPr>
      <a:lvl3pPr marL="1058863" indent="-212725" algn="l" defTabSz="846138" rtl="0" fontAlgn="base">
        <a:spcBef>
          <a:spcPct val="20000"/>
        </a:spcBef>
        <a:spcAft>
          <a:spcPct val="0"/>
        </a:spcAft>
        <a:buChar char="•"/>
        <a:defRPr sz="2200" kern="1200">
          <a:solidFill>
            <a:schemeClr val="tx1"/>
          </a:solidFill>
          <a:latin typeface="+mn-lt"/>
          <a:ea typeface="+mn-ea"/>
          <a:cs typeface="+mn-cs"/>
        </a:defRPr>
      </a:lvl3pPr>
      <a:lvl4pPr marL="1481138" indent="-211138" algn="l" defTabSz="846138" rtl="0" fontAlgn="base">
        <a:spcBef>
          <a:spcPct val="20000"/>
        </a:spcBef>
        <a:spcAft>
          <a:spcPct val="0"/>
        </a:spcAft>
        <a:buChar char="–"/>
        <a:defRPr sz="2200" kern="1200">
          <a:solidFill>
            <a:schemeClr val="tx1"/>
          </a:solidFill>
          <a:latin typeface="+mn-lt"/>
          <a:ea typeface="+mn-ea"/>
          <a:cs typeface="+mn-cs"/>
        </a:defRPr>
      </a:lvl4pPr>
      <a:lvl5pPr marL="1905000" indent="-211138" algn="l" defTabSz="846138" rtl="0" fontAlgn="base">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fld id="{1407002C-1E2C-4E36-9B6E-D5C5545F4AFE}" type="datetime9">
              <a:rPr lang="zh-CN" altLang="en-US">
                <a:solidFill>
                  <a:srgbClr val="000000"/>
                </a:solidFill>
              </a:rPr>
              <a:pPr>
                <a:defRPr/>
              </a:pPr>
              <a:t>2017年3月19日星期日9时48分34秒</a:t>
            </a:fld>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6B9E1354-3C37-41FE-9B4B-129A03A6254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9489751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ransition>
    <p:wheel spokes="8"/>
  </p:transition>
  <p:hf sldNum="0" hdr="0" ftr="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slide" Target="slide26.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hyperlink" Target="&#30002;&#28919;&#30340;&#21462;&#20195;&#21453;&#24212;&#21382;&#31243;%20&#24930;&#36895;&#21160;&#30011;.mp4" TargetMode="External"/><Relationship Id="rId2" Type="http://schemas.openxmlformats.org/officeDocument/2006/relationships/hyperlink" Target="&#30002;&#28919;&#30340;&#27695;&#20195;&#21453;&#24212;.mpg"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4.xml"/><Relationship Id="rId1" Type="http://schemas.openxmlformats.org/officeDocument/2006/relationships/video" Target="file:///C:\My%20Documents\&#21160;&#30011;\&#30002;&#28919;.avi.AVI"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hyperlink" Target="&#27491;&#24049;&#28919;&#33795;&#21462;&#28340;&#27700;&#20013;&#30340;&#28340;.mp4" TargetMode="External"/><Relationship Id="rId1" Type="http://schemas.openxmlformats.org/officeDocument/2006/relationships/slideLayout" Target="../slideLayouts/slideLayout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1.xml"/><Relationship Id="rId5" Type="http://schemas.openxmlformats.org/officeDocument/2006/relationships/image" Target="../media/image14.png"/><Relationship Id="rId4" Type="http://schemas.openxmlformats.org/officeDocument/2006/relationships/hyperlink" Target="&#30002;&#28919;&#21644;&#20057;&#28911;&#29123;&#28903;&#23545;&#27604;.mp4"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20057;&#28911;&#21644;&#30002;&#28919;&#20998;&#21035;&#20110;&#37240;&#24615;&#39640;&#38192;&#37240;&#38078;&#28342;&#28082;&#20316;&#29992;%20(2).mp4" TargetMode="Externa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4.xml"/><Relationship Id="rId4" Type="http://schemas.openxmlformats.org/officeDocument/2006/relationships/image" Target="../media/image18.emf"/></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20057;&#28911;&#19982;&#27491;&#24049;&#28919;&#20998;&#21035;&#19982;&#28340;&#27700;&#20316;&#29992;.mp4"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3.xml"/><Relationship Id="rId5" Type="http://schemas.openxmlformats.org/officeDocument/2006/relationships/image" Target="../media/image20.png"/><Relationship Id="rId4"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26.emf"/><Relationship Id="rId13" Type="http://schemas.openxmlformats.org/officeDocument/2006/relationships/image" Target="../media/image31.emf"/><Relationship Id="rId18" Type="http://schemas.openxmlformats.org/officeDocument/2006/relationships/image" Target="../media/image36.emf"/><Relationship Id="rId3" Type="http://schemas.openxmlformats.org/officeDocument/2006/relationships/image" Target="../media/image21.emf"/><Relationship Id="rId7" Type="http://schemas.openxmlformats.org/officeDocument/2006/relationships/image" Target="../media/image25.emf"/><Relationship Id="rId12" Type="http://schemas.openxmlformats.org/officeDocument/2006/relationships/image" Target="../media/image30.emf"/><Relationship Id="rId17" Type="http://schemas.openxmlformats.org/officeDocument/2006/relationships/image" Target="../media/image35.emf"/><Relationship Id="rId2" Type="http://schemas.openxmlformats.org/officeDocument/2006/relationships/slideLayout" Target="../slideLayouts/slideLayout4.xml"/><Relationship Id="rId16" Type="http://schemas.openxmlformats.org/officeDocument/2006/relationships/image" Target="../media/image34.emf"/><Relationship Id="rId1" Type="http://schemas.openxmlformats.org/officeDocument/2006/relationships/tags" Target="../tags/tag4.xml"/><Relationship Id="rId6" Type="http://schemas.openxmlformats.org/officeDocument/2006/relationships/image" Target="../media/image24.emf"/><Relationship Id="rId11" Type="http://schemas.openxmlformats.org/officeDocument/2006/relationships/image" Target="../media/image29.emf"/><Relationship Id="rId5" Type="http://schemas.openxmlformats.org/officeDocument/2006/relationships/image" Target="../media/image23.emf"/><Relationship Id="rId15" Type="http://schemas.openxmlformats.org/officeDocument/2006/relationships/image" Target="../media/image33.emf"/><Relationship Id="rId10" Type="http://schemas.openxmlformats.org/officeDocument/2006/relationships/image" Target="../media/image28.emf"/><Relationship Id="rId4" Type="http://schemas.openxmlformats.org/officeDocument/2006/relationships/image" Target="../media/image22.emf"/><Relationship Id="rId9" Type="http://schemas.openxmlformats.org/officeDocument/2006/relationships/image" Target="../media/image27.emf"/><Relationship Id="rId14" Type="http://schemas.openxmlformats.org/officeDocument/2006/relationships/image" Target="../media/image32.emf"/></Relationships>
</file>

<file path=ppt/slides/_rels/slide19.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png"/><Relationship Id="rId1" Type="http://schemas.openxmlformats.org/officeDocument/2006/relationships/slideLayout" Target="../slideLayouts/slideLayout14.xml"/><Relationship Id="rId4" Type="http://schemas.openxmlformats.org/officeDocument/2006/relationships/image" Target="../media/image39.emf"/></Relationships>
</file>

<file path=ppt/slides/_rels/slide20.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20013;&#22823;&#38468;&#20013;&#23548;&#24072;&#21046;-&#32858;&#20057;&#28911;&#38142;&#65288;&#38663;&#25788;&#19978;&#32447;&#65289;.mp4" TargetMode="External"/><Relationship Id="rId2" Type="http://schemas.openxmlformats.org/officeDocument/2006/relationships/hyperlink" Target="&#20057;&#28911;&#21152;&#32858;&#21453;&#24212;%20&#32467;&#26500;&#24335;&#34920;&#31034;good.swf" TargetMode="External"/><Relationship Id="rId1" Type="http://schemas.openxmlformats.org/officeDocument/2006/relationships/slideLayout" Target="../slideLayouts/slideLayout14.xml"/><Relationship Id="rId4" Type="http://schemas.openxmlformats.org/officeDocument/2006/relationships/image" Target="../media/image42.emf"/></Relationships>
</file>

<file path=ppt/slides/_rels/slide22.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emf"/><Relationship Id="rId1" Type="http://schemas.openxmlformats.org/officeDocument/2006/relationships/slideLayout" Target="../slideLayouts/slideLayout4.xml"/><Relationship Id="rId5" Type="http://schemas.openxmlformats.org/officeDocument/2006/relationships/image" Target="../media/image47.emf"/><Relationship Id="rId4" Type="http://schemas.openxmlformats.org/officeDocument/2006/relationships/image" Target="../media/image46.emf"/></Relationships>
</file>

<file path=ppt/slides/_rels/slide2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slideLayout" Target="../slideLayouts/slideLayout4.xml"/><Relationship Id="rId4" Type="http://schemas.openxmlformats.org/officeDocument/2006/relationships/image" Target="../media/image50.emf"/></Relationships>
</file>

<file path=ppt/slides/_rels/slide25.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53.em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54.wmf"/><Relationship Id="rId4" Type="http://schemas.openxmlformats.org/officeDocument/2006/relationships/oleObject" Target="../embeddings/oleObject2.bin"/></Relationships>
</file>

<file path=ppt/slides/_rels/slide28.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55.jpeg"/><Relationship Id="rId1" Type="http://schemas.openxmlformats.org/officeDocument/2006/relationships/slideLayout" Target="../slideLayouts/slideLayout4.xml"/><Relationship Id="rId4" Type="http://schemas.openxmlformats.org/officeDocument/2006/relationships/image" Target="../media/image57.emf"/></Relationships>
</file>

<file path=ppt/slides/_rels/slide29.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58.emf"/><Relationship Id="rId1" Type="http://schemas.openxmlformats.org/officeDocument/2006/relationships/slideLayout" Target="../slideLayouts/slideLayout4.xml"/><Relationship Id="rId4" Type="http://schemas.openxmlformats.org/officeDocument/2006/relationships/image" Target="../media/image60.emf"/></Relationships>
</file>

<file path=ppt/slides/_rels/slide30.xml.rels><?xml version="1.0" encoding="UTF-8" standalone="yes"?>
<Relationships xmlns="http://schemas.openxmlformats.org/package/2006/relationships"><Relationship Id="rId3" Type="http://schemas.openxmlformats.org/officeDocument/2006/relationships/image" Target="../media/image61.emf"/><Relationship Id="rId7" Type="http://schemas.openxmlformats.org/officeDocument/2006/relationships/image" Target="../media/image65.emf"/><Relationship Id="rId2" Type="http://schemas.openxmlformats.org/officeDocument/2006/relationships/hyperlink" Target="D-A&#21453;&#24212;&#21407;&#29702;.mp4" TargetMode="External"/><Relationship Id="rId1" Type="http://schemas.openxmlformats.org/officeDocument/2006/relationships/slideLayout" Target="../slideLayouts/slideLayout4.xml"/><Relationship Id="rId6" Type="http://schemas.openxmlformats.org/officeDocument/2006/relationships/image" Target="../media/image64.emf"/><Relationship Id="rId5" Type="http://schemas.openxmlformats.org/officeDocument/2006/relationships/image" Target="../media/image63.emf"/><Relationship Id="rId4" Type="http://schemas.openxmlformats.org/officeDocument/2006/relationships/image" Target="../media/image62.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3" name="Rectangle 3"/>
          <p:cNvSpPr>
            <a:spLocks noGrp="1" noChangeArrowheads="1"/>
          </p:cNvSpPr>
          <p:nvPr>
            <p:ph type="body" idx="4294967295"/>
          </p:nvPr>
        </p:nvSpPr>
        <p:spPr>
          <a:xfrm>
            <a:off x="323528" y="296652"/>
            <a:ext cx="8928100" cy="3060377"/>
          </a:xfrm>
          <a:prstGeom prst="rect">
            <a:avLst/>
          </a:prstGeom>
        </p:spPr>
        <p:txBody>
          <a:bodyPr/>
          <a:lstStyle/>
          <a:p>
            <a:r>
              <a:rPr lang="zh-CN" altLang="en-US" sz="2800" smtClean="0"/>
              <a:t>填写五三：</a:t>
            </a:r>
            <a:r>
              <a:rPr lang="en-US" altLang="zh-CN" sz="2800" smtClean="0"/>
              <a:t>P30-31  </a:t>
            </a:r>
            <a:r>
              <a:rPr lang="zh-CN" altLang="en-US" sz="2800"/>
              <a:t>烷烃和</a:t>
            </a:r>
            <a:r>
              <a:rPr lang="zh-CN" altLang="en-US" sz="2800" smtClean="0"/>
              <a:t>烯烃</a:t>
            </a:r>
            <a:endParaRPr lang="en-US" altLang="zh-CN" sz="2800"/>
          </a:p>
          <a:p>
            <a:r>
              <a:rPr lang="zh-CN" altLang="en-US" sz="2800" smtClean="0"/>
              <a:t>（物理性质、结构、化学性质）</a:t>
            </a:r>
            <a:endParaRPr lang="en-US" altLang="zh-CN" sz="2800"/>
          </a:p>
          <a:p>
            <a:r>
              <a:rPr lang="zh-CN" altLang="en-US" sz="2000"/>
              <a:t>参考课本</a:t>
            </a:r>
            <a:r>
              <a:rPr lang="en-US" altLang="zh-CN" sz="2000"/>
              <a:t>26-30</a:t>
            </a:r>
            <a:r>
              <a:rPr lang="zh-CN" altLang="en-US" sz="2000"/>
              <a:t>页</a:t>
            </a:r>
          </a:p>
          <a:p>
            <a:r>
              <a:rPr lang="en-US" altLang="zh-CN" sz="2000" smtClean="0"/>
              <a:t>26</a:t>
            </a:r>
            <a:r>
              <a:rPr lang="zh-CN" altLang="en-US" sz="2000" smtClean="0"/>
              <a:t>页：</a:t>
            </a:r>
            <a:r>
              <a:rPr lang="zh-CN" altLang="en-US" sz="2000" smtClean="0">
                <a:solidFill>
                  <a:srgbClr val="FF0000"/>
                </a:solidFill>
              </a:rPr>
              <a:t>烃和卤代烃</a:t>
            </a:r>
            <a:r>
              <a:rPr lang="zh-CN" altLang="en-US" sz="2000" smtClean="0"/>
              <a:t>发生</a:t>
            </a:r>
            <a:r>
              <a:rPr lang="zh-CN" altLang="en-US" sz="2000" smtClean="0">
                <a:solidFill>
                  <a:srgbClr val="FF0000"/>
                </a:solidFill>
              </a:rPr>
              <a:t>的</a:t>
            </a:r>
            <a:r>
              <a:rPr lang="zh-CN" altLang="en-US" sz="2000" smtClean="0"/>
              <a:t>有机</a:t>
            </a:r>
            <a:r>
              <a:rPr lang="zh-CN" altLang="en-US" sz="2000" smtClean="0">
                <a:solidFill>
                  <a:srgbClr val="FF0000"/>
                </a:solidFill>
              </a:rPr>
              <a:t>反应</a:t>
            </a:r>
            <a:r>
              <a:rPr lang="zh-CN" altLang="en-US" sz="2000" smtClean="0"/>
              <a:t>与无机反应的区别</a:t>
            </a:r>
            <a:endParaRPr lang="zh-CN" altLang="en-US" sz="2000"/>
          </a:p>
          <a:p>
            <a:endParaRPr lang="zh-CN" altLang="en-US" sz="2000"/>
          </a:p>
        </p:txBody>
      </p:sp>
      <p:sp>
        <p:nvSpPr>
          <p:cNvPr id="8" name="Text Box 3"/>
          <p:cNvSpPr txBox="1">
            <a:spLocks noChangeArrowheads="1"/>
          </p:cNvSpPr>
          <p:nvPr/>
        </p:nvSpPr>
        <p:spPr bwMode="auto">
          <a:xfrm>
            <a:off x="214999" y="2852936"/>
            <a:ext cx="8893175" cy="291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17500" indent="-317500" algn="l" defTabSz="846138" rtl="0" fontAlgn="base">
              <a:spcBef>
                <a:spcPct val="20000"/>
              </a:spcBef>
              <a:spcAft>
                <a:spcPct val="0"/>
              </a:spcAft>
              <a:defRPr sz="2200" kern="1200">
                <a:solidFill>
                  <a:schemeClr val="tx1"/>
                </a:solidFill>
                <a:latin typeface="+mn-lt"/>
                <a:ea typeface="+mn-ea"/>
                <a:cs typeface="+mn-cs"/>
              </a:defRPr>
            </a:lvl1pPr>
            <a:lvl2pPr marL="688975" indent="-265113" algn="l" defTabSz="846138" rtl="0" fontAlgn="base">
              <a:spcBef>
                <a:spcPct val="20000"/>
              </a:spcBef>
              <a:spcAft>
                <a:spcPct val="0"/>
              </a:spcAft>
              <a:buChar char="–"/>
              <a:defRPr sz="2200" kern="1200">
                <a:solidFill>
                  <a:schemeClr val="tx1"/>
                </a:solidFill>
                <a:latin typeface="+mn-lt"/>
                <a:ea typeface="+mn-ea"/>
                <a:cs typeface="+mn-cs"/>
              </a:defRPr>
            </a:lvl2pPr>
            <a:lvl3pPr marL="1058863" indent="-212725" algn="l" defTabSz="846138" rtl="0" fontAlgn="base">
              <a:spcBef>
                <a:spcPct val="20000"/>
              </a:spcBef>
              <a:spcAft>
                <a:spcPct val="0"/>
              </a:spcAft>
              <a:buChar char="•"/>
              <a:defRPr sz="2200" kern="1200">
                <a:solidFill>
                  <a:schemeClr val="tx1"/>
                </a:solidFill>
                <a:latin typeface="+mn-lt"/>
                <a:ea typeface="+mn-ea"/>
                <a:cs typeface="+mn-cs"/>
              </a:defRPr>
            </a:lvl3pPr>
            <a:lvl4pPr marL="1481138" indent="-211138" algn="l" defTabSz="846138" rtl="0" fontAlgn="base">
              <a:spcBef>
                <a:spcPct val="20000"/>
              </a:spcBef>
              <a:spcAft>
                <a:spcPct val="0"/>
              </a:spcAft>
              <a:buChar char="–"/>
              <a:defRPr sz="2200" kern="1200">
                <a:solidFill>
                  <a:schemeClr val="tx1"/>
                </a:solidFill>
                <a:latin typeface="+mn-lt"/>
                <a:ea typeface="+mn-ea"/>
                <a:cs typeface="+mn-cs"/>
              </a:defRPr>
            </a:lvl4pPr>
            <a:lvl5pPr marL="1905000" indent="-211138" algn="l" defTabSz="846138" rtl="0" fontAlgn="base">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800" b="1" smtClean="0"/>
              <a:t>（</a:t>
            </a:r>
            <a:r>
              <a:rPr lang="en-US" altLang="zh-CN" sz="2800" b="1" smtClean="0"/>
              <a:t>1</a:t>
            </a:r>
            <a:r>
              <a:rPr lang="zh-CN" altLang="en-US" sz="2800" b="1" smtClean="0"/>
              <a:t>）</a:t>
            </a:r>
            <a:r>
              <a:rPr lang="zh-CN" altLang="en-US" sz="2800" b="1" smtClean="0">
                <a:solidFill>
                  <a:srgbClr val="0000FF"/>
                </a:solidFill>
              </a:rPr>
              <a:t>反应缓慢</a:t>
            </a:r>
            <a:r>
              <a:rPr lang="zh-CN" altLang="en-US" sz="2800" b="1" smtClean="0"/>
              <a:t>。有机分子中的原子一般以共价键结合，有机反应是分子之间的反应。</a:t>
            </a:r>
          </a:p>
          <a:p>
            <a:r>
              <a:rPr lang="zh-CN" altLang="en-US" sz="2800" b="1" smtClean="0"/>
              <a:t>（</a:t>
            </a:r>
            <a:r>
              <a:rPr lang="en-US" altLang="zh-CN" sz="2800" b="1" smtClean="0"/>
              <a:t>2</a:t>
            </a:r>
            <a:r>
              <a:rPr lang="zh-CN" altLang="en-US" sz="2800" b="1" smtClean="0"/>
              <a:t>）</a:t>
            </a:r>
            <a:r>
              <a:rPr lang="zh-CN" altLang="en-US" sz="2800" b="1" smtClean="0">
                <a:solidFill>
                  <a:srgbClr val="0000FF"/>
                </a:solidFill>
              </a:rPr>
              <a:t>反应产物复杂</a:t>
            </a:r>
            <a:r>
              <a:rPr lang="zh-CN" altLang="en-US" sz="2800" b="1" smtClean="0"/>
              <a:t>。有机物往往具有多个反应部位，在生成主要产物的同时，往往伴有其他副产物的生成。</a:t>
            </a:r>
          </a:p>
          <a:p>
            <a:r>
              <a:rPr lang="zh-CN" altLang="en-US" sz="2800" b="1" smtClean="0"/>
              <a:t>（</a:t>
            </a:r>
            <a:r>
              <a:rPr lang="en-US" altLang="zh-CN" sz="2800" b="1" smtClean="0"/>
              <a:t>3</a:t>
            </a:r>
            <a:r>
              <a:rPr lang="zh-CN" altLang="en-US" sz="2800" b="1" smtClean="0"/>
              <a:t>）</a:t>
            </a:r>
            <a:r>
              <a:rPr lang="zh-CN" altLang="en-US" sz="2800" b="1" smtClean="0">
                <a:solidFill>
                  <a:srgbClr val="0000FF"/>
                </a:solidFill>
              </a:rPr>
              <a:t>反应常在有机溶剂中进行</a:t>
            </a:r>
            <a:r>
              <a:rPr lang="zh-CN" altLang="en-US" sz="2800" b="1" smtClean="0"/>
              <a:t>。有机物一般在水中的溶解度较小，而在有机溶剂中的溶解度较大。</a:t>
            </a:r>
            <a:endParaRPr lang="zh-CN" altLang="en-US" sz="2800" b="1"/>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ChangeArrowheads="1"/>
          </p:cNvSpPr>
          <p:nvPr/>
        </p:nvSpPr>
        <p:spPr bwMode="auto">
          <a:xfrm>
            <a:off x="935596" y="404664"/>
            <a:ext cx="6399212"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lstStyle>
            <a:lvl1pPr algn="ctr" defTabSz="846138">
              <a:spcBef>
                <a:spcPct val="20000"/>
              </a:spcBef>
              <a:defRPr sz="2900">
                <a:solidFill>
                  <a:schemeClr val="bg1"/>
                </a:solidFill>
                <a:latin typeface="黑体" panose="02010609060101010101" pitchFamily="49" charset="-122"/>
                <a:ea typeface="黑体" panose="02010609060101010101" pitchFamily="49" charset="-122"/>
              </a:defRPr>
            </a:lvl1pPr>
            <a:lvl2pPr marL="423863" algn="ctr" defTabSz="846138">
              <a:spcBef>
                <a:spcPct val="20000"/>
              </a:spcBef>
              <a:defRPr sz="2200">
                <a:solidFill>
                  <a:schemeClr val="tx1"/>
                </a:solidFill>
                <a:latin typeface="黑体" panose="02010609060101010101" pitchFamily="49" charset="-122"/>
                <a:ea typeface="黑体" panose="02010609060101010101" pitchFamily="49" charset="-122"/>
              </a:defRPr>
            </a:lvl2pPr>
            <a:lvl3pPr marL="846138" algn="ctr" defTabSz="846138">
              <a:spcBef>
                <a:spcPct val="20000"/>
              </a:spcBef>
              <a:defRPr sz="2200">
                <a:solidFill>
                  <a:schemeClr val="tx1"/>
                </a:solidFill>
                <a:latin typeface="黑体" panose="02010609060101010101" pitchFamily="49" charset="-122"/>
                <a:ea typeface="黑体" panose="02010609060101010101" pitchFamily="49" charset="-122"/>
              </a:defRPr>
            </a:lvl3pPr>
            <a:lvl4pPr marL="1270000" algn="ctr" defTabSz="846138">
              <a:spcBef>
                <a:spcPct val="20000"/>
              </a:spcBef>
              <a:defRPr sz="2200">
                <a:solidFill>
                  <a:schemeClr val="tx1"/>
                </a:solidFill>
                <a:latin typeface="黑体" panose="02010609060101010101" pitchFamily="49" charset="-122"/>
                <a:ea typeface="黑体" panose="02010609060101010101" pitchFamily="49" charset="-122"/>
              </a:defRPr>
            </a:lvl4pPr>
            <a:lvl5pPr marL="1693863" algn="ctr" defTabSz="846138">
              <a:spcBef>
                <a:spcPct val="20000"/>
              </a:spcBef>
              <a:defRPr>
                <a:solidFill>
                  <a:schemeClr val="tx1"/>
                </a:solidFill>
                <a:latin typeface="黑体" panose="02010609060101010101" pitchFamily="49" charset="-122"/>
                <a:ea typeface="黑体" panose="02010609060101010101" pitchFamily="49" charset="-122"/>
              </a:defRPr>
            </a:lvl5pPr>
            <a:lvl6pPr marL="21510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6pPr>
            <a:lvl7pPr marL="26082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7pPr>
            <a:lvl8pPr marL="30654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8pPr>
            <a:lvl9pPr marL="35226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9pPr>
          </a:lstStyle>
          <a:p>
            <a:r>
              <a:rPr lang="zh-CN" altLang="en-US" sz="3600" b="1">
                <a:solidFill>
                  <a:schemeClr val="tx1"/>
                </a:solidFill>
                <a:latin typeface="宋体" panose="02010600030101010101" pitchFamily="2" charset="-122"/>
                <a:ea typeface="宋体" panose="02010600030101010101" pitchFamily="2" charset="-122"/>
              </a:rPr>
              <a:t>第二章 烃和卤代烃</a:t>
            </a:r>
            <a:endParaRPr lang="en-US" altLang="zh-CN" sz="3600" b="1">
              <a:solidFill>
                <a:schemeClr val="tx1"/>
              </a:solidFill>
              <a:latin typeface="宋体" panose="02010600030101010101" pitchFamily="2" charset="-122"/>
              <a:ea typeface="宋体" panose="02010600030101010101" pitchFamily="2" charset="-122"/>
            </a:endParaRPr>
          </a:p>
        </p:txBody>
      </p:sp>
      <p:sp>
        <p:nvSpPr>
          <p:cNvPr id="15365" name="Rectangle 5"/>
          <p:cNvSpPr>
            <a:spLocks noChangeArrowheads="1"/>
          </p:cNvSpPr>
          <p:nvPr/>
        </p:nvSpPr>
        <p:spPr bwMode="auto">
          <a:xfrm>
            <a:off x="935596" y="1052736"/>
            <a:ext cx="6399213"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lstStyle>
            <a:lvl1pPr algn="ctr" defTabSz="846138">
              <a:spcBef>
                <a:spcPct val="20000"/>
              </a:spcBef>
              <a:defRPr sz="2900">
                <a:solidFill>
                  <a:schemeClr val="bg1"/>
                </a:solidFill>
                <a:latin typeface="黑体" panose="02010609060101010101" pitchFamily="49" charset="-122"/>
                <a:ea typeface="黑体" panose="02010609060101010101" pitchFamily="49" charset="-122"/>
              </a:defRPr>
            </a:lvl1pPr>
            <a:lvl2pPr marL="423863" algn="ctr" defTabSz="846138">
              <a:spcBef>
                <a:spcPct val="20000"/>
              </a:spcBef>
              <a:defRPr sz="2200">
                <a:solidFill>
                  <a:schemeClr val="tx1"/>
                </a:solidFill>
                <a:latin typeface="黑体" panose="02010609060101010101" pitchFamily="49" charset="-122"/>
                <a:ea typeface="黑体" panose="02010609060101010101" pitchFamily="49" charset="-122"/>
              </a:defRPr>
            </a:lvl2pPr>
            <a:lvl3pPr marL="846138" algn="ctr" defTabSz="846138">
              <a:spcBef>
                <a:spcPct val="20000"/>
              </a:spcBef>
              <a:defRPr sz="2200">
                <a:solidFill>
                  <a:schemeClr val="tx1"/>
                </a:solidFill>
                <a:latin typeface="黑体" panose="02010609060101010101" pitchFamily="49" charset="-122"/>
                <a:ea typeface="黑体" panose="02010609060101010101" pitchFamily="49" charset="-122"/>
              </a:defRPr>
            </a:lvl3pPr>
            <a:lvl4pPr marL="1270000" algn="ctr" defTabSz="846138">
              <a:spcBef>
                <a:spcPct val="20000"/>
              </a:spcBef>
              <a:defRPr sz="2200">
                <a:solidFill>
                  <a:schemeClr val="tx1"/>
                </a:solidFill>
                <a:latin typeface="黑体" panose="02010609060101010101" pitchFamily="49" charset="-122"/>
                <a:ea typeface="黑体" panose="02010609060101010101" pitchFamily="49" charset="-122"/>
              </a:defRPr>
            </a:lvl4pPr>
            <a:lvl5pPr marL="1693863" algn="ctr" defTabSz="846138">
              <a:spcBef>
                <a:spcPct val="20000"/>
              </a:spcBef>
              <a:defRPr>
                <a:solidFill>
                  <a:schemeClr val="tx1"/>
                </a:solidFill>
                <a:latin typeface="黑体" panose="02010609060101010101" pitchFamily="49" charset="-122"/>
                <a:ea typeface="黑体" panose="02010609060101010101" pitchFamily="49" charset="-122"/>
              </a:defRPr>
            </a:lvl5pPr>
            <a:lvl6pPr marL="21510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6pPr>
            <a:lvl7pPr marL="26082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7pPr>
            <a:lvl8pPr marL="30654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8pPr>
            <a:lvl9pPr marL="3522663" algn="ctr" defTabSz="846138" fontAlgn="base">
              <a:spcBef>
                <a:spcPct val="20000"/>
              </a:spcBef>
              <a:spcAft>
                <a:spcPct val="0"/>
              </a:spcAft>
              <a:defRPr>
                <a:solidFill>
                  <a:schemeClr val="tx1"/>
                </a:solidFill>
                <a:latin typeface="黑体" panose="02010609060101010101" pitchFamily="49" charset="-122"/>
                <a:ea typeface="黑体" panose="02010609060101010101" pitchFamily="49" charset="-122"/>
              </a:defRPr>
            </a:lvl9pPr>
          </a:lstStyle>
          <a:p>
            <a:r>
              <a:rPr lang="zh-CN" altLang="en-US" sz="3600" b="1">
                <a:solidFill>
                  <a:schemeClr val="tx1"/>
                </a:solidFill>
                <a:latin typeface="宋体" panose="02010600030101010101" pitchFamily="2" charset="-122"/>
                <a:ea typeface="宋体" panose="02010600030101010101" pitchFamily="2" charset="-122"/>
              </a:rPr>
              <a:t>第一节 脂肪烃</a:t>
            </a:r>
            <a:endParaRPr lang="en-US" altLang="zh-CN" sz="3600" b="1">
              <a:solidFill>
                <a:schemeClr val="tx1"/>
              </a:solidFill>
              <a:latin typeface="宋体" panose="02010600030101010101" pitchFamily="2" charset="-122"/>
              <a:ea typeface="宋体" panose="02010600030101010101" pitchFamily="2"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4217407961"/>
              </p:ext>
            </p:extLst>
          </p:nvPr>
        </p:nvGraphicFramePr>
        <p:xfrm>
          <a:off x="395536" y="2427831"/>
          <a:ext cx="8244916" cy="1944216"/>
        </p:xfrm>
        <a:graphic>
          <a:graphicData uri="http://schemas.openxmlformats.org/drawingml/2006/table">
            <a:tbl>
              <a:tblPr firstRow="1" bandRow="1">
                <a:tableStyleId>{5C22544A-7EE6-4342-B048-85BDC9FD1C3A}</a:tableStyleId>
              </a:tblPr>
              <a:tblGrid>
                <a:gridCol w="2061229"/>
                <a:gridCol w="2061229"/>
                <a:gridCol w="2061229"/>
                <a:gridCol w="2061229"/>
              </a:tblGrid>
              <a:tr h="648072">
                <a:tc>
                  <a:txBody>
                    <a:bodyPr/>
                    <a:lstStyle/>
                    <a:p>
                      <a:endParaRPr lang="zh-CN" altLang="en-US" sz="3600"/>
                    </a:p>
                  </a:txBody>
                  <a:tcPr/>
                </a:tc>
                <a:tc>
                  <a:txBody>
                    <a:bodyPr/>
                    <a:lstStyle/>
                    <a:p>
                      <a:r>
                        <a:rPr lang="zh-CN" altLang="en-US" sz="3600" smtClean="0"/>
                        <a:t>烷烃</a:t>
                      </a:r>
                      <a:endParaRPr lang="zh-CN" altLang="en-US" sz="3600"/>
                    </a:p>
                  </a:txBody>
                  <a:tcPr/>
                </a:tc>
                <a:tc>
                  <a:txBody>
                    <a:bodyPr/>
                    <a:lstStyle/>
                    <a:p>
                      <a:r>
                        <a:rPr lang="zh-CN" altLang="en-US" sz="3600" smtClean="0"/>
                        <a:t>烯烃</a:t>
                      </a:r>
                      <a:endParaRPr lang="zh-CN" altLang="en-US" sz="3600"/>
                    </a:p>
                  </a:txBody>
                  <a:tcPr/>
                </a:tc>
                <a:tc>
                  <a:txBody>
                    <a:bodyPr/>
                    <a:lstStyle/>
                    <a:p>
                      <a:r>
                        <a:rPr lang="zh-CN" altLang="en-US" sz="3600" smtClean="0"/>
                        <a:t>炔烃</a:t>
                      </a:r>
                      <a:endParaRPr lang="zh-CN" altLang="en-US" sz="3600"/>
                    </a:p>
                  </a:txBody>
                  <a:tcPr/>
                </a:tc>
              </a:tr>
              <a:tr h="648072">
                <a:tc>
                  <a:txBody>
                    <a:bodyPr/>
                    <a:lstStyle/>
                    <a:p>
                      <a:r>
                        <a:rPr lang="zh-CN" altLang="en-US" sz="3600" smtClean="0"/>
                        <a:t>官能团</a:t>
                      </a:r>
                      <a:endParaRPr lang="zh-CN" altLang="en-US" sz="3600"/>
                    </a:p>
                  </a:txBody>
                  <a:tcPr/>
                </a:tc>
                <a:tc>
                  <a:txBody>
                    <a:bodyPr/>
                    <a:lstStyle/>
                    <a:p>
                      <a:r>
                        <a:rPr lang="zh-CN" altLang="en-US" sz="3600" smtClean="0"/>
                        <a:t>无</a:t>
                      </a:r>
                      <a:endParaRPr lang="zh-CN" altLang="en-US" sz="3600"/>
                    </a:p>
                  </a:txBody>
                  <a:tcPr/>
                </a:tc>
                <a:tc>
                  <a:txBody>
                    <a:bodyPr/>
                    <a:lstStyle/>
                    <a:p>
                      <a:r>
                        <a:rPr lang="zh-CN" altLang="en-US" sz="3600" smtClean="0"/>
                        <a:t>碳碳双键</a:t>
                      </a:r>
                      <a:endParaRPr lang="zh-CN" altLang="en-US" sz="3600"/>
                    </a:p>
                  </a:txBody>
                  <a:tcPr/>
                </a:tc>
                <a:tc>
                  <a:txBody>
                    <a:bodyPr/>
                    <a:lstStyle/>
                    <a:p>
                      <a:r>
                        <a:rPr lang="zh-CN" altLang="en-US" sz="3600" smtClean="0"/>
                        <a:t>碳碳三键</a:t>
                      </a:r>
                      <a:endParaRPr lang="zh-CN" altLang="en-US" sz="3600"/>
                    </a:p>
                  </a:txBody>
                  <a:tcPr/>
                </a:tc>
              </a:tr>
              <a:tr h="648072">
                <a:tc>
                  <a:txBody>
                    <a:bodyPr/>
                    <a:lstStyle/>
                    <a:p>
                      <a:r>
                        <a:rPr lang="zh-CN" altLang="en-US" sz="3600" smtClean="0"/>
                        <a:t>通式</a:t>
                      </a:r>
                      <a:endParaRPr lang="zh-CN" altLang="en-US" sz="3600"/>
                    </a:p>
                  </a:txBody>
                  <a:tcPr/>
                </a:tc>
                <a:tc>
                  <a:txBody>
                    <a:bodyPr/>
                    <a:lstStyle/>
                    <a:p>
                      <a:endParaRPr lang="zh-CN" altLang="en-US" sz="3600"/>
                    </a:p>
                  </a:txBody>
                  <a:tcPr/>
                </a:tc>
                <a:tc>
                  <a:txBody>
                    <a:bodyPr/>
                    <a:lstStyle/>
                    <a:p>
                      <a:endParaRPr lang="zh-CN" altLang="en-US" sz="3600"/>
                    </a:p>
                  </a:txBody>
                  <a:tcPr/>
                </a:tc>
                <a:tc>
                  <a:txBody>
                    <a:bodyPr/>
                    <a:lstStyle/>
                    <a:p>
                      <a:endParaRPr lang="zh-CN" altLang="en-US" sz="3600"/>
                    </a:p>
                  </a:txBody>
                  <a:tcPr/>
                </a:tc>
              </a:tr>
            </a:tbl>
          </a:graphicData>
        </a:graphic>
      </p:graphicFrame>
      <p:pic>
        <p:nvPicPr>
          <p:cNvPr id="6" name="图片 5"/>
          <p:cNvPicPr>
            <a:picLocks noChangeAspect="1"/>
          </p:cNvPicPr>
          <p:nvPr/>
        </p:nvPicPr>
        <p:blipFill>
          <a:blip r:embed="rId2"/>
          <a:stretch>
            <a:fillRect/>
          </a:stretch>
        </p:blipFill>
        <p:spPr>
          <a:xfrm>
            <a:off x="4716016" y="3710701"/>
            <a:ext cx="1008112" cy="646704"/>
          </a:xfrm>
          <a:prstGeom prst="rect">
            <a:avLst/>
          </a:prstGeom>
        </p:spPr>
      </p:pic>
      <p:pic>
        <p:nvPicPr>
          <p:cNvPr id="7" name="图片 6"/>
          <p:cNvPicPr>
            <a:picLocks noChangeAspect="1"/>
          </p:cNvPicPr>
          <p:nvPr/>
        </p:nvPicPr>
        <p:blipFill>
          <a:blip r:embed="rId3"/>
          <a:stretch>
            <a:fillRect/>
          </a:stretch>
        </p:blipFill>
        <p:spPr>
          <a:xfrm>
            <a:off x="2573778" y="3703002"/>
            <a:ext cx="1296144" cy="662102"/>
          </a:xfrm>
          <a:prstGeom prst="rect">
            <a:avLst/>
          </a:prstGeom>
        </p:spPr>
      </p:pic>
      <p:pic>
        <p:nvPicPr>
          <p:cNvPr id="8" name="图片 7"/>
          <p:cNvPicPr>
            <a:picLocks noChangeAspect="1"/>
          </p:cNvPicPr>
          <p:nvPr/>
        </p:nvPicPr>
        <p:blipFill>
          <a:blip r:embed="rId4"/>
          <a:stretch>
            <a:fillRect/>
          </a:stretch>
        </p:blipFill>
        <p:spPr>
          <a:xfrm>
            <a:off x="6753729" y="3746397"/>
            <a:ext cx="1162157" cy="622476"/>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noChangeArrowheads="1"/>
          </p:cNvSpPr>
          <p:nvPr>
            <p:ph type="body" sz="half" idx="4294967295"/>
          </p:nvPr>
        </p:nvSpPr>
        <p:spPr>
          <a:xfrm>
            <a:off x="457200" y="476250"/>
            <a:ext cx="8362950" cy="604838"/>
          </a:xfrm>
          <a:prstGeom prst="rect">
            <a:avLst/>
          </a:prstGeom>
        </p:spPr>
        <p:txBody>
          <a:bodyPr/>
          <a:lstStyle/>
          <a:p>
            <a:pPr marL="0" indent="0">
              <a:spcBef>
                <a:spcPct val="50000"/>
              </a:spcBef>
              <a:buClr>
                <a:schemeClr val="bg1"/>
              </a:buClr>
            </a:pPr>
            <a:r>
              <a:rPr kumimoji="1" lang="en-US" altLang="zh-CN" sz="2800" b="1">
                <a:solidFill>
                  <a:srgbClr val="0000FF"/>
                </a:solidFill>
              </a:rPr>
              <a:t>1.</a:t>
            </a:r>
            <a:r>
              <a:rPr kumimoji="1" lang="zh-CN" altLang="en-US" sz="2800" b="1">
                <a:solidFill>
                  <a:srgbClr val="0000FF"/>
                </a:solidFill>
              </a:rPr>
              <a:t>同系物物性递变规律</a:t>
            </a:r>
            <a:r>
              <a:rPr kumimoji="1" lang="en-US" altLang="zh-CN" sz="2800" b="1">
                <a:solidFill>
                  <a:srgbClr val="0000FF"/>
                </a:solidFill>
              </a:rPr>
              <a:t>(P.28</a:t>
            </a:r>
            <a:r>
              <a:rPr kumimoji="1" lang="zh-CN" altLang="en-US" sz="2800" b="1">
                <a:solidFill>
                  <a:srgbClr val="0000FF"/>
                </a:solidFill>
              </a:rPr>
              <a:t>思考与交流</a:t>
            </a:r>
            <a:r>
              <a:rPr kumimoji="1" lang="en-US" altLang="zh-CN" sz="2800" b="1">
                <a:solidFill>
                  <a:srgbClr val="0000FF"/>
                </a:solidFill>
              </a:rPr>
              <a:t>)</a:t>
            </a:r>
            <a:endParaRPr lang="en-US" altLang="zh-CN" sz="2800" b="1">
              <a:solidFill>
                <a:srgbClr val="0000FF"/>
              </a:solidFill>
            </a:endParaRPr>
          </a:p>
        </p:txBody>
      </p:sp>
      <p:grpSp>
        <p:nvGrpSpPr>
          <p:cNvPr id="109572" name="Group 4"/>
          <p:cNvGrpSpPr>
            <a:grpSpLocks/>
          </p:cNvGrpSpPr>
          <p:nvPr/>
        </p:nvGrpSpPr>
        <p:grpSpPr bwMode="auto">
          <a:xfrm>
            <a:off x="1588" y="860425"/>
            <a:ext cx="4498975" cy="5357813"/>
            <a:chOff x="-68" y="706"/>
            <a:chExt cx="2834" cy="3375"/>
          </a:xfrm>
        </p:grpSpPr>
        <p:sp>
          <p:nvSpPr>
            <p:cNvPr id="109573" name="Rectangle 5"/>
            <p:cNvSpPr>
              <a:spLocks noChangeArrowheads="1"/>
            </p:cNvSpPr>
            <p:nvPr/>
          </p:nvSpPr>
          <p:spPr bwMode="auto">
            <a:xfrm>
              <a:off x="2483" y="3498"/>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4" name="Rectangle 6"/>
            <p:cNvSpPr>
              <a:spLocks noChangeArrowheads="1"/>
            </p:cNvSpPr>
            <p:nvPr/>
          </p:nvSpPr>
          <p:spPr bwMode="auto">
            <a:xfrm>
              <a:off x="2198"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5" name="Rectangle 7"/>
            <p:cNvSpPr>
              <a:spLocks noChangeArrowheads="1"/>
            </p:cNvSpPr>
            <p:nvPr/>
          </p:nvSpPr>
          <p:spPr bwMode="auto">
            <a:xfrm>
              <a:off x="1912"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6" name="Rectangle 8"/>
            <p:cNvSpPr>
              <a:spLocks noChangeArrowheads="1"/>
            </p:cNvSpPr>
            <p:nvPr/>
          </p:nvSpPr>
          <p:spPr bwMode="auto">
            <a:xfrm>
              <a:off x="1626"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7" name="Rectangle 9"/>
            <p:cNvSpPr>
              <a:spLocks noChangeArrowheads="1"/>
            </p:cNvSpPr>
            <p:nvPr/>
          </p:nvSpPr>
          <p:spPr bwMode="auto">
            <a:xfrm>
              <a:off x="1342" y="3498"/>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8" name="Rectangle 10"/>
            <p:cNvSpPr>
              <a:spLocks noChangeArrowheads="1"/>
            </p:cNvSpPr>
            <p:nvPr/>
          </p:nvSpPr>
          <p:spPr bwMode="auto">
            <a:xfrm>
              <a:off x="1056"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79" name="Rectangle 11"/>
            <p:cNvSpPr>
              <a:spLocks noChangeArrowheads="1"/>
            </p:cNvSpPr>
            <p:nvPr/>
          </p:nvSpPr>
          <p:spPr bwMode="auto">
            <a:xfrm>
              <a:off x="770"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0" name="Rectangle 12"/>
            <p:cNvSpPr>
              <a:spLocks noChangeArrowheads="1"/>
            </p:cNvSpPr>
            <p:nvPr/>
          </p:nvSpPr>
          <p:spPr bwMode="auto">
            <a:xfrm>
              <a:off x="485"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1" name="Rectangle 13"/>
            <p:cNvSpPr>
              <a:spLocks noChangeArrowheads="1"/>
            </p:cNvSpPr>
            <p:nvPr/>
          </p:nvSpPr>
          <p:spPr bwMode="auto">
            <a:xfrm>
              <a:off x="200"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2" name="Rectangle 14"/>
            <p:cNvSpPr>
              <a:spLocks noChangeArrowheads="1"/>
            </p:cNvSpPr>
            <p:nvPr/>
          </p:nvSpPr>
          <p:spPr bwMode="auto">
            <a:xfrm>
              <a:off x="2483" y="3172"/>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3" name="Rectangle 15"/>
            <p:cNvSpPr>
              <a:spLocks noChangeArrowheads="1"/>
            </p:cNvSpPr>
            <p:nvPr/>
          </p:nvSpPr>
          <p:spPr bwMode="auto">
            <a:xfrm>
              <a:off x="2198"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4" name="Rectangle 16"/>
            <p:cNvSpPr>
              <a:spLocks noChangeArrowheads="1"/>
            </p:cNvSpPr>
            <p:nvPr/>
          </p:nvSpPr>
          <p:spPr bwMode="auto">
            <a:xfrm>
              <a:off x="1912"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5" name="Rectangle 17"/>
            <p:cNvSpPr>
              <a:spLocks noChangeArrowheads="1"/>
            </p:cNvSpPr>
            <p:nvPr/>
          </p:nvSpPr>
          <p:spPr bwMode="auto">
            <a:xfrm>
              <a:off x="1626"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6" name="Rectangle 18"/>
            <p:cNvSpPr>
              <a:spLocks noChangeArrowheads="1"/>
            </p:cNvSpPr>
            <p:nvPr/>
          </p:nvSpPr>
          <p:spPr bwMode="auto">
            <a:xfrm>
              <a:off x="1342" y="3172"/>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7" name="Rectangle 19"/>
            <p:cNvSpPr>
              <a:spLocks noChangeArrowheads="1"/>
            </p:cNvSpPr>
            <p:nvPr/>
          </p:nvSpPr>
          <p:spPr bwMode="auto">
            <a:xfrm>
              <a:off x="1056"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8" name="Rectangle 20"/>
            <p:cNvSpPr>
              <a:spLocks noChangeArrowheads="1"/>
            </p:cNvSpPr>
            <p:nvPr/>
          </p:nvSpPr>
          <p:spPr bwMode="auto">
            <a:xfrm>
              <a:off x="770"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89" name="Rectangle 21"/>
            <p:cNvSpPr>
              <a:spLocks noChangeArrowheads="1"/>
            </p:cNvSpPr>
            <p:nvPr/>
          </p:nvSpPr>
          <p:spPr bwMode="auto">
            <a:xfrm>
              <a:off x="485"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0" name="Rectangle 22"/>
            <p:cNvSpPr>
              <a:spLocks noChangeArrowheads="1"/>
            </p:cNvSpPr>
            <p:nvPr/>
          </p:nvSpPr>
          <p:spPr bwMode="auto">
            <a:xfrm>
              <a:off x="200"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1" name="Rectangle 23"/>
            <p:cNvSpPr>
              <a:spLocks noChangeArrowheads="1"/>
            </p:cNvSpPr>
            <p:nvPr/>
          </p:nvSpPr>
          <p:spPr bwMode="auto">
            <a:xfrm>
              <a:off x="2483" y="2846"/>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2" name="Rectangle 24"/>
            <p:cNvSpPr>
              <a:spLocks noChangeArrowheads="1"/>
            </p:cNvSpPr>
            <p:nvPr/>
          </p:nvSpPr>
          <p:spPr bwMode="auto">
            <a:xfrm>
              <a:off x="2198"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3" name="Rectangle 25"/>
            <p:cNvSpPr>
              <a:spLocks noChangeArrowheads="1"/>
            </p:cNvSpPr>
            <p:nvPr/>
          </p:nvSpPr>
          <p:spPr bwMode="auto">
            <a:xfrm>
              <a:off x="1912"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4" name="Rectangle 26"/>
            <p:cNvSpPr>
              <a:spLocks noChangeArrowheads="1"/>
            </p:cNvSpPr>
            <p:nvPr/>
          </p:nvSpPr>
          <p:spPr bwMode="auto">
            <a:xfrm>
              <a:off x="1626"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5" name="Rectangle 27"/>
            <p:cNvSpPr>
              <a:spLocks noChangeArrowheads="1"/>
            </p:cNvSpPr>
            <p:nvPr/>
          </p:nvSpPr>
          <p:spPr bwMode="auto">
            <a:xfrm>
              <a:off x="1342" y="2846"/>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6" name="Rectangle 28"/>
            <p:cNvSpPr>
              <a:spLocks noChangeArrowheads="1"/>
            </p:cNvSpPr>
            <p:nvPr/>
          </p:nvSpPr>
          <p:spPr bwMode="auto">
            <a:xfrm>
              <a:off x="1056"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7" name="Rectangle 29"/>
            <p:cNvSpPr>
              <a:spLocks noChangeArrowheads="1"/>
            </p:cNvSpPr>
            <p:nvPr/>
          </p:nvSpPr>
          <p:spPr bwMode="auto">
            <a:xfrm>
              <a:off x="770"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8" name="Rectangle 30"/>
            <p:cNvSpPr>
              <a:spLocks noChangeArrowheads="1"/>
            </p:cNvSpPr>
            <p:nvPr/>
          </p:nvSpPr>
          <p:spPr bwMode="auto">
            <a:xfrm>
              <a:off x="485"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599" name="Rectangle 31"/>
            <p:cNvSpPr>
              <a:spLocks noChangeArrowheads="1"/>
            </p:cNvSpPr>
            <p:nvPr/>
          </p:nvSpPr>
          <p:spPr bwMode="auto">
            <a:xfrm>
              <a:off x="200"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0" name="Rectangle 32"/>
            <p:cNvSpPr>
              <a:spLocks noChangeArrowheads="1"/>
            </p:cNvSpPr>
            <p:nvPr/>
          </p:nvSpPr>
          <p:spPr bwMode="auto">
            <a:xfrm>
              <a:off x="2483" y="2520"/>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1" name="Rectangle 33"/>
            <p:cNvSpPr>
              <a:spLocks noChangeArrowheads="1"/>
            </p:cNvSpPr>
            <p:nvPr/>
          </p:nvSpPr>
          <p:spPr bwMode="auto">
            <a:xfrm>
              <a:off x="2198"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2" name="Rectangle 34"/>
            <p:cNvSpPr>
              <a:spLocks noChangeArrowheads="1"/>
            </p:cNvSpPr>
            <p:nvPr/>
          </p:nvSpPr>
          <p:spPr bwMode="auto">
            <a:xfrm>
              <a:off x="1912"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3" name="Rectangle 35"/>
            <p:cNvSpPr>
              <a:spLocks noChangeArrowheads="1"/>
            </p:cNvSpPr>
            <p:nvPr/>
          </p:nvSpPr>
          <p:spPr bwMode="auto">
            <a:xfrm>
              <a:off x="1626"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4" name="Rectangle 36"/>
            <p:cNvSpPr>
              <a:spLocks noChangeArrowheads="1"/>
            </p:cNvSpPr>
            <p:nvPr/>
          </p:nvSpPr>
          <p:spPr bwMode="auto">
            <a:xfrm>
              <a:off x="1342" y="2520"/>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5" name="Rectangle 37"/>
            <p:cNvSpPr>
              <a:spLocks noChangeArrowheads="1"/>
            </p:cNvSpPr>
            <p:nvPr/>
          </p:nvSpPr>
          <p:spPr bwMode="auto">
            <a:xfrm>
              <a:off x="1056"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6" name="Rectangle 38"/>
            <p:cNvSpPr>
              <a:spLocks noChangeArrowheads="1"/>
            </p:cNvSpPr>
            <p:nvPr/>
          </p:nvSpPr>
          <p:spPr bwMode="auto">
            <a:xfrm>
              <a:off x="770"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7" name="Rectangle 39"/>
            <p:cNvSpPr>
              <a:spLocks noChangeArrowheads="1"/>
            </p:cNvSpPr>
            <p:nvPr/>
          </p:nvSpPr>
          <p:spPr bwMode="auto">
            <a:xfrm>
              <a:off x="485"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8" name="Rectangle 40"/>
            <p:cNvSpPr>
              <a:spLocks noChangeArrowheads="1"/>
            </p:cNvSpPr>
            <p:nvPr/>
          </p:nvSpPr>
          <p:spPr bwMode="auto">
            <a:xfrm>
              <a:off x="200"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09" name="Rectangle 41"/>
            <p:cNvSpPr>
              <a:spLocks noChangeArrowheads="1"/>
            </p:cNvSpPr>
            <p:nvPr/>
          </p:nvSpPr>
          <p:spPr bwMode="auto">
            <a:xfrm>
              <a:off x="2483" y="2194"/>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0" name="Rectangle 42"/>
            <p:cNvSpPr>
              <a:spLocks noChangeArrowheads="1"/>
            </p:cNvSpPr>
            <p:nvPr/>
          </p:nvSpPr>
          <p:spPr bwMode="auto">
            <a:xfrm>
              <a:off x="2198"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1" name="Rectangle 43"/>
            <p:cNvSpPr>
              <a:spLocks noChangeArrowheads="1"/>
            </p:cNvSpPr>
            <p:nvPr/>
          </p:nvSpPr>
          <p:spPr bwMode="auto">
            <a:xfrm>
              <a:off x="1912"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2" name="Rectangle 44"/>
            <p:cNvSpPr>
              <a:spLocks noChangeArrowheads="1"/>
            </p:cNvSpPr>
            <p:nvPr/>
          </p:nvSpPr>
          <p:spPr bwMode="auto">
            <a:xfrm>
              <a:off x="1626"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3" name="Rectangle 45"/>
            <p:cNvSpPr>
              <a:spLocks noChangeArrowheads="1"/>
            </p:cNvSpPr>
            <p:nvPr/>
          </p:nvSpPr>
          <p:spPr bwMode="auto">
            <a:xfrm>
              <a:off x="1342" y="2194"/>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4" name="Rectangle 46"/>
            <p:cNvSpPr>
              <a:spLocks noChangeArrowheads="1"/>
            </p:cNvSpPr>
            <p:nvPr/>
          </p:nvSpPr>
          <p:spPr bwMode="auto">
            <a:xfrm>
              <a:off x="1056"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5" name="Rectangle 47"/>
            <p:cNvSpPr>
              <a:spLocks noChangeArrowheads="1"/>
            </p:cNvSpPr>
            <p:nvPr/>
          </p:nvSpPr>
          <p:spPr bwMode="auto">
            <a:xfrm>
              <a:off x="770"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6" name="Rectangle 48"/>
            <p:cNvSpPr>
              <a:spLocks noChangeArrowheads="1"/>
            </p:cNvSpPr>
            <p:nvPr/>
          </p:nvSpPr>
          <p:spPr bwMode="auto">
            <a:xfrm>
              <a:off x="485"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7" name="Rectangle 49"/>
            <p:cNvSpPr>
              <a:spLocks noChangeArrowheads="1"/>
            </p:cNvSpPr>
            <p:nvPr/>
          </p:nvSpPr>
          <p:spPr bwMode="auto">
            <a:xfrm>
              <a:off x="200"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8" name="Rectangle 50"/>
            <p:cNvSpPr>
              <a:spLocks noChangeArrowheads="1"/>
            </p:cNvSpPr>
            <p:nvPr/>
          </p:nvSpPr>
          <p:spPr bwMode="auto">
            <a:xfrm>
              <a:off x="2483" y="1868"/>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19" name="Rectangle 51"/>
            <p:cNvSpPr>
              <a:spLocks noChangeArrowheads="1"/>
            </p:cNvSpPr>
            <p:nvPr/>
          </p:nvSpPr>
          <p:spPr bwMode="auto">
            <a:xfrm>
              <a:off x="2198"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0" name="Rectangle 52"/>
            <p:cNvSpPr>
              <a:spLocks noChangeArrowheads="1"/>
            </p:cNvSpPr>
            <p:nvPr/>
          </p:nvSpPr>
          <p:spPr bwMode="auto">
            <a:xfrm>
              <a:off x="1912"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1" name="Rectangle 53"/>
            <p:cNvSpPr>
              <a:spLocks noChangeArrowheads="1"/>
            </p:cNvSpPr>
            <p:nvPr/>
          </p:nvSpPr>
          <p:spPr bwMode="auto">
            <a:xfrm>
              <a:off x="1626"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2" name="Rectangle 54"/>
            <p:cNvSpPr>
              <a:spLocks noChangeArrowheads="1"/>
            </p:cNvSpPr>
            <p:nvPr/>
          </p:nvSpPr>
          <p:spPr bwMode="auto">
            <a:xfrm>
              <a:off x="1342" y="1868"/>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3" name="Rectangle 55"/>
            <p:cNvSpPr>
              <a:spLocks noChangeArrowheads="1"/>
            </p:cNvSpPr>
            <p:nvPr/>
          </p:nvSpPr>
          <p:spPr bwMode="auto">
            <a:xfrm>
              <a:off x="1056"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4" name="Rectangle 56"/>
            <p:cNvSpPr>
              <a:spLocks noChangeArrowheads="1"/>
            </p:cNvSpPr>
            <p:nvPr/>
          </p:nvSpPr>
          <p:spPr bwMode="auto">
            <a:xfrm>
              <a:off x="770"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5" name="Rectangle 57"/>
            <p:cNvSpPr>
              <a:spLocks noChangeArrowheads="1"/>
            </p:cNvSpPr>
            <p:nvPr/>
          </p:nvSpPr>
          <p:spPr bwMode="auto">
            <a:xfrm>
              <a:off x="485"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6" name="Rectangle 58"/>
            <p:cNvSpPr>
              <a:spLocks noChangeArrowheads="1"/>
            </p:cNvSpPr>
            <p:nvPr/>
          </p:nvSpPr>
          <p:spPr bwMode="auto">
            <a:xfrm>
              <a:off x="200"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7" name="Rectangle 59"/>
            <p:cNvSpPr>
              <a:spLocks noChangeArrowheads="1"/>
            </p:cNvSpPr>
            <p:nvPr/>
          </p:nvSpPr>
          <p:spPr bwMode="auto">
            <a:xfrm>
              <a:off x="2483" y="1542"/>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8" name="Rectangle 60"/>
            <p:cNvSpPr>
              <a:spLocks noChangeArrowheads="1"/>
            </p:cNvSpPr>
            <p:nvPr/>
          </p:nvSpPr>
          <p:spPr bwMode="auto">
            <a:xfrm>
              <a:off x="2198"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29" name="Rectangle 61"/>
            <p:cNvSpPr>
              <a:spLocks noChangeArrowheads="1"/>
            </p:cNvSpPr>
            <p:nvPr/>
          </p:nvSpPr>
          <p:spPr bwMode="auto">
            <a:xfrm>
              <a:off x="1912"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0" name="Rectangle 62"/>
            <p:cNvSpPr>
              <a:spLocks noChangeArrowheads="1"/>
            </p:cNvSpPr>
            <p:nvPr/>
          </p:nvSpPr>
          <p:spPr bwMode="auto">
            <a:xfrm>
              <a:off x="1626"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1" name="Rectangle 63"/>
            <p:cNvSpPr>
              <a:spLocks noChangeArrowheads="1"/>
            </p:cNvSpPr>
            <p:nvPr/>
          </p:nvSpPr>
          <p:spPr bwMode="auto">
            <a:xfrm>
              <a:off x="1342" y="1542"/>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2" name="Rectangle 64"/>
            <p:cNvSpPr>
              <a:spLocks noChangeArrowheads="1"/>
            </p:cNvSpPr>
            <p:nvPr/>
          </p:nvSpPr>
          <p:spPr bwMode="auto">
            <a:xfrm>
              <a:off x="1056"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3" name="Rectangle 65"/>
            <p:cNvSpPr>
              <a:spLocks noChangeArrowheads="1"/>
            </p:cNvSpPr>
            <p:nvPr/>
          </p:nvSpPr>
          <p:spPr bwMode="auto">
            <a:xfrm>
              <a:off x="770"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4" name="Rectangle 66"/>
            <p:cNvSpPr>
              <a:spLocks noChangeArrowheads="1"/>
            </p:cNvSpPr>
            <p:nvPr/>
          </p:nvSpPr>
          <p:spPr bwMode="auto">
            <a:xfrm>
              <a:off x="485"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5" name="Rectangle 67"/>
            <p:cNvSpPr>
              <a:spLocks noChangeArrowheads="1"/>
            </p:cNvSpPr>
            <p:nvPr/>
          </p:nvSpPr>
          <p:spPr bwMode="auto">
            <a:xfrm>
              <a:off x="200"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6" name="Rectangle 68"/>
            <p:cNvSpPr>
              <a:spLocks noChangeArrowheads="1"/>
            </p:cNvSpPr>
            <p:nvPr/>
          </p:nvSpPr>
          <p:spPr bwMode="auto">
            <a:xfrm>
              <a:off x="2483" y="1216"/>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7" name="Rectangle 69"/>
            <p:cNvSpPr>
              <a:spLocks noChangeArrowheads="1"/>
            </p:cNvSpPr>
            <p:nvPr/>
          </p:nvSpPr>
          <p:spPr bwMode="auto">
            <a:xfrm>
              <a:off x="2198"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8" name="Rectangle 70"/>
            <p:cNvSpPr>
              <a:spLocks noChangeArrowheads="1"/>
            </p:cNvSpPr>
            <p:nvPr/>
          </p:nvSpPr>
          <p:spPr bwMode="auto">
            <a:xfrm>
              <a:off x="1912"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39" name="Rectangle 71"/>
            <p:cNvSpPr>
              <a:spLocks noChangeArrowheads="1"/>
            </p:cNvSpPr>
            <p:nvPr/>
          </p:nvSpPr>
          <p:spPr bwMode="auto">
            <a:xfrm>
              <a:off x="1626"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0" name="Rectangle 72"/>
            <p:cNvSpPr>
              <a:spLocks noChangeArrowheads="1"/>
            </p:cNvSpPr>
            <p:nvPr/>
          </p:nvSpPr>
          <p:spPr bwMode="auto">
            <a:xfrm>
              <a:off x="1342" y="1216"/>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1" name="Rectangle 73"/>
            <p:cNvSpPr>
              <a:spLocks noChangeArrowheads="1"/>
            </p:cNvSpPr>
            <p:nvPr/>
          </p:nvSpPr>
          <p:spPr bwMode="auto">
            <a:xfrm>
              <a:off x="1056"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2" name="Rectangle 74"/>
            <p:cNvSpPr>
              <a:spLocks noChangeArrowheads="1"/>
            </p:cNvSpPr>
            <p:nvPr/>
          </p:nvSpPr>
          <p:spPr bwMode="auto">
            <a:xfrm>
              <a:off x="770"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3" name="Rectangle 75"/>
            <p:cNvSpPr>
              <a:spLocks noChangeArrowheads="1"/>
            </p:cNvSpPr>
            <p:nvPr/>
          </p:nvSpPr>
          <p:spPr bwMode="auto">
            <a:xfrm>
              <a:off x="485"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4" name="Rectangle 76"/>
            <p:cNvSpPr>
              <a:spLocks noChangeArrowheads="1"/>
            </p:cNvSpPr>
            <p:nvPr/>
          </p:nvSpPr>
          <p:spPr bwMode="auto">
            <a:xfrm>
              <a:off x="200"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5" name="Rectangle 77"/>
            <p:cNvSpPr>
              <a:spLocks noChangeArrowheads="1"/>
            </p:cNvSpPr>
            <p:nvPr/>
          </p:nvSpPr>
          <p:spPr bwMode="auto">
            <a:xfrm>
              <a:off x="2483" y="890"/>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6" name="Rectangle 78"/>
            <p:cNvSpPr>
              <a:spLocks noChangeArrowheads="1"/>
            </p:cNvSpPr>
            <p:nvPr/>
          </p:nvSpPr>
          <p:spPr bwMode="auto">
            <a:xfrm>
              <a:off x="2198"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7" name="Rectangle 79"/>
            <p:cNvSpPr>
              <a:spLocks noChangeArrowheads="1"/>
            </p:cNvSpPr>
            <p:nvPr/>
          </p:nvSpPr>
          <p:spPr bwMode="auto">
            <a:xfrm>
              <a:off x="1912"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8" name="Rectangle 80"/>
            <p:cNvSpPr>
              <a:spLocks noChangeArrowheads="1"/>
            </p:cNvSpPr>
            <p:nvPr/>
          </p:nvSpPr>
          <p:spPr bwMode="auto">
            <a:xfrm>
              <a:off x="1626"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49" name="Rectangle 81"/>
            <p:cNvSpPr>
              <a:spLocks noChangeArrowheads="1"/>
            </p:cNvSpPr>
            <p:nvPr/>
          </p:nvSpPr>
          <p:spPr bwMode="auto">
            <a:xfrm>
              <a:off x="1342" y="890"/>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50" name="Rectangle 82"/>
            <p:cNvSpPr>
              <a:spLocks noChangeArrowheads="1"/>
            </p:cNvSpPr>
            <p:nvPr/>
          </p:nvSpPr>
          <p:spPr bwMode="auto">
            <a:xfrm>
              <a:off x="1056"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51" name="Rectangle 83"/>
            <p:cNvSpPr>
              <a:spLocks noChangeArrowheads="1"/>
            </p:cNvSpPr>
            <p:nvPr/>
          </p:nvSpPr>
          <p:spPr bwMode="auto">
            <a:xfrm>
              <a:off x="770"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52" name="Rectangle 84"/>
            <p:cNvSpPr>
              <a:spLocks noChangeArrowheads="1"/>
            </p:cNvSpPr>
            <p:nvPr/>
          </p:nvSpPr>
          <p:spPr bwMode="auto">
            <a:xfrm>
              <a:off x="485"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53" name="Rectangle 85"/>
            <p:cNvSpPr>
              <a:spLocks noChangeArrowheads="1"/>
            </p:cNvSpPr>
            <p:nvPr/>
          </p:nvSpPr>
          <p:spPr bwMode="auto">
            <a:xfrm>
              <a:off x="200"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54" name="Line 86"/>
            <p:cNvSpPr>
              <a:spLocks noChangeShapeType="1"/>
            </p:cNvSpPr>
            <p:nvPr/>
          </p:nvSpPr>
          <p:spPr bwMode="auto">
            <a:xfrm>
              <a:off x="200" y="890"/>
              <a:ext cx="2544" cy="0"/>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55" name="Line 87"/>
            <p:cNvSpPr>
              <a:spLocks noChangeShapeType="1"/>
            </p:cNvSpPr>
            <p:nvPr/>
          </p:nvSpPr>
          <p:spPr bwMode="auto">
            <a:xfrm>
              <a:off x="200" y="1216"/>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56" name="Line 88"/>
            <p:cNvSpPr>
              <a:spLocks noChangeShapeType="1"/>
            </p:cNvSpPr>
            <p:nvPr/>
          </p:nvSpPr>
          <p:spPr bwMode="auto">
            <a:xfrm>
              <a:off x="200" y="1542"/>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57" name="Line 89"/>
            <p:cNvSpPr>
              <a:spLocks noChangeShapeType="1"/>
            </p:cNvSpPr>
            <p:nvPr/>
          </p:nvSpPr>
          <p:spPr bwMode="auto">
            <a:xfrm>
              <a:off x="200" y="1868"/>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58" name="Line 90"/>
            <p:cNvSpPr>
              <a:spLocks noChangeShapeType="1"/>
            </p:cNvSpPr>
            <p:nvPr/>
          </p:nvSpPr>
          <p:spPr bwMode="auto">
            <a:xfrm>
              <a:off x="200" y="2194"/>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59" name="Line 91"/>
            <p:cNvSpPr>
              <a:spLocks noChangeShapeType="1"/>
            </p:cNvSpPr>
            <p:nvPr/>
          </p:nvSpPr>
          <p:spPr bwMode="auto">
            <a:xfrm>
              <a:off x="200" y="2520"/>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0" name="Line 92"/>
            <p:cNvSpPr>
              <a:spLocks noChangeShapeType="1"/>
            </p:cNvSpPr>
            <p:nvPr/>
          </p:nvSpPr>
          <p:spPr bwMode="auto">
            <a:xfrm>
              <a:off x="200" y="2846"/>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1" name="Line 93"/>
            <p:cNvSpPr>
              <a:spLocks noChangeShapeType="1"/>
            </p:cNvSpPr>
            <p:nvPr/>
          </p:nvSpPr>
          <p:spPr bwMode="auto">
            <a:xfrm>
              <a:off x="200" y="3172"/>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2" name="Line 94"/>
            <p:cNvSpPr>
              <a:spLocks noChangeShapeType="1"/>
            </p:cNvSpPr>
            <p:nvPr/>
          </p:nvSpPr>
          <p:spPr bwMode="auto">
            <a:xfrm>
              <a:off x="200" y="3498"/>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3" name="Line 95"/>
            <p:cNvSpPr>
              <a:spLocks noChangeShapeType="1"/>
            </p:cNvSpPr>
            <p:nvPr/>
          </p:nvSpPr>
          <p:spPr bwMode="auto">
            <a:xfrm>
              <a:off x="200" y="3824"/>
              <a:ext cx="2544" cy="0"/>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4" name="Line 96"/>
            <p:cNvSpPr>
              <a:spLocks noChangeShapeType="1"/>
            </p:cNvSpPr>
            <p:nvPr/>
          </p:nvSpPr>
          <p:spPr bwMode="auto">
            <a:xfrm>
              <a:off x="200" y="890"/>
              <a:ext cx="0" cy="2934"/>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5" name="Line 97"/>
            <p:cNvSpPr>
              <a:spLocks noChangeShapeType="1"/>
            </p:cNvSpPr>
            <p:nvPr/>
          </p:nvSpPr>
          <p:spPr bwMode="auto">
            <a:xfrm>
              <a:off x="485"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6" name="Line 98"/>
            <p:cNvSpPr>
              <a:spLocks noChangeShapeType="1"/>
            </p:cNvSpPr>
            <p:nvPr/>
          </p:nvSpPr>
          <p:spPr bwMode="auto">
            <a:xfrm>
              <a:off x="770"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7" name="Line 99"/>
            <p:cNvSpPr>
              <a:spLocks noChangeShapeType="1"/>
            </p:cNvSpPr>
            <p:nvPr/>
          </p:nvSpPr>
          <p:spPr bwMode="auto">
            <a:xfrm>
              <a:off x="1056"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8" name="Line 100"/>
            <p:cNvSpPr>
              <a:spLocks noChangeShapeType="1"/>
            </p:cNvSpPr>
            <p:nvPr/>
          </p:nvSpPr>
          <p:spPr bwMode="auto">
            <a:xfrm>
              <a:off x="1342"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69" name="Line 101"/>
            <p:cNvSpPr>
              <a:spLocks noChangeShapeType="1"/>
            </p:cNvSpPr>
            <p:nvPr/>
          </p:nvSpPr>
          <p:spPr bwMode="auto">
            <a:xfrm>
              <a:off x="1626"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0" name="Line 102"/>
            <p:cNvSpPr>
              <a:spLocks noChangeShapeType="1"/>
            </p:cNvSpPr>
            <p:nvPr/>
          </p:nvSpPr>
          <p:spPr bwMode="auto">
            <a:xfrm>
              <a:off x="1912"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1" name="Line 103"/>
            <p:cNvSpPr>
              <a:spLocks noChangeShapeType="1"/>
            </p:cNvSpPr>
            <p:nvPr/>
          </p:nvSpPr>
          <p:spPr bwMode="auto">
            <a:xfrm>
              <a:off x="2198"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2" name="Line 104"/>
            <p:cNvSpPr>
              <a:spLocks noChangeShapeType="1"/>
            </p:cNvSpPr>
            <p:nvPr/>
          </p:nvSpPr>
          <p:spPr bwMode="auto">
            <a:xfrm>
              <a:off x="2483"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3" name="Line 105"/>
            <p:cNvSpPr>
              <a:spLocks noChangeShapeType="1"/>
            </p:cNvSpPr>
            <p:nvPr/>
          </p:nvSpPr>
          <p:spPr bwMode="auto">
            <a:xfrm>
              <a:off x="2744" y="890"/>
              <a:ext cx="0" cy="2934"/>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4" name="Line 106"/>
            <p:cNvSpPr>
              <a:spLocks noChangeShapeType="1"/>
            </p:cNvSpPr>
            <p:nvPr/>
          </p:nvSpPr>
          <p:spPr bwMode="auto">
            <a:xfrm flipV="1">
              <a:off x="204" y="890"/>
              <a:ext cx="0" cy="2948"/>
            </a:xfrm>
            <a:prstGeom prst="line">
              <a:avLst/>
            </a:prstGeom>
            <a:noFill/>
            <a:ln w="57150">
              <a:solidFill>
                <a:srgbClr val="99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5" name="Line 107"/>
            <p:cNvSpPr>
              <a:spLocks noChangeShapeType="1"/>
            </p:cNvSpPr>
            <p:nvPr/>
          </p:nvSpPr>
          <p:spPr bwMode="auto">
            <a:xfrm>
              <a:off x="204" y="2523"/>
              <a:ext cx="2540" cy="0"/>
            </a:xfrm>
            <a:prstGeom prst="line">
              <a:avLst/>
            </a:prstGeom>
            <a:noFill/>
            <a:ln w="57150">
              <a:solidFill>
                <a:srgbClr val="99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676" name="Text Box 108"/>
            <p:cNvSpPr txBox="1">
              <a:spLocks noChangeArrowheads="1"/>
            </p:cNvSpPr>
            <p:nvPr/>
          </p:nvSpPr>
          <p:spPr bwMode="auto">
            <a:xfrm>
              <a:off x="204" y="706"/>
              <a:ext cx="95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FF0066"/>
                  </a:solidFill>
                </a:rPr>
                <a:t>沸点℃</a:t>
              </a:r>
            </a:p>
          </p:txBody>
        </p:sp>
        <p:sp>
          <p:nvSpPr>
            <p:cNvPr id="109677" name="Text Box 109"/>
            <p:cNvSpPr txBox="1">
              <a:spLocks noChangeArrowheads="1"/>
            </p:cNvSpPr>
            <p:nvPr/>
          </p:nvSpPr>
          <p:spPr bwMode="auto">
            <a:xfrm>
              <a:off x="1157" y="2521"/>
              <a:ext cx="149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99FF33"/>
                  </a:solidFill>
                </a:rPr>
                <a:t>分子中碳原子数</a:t>
              </a:r>
            </a:p>
          </p:txBody>
        </p:sp>
        <p:sp>
          <p:nvSpPr>
            <p:cNvPr id="109678" name="Text Box 110"/>
            <p:cNvSpPr txBox="1">
              <a:spLocks noChangeArrowheads="1"/>
            </p:cNvSpPr>
            <p:nvPr/>
          </p:nvSpPr>
          <p:spPr bwMode="auto">
            <a:xfrm>
              <a:off x="340" y="3793"/>
              <a:ext cx="24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400">
                  <a:solidFill>
                    <a:srgbClr val="99FF33"/>
                  </a:solidFill>
                </a:rPr>
                <a:t>2   4    6   8   10 12  14  16 </a:t>
              </a:r>
            </a:p>
          </p:txBody>
        </p:sp>
        <p:sp>
          <p:nvSpPr>
            <p:cNvPr id="109679" name="Text Box 111"/>
            <p:cNvSpPr txBox="1">
              <a:spLocks noChangeArrowheads="1"/>
            </p:cNvSpPr>
            <p:nvPr/>
          </p:nvSpPr>
          <p:spPr bwMode="auto">
            <a:xfrm>
              <a:off x="-68" y="981"/>
              <a:ext cx="544" cy="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zh-CN" sz="2400" b="1">
                  <a:solidFill>
                    <a:srgbClr val="FF7C80"/>
                  </a:solidFill>
                </a:rPr>
                <a:t>200</a:t>
              </a:r>
            </a:p>
            <a:p>
              <a:pPr>
                <a:spcBef>
                  <a:spcPct val="50000"/>
                </a:spcBef>
              </a:pPr>
              <a:endParaRPr lang="en-US" altLang="zh-CN" sz="2400" b="1">
                <a:solidFill>
                  <a:srgbClr val="FF7C80"/>
                </a:solidFill>
              </a:endParaRPr>
            </a:p>
            <a:p>
              <a:pPr>
                <a:spcBef>
                  <a:spcPct val="50000"/>
                </a:spcBef>
              </a:pPr>
              <a:r>
                <a:rPr lang="en-US" altLang="zh-CN" sz="2400" b="1">
                  <a:solidFill>
                    <a:srgbClr val="FF7C80"/>
                  </a:solidFill>
                </a:rPr>
                <a:t>100</a:t>
              </a:r>
            </a:p>
            <a:p>
              <a:pPr>
                <a:spcBef>
                  <a:spcPct val="50000"/>
                </a:spcBef>
              </a:pPr>
              <a:r>
                <a:rPr lang="en-US" altLang="zh-CN" sz="2400" b="1">
                  <a:solidFill>
                    <a:srgbClr val="FF7C80"/>
                  </a:solidFill>
                </a:rPr>
                <a:t>50 </a:t>
              </a:r>
            </a:p>
            <a:p>
              <a:pPr>
                <a:spcBef>
                  <a:spcPct val="50000"/>
                </a:spcBef>
              </a:pPr>
              <a:r>
                <a:rPr lang="en-US" altLang="zh-CN" sz="2400" b="1">
                  <a:solidFill>
                    <a:srgbClr val="FF7C80"/>
                  </a:solidFill>
                </a:rPr>
                <a:t>0</a:t>
              </a:r>
            </a:p>
            <a:p>
              <a:pPr>
                <a:spcBef>
                  <a:spcPct val="50000"/>
                </a:spcBef>
              </a:pPr>
              <a:endParaRPr lang="en-US" altLang="zh-CN" sz="2400" b="1">
                <a:solidFill>
                  <a:srgbClr val="FF7C80"/>
                </a:solidFill>
              </a:endParaRPr>
            </a:p>
            <a:p>
              <a:pPr>
                <a:spcBef>
                  <a:spcPct val="50000"/>
                </a:spcBef>
              </a:pPr>
              <a:r>
                <a:rPr lang="en-US" altLang="zh-CN" sz="2400" b="1">
                  <a:solidFill>
                    <a:srgbClr val="FF7C80"/>
                  </a:solidFill>
                </a:rPr>
                <a:t>-100</a:t>
              </a:r>
            </a:p>
          </p:txBody>
        </p:sp>
      </p:grpSp>
      <p:grpSp>
        <p:nvGrpSpPr>
          <p:cNvPr id="109680" name="Group 112"/>
          <p:cNvGrpSpPr>
            <a:grpSpLocks/>
          </p:cNvGrpSpPr>
          <p:nvPr/>
        </p:nvGrpSpPr>
        <p:grpSpPr bwMode="auto">
          <a:xfrm>
            <a:off x="4752975" y="931863"/>
            <a:ext cx="4391025" cy="5665787"/>
            <a:chOff x="2926" y="693"/>
            <a:chExt cx="2766" cy="3569"/>
          </a:xfrm>
        </p:grpSpPr>
        <p:grpSp>
          <p:nvGrpSpPr>
            <p:cNvPr id="109681" name="Group 113"/>
            <p:cNvGrpSpPr>
              <a:grpSpLocks/>
            </p:cNvGrpSpPr>
            <p:nvPr/>
          </p:nvGrpSpPr>
          <p:grpSpPr bwMode="auto">
            <a:xfrm>
              <a:off x="3107" y="890"/>
              <a:ext cx="2544" cy="2934"/>
              <a:chOff x="3107" y="890"/>
              <a:chExt cx="2544" cy="2934"/>
            </a:xfrm>
          </p:grpSpPr>
          <p:sp>
            <p:nvSpPr>
              <p:cNvPr id="109682" name="Rectangle 114"/>
              <p:cNvSpPr>
                <a:spLocks noChangeArrowheads="1"/>
              </p:cNvSpPr>
              <p:nvPr/>
            </p:nvSpPr>
            <p:spPr bwMode="auto">
              <a:xfrm>
                <a:off x="5390" y="3498"/>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3" name="Rectangle 115"/>
              <p:cNvSpPr>
                <a:spLocks noChangeArrowheads="1"/>
              </p:cNvSpPr>
              <p:nvPr/>
            </p:nvSpPr>
            <p:spPr bwMode="auto">
              <a:xfrm>
                <a:off x="5105"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4" name="Rectangle 116"/>
              <p:cNvSpPr>
                <a:spLocks noChangeArrowheads="1"/>
              </p:cNvSpPr>
              <p:nvPr/>
            </p:nvSpPr>
            <p:spPr bwMode="auto">
              <a:xfrm>
                <a:off x="4819"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5" name="Rectangle 117"/>
              <p:cNvSpPr>
                <a:spLocks noChangeArrowheads="1"/>
              </p:cNvSpPr>
              <p:nvPr/>
            </p:nvSpPr>
            <p:spPr bwMode="auto">
              <a:xfrm>
                <a:off x="4533"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6" name="Rectangle 118"/>
              <p:cNvSpPr>
                <a:spLocks noChangeArrowheads="1"/>
              </p:cNvSpPr>
              <p:nvPr/>
            </p:nvSpPr>
            <p:spPr bwMode="auto">
              <a:xfrm>
                <a:off x="4249" y="3498"/>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7" name="Rectangle 119"/>
              <p:cNvSpPr>
                <a:spLocks noChangeArrowheads="1"/>
              </p:cNvSpPr>
              <p:nvPr/>
            </p:nvSpPr>
            <p:spPr bwMode="auto">
              <a:xfrm>
                <a:off x="3963"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8" name="Rectangle 120"/>
              <p:cNvSpPr>
                <a:spLocks noChangeArrowheads="1"/>
              </p:cNvSpPr>
              <p:nvPr/>
            </p:nvSpPr>
            <p:spPr bwMode="auto">
              <a:xfrm>
                <a:off x="3677" y="349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89" name="Rectangle 121"/>
              <p:cNvSpPr>
                <a:spLocks noChangeArrowheads="1"/>
              </p:cNvSpPr>
              <p:nvPr/>
            </p:nvSpPr>
            <p:spPr bwMode="auto">
              <a:xfrm>
                <a:off x="3392"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0" name="Rectangle 122"/>
              <p:cNvSpPr>
                <a:spLocks noChangeArrowheads="1"/>
              </p:cNvSpPr>
              <p:nvPr/>
            </p:nvSpPr>
            <p:spPr bwMode="auto">
              <a:xfrm>
                <a:off x="3107" y="349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1" name="Rectangle 123"/>
              <p:cNvSpPr>
                <a:spLocks noChangeArrowheads="1"/>
              </p:cNvSpPr>
              <p:nvPr/>
            </p:nvSpPr>
            <p:spPr bwMode="auto">
              <a:xfrm>
                <a:off x="5390" y="3172"/>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2" name="Rectangle 124"/>
              <p:cNvSpPr>
                <a:spLocks noChangeArrowheads="1"/>
              </p:cNvSpPr>
              <p:nvPr/>
            </p:nvSpPr>
            <p:spPr bwMode="auto">
              <a:xfrm>
                <a:off x="5105"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3" name="Rectangle 125"/>
              <p:cNvSpPr>
                <a:spLocks noChangeArrowheads="1"/>
              </p:cNvSpPr>
              <p:nvPr/>
            </p:nvSpPr>
            <p:spPr bwMode="auto">
              <a:xfrm>
                <a:off x="4819"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4" name="Rectangle 126"/>
              <p:cNvSpPr>
                <a:spLocks noChangeArrowheads="1"/>
              </p:cNvSpPr>
              <p:nvPr/>
            </p:nvSpPr>
            <p:spPr bwMode="auto">
              <a:xfrm>
                <a:off x="4533"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5" name="Rectangle 127"/>
              <p:cNvSpPr>
                <a:spLocks noChangeArrowheads="1"/>
              </p:cNvSpPr>
              <p:nvPr/>
            </p:nvSpPr>
            <p:spPr bwMode="auto">
              <a:xfrm>
                <a:off x="4249" y="3172"/>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6" name="Rectangle 128"/>
              <p:cNvSpPr>
                <a:spLocks noChangeArrowheads="1"/>
              </p:cNvSpPr>
              <p:nvPr/>
            </p:nvSpPr>
            <p:spPr bwMode="auto">
              <a:xfrm>
                <a:off x="3963"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7" name="Rectangle 129"/>
              <p:cNvSpPr>
                <a:spLocks noChangeArrowheads="1"/>
              </p:cNvSpPr>
              <p:nvPr/>
            </p:nvSpPr>
            <p:spPr bwMode="auto">
              <a:xfrm>
                <a:off x="3677" y="317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8" name="Rectangle 130"/>
              <p:cNvSpPr>
                <a:spLocks noChangeArrowheads="1"/>
              </p:cNvSpPr>
              <p:nvPr/>
            </p:nvSpPr>
            <p:spPr bwMode="auto">
              <a:xfrm>
                <a:off x="3392"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699" name="Rectangle 131"/>
              <p:cNvSpPr>
                <a:spLocks noChangeArrowheads="1"/>
              </p:cNvSpPr>
              <p:nvPr/>
            </p:nvSpPr>
            <p:spPr bwMode="auto">
              <a:xfrm>
                <a:off x="3107" y="317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0" name="Rectangle 132"/>
              <p:cNvSpPr>
                <a:spLocks noChangeArrowheads="1"/>
              </p:cNvSpPr>
              <p:nvPr/>
            </p:nvSpPr>
            <p:spPr bwMode="auto">
              <a:xfrm>
                <a:off x="5390" y="2846"/>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1" name="Rectangle 133"/>
              <p:cNvSpPr>
                <a:spLocks noChangeArrowheads="1"/>
              </p:cNvSpPr>
              <p:nvPr/>
            </p:nvSpPr>
            <p:spPr bwMode="auto">
              <a:xfrm>
                <a:off x="5105"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2" name="Rectangle 134"/>
              <p:cNvSpPr>
                <a:spLocks noChangeArrowheads="1"/>
              </p:cNvSpPr>
              <p:nvPr/>
            </p:nvSpPr>
            <p:spPr bwMode="auto">
              <a:xfrm>
                <a:off x="4819"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3" name="Rectangle 135"/>
              <p:cNvSpPr>
                <a:spLocks noChangeArrowheads="1"/>
              </p:cNvSpPr>
              <p:nvPr/>
            </p:nvSpPr>
            <p:spPr bwMode="auto">
              <a:xfrm>
                <a:off x="4533"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4" name="Rectangle 136"/>
              <p:cNvSpPr>
                <a:spLocks noChangeArrowheads="1"/>
              </p:cNvSpPr>
              <p:nvPr/>
            </p:nvSpPr>
            <p:spPr bwMode="auto">
              <a:xfrm>
                <a:off x="4249" y="2846"/>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5" name="Rectangle 137"/>
              <p:cNvSpPr>
                <a:spLocks noChangeArrowheads="1"/>
              </p:cNvSpPr>
              <p:nvPr/>
            </p:nvSpPr>
            <p:spPr bwMode="auto">
              <a:xfrm>
                <a:off x="3963"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6" name="Rectangle 138"/>
              <p:cNvSpPr>
                <a:spLocks noChangeArrowheads="1"/>
              </p:cNvSpPr>
              <p:nvPr/>
            </p:nvSpPr>
            <p:spPr bwMode="auto">
              <a:xfrm>
                <a:off x="3677" y="284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7" name="Rectangle 139"/>
              <p:cNvSpPr>
                <a:spLocks noChangeArrowheads="1"/>
              </p:cNvSpPr>
              <p:nvPr/>
            </p:nvSpPr>
            <p:spPr bwMode="auto">
              <a:xfrm>
                <a:off x="3392"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8" name="Rectangle 140"/>
              <p:cNvSpPr>
                <a:spLocks noChangeArrowheads="1"/>
              </p:cNvSpPr>
              <p:nvPr/>
            </p:nvSpPr>
            <p:spPr bwMode="auto">
              <a:xfrm>
                <a:off x="3107" y="284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09" name="Rectangle 141"/>
              <p:cNvSpPr>
                <a:spLocks noChangeArrowheads="1"/>
              </p:cNvSpPr>
              <p:nvPr/>
            </p:nvSpPr>
            <p:spPr bwMode="auto">
              <a:xfrm>
                <a:off x="5390" y="2520"/>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0" name="Rectangle 142"/>
              <p:cNvSpPr>
                <a:spLocks noChangeArrowheads="1"/>
              </p:cNvSpPr>
              <p:nvPr/>
            </p:nvSpPr>
            <p:spPr bwMode="auto">
              <a:xfrm>
                <a:off x="5105"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1" name="Rectangle 143"/>
              <p:cNvSpPr>
                <a:spLocks noChangeArrowheads="1"/>
              </p:cNvSpPr>
              <p:nvPr/>
            </p:nvSpPr>
            <p:spPr bwMode="auto">
              <a:xfrm>
                <a:off x="4819"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2" name="Rectangle 144"/>
              <p:cNvSpPr>
                <a:spLocks noChangeArrowheads="1"/>
              </p:cNvSpPr>
              <p:nvPr/>
            </p:nvSpPr>
            <p:spPr bwMode="auto">
              <a:xfrm>
                <a:off x="4533"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3" name="Rectangle 145"/>
              <p:cNvSpPr>
                <a:spLocks noChangeArrowheads="1"/>
              </p:cNvSpPr>
              <p:nvPr/>
            </p:nvSpPr>
            <p:spPr bwMode="auto">
              <a:xfrm>
                <a:off x="4249" y="2520"/>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4" name="Rectangle 146"/>
              <p:cNvSpPr>
                <a:spLocks noChangeArrowheads="1"/>
              </p:cNvSpPr>
              <p:nvPr/>
            </p:nvSpPr>
            <p:spPr bwMode="auto">
              <a:xfrm>
                <a:off x="3963"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5" name="Rectangle 147"/>
              <p:cNvSpPr>
                <a:spLocks noChangeArrowheads="1"/>
              </p:cNvSpPr>
              <p:nvPr/>
            </p:nvSpPr>
            <p:spPr bwMode="auto">
              <a:xfrm>
                <a:off x="3677" y="252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6" name="Rectangle 148"/>
              <p:cNvSpPr>
                <a:spLocks noChangeArrowheads="1"/>
              </p:cNvSpPr>
              <p:nvPr/>
            </p:nvSpPr>
            <p:spPr bwMode="auto">
              <a:xfrm>
                <a:off x="3392"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7" name="Rectangle 149"/>
              <p:cNvSpPr>
                <a:spLocks noChangeArrowheads="1"/>
              </p:cNvSpPr>
              <p:nvPr/>
            </p:nvSpPr>
            <p:spPr bwMode="auto">
              <a:xfrm>
                <a:off x="3107" y="252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8" name="Rectangle 150"/>
              <p:cNvSpPr>
                <a:spLocks noChangeArrowheads="1"/>
              </p:cNvSpPr>
              <p:nvPr/>
            </p:nvSpPr>
            <p:spPr bwMode="auto">
              <a:xfrm>
                <a:off x="5390" y="2194"/>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19" name="Rectangle 151"/>
              <p:cNvSpPr>
                <a:spLocks noChangeArrowheads="1"/>
              </p:cNvSpPr>
              <p:nvPr/>
            </p:nvSpPr>
            <p:spPr bwMode="auto">
              <a:xfrm>
                <a:off x="5105"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0" name="Rectangle 152"/>
              <p:cNvSpPr>
                <a:spLocks noChangeArrowheads="1"/>
              </p:cNvSpPr>
              <p:nvPr/>
            </p:nvSpPr>
            <p:spPr bwMode="auto">
              <a:xfrm>
                <a:off x="4819"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1" name="Rectangle 153"/>
              <p:cNvSpPr>
                <a:spLocks noChangeArrowheads="1"/>
              </p:cNvSpPr>
              <p:nvPr/>
            </p:nvSpPr>
            <p:spPr bwMode="auto">
              <a:xfrm>
                <a:off x="4533"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2" name="Rectangle 154"/>
              <p:cNvSpPr>
                <a:spLocks noChangeArrowheads="1"/>
              </p:cNvSpPr>
              <p:nvPr/>
            </p:nvSpPr>
            <p:spPr bwMode="auto">
              <a:xfrm>
                <a:off x="4249" y="2194"/>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3" name="Rectangle 155"/>
              <p:cNvSpPr>
                <a:spLocks noChangeArrowheads="1"/>
              </p:cNvSpPr>
              <p:nvPr/>
            </p:nvSpPr>
            <p:spPr bwMode="auto">
              <a:xfrm>
                <a:off x="3963"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4" name="Rectangle 156"/>
              <p:cNvSpPr>
                <a:spLocks noChangeArrowheads="1"/>
              </p:cNvSpPr>
              <p:nvPr/>
            </p:nvSpPr>
            <p:spPr bwMode="auto">
              <a:xfrm>
                <a:off x="3677" y="2194"/>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5" name="Rectangle 157"/>
              <p:cNvSpPr>
                <a:spLocks noChangeArrowheads="1"/>
              </p:cNvSpPr>
              <p:nvPr/>
            </p:nvSpPr>
            <p:spPr bwMode="auto">
              <a:xfrm>
                <a:off x="3392"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6" name="Rectangle 158"/>
              <p:cNvSpPr>
                <a:spLocks noChangeArrowheads="1"/>
              </p:cNvSpPr>
              <p:nvPr/>
            </p:nvSpPr>
            <p:spPr bwMode="auto">
              <a:xfrm>
                <a:off x="3107" y="2194"/>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7" name="Rectangle 159"/>
              <p:cNvSpPr>
                <a:spLocks noChangeArrowheads="1"/>
              </p:cNvSpPr>
              <p:nvPr/>
            </p:nvSpPr>
            <p:spPr bwMode="auto">
              <a:xfrm>
                <a:off x="5390" y="1868"/>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8" name="Rectangle 160"/>
              <p:cNvSpPr>
                <a:spLocks noChangeArrowheads="1"/>
              </p:cNvSpPr>
              <p:nvPr/>
            </p:nvSpPr>
            <p:spPr bwMode="auto">
              <a:xfrm>
                <a:off x="5105"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29" name="Rectangle 161"/>
              <p:cNvSpPr>
                <a:spLocks noChangeArrowheads="1"/>
              </p:cNvSpPr>
              <p:nvPr/>
            </p:nvSpPr>
            <p:spPr bwMode="auto">
              <a:xfrm>
                <a:off x="4819"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0" name="Rectangle 162"/>
              <p:cNvSpPr>
                <a:spLocks noChangeArrowheads="1"/>
              </p:cNvSpPr>
              <p:nvPr/>
            </p:nvSpPr>
            <p:spPr bwMode="auto">
              <a:xfrm>
                <a:off x="4533"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1" name="Rectangle 163"/>
              <p:cNvSpPr>
                <a:spLocks noChangeArrowheads="1"/>
              </p:cNvSpPr>
              <p:nvPr/>
            </p:nvSpPr>
            <p:spPr bwMode="auto">
              <a:xfrm>
                <a:off x="4249" y="1868"/>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2" name="Rectangle 164"/>
              <p:cNvSpPr>
                <a:spLocks noChangeArrowheads="1"/>
              </p:cNvSpPr>
              <p:nvPr/>
            </p:nvSpPr>
            <p:spPr bwMode="auto">
              <a:xfrm>
                <a:off x="3963"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3" name="Rectangle 165"/>
              <p:cNvSpPr>
                <a:spLocks noChangeArrowheads="1"/>
              </p:cNvSpPr>
              <p:nvPr/>
            </p:nvSpPr>
            <p:spPr bwMode="auto">
              <a:xfrm>
                <a:off x="3677" y="1868"/>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4" name="Rectangle 166"/>
              <p:cNvSpPr>
                <a:spLocks noChangeArrowheads="1"/>
              </p:cNvSpPr>
              <p:nvPr/>
            </p:nvSpPr>
            <p:spPr bwMode="auto">
              <a:xfrm>
                <a:off x="3392"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5" name="Rectangle 167"/>
              <p:cNvSpPr>
                <a:spLocks noChangeArrowheads="1"/>
              </p:cNvSpPr>
              <p:nvPr/>
            </p:nvSpPr>
            <p:spPr bwMode="auto">
              <a:xfrm>
                <a:off x="3107" y="1868"/>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6" name="Rectangle 168"/>
              <p:cNvSpPr>
                <a:spLocks noChangeArrowheads="1"/>
              </p:cNvSpPr>
              <p:nvPr/>
            </p:nvSpPr>
            <p:spPr bwMode="auto">
              <a:xfrm>
                <a:off x="5390" y="1542"/>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7" name="Rectangle 169"/>
              <p:cNvSpPr>
                <a:spLocks noChangeArrowheads="1"/>
              </p:cNvSpPr>
              <p:nvPr/>
            </p:nvSpPr>
            <p:spPr bwMode="auto">
              <a:xfrm>
                <a:off x="5105"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8" name="Rectangle 170"/>
              <p:cNvSpPr>
                <a:spLocks noChangeArrowheads="1"/>
              </p:cNvSpPr>
              <p:nvPr/>
            </p:nvSpPr>
            <p:spPr bwMode="auto">
              <a:xfrm>
                <a:off x="4819"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39" name="Rectangle 171"/>
              <p:cNvSpPr>
                <a:spLocks noChangeArrowheads="1"/>
              </p:cNvSpPr>
              <p:nvPr/>
            </p:nvSpPr>
            <p:spPr bwMode="auto">
              <a:xfrm>
                <a:off x="4533"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0" name="Rectangle 172"/>
              <p:cNvSpPr>
                <a:spLocks noChangeArrowheads="1"/>
              </p:cNvSpPr>
              <p:nvPr/>
            </p:nvSpPr>
            <p:spPr bwMode="auto">
              <a:xfrm>
                <a:off x="4249" y="1542"/>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1" name="Rectangle 173"/>
              <p:cNvSpPr>
                <a:spLocks noChangeArrowheads="1"/>
              </p:cNvSpPr>
              <p:nvPr/>
            </p:nvSpPr>
            <p:spPr bwMode="auto">
              <a:xfrm>
                <a:off x="3963"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2" name="Rectangle 174"/>
              <p:cNvSpPr>
                <a:spLocks noChangeArrowheads="1"/>
              </p:cNvSpPr>
              <p:nvPr/>
            </p:nvSpPr>
            <p:spPr bwMode="auto">
              <a:xfrm>
                <a:off x="3677" y="1542"/>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3" name="Rectangle 175"/>
              <p:cNvSpPr>
                <a:spLocks noChangeArrowheads="1"/>
              </p:cNvSpPr>
              <p:nvPr/>
            </p:nvSpPr>
            <p:spPr bwMode="auto">
              <a:xfrm>
                <a:off x="3392"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4" name="Rectangle 176"/>
              <p:cNvSpPr>
                <a:spLocks noChangeArrowheads="1"/>
              </p:cNvSpPr>
              <p:nvPr/>
            </p:nvSpPr>
            <p:spPr bwMode="auto">
              <a:xfrm>
                <a:off x="3107" y="1542"/>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5" name="Rectangle 177"/>
              <p:cNvSpPr>
                <a:spLocks noChangeArrowheads="1"/>
              </p:cNvSpPr>
              <p:nvPr/>
            </p:nvSpPr>
            <p:spPr bwMode="auto">
              <a:xfrm>
                <a:off x="5390" y="1216"/>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6" name="Rectangle 178"/>
              <p:cNvSpPr>
                <a:spLocks noChangeArrowheads="1"/>
              </p:cNvSpPr>
              <p:nvPr/>
            </p:nvSpPr>
            <p:spPr bwMode="auto">
              <a:xfrm>
                <a:off x="5105"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7" name="Rectangle 179"/>
              <p:cNvSpPr>
                <a:spLocks noChangeArrowheads="1"/>
              </p:cNvSpPr>
              <p:nvPr/>
            </p:nvSpPr>
            <p:spPr bwMode="auto">
              <a:xfrm>
                <a:off x="4819"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8" name="Rectangle 180"/>
              <p:cNvSpPr>
                <a:spLocks noChangeArrowheads="1"/>
              </p:cNvSpPr>
              <p:nvPr/>
            </p:nvSpPr>
            <p:spPr bwMode="auto">
              <a:xfrm>
                <a:off x="4533"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49" name="Rectangle 181"/>
              <p:cNvSpPr>
                <a:spLocks noChangeArrowheads="1"/>
              </p:cNvSpPr>
              <p:nvPr/>
            </p:nvSpPr>
            <p:spPr bwMode="auto">
              <a:xfrm>
                <a:off x="4249" y="1216"/>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0" name="Rectangle 182"/>
              <p:cNvSpPr>
                <a:spLocks noChangeArrowheads="1"/>
              </p:cNvSpPr>
              <p:nvPr/>
            </p:nvSpPr>
            <p:spPr bwMode="auto">
              <a:xfrm>
                <a:off x="3963"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1" name="Rectangle 183"/>
              <p:cNvSpPr>
                <a:spLocks noChangeArrowheads="1"/>
              </p:cNvSpPr>
              <p:nvPr/>
            </p:nvSpPr>
            <p:spPr bwMode="auto">
              <a:xfrm>
                <a:off x="3677" y="1216"/>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2" name="Rectangle 184"/>
              <p:cNvSpPr>
                <a:spLocks noChangeArrowheads="1"/>
              </p:cNvSpPr>
              <p:nvPr/>
            </p:nvSpPr>
            <p:spPr bwMode="auto">
              <a:xfrm>
                <a:off x="3392"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3" name="Rectangle 185"/>
              <p:cNvSpPr>
                <a:spLocks noChangeArrowheads="1"/>
              </p:cNvSpPr>
              <p:nvPr/>
            </p:nvSpPr>
            <p:spPr bwMode="auto">
              <a:xfrm>
                <a:off x="3107" y="1216"/>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4" name="Rectangle 186"/>
              <p:cNvSpPr>
                <a:spLocks noChangeArrowheads="1"/>
              </p:cNvSpPr>
              <p:nvPr/>
            </p:nvSpPr>
            <p:spPr bwMode="auto">
              <a:xfrm>
                <a:off x="5390" y="890"/>
                <a:ext cx="261"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5" name="Rectangle 187"/>
              <p:cNvSpPr>
                <a:spLocks noChangeArrowheads="1"/>
              </p:cNvSpPr>
              <p:nvPr/>
            </p:nvSpPr>
            <p:spPr bwMode="auto">
              <a:xfrm>
                <a:off x="5105"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6" name="Rectangle 188"/>
              <p:cNvSpPr>
                <a:spLocks noChangeArrowheads="1"/>
              </p:cNvSpPr>
              <p:nvPr/>
            </p:nvSpPr>
            <p:spPr bwMode="auto">
              <a:xfrm>
                <a:off x="4819"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7" name="Rectangle 189"/>
              <p:cNvSpPr>
                <a:spLocks noChangeArrowheads="1"/>
              </p:cNvSpPr>
              <p:nvPr/>
            </p:nvSpPr>
            <p:spPr bwMode="auto">
              <a:xfrm>
                <a:off x="4533"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8" name="Rectangle 190"/>
              <p:cNvSpPr>
                <a:spLocks noChangeArrowheads="1"/>
              </p:cNvSpPr>
              <p:nvPr/>
            </p:nvSpPr>
            <p:spPr bwMode="auto">
              <a:xfrm>
                <a:off x="4249" y="890"/>
                <a:ext cx="284"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59" name="Rectangle 191"/>
              <p:cNvSpPr>
                <a:spLocks noChangeArrowheads="1"/>
              </p:cNvSpPr>
              <p:nvPr/>
            </p:nvSpPr>
            <p:spPr bwMode="auto">
              <a:xfrm>
                <a:off x="3963"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60" name="Rectangle 192"/>
              <p:cNvSpPr>
                <a:spLocks noChangeArrowheads="1"/>
              </p:cNvSpPr>
              <p:nvPr/>
            </p:nvSpPr>
            <p:spPr bwMode="auto">
              <a:xfrm>
                <a:off x="3677" y="890"/>
                <a:ext cx="28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61" name="Rectangle 193"/>
              <p:cNvSpPr>
                <a:spLocks noChangeArrowheads="1"/>
              </p:cNvSpPr>
              <p:nvPr/>
            </p:nvSpPr>
            <p:spPr bwMode="auto">
              <a:xfrm>
                <a:off x="3392"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62" name="Rectangle 194"/>
              <p:cNvSpPr>
                <a:spLocks noChangeArrowheads="1"/>
              </p:cNvSpPr>
              <p:nvPr/>
            </p:nvSpPr>
            <p:spPr bwMode="auto">
              <a:xfrm>
                <a:off x="3107" y="890"/>
                <a:ext cx="28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a:solidFill>
                      <a:schemeClr val="tx1"/>
                    </a:solidFill>
                    <a:latin typeface="黑体" panose="02010609060101010101" pitchFamily="49" charset="-122"/>
                    <a:ea typeface="黑体" panose="02010609060101010101" pitchFamily="49" charset="-122"/>
                  </a:defRPr>
                </a:lvl1pPr>
                <a:lvl2pPr>
                  <a:spcBef>
                    <a:spcPct val="20000"/>
                  </a:spcBef>
                  <a:buChar char="–"/>
                  <a:defRPr>
                    <a:solidFill>
                      <a:schemeClr val="tx1"/>
                    </a:solidFill>
                    <a:latin typeface="黑体" panose="02010609060101010101" pitchFamily="49" charset="-122"/>
                    <a:ea typeface="黑体" panose="02010609060101010101" pitchFamily="49" charset="-122"/>
                  </a:defRPr>
                </a:lvl2pPr>
                <a:lvl3pPr>
                  <a:spcBef>
                    <a:spcPct val="20000"/>
                  </a:spcBef>
                  <a:buChar char="•"/>
                  <a:defRPr>
                    <a:solidFill>
                      <a:schemeClr val="tx1"/>
                    </a:solidFill>
                    <a:latin typeface="黑体" panose="02010609060101010101" pitchFamily="49" charset="-122"/>
                    <a:ea typeface="黑体" panose="02010609060101010101" pitchFamily="49" charset="-122"/>
                  </a:defRPr>
                </a:lvl3pPr>
                <a:lvl4pPr>
                  <a:spcBef>
                    <a:spcPct val="20000"/>
                  </a:spcBef>
                  <a:buChar char="–"/>
                  <a:defRPr>
                    <a:solidFill>
                      <a:schemeClr val="tx1"/>
                    </a:solidFill>
                    <a:latin typeface="黑体" panose="02010609060101010101" pitchFamily="49" charset="-122"/>
                    <a:ea typeface="黑体" panose="02010609060101010101" pitchFamily="49" charset="-122"/>
                  </a:defRPr>
                </a:lvl4pPr>
                <a:lvl5pPr>
                  <a:spcBef>
                    <a:spcPct val="20000"/>
                  </a:spcBef>
                  <a:buChar char="»"/>
                  <a:defRPr sz="1600">
                    <a:solidFill>
                      <a:schemeClr val="tx1"/>
                    </a:solidFill>
                    <a:latin typeface="黑体" panose="02010609060101010101" pitchFamily="49" charset="-122"/>
                    <a:ea typeface="黑体" panose="02010609060101010101" pitchFamily="49" charset="-122"/>
                  </a:defRPr>
                </a:lvl5pPr>
                <a:lvl6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endParaRPr lang="zh-CN" altLang="en-US" sz="1800"/>
              </a:p>
            </p:txBody>
          </p:sp>
          <p:sp>
            <p:nvSpPr>
              <p:cNvPr id="109763" name="Line 195"/>
              <p:cNvSpPr>
                <a:spLocks noChangeShapeType="1"/>
              </p:cNvSpPr>
              <p:nvPr/>
            </p:nvSpPr>
            <p:spPr bwMode="auto">
              <a:xfrm>
                <a:off x="3107" y="890"/>
                <a:ext cx="2544" cy="0"/>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4" name="Line 196"/>
              <p:cNvSpPr>
                <a:spLocks noChangeShapeType="1"/>
              </p:cNvSpPr>
              <p:nvPr/>
            </p:nvSpPr>
            <p:spPr bwMode="auto">
              <a:xfrm>
                <a:off x="3107" y="1216"/>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5" name="Line 197"/>
              <p:cNvSpPr>
                <a:spLocks noChangeShapeType="1"/>
              </p:cNvSpPr>
              <p:nvPr/>
            </p:nvSpPr>
            <p:spPr bwMode="auto">
              <a:xfrm>
                <a:off x="3107" y="1542"/>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6" name="Line 198"/>
              <p:cNvSpPr>
                <a:spLocks noChangeShapeType="1"/>
              </p:cNvSpPr>
              <p:nvPr/>
            </p:nvSpPr>
            <p:spPr bwMode="auto">
              <a:xfrm>
                <a:off x="3107" y="1868"/>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7" name="Line 199"/>
              <p:cNvSpPr>
                <a:spLocks noChangeShapeType="1"/>
              </p:cNvSpPr>
              <p:nvPr/>
            </p:nvSpPr>
            <p:spPr bwMode="auto">
              <a:xfrm>
                <a:off x="3107" y="2194"/>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8" name="Line 200"/>
              <p:cNvSpPr>
                <a:spLocks noChangeShapeType="1"/>
              </p:cNvSpPr>
              <p:nvPr/>
            </p:nvSpPr>
            <p:spPr bwMode="auto">
              <a:xfrm>
                <a:off x="3107" y="2520"/>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69" name="Line 201"/>
              <p:cNvSpPr>
                <a:spLocks noChangeShapeType="1"/>
              </p:cNvSpPr>
              <p:nvPr/>
            </p:nvSpPr>
            <p:spPr bwMode="auto">
              <a:xfrm>
                <a:off x="3107" y="2846"/>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0" name="Line 202"/>
              <p:cNvSpPr>
                <a:spLocks noChangeShapeType="1"/>
              </p:cNvSpPr>
              <p:nvPr/>
            </p:nvSpPr>
            <p:spPr bwMode="auto">
              <a:xfrm>
                <a:off x="3107" y="3172"/>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1" name="Line 203"/>
              <p:cNvSpPr>
                <a:spLocks noChangeShapeType="1"/>
              </p:cNvSpPr>
              <p:nvPr/>
            </p:nvSpPr>
            <p:spPr bwMode="auto">
              <a:xfrm>
                <a:off x="3107" y="3498"/>
                <a:ext cx="2544" cy="0"/>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2" name="Line 204"/>
              <p:cNvSpPr>
                <a:spLocks noChangeShapeType="1"/>
              </p:cNvSpPr>
              <p:nvPr/>
            </p:nvSpPr>
            <p:spPr bwMode="auto">
              <a:xfrm>
                <a:off x="3107" y="3824"/>
                <a:ext cx="2544" cy="0"/>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3" name="Line 205"/>
              <p:cNvSpPr>
                <a:spLocks noChangeShapeType="1"/>
              </p:cNvSpPr>
              <p:nvPr/>
            </p:nvSpPr>
            <p:spPr bwMode="auto">
              <a:xfrm>
                <a:off x="3107" y="890"/>
                <a:ext cx="0" cy="2934"/>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4" name="Line 206"/>
              <p:cNvSpPr>
                <a:spLocks noChangeShapeType="1"/>
              </p:cNvSpPr>
              <p:nvPr/>
            </p:nvSpPr>
            <p:spPr bwMode="auto">
              <a:xfrm>
                <a:off x="3392"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5" name="Line 207"/>
              <p:cNvSpPr>
                <a:spLocks noChangeShapeType="1"/>
              </p:cNvSpPr>
              <p:nvPr/>
            </p:nvSpPr>
            <p:spPr bwMode="auto">
              <a:xfrm>
                <a:off x="3677"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6" name="Line 208"/>
              <p:cNvSpPr>
                <a:spLocks noChangeShapeType="1"/>
              </p:cNvSpPr>
              <p:nvPr/>
            </p:nvSpPr>
            <p:spPr bwMode="auto">
              <a:xfrm>
                <a:off x="3963"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7" name="Line 209"/>
              <p:cNvSpPr>
                <a:spLocks noChangeShapeType="1"/>
              </p:cNvSpPr>
              <p:nvPr/>
            </p:nvSpPr>
            <p:spPr bwMode="auto">
              <a:xfrm>
                <a:off x="4249"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8" name="Line 210"/>
              <p:cNvSpPr>
                <a:spLocks noChangeShapeType="1"/>
              </p:cNvSpPr>
              <p:nvPr/>
            </p:nvSpPr>
            <p:spPr bwMode="auto">
              <a:xfrm>
                <a:off x="4533"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79" name="Line 211"/>
              <p:cNvSpPr>
                <a:spLocks noChangeShapeType="1"/>
              </p:cNvSpPr>
              <p:nvPr/>
            </p:nvSpPr>
            <p:spPr bwMode="auto">
              <a:xfrm>
                <a:off x="4819"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80" name="Line 212"/>
              <p:cNvSpPr>
                <a:spLocks noChangeShapeType="1"/>
              </p:cNvSpPr>
              <p:nvPr/>
            </p:nvSpPr>
            <p:spPr bwMode="auto">
              <a:xfrm>
                <a:off x="5105"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81" name="Line 213"/>
              <p:cNvSpPr>
                <a:spLocks noChangeShapeType="1"/>
              </p:cNvSpPr>
              <p:nvPr/>
            </p:nvSpPr>
            <p:spPr bwMode="auto">
              <a:xfrm>
                <a:off x="5390" y="890"/>
                <a:ext cx="0" cy="2934"/>
              </a:xfrm>
              <a:prstGeom prst="line">
                <a:avLst/>
              </a:prstGeom>
              <a:noFill/>
              <a:ln w="127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82" name="Line 214"/>
              <p:cNvSpPr>
                <a:spLocks noChangeShapeType="1"/>
              </p:cNvSpPr>
              <p:nvPr/>
            </p:nvSpPr>
            <p:spPr bwMode="auto">
              <a:xfrm>
                <a:off x="5651" y="890"/>
                <a:ext cx="0" cy="2934"/>
              </a:xfrm>
              <a:prstGeom prst="line">
                <a:avLst/>
              </a:prstGeom>
              <a:noFill/>
              <a:ln w="12700" cap="sq">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09783" name="Line 215"/>
            <p:cNvSpPr>
              <a:spLocks noChangeShapeType="1"/>
            </p:cNvSpPr>
            <p:nvPr/>
          </p:nvSpPr>
          <p:spPr bwMode="auto">
            <a:xfrm flipV="1">
              <a:off x="3111" y="890"/>
              <a:ext cx="0" cy="2948"/>
            </a:xfrm>
            <a:prstGeom prst="line">
              <a:avLst/>
            </a:prstGeom>
            <a:noFill/>
            <a:ln w="57150">
              <a:solidFill>
                <a:srgbClr val="99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84" name="Line 216"/>
            <p:cNvSpPr>
              <a:spLocks noChangeShapeType="1"/>
            </p:cNvSpPr>
            <p:nvPr/>
          </p:nvSpPr>
          <p:spPr bwMode="auto">
            <a:xfrm>
              <a:off x="3111" y="3838"/>
              <a:ext cx="2540" cy="0"/>
            </a:xfrm>
            <a:prstGeom prst="line">
              <a:avLst/>
            </a:prstGeom>
            <a:noFill/>
            <a:ln w="57150">
              <a:solidFill>
                <a:srgbClr val="99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85" name="Text Box 217"/>
            <p:cNvSpPr txBox="1">
              <a:spLocks noChangeArrowheads="1"/>
            </p:cNvSpPr>
            <p:nvPr/>
          </p:nvSpPr>
          <p:spPr bwMode="auto">
            <a:xfrm>
              <a:off x="4105" y="3974"/>
              <a:ext cx="149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99FF33"/>
                  </a:solidFill>
                </a:rPr>
                <a:t>分子中碳原子数</a:t>
              </a:r>
            </a:p>
          </p:txBody>
        </p:sp>
        <p:sp>
          <p:nvSpPr>
            <p:cNvPr id="109786" name="Text Box 218"/>
            <p:cNvSpPr txBox="1">
              <a:spLocks noChangeArrowheads="1"/>
            </p:cNvSpPr>
            <p:nvPr/>
          </p:nvSpPr>
          <p:spPr bwMode="auto">
            <a:xfrm>
              <a:off x="3061" y="693"/>
              <a:ext cx="149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FF0066"/>
                  </a:solidFill>
                </a:rPr>
                <a:t>相对密度</a:t>
              </a:r>
            </a:p>
          </p:txBody>
        </p:sp>
        <p:sp>
          <p:nvSpPr>
            <p:cNvPr id="109787" name="Text Box 219"/>
            <p:cNvSpPr txBox="1">
              <a:spLocks noChangeArrowheads="1"/>
            </p:cNvSpPr>
            <p:nvPr/>
          </p:nvSpPr>
          <p:spPr bwMode="auto">
            <a:xfrm>
              <a:off x="3266" y="3793"/>
              <a:ext cx="24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400">
                  <a:solidFill>
                    <a:srgbClr val="99FF33"/>
                  </a:solidFill>
                </a:rPr>
                <a:t>2   4    6   8   10 12  14  16 </a:t>
              </a:r>
            </a:p>
          </p:txBody>
        </p:sp>
        <p:sp>
          <p:nvSpPr>
            <p:cNvPr id="109788" name="Text Box 220"/>
            <p:cNvSpPr txBox="1">
              <a:spLocks noChangeArrowheads="1"/>
            </p:cNvSpPr>
            <p:nvPr/>
          </p:nvSpPr>
          <p:spPr bwMode="auto">
            <a:xfrm>
              <a:off x="2926" y="1661"/>
              <a:ext cx="544" cy="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zh-CN" sz="2400" b="1">
                  <a:solidFill>
                    <a:srgbClr val="FF7C80"/>
                  </a:solidFill>
                </a:rPr>
                <a:t>0.6</a:t>
              </a:r>
            </a:p>
            <a:p>
              <a:pPr>
                <a:spcBef>
                  <a:spcPct val="50000"/>
                </a:spcBef>
              </a:pPr>
              <a:endParaRPr lang="en-US" altLang="zh-CN" sz="2400" b="1">
                <a:solidFill>
                  <a:srgbClr val="FF7C80"/>
                </a:solidFill>
              </a:endParaRPr>
            </a:p>
            <a:p>
              <a:pPr>
                <a:spcBef>
                  <a:spcPct val="50000"/>
                </a:spcBef>
              </a:pPr>
              <a:r>
                <a:rPr lang="en-US" altLang="zh-CN" sz="2400" b="1">
                  <a:solidFill>
                    <a:srgbClr val="FF7C80"/>
                  </a:solidFill>
                </a:rPr>
                <a:t>0.4</a:t>
              </a:r>
            </a:p>
            <a:p>
              <a:pPr>
                <a:spcBef>
                  <a:spcPct val="50000"/>
                </a:spcBef>
              </a:pPr>
              <a:endParaRPr lang="en-US" altLang="zh-CN" sz="2400" b="1">
                <a:solidFill>
                  <a:srgbClr val="FF7C80"/>
                </a:solidFill>
              </a:endParaRPr>
            </a:p>
            <a:p>
              <a:pPr>
                <a:spcBef>
                  <a:spcPct val="50000"/>
                </a:spcBef>
              </a:pPr>
              <a:r>
                <a:rPr lang="en-US" altLang="zh-CN" sz="2400" b="1">
                  <a:solidFill>
                    <a:srgbClr val="FF7C80"/>
                  </a:solidFill>
                </a:rPr>
                <a:t>0.2</a:t>
              </a:r>
            </a:p>
            <a:p>
              <a:pPr>
                <a:spcBef>
                  <a:spcPct val="50000"/>
                </a:spcBef>
              </a:pPr>
              <a:endParaRPr lang="en-US" altLang="zh-CN" sz="2400" b="1">
                <a:solidFill>
                  <a:srgbClr val="FF7C80"/>
                </a:solidFill>
              </a:endParaRPr>
            </a:p>
            <a:p>
              <a:pPr>
                <a:spcBef>
                  <a:spcPct val="50000"/>
                </a:spcBef>
              </a:pPr>
              <a:r>
                <a:rPr lang="en-US" altLang="zh-CN" sz="2400" b="1">
                  <a:solidFill>
                    <a:srgbClr val="FF7C80"/>
                  </a:solidFill>
                </a:rPr>
                <a:t>0</a:t>
              </a:r>
            </a:p>
          </p:txBody>
        </p:sp>
      </p:grpSp>
      <p:sp>
        <p:nvSpPr>
          <p:cNvPr id="109789" name="Oval 221"/>
          <p:cNvSpPr>
            <a:spLocks noChangeArrowheads="1"/>
          </p:cNvSpPr>
          <p:nvPr/>
        </p:nvSpPr>
        <p:spPr bwMode="auto">
          <a:xfrm>
            <a:off x="612775" y="5545138"/>
            <a:ext cx="71438" cy="71437"/>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0" name="Oval 222"/>
          <p:cNvSpPr>
            <a:spLocks noChangeArrowheads="1"/>
          </p:cNvSpPr>
          <p:nvPr/>
        </p:nvSpPr>
        <p:spPr bwMode="auto">
          <a:xfrm>
            <a:off x="827088" y="4608513"/>
            <a:ext cx="71437" cy="71437"/>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1" name="Oval 223"/>
          <p:cNvSpPr>
            <a:spLocks noChangeArrowheads="1"/>
          </p:cNvSpPr>
          <p:nvPr/>
        </p:nvSpPr>
        <p:spPr bwMode="auto">
          <a:xfrm>
            <a:off x="1258888" y="3744913"/>
            <a:ext cx="71437" cy="71437"/>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2" name="Oval 224"/>
          <p:cNvSpPr>
            <a:spLocks noChangeArrowheads="1"/>
          </p:cNvSpPr>
          <p:nvPr/>
        </p:nvSpPr>
        <p:spPr bwMode="auto">
          <a:xfrm>
            <a:off x="1476375" y="3384550"/>
            <a:ext cx="71438" cy="71438"/>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3" name="Oval 225"/>
          <p:cNvSpPr>
            <a:spLocks noChangeArrowheads="1"/>
          </p:cNvSpPr>
          <p:nvPr/>
        </p:nvSpPr>
        <p:spPr bwMode="auto">
          <a:xfrm>
            <a:off x="2413000" y="2160588"/>
            <a:ext cx="71438" cy="71437"/>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4" name="Oval 226"/>
          <p:cNvSpPr>
            <a:spLocks noChangeArrowheads="1"/>
          </p:cNvSpPr>
          <p:nvPr/>
        </p:nvSpPr>
        <p:spPr bwMode="auto">
          <a:xfrm>
            <a:off x="2843213" y="1655763"/>
            <a:ext cx="71437" cy="71437"/>
          </a:xfrm>
          <a:prstGeom prst="ellipse">
            <a:avLst/>
          </a:prstGeom>
          <a:solidFill>
            <a:srgbClr val="FF7C80"/>
          </a:solidFill>
          <a:ln w="9525">
            <a:solidFill>
              <a:srgbClr val="FF7C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795" name="Line 227"/>
          <p:cNvSpPr>
            <a:spLocks noChangeShapeType="1"/>
          </p:cNvSpPr>
          <p:nvPr/>
        </p:nvSpPr>
        <p:spPr bwMode="auto">
          <a:xfrm flipV="1">
            <a:off x="611188" y="4608513"/>
            <a:ext cx="215900" cy="1008062"/>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96" name="Line 228"/>
          <p:cNvSpPr>
            <a:spLocks noChangeShapeType="1"/>
          </p:cNvSpPr>
          <p:nvPr/>
        </p:nvSpPr>
        <p:spPr bwMode="auto">
          <a:xfrm flipV="1">
            <a:off x="827088" y="3816350"/>
            <a:ext cx="431800" cy="792163"/>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97" name="Line 229"/>
          <p:cNvSpPr>
            <a:spLocks noChangeShapeType="1"/>
          </p:cNvSpPr>
          <p:nvPr/>
        </p:nvSpPr>
        <p:spPr bwMode="auto">
          <a:xfrm flipV="1">
            <a:off x="1258888" y="3384550"/>
            <a:ext cx="217487" cy="431800"/>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98" name="Line 230"/>
          <p:cNvSpPr>
            <a:spLocks noChangeShapeType="1"/>
          </p:cNvSpPr>
          <p:nvPr/>
        </p:nvSpPr>
        <p:spPr bwMode="auto">
          <a:xfrm flipV="1">
            <a:off x="1476375" y="2232025"/>
            <a:ext cx="935038" cy="1152525"/>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799" name="Line 231"/>
          <p:cNvSpPr>
            <a:spLocks noChangeShapeType="1"/>
          </p:cNvSpPr>
          <p:nvPr/>
        </p:nvSpPr>
        <p:spPr bwMode="auto">
          <a:xfrm flipV="1">
            <a:off x="2411413" y="1655763"/>
            <a:ext cx="504825" cy="576262"/>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00" name="Line 232"/>
          <p:cNvSpPr>
            <a:spLocks noChangeShapeType="1"/>
          </p:cNvSpPr>
          <p:nvPr/>
        </p:nvSpPr>
        <p:spPr bwMode="auto">
          <a:xfrm flipV="1">
            <a:off x="2916238" y="1081088"/>
            <a:ext cx="503237" cy="574675"/>
          </a:xfrm>
          <a:prstGeom prst="line">
            <a:avLst/>
          </a:prstGeom>
          <a:noFill/>
          <a:ln w="38100">
            <a:solidFill>
              <a:srgbClr val="FF7C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01" name="Oval 233"/>
          <p:cNvSpPr>
            <a:spLocks noChangeArrowheads="1"/>
          </p:cNvSpPr>
          <p:nvPr/>
        </p:nvSpPr>
        <p:spPr bwMode="auto">
          <a:xfrm>
            <a:off x="5148263" y="3455988"/>
            <a:ext cx="71437" cy="71437"/>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2" name="Text Box 234"/>
          <p:cNvSpPr txBox="1">
            <a:spLocks noChangeArrowheads="1"/>
          </p:cNvSpPr>
          <p:nvPr/>
        </p:nvSpPr>
        <p:spPr bwMode="auto">
          <a:xfrm>
            <a:off x="2411413" y="1223963"/>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FF3300"/>
                </a:solidFill>
              </a:rPr>
              <a:t>烷烃</a:t>
            </a:r>
          </a:p>
        </p:txBody>
      </p:sp>
      <p:sp>
        <p:nvSpPr>
          <p:cNvPr id="109803" name="Oval 235"/>
          <p:cNvSpPr>
            <a:spLocks noChangeArrowheads="1"/>
          </p:cNvSpPr>
          <p:nvPr/>
        </p:nvSpPr>
        <p:spPr bwMode="auto">
          <a:xfrm>
            <a:off x="5364163" y="2881313"/>
            <a:ext cx="71437" cy="71437"/>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4" name="Oval 236"/>
          <p:cNvSpPr>
            <a:spLocks noChangeArrowheads="1"/>
          </p:cNvSpPr>
          <p:nvPr/>
        </p:nvSpPr>
        <p:spPr bwMode="auto">
          <a:xfrm>
            <a:off x="5795963" y="2808288"/>
            <a:ext cx="71437" cy="71437"/>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5" name="Oval 237"/>
          <p:cNvSpPr>
            <a:spLocks noChangeArrowheads="1"/>
          </p:cNvSpPr>
          <p:nvPr/>
        </p:nvSpPr>
        <p:spPr bwMode="auto">
          <a:xfrm>
            <a:off x="6227763" y="2592388"/>
            <a:ext cx="71437" cy="71437"/>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6" name="Oval 238"/>
          <p:cNvSpPr>
            <a:spLocks noChangeArrowheads="1"/>
          </p:cNvSpPr>
          <p:nvPr/>
        </p:nvSpPr>
        <p:spPr bwMode="auto">
          <a:xfrm>
            <a:off x="6948488" y="2089150"/>
            <a:ext cx="71437" cy="71438"/>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7" name="Oval 239"/>
          <p:cNvSpPr>
            <a:spLocks noChangeArrowheads="1"/>
          </p:cNvSpPr>
          <p:nvPr/>
        </p:nvSpPr>
        <p:spPr bwMode="auto">
          <a:xfrm>
            <a:off x="7380288" y="1873250"/>
            <a:ext cx="71437" cy="71438"/>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8" name="Oval 240"/>
          <p:cNvSpPr>
            <a:spLocks noChangeArrowheads="1"/>
          </p:cNvSpPr>
          <p:nvPr/>
        </p:nvSpPr>
        <p:spPr bwMode="auto">
          <a:xfrm>
            <a:off x="8532813" y="1728788"/>
            <a:ext cx="71437" cy="71437"/>
          </a:xfrm>
          <a:prstGeom prst="ellipse">
            <a:avLst/>
          </a:prstGeom>
          <a:solidFill>
            <a:schemeClr val="folHlink"/>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09" name="Line 241"/>
          <p:cNvSpPr>
            <a:spLocks noChangeShapeType="1"/>
          </p:cNvSpPr>
          <p:nvPr/>
        </p:nvSpPr>
        <p:spPr bwMode="auto">
          <a:xfrm flipV="1">
            <a:off x="5148263" y="2954338"/>
            <a:ext cx="215900" cy="574675"/>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0" name="Line 242"/>
          <p:cNvSpPr>
            <a:spLocks noChangeShapeType="1"/>
          </p:cNvSpPr>
          <p:nvPr/>
        </p:nvSpPr>
        <p:spPr bwMode="auto">
          <a:xfrm flipV="1">
            <a:off x="5364163" y="2808288"/>
            <a:ext cx="503237" cy="144462"/>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1" name="Line 243"/>
          <p:cNvSpPr>
            <a:spLocks noChangeShapeType="1"/>
          </p:cNvSpPr>
          <p:nvPr/>
        </p:nvSpPr>
        <p:spPr bwMode="auto">
          <a:xfrm flipV="1">
            <a:off x="5867400" y="2592388"/>
            <a:ext cx="433388" cy="215900"/>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2" name="Line 244"/>
          <p:cNvSpPr>
            <a:spLocks noChangeShapeType="1"/>
          </p:cNvSpPr>
          <p:nvPr/>
        </p:nvSpPr>
        <p:spPr bwMode="auto">
          <a:xfrm flipV="1">
            <a:off x="6300788" y="2089150"/>
            <a:ext cx="719137" cy="503238"/>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3" name="Line 245"/>
          <p:cNvSpPr>
            <a:spLocks noChangeShapeType="1"/>
          </p:cNvSpPr>
          <p:nvPr/>
        </p:nvSpPr>
        <p:spPr bwMode="auto">
          <a:xfrm flipV="1">
            <a:off x="7019925" y="1944688"/>
            <a:ext cx="360363" cy="144462"/>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4" name="Line 246"/>
          <p:cNvSpPr>
            <a:spLocks noChangeShapeType="1"/>
          </p:cNvSpPr>
          <p:nvPr/>
        </p:nvSpPr>
        <p:spPr bwMode="auto">
          <a:xfrm flipV="1">
            <a:off x="7380288" y="1800225"/>
            <a:ext cx="1152525" cy="144463"/>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5" name="Line 247"/>
          <p:cNvSpPr>
            <a:spLocks noChangeShapeType="1"/>
          </p:cNvSpPr>
          <p:nvPr/>
        </p:nvSpPr>
        <p:spPr bwMode="auto">
          <a:xfrm flipV="1">
            <a:off x="8532813" y="1728788"/>
            <a:ext cx="360362" cy="71437"/>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16" name="Text Box 248"/>
          <p:cNvSpPr txBox="1">
            <a:spLocks noChangeArrowheads="1"/>
          </p:cNvSpPr>
          <p:nvPr/>
        </p:nvSpPr>
        <p:spPr bwMode="auto">
          <a:xfrm>
            <a:off x="7307263" y="1439863"/>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99FF33"/>
                </a:solidFill>
              </a:rPr>
              <a:t>烷烃</a:t>
            </a:r>
          </a:p>
        </p:txBody>
      </p:sp>
      <p:sp>
        <p:nvSpPr>
          <p:cNvPr id="109817" name="Oval 249"/>
          <p:cNvSpPr>
            <a:spLocks noChangeArrowheads="1"/>
          </p:cNvSpPr>
          <p:nvPr/>
        </p:nvSpPr>
        <p:spPr bwMode="auto">
          <a:xfrm>
            <a:off x="827088" y="4681538"/>
            <a:ext cx="71437" cy="71437"/>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18" name="Oval 250"/>
          <p:cNvSpPr>
            <a:spLocks noChangeArrowheads="1"/>
          </p:cNvSpPr>
          <p:nvPr/>
        </p:nvSpPr>
        <p:spPr bwMode="auto">
          <a:xfrm>
            <a:off x="1044575" y="4176713"/>
            <a:ext cx="71438" cy="71437"/>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19" name="Oval 251"/>
          <p:cNvSpPr>
            <a:spLocks noChangeArrowheads="1"/>
          </p:cNvSpPr>
          <p:nvPr/>
        </p:nvSpPr>
        <p:spPr bwMode="auto">
          <a:xfrm>
            <a:off x="1258888" y="3816350"/>
            <a:ext cx="71437" cy="71438"/>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20" name="Oval 252"/>
          <p:cNvSpPr>
            <a:spLocks noChangeArrowheads="1"/>
          </p:cNvSpPr>
          <p:nvPr/>
        </p:nvSpPr>
        <p:spPr bwMode="auto">
          <a:xfrm>
            <a:off x="1476375" y="3455988"/>
            <a:ext cx="71438" cy="71437"/>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21" name="Oval 253"/>
          <p:cNvSpPr>
            <a:spLocks noChangeArrowheads="1"/>
          </p:cNvSpPr>
          <p:nvPr/>
        </p:nvSpPr>
        <p:spPr bwMode="auto">
          <a:xfrm>
            <a:off x="1763713" y="3024188"/>
            <a:ext cx="71437" cy="71437"/>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22" name="Oval 254"/>
          <p:cNvSpPr>
            <a:spLocks noChangeArrowheads="1"/>
          </p:cNvSpPr>
          <p:nvPr/>
        </p:nvSpPr>
        <p:spPr bwMode="auto">
          <a:xfrm>
            <a:off x="1979613" y="2736850"/>
            <a:ext cx="71437" cy="71438"/>
          </a:xfrm>
          <a:prstGeom prst="ellipse">
            <a:avLst/>
          </a:prstGeom>
          <a:solidFill>
            <a:srgbClr val="00FF00"/>
          </a:solidFill>
          <a:ln w="95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23" name="Oval 255"/>
          <p:cNvSpPr>
            <a:spLocks noChangeArrowheads="1"/>
          </p:cNvSpPr>
          <p:nvPr/>
        </p:nvSpPr>
        <p:spPr bwMode="auto">
          <a:xfrm>
            <a:off x="5364163" y="4032250"/>
            <a:ext cx="71437" cy="71438"/>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24" name="Line 256"/>
          <p:cNvSpPr>
            <a:spLocks noChangeShapeType="1"/>
          </p:cNvSpPr>
          <p:nvPr/>
        </p:nvSpPr>
        <p:spPr bwMode="auto">
          <a:xfrm flipV="1">
            <a:off x="827088" y="4176713"/>
            <a:ext cx="287337" cy="576262"/>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25" name="Line 257"/>
          <p:cNvSpPr>
            <a:spLocks noChangeShapeType="1"/>
          </p:cNvSpPr>
          <p:nvPr/>
        </p:nvSpPr>
        <p:spPr bwMode="auto">
          <a:xfrm flipV="1">
            <a:off x="1116013" y="3816350"/>
            <a:ext cx="215900" cy="360363"/>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26" name="Line 258"/>
          <p:cNvSpPr>
            <a:spLocks noChangeShapeType="1"/>
          </p:cNvSpPr>
          <p:nvPr/>
        </p:nvSpPr>
        <p:spPr bwMode="auto">
          <a:xfrm flipV="1">
            <a:off x="1331913" y="3455988"/>
            <a:ext cx="215900" cy="360362"/>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27" name="Line 259"/>
          <p:cNvSpPr>
            <a:spLocks noChangeShapeType="1"/>
          </p:cNvSpPr>
          <p:nvPr/>
        </p:nvSpPr>
        <p:spPr bwMode="auto">
          <a:xfrm flipV="1">
            <a:off x="1547813" y="3024188"/>
            <a:ext cx="287337" cy="431800"/>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28" name="Line 260"/>
          <p:cNvSpPr>
            <a:spLocks noChangeShapeType="1"/>
          </p:cNvSpPr>
          <p:nvPr/>
        </p:nvSpPr>
        <p:spPr bwMode="auto">
          <a:xfrm flipV="1">
            <a:off x="1835150" y="2736850"/>
            <a:ext cx="215900" cy="287338"/>
          </a:xfrm>
          <a:prstGeom prst="line">
            <a:avLst/>
          </a:prstGeom>
          <a:noFill/>
          <a:ln w="38100">
            <a:solidFill>
              <a:srgbClr val="99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29" name="Oval 261"/>
          <p:cNvSpPr>
            <a:spLocks noChangeArrowheads="1"/>
          </p:cNvSpPr>
          <p:nvPr/>
        </p:nvSpPr>
        <p:spPr bwMode="auto">
          <a:xfrm>
            <a:off x="5580063" y="4105275"/>
            <a:ext cx="71437" cy="71438"/>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30" name="Oval 262"/>
          <p:cNvSpPr>
            <a:spLocks noChangeArrowheads="1"/>
          </p:cNvSpPr>
          <p:nvPr/>
        </p:nvSpPr>
        <p:spPr bwMode="auto">
          <a:xfrm>
            <a:off x="5795963" y="3744913"/>
            <a:ext cx="71437" cy="71437"/>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31" name="Oval 263"/>
          <p:cNvSpPr>
            <a:spLocks noChangeArrowheads="1"/>
          </p:cNvSpPr>
          <p:nvPr/>
        </p:nvSpPr>
        <p:spPr bwMode="auto">
          <a:xfrm>
            <a:off x="6011863" y="3529013"/>
            <a:ext cx="71437" cy="71437"/>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32" name="Oval 264"/>
          <p:cNvSpPr>
            <a:spLocks noChangeArrowheads="1"/>
          </p:cNvSpPr>
          <p:nvPr/>
        </p:nvSpPr>
        <p:spPr bwMode="auto">
          <a:xfrm>
            <a:off x="6227763" y="3457575"/>
            <a:ext cx="71437" cy="71438"/>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33" name="Oval 265"/>
          <p:cNvSpPr>
            <a:spLocks noChangeArrowheads="1"/>
          </p:cNvSpPr>
          <p:nvPr/>
        </p:nvSpPr>
        <p:spPr bwMode="auto">
          <a:xfrm>
            <a:off x="6516688" y="3241675"/>
            <a:ext cx="71437" cy="71438"/>
          </a:xfrm>
          <a:prstGeom prst="ellipse">
            <a:avLst/>
          </a:prstGeom>
          <a:solidFill>
            <a:srgbClr val="FF33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834" name="Line 266"/>
          <p:cNvSpPr>
            <a:spLocks noChangeShapeType="1"/>
          </p:cNvSpPr>
          <p:nvPr/>
        </p:nvSpPr>
        <p:spPr bwMode="auto">
          <a:xfrm>
            <a:off x="5364163" y="4105275"/>
            <a:ext cx="287337" cy="71438"/>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35" name="Line 267"/>
          <p:cNvSpPr>
            <a:spLocks noChangeShapeType="1"/>
          </p:cNvSpPr>
          <p:nvPr/>
        </p:nvSpPr>
        <p:spPr bwMode="auto">
          <a:xfrm flipV="1">
            <a:off x="5580063" y="3816350"/>
            <a:ext cx="215900" cy="360363"/>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36" name="Line 268"/>
          <p:cNvSpPr>
            <a:spLocks noChangeShapeType="1"/>
          </p:cNvSpPr>
          <p:nvPr/>
        </p:nvSpPr>
        <p:spPr bwMode="auto">
          <a:xfrm flipV="1">
            <a:off x="5867400" y="3600450"/>
            <a:ext cx="144463" cy="144463"/>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37" name="Line 269"/>
          <p:cNvSpPr>
            <a:spLocks noChangeShapeType="1"/>
          </p:cNvSpPr>
          <p:nvPr/>
        </p:nvSpPr>
        <p:spPr bwMode="auto">
          <a:xfrm flipV="1">
            <a:off x="6011863" y="3455988"/>
            <a:ext cx="288925" cy="144462"/>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38" name="Line 270"/>
          <p:cNvSpPr>
            <a:spLocks noChangeShapeType="1"/>
          </p:cNvSpPr>
          <p:nvPr/>
        </p:nvSpPr>
        <p:spPr bwMode="auto">
          <a:xfrm flipV="1">
            <a:off x="6300788" y="3313113"/>
            <a:ext cx="215900" cy="142875"/>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839" name="Text Box 271"/>
          <p:cNvSpPr txBox="1">
            <a:spLocks noChangeArrowheads="1"/>
          </p:cNvSpPr>
          <p:nvPr/>
        </p:nvSpPr>
        <p:spPr bwMode="auto">
          <a:xfrm>
            <a:off x="1692275" y="3216275"/>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99FF33"/>
                </a:solidFill>
              </a:rPr>
              <a:t>烯烃</a:t>
            </a:r>
          </a:p>
        </p:txBody>
      </p:sp>
      <p:sp>
        <p:nvSpPr>
          <p:cNvPr id="109840" name="Text Box 272"/>
          <p:cNvSpPr txBox="1">
            <a:spLocks noChangeArrowheads="1"/>
          </p:cNvSpPr>
          <p:nvPr/>
        </p:nvSpPr>
        <p:spPr bwMode="auto">
          <a:xfrm>
            <a:off x="6443663" y="2736850"/>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FF3300"/>
                </a:solidFill>
              </a:rPr>
              <a:t>烯烃</a:t>
            </a:r>
          </a:p>
        </p:txBody>
      </p:sp>
      <p:sp>
        <p:nvSpPr>
          <p:cNvPr id="109841" name="Rectangle 273"/>
          <p:cNvSpPr>
            <a:spLocks noChangeArrowheads="1"/>
          </p:cNvSpPr>
          <p:nvPr/>
        </p:nvSpPr>
        <p:spPr bwMode="auto">
          <a:xfrm>
            <a:off x="0" y="4968875"/>
            <a:ext cx="9144000" cy="963613"/>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846138">
              <a:spcBef>
                <a:spcPct val="20000"/>
              </a:spcBef>
              <a:defRPr>
                <a:solidFill>
                  <a:schemeClr val="tx1"/>
                </a:solidFill>
                <a:latin typeface="黑体" panose="02010609060101010101" pitchFamily="49" charset="-122"/>
                <a:ea typeface="黑体" panose="02010609060101010101" pitchFamily="49" charset="-122"/>
              </a:defRPr>
            </a:lvl1pPr>
            <a:lvl2pPr marL="688975" indent="-265113" defTabSz="846138">
              <a:spcBef>
                <a:spcPct val="20000"/>
              </a:spcBef>
              <a:buChar char="–"/>
              <a:defRPr>
                <a:solidFill>
                  <a:schemeClr val="tx1"/>
                </a:solidFill>
                <a:latin typeface="黑体" panose="02010609060101010101" pitchFamily="49" charset="-122"/>
                <a:ea typeface="黑体" panose="02010609060101010101" pitchFamily="49" charset="-122"/>
              </a:defRPr>
            </a:lvl2pPr>
            <a:lvl3pPr marL="1058863" indent="-212725" defTabSz="846138">
              <a:spcBef>
                <a:spcPct val="20000"/>
              </a:spcBef>
              <a:buChar char="•"/>
              <a:defRPr>
                <a:solidFill>
                  <a:schemeClr val="tx1"/>
                </a:solidFill>
                <a:latin typeface="黑体" panose="02010609060101010101" pitchFamily="49" charset="-122"/>
                <a:ea typeface="黑体" panose="02010609060101010101" pitchFamily="49" charset="-122"/>
              </a:defRPr>
            </a:lvl3pPr>
            <a:lvl4pPr marL="1481138" indent="-211138" defTabSz="846138">
              <a:spcBef>
                <a:spcPct val="20000"/>
              </a:spcBef>
              <a:buChar char="–"/>
              <a:defRPr>
                <a:solidFill>
                  <a:schemeClr val="tx1"/>
                </a:solidFill>
                <a:latin typeface="黑体" panose="02010609060101010101" pitchFamily="49" charset="-122"/>
                <a:ea typeface="黑体" panose="02010609060101010101" pitchFamily="49" charset="-122"/>
              </a:defRPr>
            </a:lvl4pPr>
            <a:lvl5pPr marL="1905000" indent="-211138" defTabSz="846138">
              <a:spcBef>
                <a:spcPct val="20000"/>
              </a:spcBef>
              <a:buChar char="»"/>
              <a:defRPr sz="1600">
                <a:solidFill>
                  <a:schemeClr val="tx1"/>
                </a:solidFill>
                <a:latin typeface="黑体" panose="02010609060101010101" pitchFamily="49" charset="-122"/>
                <a:ea typeface="黑体" panose="02010609060101010101" pitchFamily="49" charset="-122"/>
              </a:defRPr>
            </a:lvl5pPr>
            <a:lvl6pPr marL="2362200" indent="-211138" defTabSz="846138"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6pPr>
            <a:lvl7pPr marL="2819400" indent="-211138" defTabSz="846138"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7pPr>
            <a:lvl8pPr marL="3276600" indent="-211138" defTabSz="846138"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8pPr>
            <a:lvl9pPr marL="3733800" indent="-211138" defTabSz="846138" fontAlgn="base">
              <a:spcBef>
                <a:spcPct val="20000"/>
              </a:spcBef>
              <a:spcAft>
                <a:spcPct val="0"/>
              </a:spcAft>
              <a:buChar char="»"/>
              <a:defRPr sz="1600">
                <a:solidFill>
                  <a:schemeClr val="tx1"/>
                </a:solidFill>
                <a:latin typeface="黑体" panose="02010609060101010101" pitchFamily="49" charset="-122"/>
                <a:ea typeface="黑体" panose="02010609060101010101" pitchFamily="49" charset="-122"/>
              </a:defRPr>
            </a:lvl9pPr>
          </a:lstStyle>
          <a:p>
            <a:pPr>
              <a:spcBef>
                <a:spcPct val="50000"/>
              </a:spcBef>
              <a:buClr>
                <a:schemeClr val="bg1"/>
              </a:buClr>
            </a:pPr>
            <a:r>
              <a:rPr kumimoji="1" lang="zh-CN" altLang="en-US" sz="2400" b="1">
                <a:solidFill>
                  <a:srgbClr val="FFFF00"/>
                </a:solidFill>
              </a:rPr>
              <a:t>结论：</a:t>
            </a:r>
            <a:r>
              <a:rPr kumimoji="1" lang="zh-CN" altLang="en-US" sz="2400" b="1">
                <a:solidFill>
                  <a:srgbClr val="99FF33"/>
                </a:solidFill>
              </a:rPr>
              <a:t>随</a:t>
            </a:r>
            <a:r>
              <a:rPr kumimoji="1" lang="zh-CN" altLang="en-US" sz="2400" b="1">
                <a:solidFill>
                  <a:srgbClr val="FFFF00"/>
                </a:solidFill>
              </a:rPr>
              <a:t>着分子中</a:t>
            </a:r>
            <a:r>
              <a:rPr kumimoji="1" lang="zh-CN" altLang="en-US" sz="2400" b="1">
                <a:solidFill>
                  <a:srgbClr val="99FF33"/>
                </a:solidFill>
              </a:rPr>
              <a:t>碳原子数的递增</a:t>
            </a:r>
            <a:r>
              <a:rPr kumimoji="1" lang="zh-CN" altLang="en-US" sz="2400" b="1">
                <a:solidFill>
                  <a:srgbClr val="FFFF00"/>
                </a:solidFill>
              </a:rPr>
              <a:t>，烷烃和烯烃同系物的</a:t>
            </a:r>
            <a:r>
              <a:rPr kumimoji="1" lang="zh-CN" altLang="en-US" sz="2400" b="1">
                <a:solidFill>
                  <a:srgbClr val="99FF33"/>
                </a:solidFill>
              </a:rPr>
              <a:t>沸点逐渐升高，相对密度逐渐增大，常温下状态由气态到液态到固态。</a:t>
            </a:r>
            <a:endParaRPr lang="zh-CN" altLang="en-US" sz="2400" b="1">
              <a:solidFill>
                <a:srgbClr val="99FF33"/>
              </a:solidFill>
            </a:endParaRPr>
          </a:p>
        </p:txBody>
      </p:sp>
      <p:sp>
        <p:nvSpPr>
          <p:cNvPr id="109842" name="AutoShape 274"/>
          <p:cNvSpPr>
            <a:spLocks noChangeArrowheads="1"/>
          </p:cNvSpPr>
          <p:nvPr/>
        </p:nvSpPr>
        <p:spPr bwMode="auto">
          <a:xfrm>
            <a:off x="6877050" y="2881313"/>
            <a:ext cx="2266950" cy="1800225"/>
          </a:xfrm>
          <a:prstGeom prst="cloudCallout">
            <a:avLst>
              <a:gd name="adj1" fmla="val -43750"/>
              <a:gd name="adj2" fmla="val 7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en-US" sz="3600">
                <a:solidFill>
                  <a:srgbClr val="FF3300"/>
                </a:solidFill>
              </a:rPr>
              <a:t>为什么呢</a:t>
            </a:r>
            <a:r>
              <a:rPr lang="en-US" altLang="zh-CN" sz="3600">
                <a:solidFill>
                  <a:srgbClr val="FF3300"/>
                </a:solidFill>
              </a:rPr>
              <a:t>?</a:t>
            </a:r>
          </a:p>
        </p:txBody>
      </p:sp>
      <p:sp>
        <p:nvSpPr>
          <p:cNvPr id="16391" name="Text Box 7"/>
          <p:cNvSpPr txBox="1">
            <a:spLocks noChangeArrowheads="1"/>
          </p:cNvSpPr>
          <p:nvPr/>
        </p:nvSpPr>
        <p:spPr bwMode="auto">
          <a:xfrm>
            <a:off x="215900" y="2853508"/>
            <a:ext cx="8569325" cy="1563687"/>
          </a:xfrm>
          <a:prstGeom prst="rect">
            <a:avLst/>
          </a:prstGeom>
          <a:solidFill>
            <a:srgbClr val="000099"/>
          </a:solidFill>
          <a:ln w="9525">
            <a:solidFill>
              <a:schemeClr val="tx1"/>
            </a:solidFill>
            <a:miter lim="800000"/>
            <a:headEnd/>
            <a:tailEnd/>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zh-CN" altLang="en-US" sz="3200" b="1">
                <a:solidFill>
                  <a:srgbClr val="FF3300"/>
                </a:solidFill>
              </a:rPr>
              <a:t>原因：</a:t>
            </a:r>
            <a:r>
              <a:rPr lang="zh-CN" altLang="en-US" sz="3200" b="1">
                <a:solidFill>
                  <a:srgbClr val="FFFF00"/>
                </a:solidFill>
              </a:rPr>
              <a:t>对于结构相似的物质</a:t>
            </a:r>
            <a:r>
              <a:rPr lang="en-US" altLang="zh-CN" sz="3200" b="1">
                <a:solidFill>
                  <a:srgbClr val="FFFF00"/>
                </a:solidFill>
              </a:rPr>
              <a:t>(</a:t>
            </a:r>
            <a:r>
              <a:rPr lang="zh-CN" altLang="en-US" sz="3200" b="1">
                <a:solidFill>
                  <a:srgbClr val="FFFF00"/>
                </a:solidFill>
              </a:rPr>
              <a:t>分子</a:t>
            </a:r>
            <a:r>
              <a:rPr lang="en-US" altLang="zh-CN" sz="3200" b="1">
                <a:solidFill>
                  <a:srgbClr val="FFFF00"/>
                </a:solidFill>
              </a:rPr>
              <a:t>)</a:t>
            </a:r>
            <a:r>
              <a:rPr lang="zh-CN" altLang="en-US" sz="3200" b="1">
                <a:solidFill>
                  <a:srgbClr val="FFFF00"/>
                </a:solidFill>
              </a:rPr>
              <a:t>来说，</a:t>
            </a:r>
            <a:r>
              <a:rPr lang="zh-CN" altLang="en-US" sz="3200" b="1">
                <a:solidFill>
                  <a:srgbClr val="99FF33"/>
                </a:solidFill>
              </a:rPr>
              <a:t>分子间作用力随相对分子质量的增大而逐渐增大；</a:t>
            </a:r>
            <a:r>
              <a:rPr lang="zh-CN" altLang="en-US" sz="3200" b="1">
                <a:solidFill>
                  <a:srgbClr val="FFFF00"/>
                </a:solidFill>
              </a:rPr>
              <a:t>导致物理性质上的递变。</a:t>
            </a:r>
            <a:endParaRPr lang="zh-CN" altLang="en-US" sz="3200" b="1">
              <a:solidFill>
                <a:srgbClr val="FF3300"/>
              </a:solidFill>
            </a:endParaRPr>
          </a:p>
        </p:txBody>
      </p:sp>
      <p:sp>
        <p:nvSpPr>
          <p:cNvPr id="109845" name="Rectangle 277"/>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a:t>
            </a:r>
            <a:r>
              <a:rPr lang="zh-CN" altLang="en-US" b="1" smtClean="0"/>
              <a:t>烯烃，请你描点画：课本</a:t>
            </a:r>
            <a:r>
              <a:rPr lang="en-US" altLang="zh-CN" b="1" smtClean="0"/>
              <a:t>28</a:t>
            </a:r>
            <a:r>
              <a:rPr lang="zh-CN" altLang="en-US" b="1" smtClean="0"/>
              <a:t>页</a:t>
            </a:r>
            <a:endParaRPr lang="zh-CN" altLang="en-US" b="1"/>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91"/>
                                        </p:tgtEl>
                                        <p:attrNameLst>
                                          <p:attrName>style.visibility</p:attrName>
                                        </p:attrNameLst>
                                      </p:cBhvr>
                                      <p:to>
                                        <p:strVal val="visible"/>
                                      </p:to>
                                    </p:set>
                                    <p:anim calcmode="lin" valueType="num">
                                      <p:cBhvr additive="base">
                                        <p:cTn id="7" dur="500" fill="hold"/>
                                        <p:tgtEl>
                                          <p:spTgt spid="16391"/>
                                        </p:tgtEl>
                                        <p:attrNameLst>
                                          <p:attrName>ppt_x</p:attrName>
                                        </p:attrNameLst>
                                      </p:cBhvr>
                                      <p:tavLst>
                                        <p:tav tm="0">
                                          <p:val>
                                            <p:strVal val="#ppt_x"/>
                                          </p:val>
                                        </p:tav>
                                        <p:tav tm="100000">
                                          <p:val>
                                            <p:strVal val="#ppt_x"/>
                                          </p:val>
                                        </p:tav>
                                      </p:tavLst>
                                    </p:anim>
                                    <p:anim calcmode="lin" valueType="num">
                                      <p:cBhvr additive="base">
                                        <p:cTn id="8" dur="500" fill="hold"/>
                                        <p:tgtEl>
                                          <p:spTgt spid="163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9841"/>
                                        </p:tgtEl>
                                        <p:attrNameLst>
                                          <p:attrName>style.visibility</p:attrName>
                                        </p:attrNameLst>
                                      </p:cBhvr>
                                      <p:to>
                                        <p:strVal val="visible"/>
                                      </p:to>
                                    </p:set>
                                    <p:anim calcmode="lin" valueType="num">
                                      <p:cBhvr additive="base">
                                        <p:cTn id="13" dur="500" fill="hold"/>
                                        <p:tgtEl>
                                          <p:spTgt spid="109841"/>
                                        </p:tgtEl>
                                        <p:attrNameLst>
                                          <p:attrName>ppt_x</p:attrName>
                                        </p:attrNameLst>
                                      </p:cBhvr>
                                      <p:tavLst>
                                        <p:tav tm="0">
                                          <p:val>
                                            <p:strVal val="#ppt_x"/>
                                          </p:val>
                                        </p:tav>
                                        <p:tav tm="100000">
                                          <p:val>
                                            <p:strVal val="#ppt_x"/>
                                          </p:val>
                                        </p:tav>
                                      </p:tavLst>
                                    </p:anim>
                                    <p:anim calcmode="lin" valueType="num">
                                      <p:cBhvr additive="base">
                                        <p:cTn id="14" dur="500" fill="hold"/>
                                        <p:tgtEl>
                                          <p:spTgt spid="1098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841" grpId="0" animBg="1"/>
      <p:bldP spid="1639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28600" y="152400"/>
            <a:ext cx="5486400" cy="838200"/>
          </a:xfrm>
          <a:prstGeom prst="rect">
            <a:avLst/>
          </a:prstGeom>
          <a:gradFill rotWithShape="0">
            <a:gsLst>
              <a:gs pos="0">
                <a:srgbClr val="FF9900"/>
              </a:gs>
              <a:gs pos="50000">
                <a:srgbClr val="FFFFFF"/>
              </a:gs>
              <a:gs pos="100000">
                <a:srgbClr val="FF9900"/>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tx2"/>
                </a:solidFill>
                <a:latin typeface="Arial" panose="020B0604020202020204" pitchFamily="34" charset="0"/>
                <a:ea typeface="宋体" panose="02010600030101010101" pitchFamily="2" charset="-122"/>
              </a:defRPr>
            </a:lvl1pPr>
            <a:lvl2pPr algn="ctr">
              <a:defRPr sz="4400">
                <a:solidFill>
                  <a:schemeClr val="tx2"/>
                </a:solidFill>
                <a:latin typeface="Arial" panose="020B0604020202020204" pitchFamily="34" charset="0"/>
                <a:ea typeface="宋体" panose="02010600030101010101" pitchFamily="2" charset="-122"/>
              </a:defRPr>
            </a:lvl2pPr>
            <a:lvl3pPr algn="ctr">
              <a:defRPr sz="4400">
                <a:solidFill>
                  <a:schemeClr val="tx2"/>
                </a:solidFill>
                <a:latin typeface="Arial" panose="020B0604020202020204" pitchFamily="34" charset="0"/>
                <a:ea typeface="宋体" panose="02010600030101010101" pitchFamily="2" charset="-122"/>
              </a:defRPr>
            </a:lvl3pPr>
            <a:lvl4pPr algn="ctr">
              <a:defRPr sz="4400">
                <a:solidFill>
                  <a:schemeClr val="tx2"/>
                </a:solidFill>
                <a:latin typeface="Arial" panose="020B0604020202020204" pitchFamily="34" charset="0"/>
                <a:ea typeface="宋体" panose="02010600030101010101" pitchFamily="2" charset="-122"/>
              </a:defRPr>
            </a:lvl4pPr>
            <a:lvl5pPr algn="ctr">
              <a:defRPr sz="4400">
                <a:solidFill>
                  <a:schemeClr val="tx2"/>
                </a:solidFill>
                <a:latin typeface="Arial" panose="020B0604020202020204" pitchFamily="34" charset="0"/>
                <a:ea typeface="宋体" panose="02010600030101010101" pitchFamily="2" charset="-122"/>
              </a:defRPr>
            </a:lvl5pPr>
            <a:lvl6pPr marL="4572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r>
              <a:rPr lang="en-US" altLang="zh-CN" b="1" smtClean="0">
                <a:solidFill>
                  <a:srgbClr val="000099"/>
                </a:solidFill>
              </a:rPr>
              <a:t>1.</a:t>
            </a:r>
            <a:r>
              <a:rPr lang="zh-CN" altLang="en-US" b="1">
                <a:solidFill>
                  <a:srgbClr val="000099"/>
                </a:solidFill>
              </a:rPr>
              <a:t>甲烷的化学性质</a:t>
            </a:r>
          </a:p>
        </p:txBody>
      </p:sp>
      <p:sp>
        <p:nvSpPr>
          <p:cNvPr id="17411" name="Text Box 3"/>
          <p:cNvSpPr txBox="1">
            <a:spLocks noChangeArrowheads="1"/>
          </p:cNvSpPr>
          <p:nvPr/>
        </p:nvSpPr>
        <p:spPr bwMode="auto">
          <a:xfrm>
            <a:off x="593725" y="1203325"/>
            <a:ext cx="4625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b="1" dirty="0">
                <a:solidFill>
                  <a:srgbClr val="FF6600"/>
                </a:solidFill>
                <a:latin typeface="Times New Roman" panose="02020603050405020304" pitchFamily="18" charset="0"/>
                <a:ea typeface="黑体" panose="02010609060101010101" pitchFamily="49" charset="-122"/>
              </a:rPr>
              <a:t>（</a:t>
            </a:r>
            <a:r>
              <a:rPr lang="en-US" altLang="zh-CN" sz="3600" b="1" dirty="0">
                <a:solidFill>
                  <a:srgbClr val="FF6600"/>
                </a:solidFill>
                <a:latin typeface="Times New Roman" panose="02020603050405020304" pitchFamily="18" charset="0"/>
                <a:ea typeface="黑体" panose="02010609060101010101" pitchFamily="49" charset="-122"/>
              </a:rPr>
              <a:t>1</a:t>
            </a:r>
            <a:r>
              <a:rPr lang="zh-CN" altLang="en-US" sz="3600" b="1" dirty="0">
                <a:solidFill>
                  <a:srgbClr val="FF6600"/>
                </a:solidFill>
                <a:latin typeface="Times New Roman" panose="02020603050405020304" pitchFamily="18" charset="0"/>
                <a:ea typeface="黑体" panose="02010609060101010101" pitchFamily="49" charset="-122"/>
              </a:rPr>
              <a:t>）与氧气反应</a:t>
            </a:r>
          </a:p>
        </p:txBody>
      </p:sp>
      <p:grpSp>
        <p:nvGrpSpPr>
          <p:cNvPr id="17412" name="Group 4"/>
          <p:cNvGrpSpPr>
            <a:grpSpLocks/>
          </p:cNvGrpSpPr>
          <p:nvPr/>
        </p:nvGrpSpPr>
        <p:grpSpPr bwMode="auto">
          <a:xfrm>
            <a:off x="323850" y="2133600"/>
            <a:ext cx="8458200" cy="838200"/>
            <a:chOff x="0" y="0"/>
            <a:chExt cx="5328" cy="528"/>
          </a:xfrm>
        </p:grpSpPr>
        <p:sp>
          <p:nvSpPr>
            <p:cNvPr id="17413" name="Text Box 5"/>
            <p:cNvSpPr txBox="1">
              <a:spLocks noChangeArrowheads="1"/>
            </p:cNvSpPr>
            <p:nvPr/>
          </p:nvSpPr>
          <p:spPr bwMode="auto">
            <a:xfrm>
              <a:off x="0" y="96"/>
              <a:ext cx="5328" cy="404"/>
            </a:xfrm>
            <a:prstGeom prst="rect">
              <a:avLst/>
            </a:prstGeom>
            <a:gradFill rotWithShape="0">
              <a:gsLst>
                <a:gs pos="0">
                  <a:srgbClr val="CC99FF"/>
                </a:gs>
                <a:gs pos="50000">
                  <a:schemeClr val="bg1"/>
                </a:gs>
                <a:gs pos="100000">
                  <a:srgbClr val="CC99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sz="3600">
                <a:solidFill>
                  <a:srgbClr val="F14719"/>
                </a:solidFill>
                <a:latin typeface="黑体" panose="02010609060101010101" pitchFamily="49" charset="-122"/>
                <a:ea typeface="黑体" panose="02010609060101010101" pitchFamily="49" charset="-122"/>
                <a:sym typeface="Symbol" panose="05050102010706020507" pitchFamily="18" charset="2"/>
              </a:endParaRPr>
            </a:p>
          </p:txBody>
        </p:sp>
        <p:graphicFrame>
          <p:nvGraphicFramePr>
            <p:cNvPr id="17414" name="Object 6"/>
            <p:cNvGraphicFramePr>
              <a:graphicFrameLocks noChangeAspect="1"/>
            </p:cNvGraphicFramePr>
            <p:nvPr/>
          </p:nvGraphicFramePr>
          <p:xfrm>
            <a:off x="176" y="0"/>
            <a:ext cx="5011" cy="528"/>
          </p:xfrm>
          <a:graphic>
            <a:graphicData uri="http://schemas.openxmlformats.org/presentationml/2006/ole">
              <mc:AlternateContent xmlns:mc="http://schemas.openxmlformats.org/markup-compatibility/2006">
                <mc:Choice xmlns:v="urn:schemas-microsoft-com:vml" Requires="v">
                  <p:oleObj spid="_x0000_s144424" name="公式" r:id="rId3" imgW="1993680" imgH="215640" progId="Equation.3">
                    <p:embed/>
                  </p:oleObj>
                </mc:Choice>
                <mc:Fallback>
                  <p:oleObj name="公式" r:id="rId3" imgW="1993680" imgH="2156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 y="0"/>
                          <a:ext cx="5011" cy="528"/>
                        </a:xfrm>
                        <a:prstGeom prst="rect">
                          <a:avLst/>
                        </a:prstGeom>
                        <a:gradFill rotWithShape="0">
                          <a:gsLst>
                            <a:gs pos="0">
                              <a:srgbClr val="CC99FF"/>
                            </a:gs>
                            <a:gs pos="50000">
                              <a:schemeClr val="bg1"/>
                            </a:gs>
                            <a:gs pos="100000">
                              <a:srgbClr val="CC99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17415" name="Text Box 7"/>
          <p:cNvSpPr txBox="1">
            <a:spLocks noChangeArrowheads="1"/>
          </p:cNvSpPr>
          <p:nvPr/>
        </p:nvSpPr>
        <p:spPr bwMode="auto">
          <a:xfrm>
            <a:off x="250825" y="3284538"/>
            <a:ext cx="18954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0000"/>
                </a:solidFill>
                <a:latin typeface="Times New Roman" panose="02020603050405020304" pitchFamily="18" charset="0"/>
                <a:ea typeface="黑体" panose="02010609060101010101" pitchFamily="49" charset="-122"/>
              </a:rPr>
              <a:t>注意点：</a:t>
            </a:r>
          </a:p>
        </p:txBody>
      </p:sp>
      <p:sp>
        <p:nvSpPr>
          <p:cNvPr id="17416" name="Text Box 8"/>
          <p:cNvSpPr txBox="1">
            <a:spLocks noChangeArrowheads="1"/>
          </p:cNvSpPr>
          <p:nvPr/>
        </p:nvSpPr>
        <p:spPr bwMode="auto">
          <a:xfrm>
            <a:off x="1069364" y="5899442"/>
            <a:ext cx="601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solidFill>
                  <a:srgbClr val="000099"/>
                </a:solidFill>
                <a:latin typeface="方正姚体" panose="02010601030101010101" pitchFamily="2" charset="-122"/>
                <a:ea typeface="方正姚体" panose="02010601030101010101" pitchFamily="2" charset="-122"/>
              </a:rPr>
              <a:t>甲烷不能使酸性</a:t>
            </a:r>
            <a:r>
              <a:rPr lang="en-US" altLang="zh-CN" sz="3200" b="1">
                <a:solidFill>
                  <a:srgbClr val="000099"/>
                </a:solidFill>
                <a:latin typeface="方正姚体" panose="02010601030101010101" pitchFamily="2" charset="-122"/>
                <a:ea typeface="方正姚体" panose="02010601030101010101" pitchFamily="2" charset="-122"/>
              </a:rPr>
              <a:t>KMnO</a:t>
            </a:r>
            <a:r>
              <a:rPr lang="en-US" altLang="zh-CN" sz="3200" b="1" baseline="-25000">
                <a:solidFill>
                  <a:srgbClr val="000099"/>
                </a:solidFill>
                <a:latin typeface="方正姚体" panose="02010601030101010101" pitchFamily="2" charset="-122"/>
                <a:ea typeface="方正姚体" panose="02010601030101010101" pitchFamily="2" charset="-122"/>
              </a:rPr>
              <a:t>4</a:t>
            </a:r>
            <a:r>
              <a:rPr lang="zh-CN" altLang="en-US" sz="3200" b="1">
                <a:solidFill>
                  <a:srgbClr val="000099"/>
                </a:solidFill>
                <a:latin typeface="方正姚体" panose="02010601030101010101" pitchFamily="2" charset="-122"/>
                <a:ea typeface="方正姚体" panose="02010601030101010101" pitchFamily="2" charset="-122"/>
              </a:rPr>
              <a:t>褪色</a:t>
            </a:r>
            <a:endParaRPr lang="zh-CN" altLang="en-US" sz="3200" b="1" baseline="-25000">
              <a:solidFill>
                <a:srgbClr val="000099"/>
              </a:solidFill>
              <a:latin typeface="方正姚体" panose="02010601030101010101" pitchFamily="2" charset="-122"/>
              <a:ea typeface="方正姚体" panose="02010601030101010101" pitchFamily="2" charset="-122"/>
            </a:endParaRPr>
          </a:p>
        </p:txBody>
      </p:sp>
      <p:sp>
        <p:nvSpPr>
          <p:cNvPr id="17417" name="Text Box 9"/>
          <p:cNvSpPr txBox="1">
            <a:spLocks noChangeArrowheads="1"/>
          </p:cNvSpPr>
          <p:nvPr/>
        </p:nvSpPr>
        <p:spPr bwMode="auto">
          <a:xfrm>
            <a:off x="1676400" y="3286125"/>
            <a:ext cx="50053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dirty="0">
                <a:solidFill>
                  <a:srgbClr val="006600"/>
                </a:solidFill>
                <a:latin typeface="Times New Roman" panose="02020603050405020304" pitchFamily="18" charset="0"/>
              </a:rPr>
              <a:t>1</a:t>
            </a:r>
            <a:r>
              <a:rPr lang="zh-CN" altLang="en-US" sz="2800" b="1" dirty="0">
                <a:solidFill>
                  <a:srgbClr val="006600"/>
                </a:solidFill>
                <a:latin typeface="Times New Roman" panose="02020603050405020304" pitchFamily="18" charset="0"/>
              </a:rPr>
              <a:t>、点燃前要验纯（</a:t>
            </a:r>
            <a:r>
              <a:rPr lang="zh-CN" altLang="en-US" sz="2800" b="1" dirty="0">
                <a:solidFill>
                  <a:srgbClr val="006600"/>
                </a:solidFill>
                <a:latin typeface="Times New Roman" panose="02020603050405020304" pitchFamily="18" charset="0"/>
                <a:hlinkClick r:id="rId5" action="ppaction://hlinksldjump"/>
              </a:rPr>
              <a:t>瓦斯爆炸</a:t>
            </a:r>
            <a:r>
              <a:rPr lang="zh-CN" altLang="en-US" sz="2800" b="1" dirty="0">
                <a:solidFill>
                  <a:srgbClr val="006600"/>
                </a:solidFill>
                <a:latin typeface="Times New Roman" panose="02020603050405020304" pitchFamily="18" charset="0"/>
              </a:rPr>
              <a:t>）</a:t>
            </a:r>
          </a:p>
        </p:txBody>
      </p:sp>
      <p:sp>
        <p:nvSpPr>
          <p:cNvPr id="17418" name="Text Box 10"/>
          <p:cNvSpPr txBox="1">
            <a:spLocks noChangeArrowheads="1"/>
          </p:cNvSpPr>
          <p:nvPr/>
        </p:nvSpPr>
        <p:spPr bwMode="auto">
          <a:xfrm>
            <a:off x="1676400" y="3743325"/>
            <a:ext cx="4289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b="1">
                <a:solidFill>
                  <a:srgbClr val="006600"/>
                </a:solidFill>
                <a:latin typeface="Times New Roman" panose="02020603050405020304" pitchFamily="18" charset="0"/>
              </a:rPr>
              <a:t>2</a:t>
            </a:r>
            <a:r>
              <a:rPr lang="zh-CN" altLang="en-US" sz="2800" b="1">
                <a:solidFill>
                  <a:srgbClr val="006600"/>
                </a:solidFill>
                <a:latin typeface="Times New Roman" panose="02020603050405020304" pitchFamily="18" charset="0"/>
              </a:rPr>
              <a:t>、写反应连接号时用“→”</a:t>
            </a:r>
            <a:endParaRPr lang="zh-CN" altLang="en-US" sz="2400" b="1">
              <a:solidFill>
                <a:srgbClr val="FF9900"/>
              </a:solidFill>
              <a:latin typeface="Times New Roman" panose="02020603050405020304" pitchFamily="18" charset="0"/>
            </a:endParaRPr>
          </a:p>
        </p:txBody>
      </p:sp>
      <p:sp>
        <p:nvSpPr>
          <p:cNvPr id="17420" name="Text Box 12"/>
          <p:cNvSpPr txBox="1">
            <a:spLocks noChangeArrowheads="1"/>
          </p:cNvSpPr>
          <p:nvPr/>
        </p:nvSpPr>
        <p:spPr bwMode="auto">
          <a:xfrm>
            <a:off x="1069364" y="4748746"/>
            <a:ext cx="665919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b="1" smtClean="0">
                <a:solidFill>
                  <a:srgbClr val="006600"/>
                </a:solidFill>
                <a:latin typeface="Times New Roman" panose="02020603050405020304" pitchFamily="18" charset="0"/>
              </a:rPr>
              <a:t>结构</a:t>
            </a:r>
            <a:r>
              <a:rPr lang="zh-CN" altLang="en-US" sz="2800" b="1" dirty="0">
                <a:solidFill>
                  <a:srgbClr val="006600"/>
                </a:solidFill>
                <a:latin typeface="Times New Roman" panose="02020603050405020304" pitchFamily="18" charset="0"/>
              </a:rPr>
              <a:t>比较稳定，</a:t>
            </a:r>
            <a:r>
              <a:rPr lang="zh-CN" altLang="en-US" sz="2800" dirty="0">
                <a:solidFill>
                  <a:srgbClr val="006600"/>
                </a:solidFill>
                <a:latin typeface="黑体" panose="02010609060101010101" pitchFamily="49" charset="-122"/>
                <a:ea typeface="黑体" panose="02010609060101010101" pitchFamily="49" charset="-122"/>
              </a:rPr>
              <a:t>与强酸、强碱或强氧化剂</a:t>
            </a:r>
          </a:p>
          <a:p>
            <a:r>
              <a:rPr lang="zh-CN" altLang="en-US" sz="2800" dirty="0">
                <a:solidFill>
                  <a:srgbClr val="006600"/>
                </a:solidFill>
                <a:latin typeface="黑体" panose="02010609060101010101" pitchFamily="49" charset="-122"/>
                <a:ea typeface="黑体" panose="02010609060101010101" pitchFamily="49" charset="-122"/>
              </a:rPr>
              <a:t>一般不反应</a:t>
            </a:r>
            <a:r>
              <a:rPr lang="zh-CN" altLang="en-US" sz="2800" b="1" dirty="0"/>
              <a:t>如</a:t>
            </a:r>
            <a:r>
              <a:rPr lang="zh-CN" altLang="en-US" sz="2800" b="1" dirty="0">
                <a:solidFill>
                  <a:srgbClr val="E40B06"/>
                </a:solidFill>
              </a:rPr>
              <a:t>高</a:t>
            </a:r>
            <a:r>
              <a:rPr kumimoji="1" lang="zh-CN" altLang="en-US" sz="2800" b="1" dirty="0">
                <a:solidFill>
                  <a:srgbClr val="E40B06"/>
                </a:solidFill>
              </a:rPr>
              <a:t>锰酸钾、溴水等</a:t>
            </a:r>
            <a:r>
              <a:rPr lang="zh-CN" altLang="en-US" sz="2800" dirty="0">
                <a:solidFill>
                  <a:srgbClr val="006600"/>
                </a:solidFill>
                <a:latin typeface="黑体" panose="02010609060101010101" pitchFamily="49" charset="-122"/>
                <a:ea typeface="黑体" panose="02010609060101010101" pitchFamily="49" charset="-122"/>
              </a:rPr>
              <a:t>。</a:t>
            </a:r>
          </a:p>
        </p:txBody>
      </p:sp>
      <p:sp>
        <p:nvSpPr>
          <p:cNvPr id="17421" name="Rectangle 13"/>
          <p:cNvSpPr>
            <a:spLocks noChangeArrowheads="1"/>
          </p:cNvSpPr>
          <p:nvPr/>
        </p:nvSpPr>
        <p:spPr bwMode="auto">
          <a:xfrm>
            <a:off x="4398962" y="1324569"/>
            <a:ext cx="2022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solidFill>
                  <a:srgbClr val="0066FF"/>
                </a:solidFill>
              </a:rPr>
              <a:t>火焰呈淡蓝色</a:t>
            </a:r>
          </a:p>
        </p:txBody>
      </p:sp>
      <p:sp>
        <p:nvSpPr>
          <p:cNvPr id="14" name="Text Box 3"/>
          <p:cNvSpPr txBox="1">
            <a:spLocks noChangeArrowheads="1"/>
          </p:cNvSpPr>
          <p:nvPr/>
        </p:nvSpPr>
        <p:spPr bwMode="auto">
          <a:xfrm>
            <a:off x="323850" y="4169842"/>
            <a:ext cx="4625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b="1" smtClean="0">
                <a:solidFill>
                  <a:srgbClr val="FF6600"/>
                </a:solidFill>
                <a:latin typeface="Times New Roman" panose="02020603050405020304" pitchFamily="18" charset="0"/>
                <a:ea typeface="黑体" panose="02010609060101010101" pitchFamily="49" charset="-122"/>
              </a:rPr>
              <a:t>（</a:t>
            </a:r>
            <a:r>
              <a:rPr lang="en-US" altLang="zh-CN" sz="3600" b="1" smtClean="0">
                <a:solidFill>
                  <a:srgbClr val="FF6600"/>
                </a:solidFill>
                <a:latin typeface="Times New Roman" panose="02020603050405020304" pitchFamily="18" charset="0"/>
                <a:ea typeface="黑体" panose="02010609060101010101" pitchFamily="49" charset="-122"/>
              </a:rPr>
              <a:t>2</a:t>
            </a:r>
            <a:r>
              <a:rPr lang="zh-CN" altLang="en-US" sz="3600" b="1" smtClean="0">
                <a:solidFill>
                  <a:srgbClr val="FF6600"/>
                </a:solidFill>
                <a:latin typeface="Times New Roman" panose="02020603050405020304" pitchFamily="18" charset="0"/>
                <a:ea typeface="黑体" panose="02010609060101010101" pitchFamily="49" charset="-122"/>
              </a:rPr>
              <a:t>）稳定性</a:t>
            </a:r>
            <a:endParaRPr lang="zh-CN" altLang="en-US" sz="3600" b="1" dirty="0">
              <a:solidFill>
                <a:srgbClr val="FF6600"/>
              </a:solidFill>
              <a:latin typeface="Times New Roman" panose="02020603050405020304" pitchFamily="18" charset="0"/>
              <a:ea typeface="黑体" panose="02010609060101010101" pitchFamily="49" charset="-122"/>
            </a:endParaRPr>
          </a:p>
        </p:txBody>
      </p:sp>
    </p:spTree>
    <p:extLst>
      <p:ext uri="{BB962C8B-B14F-4D97-AF65-F5344CB8AC3E}">
        <p14:creationId xmlns:p14="http://schemas.microsoft.com/office/powerpoint/2010/main" val="4111832385"/>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horizontal)">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 calcmode="lin" valueType="num">
                                      <p:cBhvr additive="base">
                                        <p:cTn id="12" dur="500" fill="hold"/>
                                        <p:tgtEl>
                                          <p:spTgt spid="17411"/>
                                        </p:tgtEl>
                                        <p:attrNameLst>
                                          <p:attrName>ppt_x</p:attrName>
                                        </p:attrNameLst>
                                      </p:cBhvr>
                                      <p:tavLst>
                                        <p:tav tm="0">
                                          <p:val>
                                            <p:strVal val="0-#ppt_w/2"/>
                                          </p:val>
                                        </p:tav>
                                        <p:tav tm="100000">
                                          <p:val>
                                            <p:strVal val="#ppt_x"/>
                                          </p:val>
                                        </p:tav>
                                      </p:tavLst>
                                    </p:anim>
                                    <p:anim calcmode="lin" valueType="num">
                                      <p:cBhvr additive="base">
                                        <p:cTn id="13"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37" fill="hold" nodeType="clickEffect">
                                  <p:stCondLst>
                                    <p:cond delay="0"/>
                                  </p:stCondLst>
                                  <p:childTnLst>
                                    <p:set>
                                      <p:cBhvr>
                                        <p:cTn id="17" dur="1" fill="hold">
                                          <p:stCondLst>
                                            <p:cond delay="0"/>
                                          </p:stCondLst>
                                        </p:cTn>
                                        <p:tgtEl>
                                          <p:spTgt spid="17412"/>
                                        </p:tgtEl>
                                        <p:attrNameLst>
                                          <p:attrName>style.visibility</p:attrName>
                                        </p:attrNameLst>
                                      </p:cBhvr>
                                      <p:to>
                                        <p:strVal val="visible"/>
                                      </p:to>
                                    </p:set>
                                    <p:animEffect transition="in" filter="barn(outVertical)">
                                      <p:cBhvr>
                                        <p:cTn id="18" dur="500"/>
                                        <p:tgtEl>
                                          <p:spTgt spid="1741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421"/>
                                        </p:tgtEl>
                                        <p:attrNameLst>
                                          <p:attrName>style.visibility</p:attrName>
                                        </p:attrNameLst>
                                      </p:cBhvr>
                                      <p:to>
                                        <p:strVal val="visible"/>
                                      </p:to>
                                    </p:set>
                                    <p:anim calcmode="lin" valueType="num">
                                      <p:cBhvr additive="base">
                                        <p:cTn id="23" dur="500" fill="hold"/>
                                        <p:tgtEl>
                                          <p:spTgt spid="17421"/>
                                        </p:tgtEl>
                                        <p:attrNameLst>
                                          <p:attrName>ppt_x</p:attrName>
                                        </p:attrNameLst>
                                      </p:cBhvr>
                                      <p:tavLst>
                                        <p:tav tm="0">
                                          <p:val>
                                            <p:strVal val="#ppt_x"/>
                                          </p:val>
                                        </p:tav>
                                        <p:tav tm="100000">
                                          <p:val>
                                            <p:strVal val="#ppt_x"/>
                                          </p:val>
                                        </p:tav>
                                      </p:tavLst>
                                    </p:anim>
                                    <p:anim calcmode="lin" valueType="num">
                                      <p:cBhvr additive="base">
                                        <p:cTn id="24" dur="500" fill="hold"/>
                                        <p:tgtEl>
                                          <p:spTgt spid="17421"/>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1741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17417"/>
                                        </p:tgtEl>
                                        <p:attrNameLst>
                                          <p:attrName>style.visibility</p:attrName>
                                        </p:attrNameLst>
                                      </p:cBhvr>
                                      <p:to>
                                        <p:strVal val="visible"/>
                                      </p:to>
                                    </p:set>
                                    <p:anim calcmode="lin" valueType="num">
                                      <p:cBhvr additive="base">
                                        <p:cTn id="33" dur="500" fill="hold"/>
                                        <p:tgtEl>
                                          <p:spTgt spid="17417"/>
                                        </p:tgtEl>
                                        <p:attrNameLst>
                                          <p:attrName>ppt_x</p:attrName>
                                        </p:attrNameLst>
                                      </p:cBhvr>
                                      <p:tavLst>
                                        <p:tav tm="0">
                                          <p:val>
                                            <p:strVal val="1+#ppt_w/2"/>
                                          </p:val>
                                        </p:tav>
                                        <p:tav tm="100000">
                                          <p:val>
                                            <p:strVal val="#ppt_x"/>
                                          </p:val>
                                        </p:tav>
                                      </p:tavLst>
                                    </p:anim>
                                    <p:anim calcmode="lin" valueType="num">
                                      <p:cBhvr additive="base">
                                        <p:cTn id="34" dur="500" fill="hold"/>
                                        <p:tgtEl>
                                          <p:spTgt spid="17417"/>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17418"/>
                                        </p:tgtEl>
                                        <p:attrNameLst>
                                          <p:attrName>style.visibility</p:attrName>
                                        </p:attrNameLst>
                                      </p:cBhvr>
                                      <p:to>
                                        <p:strVal val="visible"/>
                                      </p:to>
                                    </p:set>
                                    <p:anim calcmode="lin" valueType="num">
                                      <p:cBhvr additive="base">
                                        <p:cTn id="39" dur="500" fill="hold"/>
                                        <p:tgtEl>
                                          <p:spTgt spid="17418"/>
                                        </p:tgtEl>
                                        <p:attrNameLst>
                                          <p:attrName>ppt_x</p:attrName>
                                        </p:attrNameLst>
                                      </p:cBhvr>
                                      <p:tavLst>
                                        <p:tav tm="0">
                                          <p:val>
                                            <p:strVal val="1+#ppt_w/2"/>
                                          </p:val>
                                        </p:tav>
                                        <p:tav tm="100000">
                                          <p:val>
                                            <p:strVal val="#ppt_x"/>
                                          </p:val>
                                        </p:tav>
                                      </p:tavLst>
                                    </p:anim>
                                    <p:anim calcmode="lin" valueType="num">
                                      <p:cBhvr additive="base">
                                        <p:cTn id="40" dur="500" fill="hold"/>
                                        <p:tgtEl>
                                          <p:spTgt spid="17418"/>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17420"/>
                                        </p:tgtEl>
                                        <p:attrNameLst>
                                          <p:attrName>style.visibility</p:attrName>
                                        </p:attrNameLst>
                                      </p:cBhvr>
                                      <p:to>
                                        <p:strVal val="visible"/>
                                      </p:to>
                                    </p:set>
                                    <p:anim calcmode="lin" valueType="num">
                                      <p:cBhvr additive="base">
                                        <p:cTn id="45" dur="500" fill="hold"/>
                                        <p:tgtEl>
                                          <p:spTgt spid="17420"/>
                                        </p:tgtEl>
                                        <p:attrNameLst>
                                          <p:attrName>ppt_x</p:attrName>
                                        </p:attrNameLst>
                                      </p:cBhvr>
                                      <p:tavLst>
                                        <p:tav tm="0">
                                          <p:val>
                                            <p:strVal val="1+#ppt_w/2"/>
                                          </p:val>
                                        </p:tav>
                                        <p:tav tm="100000">
                                          <p:val>
                                            <p:strVal val="#ppt_x"/>
                                          </p:val>
                                        </p:tav>
                                      </p:tavLst>
                                    </p:anim>
                                    <p:anim calcmode="lin" valueType="num">
                                      <p:cBhvr additive="base">
                                        <p:cTn id="46" dur="500" fill="hold"/>
                                        <p:tgtEl>
                                          <p:spTgt spid="17420"/>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17416"/>
                                        </p:tgtEl>
                                        <p:attrNameLst>
                                          <p:attrName>style.visibility</p:attrName>
                                        </p:attrNameLst>
                                      </p:cBhvr>
                                      <p:to>
                                        <p:strVal val="visible"/>
                                      </p:to>
                                    </p:set>
                                    <p:animEffect transition="in" filter="box(in)">
                                      <p:cBhvr>
                                        <p:cTn id="51" dur="500"/>
                                        <p:tgtEl>
                                          <p:spTgt spid="17416"/>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0-#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autoUpdateAnimBg="0"/>
      <p:bldP spid="17411" grpId="0" autoUpdateAnimBg="0"/>
      <p:bldP spid="17415" grpId="0" autoUpdateAnimBg="0"/>
      <p:bldP spid="17416" grpId="0" autoUpdateAnimBg="0"/>
      <p:bldP spid="17417" grpId="0" autoUpdateAnimBg="0"/>
      <p:bldP spid="17418" grpId="0" autoUpdateAnimBg="0"/>
      <p:bldP spid="17420" grpId="0" autoUpdateAnimBg="0"/>
      <p:bldP spid="17421" grpId="0"/>
      <p:bldP spid="14"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0" y="188913"/>
            <a:ext cx="3886200" cy="762000"/>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4400" b="1" dirty="0">
                <a:solidFill>
                  <a:srgbClr val="0000FF"/>
                </a:solidFill>
                <a:latin typeface="黑体" panose="02010609060101010101" pitchFamily="49" charset="-122"/>
                <a:ea typeface="黑体" panose="02010609060101010101" pitchFamily="49" charset="-122"/>
              </a:rPr>
              <a:t>(3)</a:t>
            </a:r>
            <a:r>
              <a:rPr lang="zh-CN" altLang="en-US" sz="4400" b="1" dirty="0">
                <a:solidFill>
                  <a:srgbClr val="0000FF"/>
                </a:solidFill>
                <a:latin typeface="黑体" panose="02010609060101010101" pitchFamily="49" charset="-122"/>
                <a:ea typeface="黑体" panose="02010609060101010101" pitchFamily="49" charset="-122"/>
              </a:rPr>
              <a:t>取代反应</a:t>
            </a:r>
          </a:p>
        </p:txBody>
      </p:sp>
      <p:grpSp>
        <p:nvGrpSpPr>
          <p:cNvPr id="2" name="Group 2"/>
          <p:cNvGrpSpPr>
            <a:grpSpLocks/>
          </p:cNvGrpSpPr>
          <p:nvPr/>
        </p:nvGrpSpPr>
        <p:grpSpPr bwMode="auto">
          <a:xfrm>
            <a:off x="228600" y="1676400"/>
            <a:ext cx="5334000" cy="777875"/>
            <a:chOff x="192" y="2601"/>
            <a:chExt cx="3360" cy="490"/>
          </a:xfrm>
        </p:grpSpPr>
        <p:sp>
          <p:nvSpPr>
            <p:cNvPr id="46084" name="Text Box 3"/>
            <p:cNvSpPr txBox="1">
              <a:spLocks noChangeArrowheads="1"/>
            </p:cNvSpPr>
            <p:nvPr/>
          </p:nvSpPr>
          <p:spPr bwMode="auto">
            <a:xfrm>
              <a:off x="192" y="2726"/>
              <a:ext cx="3360"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00"/>
                  </a:solidFill>
                </a:rPr>
                <a:t>CH</a:t>
              </a:r>
              <a:r>
                <a:rPr lang="en-US" altLang="zh-CN" sz="3200" b="1" baseline="-25000">
                  <a:solidFill>
                    <a:srgbClr val="000000"/>
                  </a:solidFill>
                </a:rPr>
                <a:t>4</a:t>
              </a:r>
              <a:r>
                <a:rPr lang="en-US" altLang="zh-CN" sz="3200" b="1">
                  <a:solidFill>
                    <a:srgbClr val="000000"/>
                  </a:solidFill>
                </a:rPr>
                <a:t> + Cl</a:t>
              </a:r>
              <a:r>
                <a:rPr lang="en-US" altLang="zh-CN" sz="3200" b="1" baseline="-25000">
                  <a:solidFill>
                    <a:srgbClr val="000000"/>
                  </a:solidFill>
                </a:rPr>
                <a:t>2</a:t>
              </a:r>
              <a:r>
                <a:rPr lang="en-US" altLang="zh-CN" sz="3200" b="1">
                  <a:solidFill>
                    <a:srgbClr val="000000"/>
                  </a:solidFill>
                </a:rPr>
                <a:t>         CH</a:t>
              </a:r>
              <a:r>
                <a:rPr lang="en-US" altLang="zh-CN" sz="3200" b="1" baseline="-25000">
                  <a:solidFill>
                    <a:srgbClr val="000000"/>
                  </a:solidFill>
                </a:rPr>
                <a:t>3</a:t>
              </a:r>
              <a:r>
                <a:rPr lang="en-US" altLang="zh-CN" sz="3200" b="1">
                  <a:solidFill>
                    <a:srgbClr val="000000"/>
                  </a:solidFill>
                </a:rPr>
                <a:t>Cl + HCl</a:t>
              </a:r>
            </a:p>
          </p:txBody>
        </p:sp>
        <p:sp>
          <p:nvSpPr>
            <p:cNvPr id="46085" name="Line 4"/>
            <p:cNvSpPr>
              <a:spLocks noChangeShapeType="1"/>
            </p:cNvSpPr>
            <p:nvPr/>
          </p:nvSpPr>
          <p:spPr bwMode="auto">
            <a:xfrm>
              <a:off x="1392" y="2928"/>
              <a:ext cx="57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6086" name="Text Box 5"/>
            <p:cNvSpPr txBox="1">
              <a:spLocks noChangeArrowheads="1"/>
            </p:cNvSpPr>
            <p:nvPr/>
          </p:nvSpPr>
          <p:spPr bwMode="auto">
            <a:xfrm>
              <a:off x="1488" y="2601"/>
              <a:ext cx="45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000000"/>
                  </a:solidFill>
                </a:rPr>
                <a:t>光</a:t>
              </a:r>
            </a:p>
          </p:txBody>
        </p:sp>
      </p:grpSp>
      <p:grpSp>
        <p:nvGrpSpPr>
          <p:cNvPr id="3" name="Group 6"/>
          <p:cNvGrpSpPr>
            <a:grpSpLocks/>
          </p:cNvGrpSpPr>
          <p:nvPr/>
        </p:nvGrpSpPr>
        <p:grpSpPr bwMode="auto">
          <a:xfrm>
            <a:off x="11113" y="2879725"/>
            <a:ext cx="5867400" cy="762000"/>
            <a:chOff x="528" y="3024"/>
            <a:chExt cx="3696" cy="480"/>
          </a:xfrm>
        </p:grpSpPr>
        <p:sp>
          <p:nvSpPr>
            <p:cNvPr id="46088" name="Text Box 7"/>
            <p:cNvSpPr txBox="1">
              <a:spLocks noChangeArrowheads="1"/>
            </p:cNvSpPr>
            <p:nvPr/>
          </p:nvSpPr>
          <p:spPr bwMode="auto">
            <a:xfrm>
              <a:off x="528" y="3139"/>
              <a:ext cx="369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00"/>
                  </a:solidFill>
                </a:rPr>
                <a:t>CH</a:t>
              </a:r>
              <a:r>
                <a:rPr lang="en-US" altLang="zh-CN" sz="3200" b="1" baseline="-25000">
                  <a:solidFill>
                    <a:srgbClr val="000000"/>
                  </a:solidFill>
                </a:rPr>
                <a:t>3</a:t>
              </a:r>
              <a:r>
                <a:rPr lang="en-US" altLang="zh-CN" sz="3200" b="1">
                  <a:solidFill>
                    <a:srgbClr val="000000"/>
                  </a:solidFill>
                </a:rPr>
                <a:t>Cl + Cl</a:t>
              </a:r>
              <a:r>
                <a:rPr lang="en-US" altLang="zh-CN" sz="3200" b="1" baseline="-25000">
                  <a:solidFill>
                    <a:srgbClr val="000000"/>
                  </a:solidFill>
                </a:rPr>
                <a:t>2</a:t>
              </a:r>
              <a:r>
                <a:rPr lang="en-US" altLang="zh-CN" sz="3200" b="1">
                  <a:solidFill>
                    <a:srgbClr val="000000"/>
                  </a:solidFill>
                </a:rPr>
                <a:t>         CH</a:t>
              </a:r>
              <a:r>
                <a:rPr lang="en-US" altLang="zh-CN" sz="3200" b="1" baseline="-25000">
                  <a:solidFill>
                    <a:srgbClr val="000000"/>
                  </a:solidFill>
                </a:rPr>
                <a:t>2</a:t>
              </a:r>
              <a:r>
                <a:rPr lang="en-US" altLang="zh-CN" sz="3200" b="1">
                  <a:solidFill>
                    <a:srgbClr val="000000"/>
                  </a:solidFill>
                </a:rPr>
                <a:t>Cl</a:t>
              </a:r>
              <a:r>
                <a:rPr lang="en-US" altLang="zh-CN" sz="3200" b="1" baseline="-25000">
                  <a:solidFill>
                    <a:srgbClr val="000000"/>
                  </a:solidFill>
                </a:rPr>
                <a:t>2</a:t>
              </a:r>
              <a:r>
                <a:rPr lang="en-US" altLang="zh-CN" sz="3200" b="1">
                  <a:solidFill>
                    <a:srgbClr val="000000"/>
                  </a:solidFill>
                </a:rPr>
                <a:t> + HCl</a:t>
              </a:r>
            </a:p>
          </p:txBody>
        </p:sp>
        <p:sp>
          <p:nvSpPr>
            <p:cNvPr id="46089" name="Text Box 8"/>
            <p:cNvSpPr txBox="1">
              <a:spLocks noChangeArrowheads="1"/>
            </p:cNvSpPr>
            <p:nvPr/>
          </p:nvSpPr>
          <p:spPr bwMode="auto">
            <a:xfrm>
              <a:off x="2090" y="3024"/>
              <a:ext cx="45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000000"/>
                  </a:solidFill>
                </a:rPr>
                <a:t>光</a:t>
              </a:r>
            </a:p>
          </p:txBody>
        </p:sp>
        <p:sp>
          <p:nvSpPr>
            <p:cNvPr id="46090" name="Line 9"/>
            <p:cNvSpPr>
              <a:spLocks noChangeShapeType="1"/>
            </p:cNvSpPr>
            <p:nvPr/>
          </p:nvSpPr>
          <p:spPr bwMode="auto">
            <a:xfrm>
              <a:off x="1968" y="3341"/>
              <a:ext cx="57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4" name="Group 10"/>
          <p:cNvGrpSpPr>
            <a:grpSpLocks/>
          </p:cNvGrpSpPr>
          <p:nvPr/>
        </p:nvGrpSpPr>
        <p:grpSpPr bwMode="auto">
          <a:xfrm>
            <a:off x="0" y="4221163"/>
            <a:ext cx="5867400" cy="762000"/>
            <a:chOff x="528" y="3408"/>
            <a:chExt cx="3696" cy="480"/>
          </a:xfrm>
        </p:grpSpPr>
        <p:sp>
          <p:nvSpPr>
            <p:cNvPr id="46092" name="Text Box 11"/>
            <p:cNvSpPr txBox="1">
              <a:spLocks noChangeArrowheads="1"/>
            </p:cNvSpPr>
            <p:nvPr/>
          </p:nvSpPr>
          <p:spPr bwMode="auto">
            <a:xfrm>
              <a:off x="528" y="3523"/>
              <a:ext cx="369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00"/>
                  </a:solidFill>
                </a:rPr>
                <a:t>CH</a:t>
              </a:r>
              <a:r>
                <a:rPr lang="en-US" altLang="zh-CN" sz="3200" b="1" baseline="-25000">
                  <a:solidFill>
                    <a:srgbClr val="000000"/>
                  </a:solidFill>
                </a:rPr>
                <a:t>2</a:t>
              </a:r>
              <a:r>
                <a:rPr lang="en-US" altLang="zh-CN" sz="3200" b="1">
                  <a:solidFill>
                    <a:srgbClr val="000000"/>
                  </a:solidFill>
                </a:rPr>
                <a:t>Cl</a:t>
              </a:r>
              <a:r>
                <a:rPr lang="en-US" altLang="zh-CN" sz="3200" b="1" baseline="-25000">
                  <a:solidFill>
                    <a:srgbClr val="000000"/>
                  </a:solidFill>
                </a:rPr>
                <a:t>2</a:t>
              </a:r>
              <a:r>
                <a:rPr lang="en-US" altLang="zh-CN" sz="3200" b="1">
                  <a:solidFill>
                    <a:srgbClr val="000000"/>
                  </a:solidFill>
                </a:rPr>
                <a:t> + Cl</a:t>
              </a:r>
              <a:r>
                <a:rPr lang="en-US" altLang="zh-CN" sz="3200" b="1" baseline="-25000">
                  <a:solidFill>
                    <a:srgbClr val="000000"/>
                  </a:solidFill>
                </a:rPr>
                <a:t>2</a:t>
              </a:r>
              <a:r>
                <a:rPr lang="en-US" altLang="zh-CN" sz="3200" b="1">
                  <a:solidFill>
                    <a:srgbClr val="000000"/>
                  </a:solidFill>
                </a:rPr>
                <a:t>         CHCl</a:t>
              </a:r>
              <a:r>
                <a:rPr lang="en-US" altLang="zh-CN" sz="3200" b="1" baseline="-25000">
                  <a:solidFill>
                    <a:srgbClr val="000000"/>
                  </a:solidFill>
                </a:rPr>
                <a:t>3</a:t>
              </a:r>
              <a:r>
                <a:rPr lang="en-US" altLang="zh-CN" sz="3200" b="1">
                  <a:solidFill>
                    <a:srgbClr val="000000"/>
                  </a:solidFill>
                </a:rPr>
                <a:t> + HCl</a:t>
              </a:r>
            </a:p>
          </p:txBody>
        </p:sp>
        <p:sp>
          <p:nvSpPr>
            <p:cNvPr id="46093" name="Text Box 12"/>
            <p:cNvSpPr txBox="1">
              <a:spLocks noChangeArrowheads="1"/>
            </p:cNvSpPr>
            <p:nvPr/>
          </p:nvSpPr>
          <p:spPr bwMode="auto">
            <a:xfrm>
              <a:off x="2160" y="3408"/>
              <a:ext cx="45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000000"/>
                  </a:solidFill>
                </a:rPr>
                <a:t>光</a:t>
              </a:r>
            </a:p>
          </p:txBody>
        </p:sp>
        <p:sp>
          <p:nvSpPr>
            <p:cNvPr id="46094" name="Line 13"/>
            <p:cNvSpPr>
              <a:spLocks noChangeShapeType="1"/>
            </p:cNvSpPr>
            <p:nvPr/>
          </p:nvSpPr>
          <p:spPr bwMode="auto">
            <a:xfrm>
              <a:off x="2064" y="3725"/>
              <a:ext cx="57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5" name="Group 14"/>
          <p:cNvGrpSpPr>
            <a:grpSpLocks/>
          </p:cNvGrpSpPr>
          <p:nvPr/>
        </p:nvGrpSpPr>
        <p:grpSpPr bwMode="auto">
          <a:xfrm>
            <a:off x="82550" y="5472113"/>
            <a:ext cx="5410200" cy="776287"/>
            <a:chOff x="528" y="3888"/>
            <a:chExt cx="3408" cy="489"/>
          </a:xfrm>
        </p:grpSpPr>
        <p:sp>
          <p:nvSpPr>
            <p:cNvPr id="46096" name="Text Box 15"/>
            <p:cNvSpPr txBox="1">
              <a:spLocks noChangeArrowheads="1"/>
            </p:cNvSpPr>
            <p:nvPr/>
          </p:nvSpPr>
          <p:spPr bwMode="auto">
            <a:xfrm>
              <a:off x="528" y="4012"/>
              <a:ext cx="340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00"/>
                  </a:solidFill>
                </a:rPr>
                <a:t>CHCl</a:t>
              </a:r>
              <a:r>
                <a:rPr lang="en-US" altLang="zh-CN" sz="3200" b="1" baseline="-25000">
                  <a:solidFill>
                    <a:srgbClr val="000000"/>
                  </a:solidFill>
                </a:rPr>
                <a:t>3</a:t>
              </a:r>
              <a:r>
                <a:rPr lang="en-US" altLang="zh-CN" sz="3200" b="1">
                  <a:solidFill>
                    <a:srgbClr val="000000"/>
                  </a:solidFill>
                </a:rPr>
                <a:t> + Cl</a:t>
              </a:r>
              <a:r>
                <a:rPr lang="en-US" altLang="zh-CN" sz="3200" b="1" baseline="-25000">
                  <a:solidFill>
                    <a:srgbClr val="000000"/>
                  </a:solidFill>
                </a:rPr>
                <a:t>2</a:t>
              </a:r>
              <a:r>
                <a:rPr lang="en-US" altLang="zh-CN" sz="3200" b="1">
                  <a:solidFill>
                    <a:srgbClr val="000000"/>
                  </a:solidFill>
                </a:rPr>
                <a:t>         CCl</a:t>
              </a:r>
              <a:r>
                <a:rPr lang="en-US" altLang="zh-CN" sz="3200" b="1" baseline="-25000">
                  <a:solidFill>
                    <a:srgbClr val="000000"/>
                  </a:solidFill>
                </a:rPr>
                <a:t>4</a:t>
              </a:r>
              <a:r>
                <a:rPr lang="en-US" altLang="zh-CN" sz="3200" b="1">
                  <a:solidFill>
                    <a:srgbClr val="000000"/>
                  </a:solidFill>
                </a:rPr>
                <a:t> + HCl</a:t>
              </a:r>
            </a:p>
          </p:txBody>
        </p:sp>
        <p:sp>
          <p:nvSpPr>
            <p:cNvPr id="46097" name="Text Box 16"/>
            <p:cNvSpPr txBox="1">
              <a:spLocks noChangeArrowheads="1"/>
            </p:cNvSpPr>
            <p:nvPr/>
          </p:nvSpPr>
          <p:spPr bwMode="auto">
            <a:xfrm>
              <a:off x="2090" y="3888"/>
              <a:ext cx="45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000000"/>
                  </a:solidFill>
                </a:rPr>
                <a:t>光</a:t>
              </a:r>
            </a:p>
          </p:txBody>
        </p:sp>
        <p:sp>
          <p:nvSpPr>
            <p:cNvPr id="46098" name="Line 17"/>
            <p:cNvSpPr>
              <a:spLocks noChangeShapeType="1"/>
            </p:cNvSpPr>
            <p:nvPr/>
          </p:nvSpPr>
          <p:spPr bwMode="auto">
            <a:xfrm>
              <a:off x="1968" y="4214"/>
              <a:ext cx="57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
        <p:nvSpPr>
          <p:cNvPr id="143378" name="Text Box 18"/>
          <p:cNvSpPr txBox="1">
            <a:spLocks noChangeArrowheads="1"/>
          </p:cNvSpPr>
          <p:nvPr/>
        </p:nvSpPr>
        <p:spPr bwMode="auto">
          <a:xfrm>
            <a:off x="2746375" y="2447925"/>
            <a:ext cx="41052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66"/>
                </a:solidFill>
              </a:rPr>
              <a:t>一氯甲烷（</a:t>
            </a:r>
            <a:r>
              <a:rPr lang="zh-CN" altLang="en-US" sz="2800" b="1">
                <a:solidFill>
                  <a:srgbClr val="0000FF"/>
                </a:solidFill>
              </a:rPr>
              <a:t>无色气体</a:t>
            </a:r>
            <a:r>
              <a:rPr lang="zh-CN" altLang="en-US" sz="2800" b="1">
                <a:solidFill>
                  <a:srgbClr val="FF0066"/>
                </a:solidFill>
              </a:rPr>
              <a:t>）</a:t>
            </a:r>
          </a:p>
        </p:txBody>
      </p:sp>
      <p:sp>
        <p:nvSpPr>
          <p:cNvPr id="143379" name="Text Box 19"/>
          <p:cNvSpPr txBox="1">
            <a:spLocks noChangeArrowheads="1"/>
          </p:cNvSpPr>
          <p:nvPr/>
        </p:nvSpPr>
        <p:spPr bwMode="auto">
          <a:xfrm>
            <a:off x="3106738" y="3744913"/>
            <a:ext cx="5580062" cy="519112"/>
          </a:xfrm>
          <a:prstGeom prst="rect">
            <a:avLst/>
          </a:prstGeom>
          <a:solidFill>
            <a:srgbClr val="FDF58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66"/>
                </a:solidFill>
              </a:rPr>
              <a:t>二氯甲烷（</a:t>
            </a:r>
            <a:r>
              <a:rPr lang="zh-CN" altLang="en-US" sz="2800" b="1">
                <a:solidFill>
                  <a:srgbClr val="0000FF"/>
                </a:solidFill>
              </a:rPr>
              <a:t>难溶于水的无色液体</a:t>
            </a:r>
            <a:r>
              <a:rPr lang="zh-CN" altLang="en-US" sz="2800" b="1">
                <a:solidFill>
                  <a:srgbClr val="FF0066"/>
                </a:solidFill>
              </a:rPr>
              <a:t>）</a:t>
            </a:r>
          </a:p>
        </p:txBody>
      </p:sp>
      <p:sp>
        <p:nvSpPr>
          <p:cNvPr id="143380" name="Text Box 20"/>
          <p:cNvSpPr txBox="1">
            <a:spLocks noChangeArrowheads="1"/>
          </p:cNvSpPr>
          <p:nvPr/>
        </p:nvSpPr>
        <p:spPr bwMode="auto">
          <a:xfrm>
            <a:off x="3178175" y="5040313"/>
            <a:ext cx="5508625" cy="519112"/>
          </a:xfrm>
          <a:prstGeom prst="rect">
            <a:avLst/>
          </a:prstGeom>
          <a:solidFill>
            <a:srgbClr val="FDF58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66"/>
                </a:solidFill>
              </a:rPr>
              <a:t>三氯甲烷又叫氯仿 （</a:t>
            </a:r>
            <a:r>
              <a:rPr lang="zh-CN" altLang="en-US" sz="2800" b="1">
                <a:solidFill>
                  <a:srgbClr val="0000FF"/>
                </a:solidFill>
              </a:rPr>
              <a:t>有机溶剂</a:t>
            </a:r>
            <a:r>
              <a:rPr lang="zh-CN" altLang="en-US" sz="2800" b="1">
                <a:solidFill>
                  <a:srgbClr val="FF0066"/>
                </a:solidFill>
              </a:rPr>
              <a:t>）</a:t>
            </a:r>
          </a:p>
        </p:txBody>
      </p:sp>
      <p:sp>
        <p:nvSpPr>
          <p:cNvPr id="143381" name="Text Box 21"/>
          <p:cNvSpPr txBox="1">
            <a:spLocks noChangeArrowheads="1"/>
          </p:cNvSpPr>
          <p:nvPr/>
        </p:nvSpPr>
        <p:spPr bwMode="auto">
          <a:xfrm>
            <a:off x="82550" y="6262688"/>
            <a:ext cx="7993063" cy="519112"/>
          </a:xfrm>
          <a:prstGeom prst="rect">
            <a:avLst/>
          </a:prstGeom>
          <a:solidFill>
            <a:srgbClr val="FDF58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66"/>
                </a:solidFill>
              </a:rPr>
              <a:t>四氯甲烷又叫四氯化碳（</a:t>
            </a:r>
            <a:r>
              <a:rPr lang="zh-CN" altLang="en-US" sz="2800" b="1">
                <a:solidFill>
                  <a:srgbClr val="0000FF"/>
                </a:solidFill>
              </a:rPr>
              <a:t>有机溶剂、灭火剂</a:t>
            </a:r>
            <a:r>
              <a:rPr lang="zh-CN" altLang="en-US" sz="2800" b="1">
                <a:solidFill>
                  <a:srgbClr val="FF0066"/>
                </a:solidFill>
              </a:rPr>
              <a:t>）</a:t>
            </a:r>
          </a:p>
        </p:txBody>
      </p:sp>
      <p:sp>
        <p:nvSpPr>
          <p:cNvPr id="46103" name="Text Box 23"/>
          <p:cNvSpPr txBox="1">
            <a:spLocks noChangeArrowheads="1"/>
          </p:cNvSpPr>
          <p:nvPr/>
        </p:nvSpPr>
        <p:spPr bwMode="auto">
          <a:xfrm>
            <a:off x="4067174" y="0"/>
            <a:ext cx="558138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altLang="zh-CN" sz="3600" b="1">
                <a:solidFill>
                  <a:srgbClr val="0D0B0F"/>
                </a:solidFill>
                <a:latin typeface="Times New Roman" panose="02020603050405020304" pitchFamily="18" charset="0"/>
                <a:ea typeface="黑体" panose="02010609060101010101" pitchFamily="49" charset="-122"/>
              </a:rPr>
              <a:t>⑴  </a:t>
            </a:r>
            <a:r>
              <a:rPr kumimoji="1" lang="zh-CN" altLang="en-US" sz="3600" b="1">
                <a:solidFill>
                  <a:srgbClr val="0D0B0F"/>
                </a:solidFill>
                <a:latin typeface="Times New Roman" panose="02020603050405020304" pitchFamily="18" charset="0"/>
                <a:ea typeface="黑体" panose="02010609060101010101" pitchFamily="49" charset="-122"/>
              </a:rPr>
              <a:t>水面</a:t>
            </a:r>
            <a:r>
              <a:rPr kumimoji="1" lang="zh-CN" altLang="en-US" sz="3600" b="1" smtClean="0">
                <a:solidFill>
                  <a:srgbClr val="0D0B0F"/>
                </a:solidFill>
                <a:latin typeface="Times New Roman" panose="02020603050405020304" pitchFamily="18" charset="0"/>
                <a:ea typeface="黑体" panose="02010609060101010101" pitchFamily="49" charset="-122"/>
              </a:rPr>
              <a:t>上升</a:t>
            </a:r>
            <a:endParaRPr kumimoji="1" lang="zh-CN" altLang="en-US" sz="3600" b="1">
              <a:solidFill>
                <a:srgbClr val="0D0B0F"/>
              </a:solidFill>
              <a:latin typeface="Times New Roman" panose="02020603050405020304" pitchFamily="18" charset="0"/>
              <a:ea typeface="黑体" panose="02010609060101010101" pitchFamily="49" charset="-122"/>
            </a:endParaRPr>
          </a:p>
          <a:p>
            <a:r>
              <a:rPr kumimoji="1" lang="zh-CN" altLang="en-US" sz="3600" b="1">
                <a:solidFill>
                  <a:srgbClr val="0D0B0F"/>
                </a:solidFill>
                <a:latin typeface="Times New Roman" panose="02020603050405020304" pitchFamily="18" charset="0"/>
                <a:ea typeface="黑体" panose="02010609060101010101" pitchFamily="49" charset="-122"/>
              </a:rPr>
              <a:t>⑵ 气体的颜色逐渐变浅</a:t>
            </a:r>
          </a:p>
          <a:p>
            <a:r>
              <a:rPr kumimoji="1" lang="zh-CN" altLang="en-US" sz="3600" b="1">
                <a:solidFill>
                  <a:srgbClr val="0D0B0F"/>
                </a:solidFill>
                <a:latin typeface="Times New Roman" panose="02020603050405020304" pitchFamily="18" charset="0"/>
                <a:ea typeface="黑体" panose="02010609060101010101" pitchFamily="49" charset="-122"/>
              </a:rPr>
              <a:t>⑶ 内壁出现油状液滴</a:t>
            </a:r>
          </a:p>
        </p:txBody>
      </p:sp>
      <p:sp>
        <p:nvSpPr>
          <p:cNvPr id="6" name="矩形 5"/>
          <p:cNvSpPr/>
          <p:nvPr/>
        </p:nvSpPr>
        <p:spPr>
          <a:xfrm>
            <a:off x="575556" y="1097549"/>
            <a:ext cx="1072730" cy="338554"/>
          </a:xfrm>
          <a:prstGeom prst="rect">
            <a:avLst/>
          </a:prstGeom>
        </p:spPr>
        <p:txBody>
          <a:bodyPr wrap="none">
            <a:spAutoFit/>
          </a:bodyPr>
          <a:lstStyle/>
          <a:p>
            <a:r>
              <a:rPr kumimoji="1" lang="zh-CN" altLang="en-US" sz="1600" b="1">
                <a:solidFill>
                  <a:srgbClr val="0D0B0F"/>
                </a:solidFill>
                <a:latin typeface="Times New Roman" panose="02020603050405020304" pitchFamily="18" charset="0"/>
                <a:ea typeface="黑体" panose="02010609060101010101" pitchFamily="49" charset="-122"/>
                <a:hlinkClick r:id="rId2" action="ppaction://hlinkfile"/>
              </a:rPr>
              <a:t>实验</a:t>
            </a:r>
            <a:r>
              <a:rPr kumimoji="1" lang="zh-CN" altLang="en-US" sz="1600" b="1">
                <a:solidFill>
                  <a:srgbClr val="0D0B0F"/>
                </a:solidFill>
                <a:latin typeface="Times New Roman" panose="02020603050405020304" pitchFamily="18" charset="0"/>
                <a:ea typeface="黑体" panose="02010609060101010101" pitchFamily="49" charset="-122"/>
              </a:rPr>
              <a:t> </a:t>
            </a:r>
            <a:r>
              <a:rPr kumimoji="1" lang="en-US" altLang="zh-CN" sz="1600" b="1">
                <a:solidFill>
                  <a:srgbClr val="0D0B0F"/>
                </a:solidFill>
                <a:latin typeface="Times New Roman" panose="02020603050405020304" pitchFamily="18" charset="0"/>
                <a:ea typeface="黑体" panose="02010609060101010101" pitchFamily="49" charset="-122"/>
                <a:hlinkClick r:id="rId3" action="ppaction://hlinkfile"/>
              </a:rPr>
              <a:t>flash</a:t>
            </a:r>
            <a:endParaRPr lang="zh-CN" altLang="en-US"/>
          </a:p>
        </p:txBody>
      </p:sp>
    </p:spTree>
    <p:extLst>
      <p:ext uri="{BB962C8B-B14F-4D97-AF65-F5344CB8AC3E}">
        <p14:creationId xmlns:p14="http://schemas.microsoft.com/office/powerpoint/2010/main" val="272866124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iterate type="lt">
                                    <p:tmPct val="100000"/>
                                  </p:iterate>
                                  <p:childTnLst>
                                    <p:set>
                                      <p:cBhvr>
                                        <p:cTn id="6" dur="1" fill="hold">
                                          <p:stCondLst>
                                            <p:cond delay="0"/>
                                          </p:stCondLst>
                                        </p:cTn>
                                        <p:tgtEl>
                                          <p:spTgt spid="46103"/>
                                        </p:tgtEl>
                                        <p:attrNameLst>
                                          <p:attrName>style.visibility</p:attrName>
                                        </p:attrNameLst>
                                      </p:cBhvr>
                                      <p:to>
                                        <p:strVal val="visible"/>
                                      </p:to>
                                    </p:set>
                                    <p:animEffect transition="in" filter="wipe(left)">
                                      <p:cBhvr>
                                        <p:cTn id="7" dur="75"/>
                                        <p:tgtEl>
                                          <p:spTgt spid="461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strVal val="#ppt_w*0.70"/>
                                          </p:val>
                                        </p:tav>
                                        <p:tav tm="100000">
                                          <p:val>
                                            <p:strVal val="#ppt_w"/>
                                          </p:val>
                                        </p:tav>
                                      </p:tavLst>
                                    </p:anim>
                                    <p:anim calcmode="lin" valueType="num">
                                      <p:cBhvr>
                                        <p:cTn id="27" dur="1000" fill="hold"/>
                                        <p:tgtEl>
                                          <p:spTgt spid="4"/>
                                        </p:tgtEl>
                                        <p:attrNameLst>
                                          <p:attrName>ppt_h</p:attrName>
                                        </p:attrNameLst>
                                      </p:cBhvr>
                                      <p:tavLst>
                                        <p:tav tm="0">
                                          <p:val>
                                            <p:strVal val="#ppt_h"/>
                                          </p:val>
                                        </p:tav>
                                        <p:tav tm="100000">
                                          <p:val>
                                            <p:strVal val="#ppt_h"/>
                                          </p:val>
                                        </p:tav>
                                      </p:tavLst>
                                    </p:anim>
                                    <p:animEffect transition="in" filter="fade">
                                      <p:cBhvr>
                                        <p:cTn id="28" dur="1000"/>
                                        <p:tgtEl>
                                          <p:spTgt spid="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strVal val="#ppt_w*0.70"/>
                                          </p:val>
                                        </p:tav>
                                        <p:tav tm="100000">
                                          <p:val>
                                            <p:strVal val="#ppt_w"/>
                                          </p:val>
                                        </p:tav>
                                      </p:tavLst>
                                    </p:anim>
                                    <p:anim calcmode="lin" valueType="num">
                                      <p:cBhvr>
                                        <p:cTn id="34" dur="1000" fill="hold"/>
                                        <p:tgtEl>
                                          <p:spTgt spid="5"/>
                                        </p:tgtEl>
                                        <p:attrNameLst>
                                          <p:attrName>ppt_h</p:attrName>
                                        </p:attrNameLst>
                                      </p:cBhvr>
                                      <p:tavLst>
                                        <p:tav tm="0">
                                          <p:val>
                                            <p:strVal val="#ppt_h"/>
                                          </p:val>
                                        </p:tav>
                                        <p:tav tm="100000">
                                          <p:val>
                                            <p:strVal val="#ppt_h"/>
                                          </p:val>
                                        </p:tav>
                                      </p:tavLst>
                                    </p:anim>
                                    <p:animEffect transition="in" filter="fade">
                                      <p:cBhvr>
                                        <p:cTn id="35" dur="1000"/>
                                        <p:tgtEl>
                                          <p:spTgt spid="5"/>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143378"/>
                                        </p:tgtEl>
                                        <p:attrNameLst>
                                          <p:attrName>style.visibility</p:attrName>
                                        </p:attrNameLst>
                                      </p:cBhvr>
                                      <p:to>
                                        <p:strVal val="visible"/>
                                      </p:to>
                                    </p:set>
                                    <p:anim calcmode="lin" valueType="num">
                                      <p:cBhvr>
                                        <p:cTn id="40" dur="1000" fill="hold"/>
                                        <p:tgtEl>
                                          <p:spTgt spid="143378"/>
                                        </p:tgtEl>
                                        <p:attrNameLst>
                                          <p:attrName>ppt_w</p:attrName>
                                        </p:attrNameLst>
                                      </p:cBhvr>
                                      <p:tavLst>
                                        <p:tav tm="0">
                                          <p:val>
                                            <p:strVal val="#ppt_w*0.70"/>
                                          </p:val>
                                        </p:tav>
                                        <p:tav tm="100000">
                                          <p:val>
                                            <p:strVal val="#ppt_w"/>
                                          </p:val>
                                        </p:tav>
                                      </p:tavLst>
                                    </p:anim>
                                    <p:anim calcmode="lin" valueType="num">
                                      <p:cBhvr>
                                        <p:cTn id="41" dur="1000" fill="hold"/>
                                        <p:tgtEl>
                                          <p:spTgt spid="143378"/>
                                        </p:tgtEl>
                                        <p:attrNameLst>
                                          <p:attrName>ppt_h</p:attrName>
                                        </p:attrNameLst>
                                      </p:cBhvr>
                                      <p:tavLst>
                                        <p:tav tm="0">
                                          <p:val>
                                            <p:strVal val="#ppt_h"/>
                                          </p:val>
                                        </p:tav>
                                        <p:tav tm="100000">
                                          <p:val>
                                            <p:strVal val="#ppt_h"/>
                                          </p:val>
                                        </p:tav>
                                      </p:tavLst>
                                    </p:anim>
                                    <p:animEffect transition="in" filter="fade">
                                      <p:cBhvr>
                                        <p:cTn id="42" dur="1000"/>
                                        <p:tgtEl>
                                          <p:spTgt spid="14337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143379"/>
                                        </p:tgtEl>
                                        <p:attrNameLst>
                                          <p:attrName>style.visibility</p:attrName>
                                        </p:attrNameLst>
                                      </p:cBhvr>
                                      <p:to>
                                        <p:strVal val="visible"/>
                                      </p:to>
                                    </p:set>
                                    <p:anim calcmode="lin" valueType="num">
                                      <p:cBhvr>
                                        <p:cTn id="47" dur="1000" fill="hold"/>
                                        <p:tgtEl>
                                          <p:spTgt spid="143379"/>
                                        </p:tgtEl>
                                        <p:attrNameLst>
                                          <p:attrName>ppt_w</p:attrName>
                                        </p:attrNameLst>
                                      </p:cBhvr>
                                      <p:tavLst>
                                        <p:tav tm="0">
                                          <p:val>
                                            <p:strVal val="#ppt_w*0.70"/>
                                          </p:val>
                                        </p:tav>
                                        <p:tav tm="100000">
                                          <p:val>
                                            <p:strVal val="#ppt_w"/>
                                          </p:val>
                                        </p:tav>
                                      </p:tavLst>
                                    </p:anim>
                                    <p:anim calcmode="lin" valueType="num">
                                      <p:cBhvr>
                                        <p:cTn id="48" dur="1000" fill="hold"/>
                                        <p:tgtEl>
                                          <p:spTgt spid="143379"/>
                                        </p:tgtEl>
                                        <p:attrNameLst>
                                          <p:attrName>ppt_h</p:attrName>
                                        </p:attrNameLst>
                                      </p:cBhvr>
                                      <p:tavLst>
                                        <p:tav tm="0">
                                          <p:val>
                                            <p:strVal val="#ppt_h"/>
                                          </p:val>
                                        </p:tav>
                                        <p:tav tm="100000">
                                          <p:val>
                                            <p:strVal val="#ppt_h"/>
                                          </p:val>
                                        </p:tav>
                                      </p:tavLst>
                                    </p:anim>
                                    <p:animEffect transition="in" filter="fade">
                                      <p:cBhvr>
                                        <p:cTn id="49" dur="1000"/>
                                        <p:tgtEl>
                                          <p:spTgt spid="143379"/>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143380"/>
                                        </p:tgtEl>
                                        <p:attrNameLst>
                                          <p:attrName>style.visibility</p:attrName>
                                        </p:attrNameLst>
                                      </p:cBhvr>
                                      <p:to>
                                        <p:strVal val="visible"/>
                                      </p:to>
                                    </p:set>
                                    <p:anim calcmode="lin" valueType="num">
                                      <p:cBhvr>
                                        <p:cTn id="54" dur="1000" fill="hold"/>
                                        <p:tgtEl>
                                          <p:spTgt spid="143380"/>
                                        </p:tgtEl>
                                        <p:attrNameLst>
                                          <p:attrName>ppt_w</p:attrName>
                                        </p:attrNameLst>
                                      </p:cBhvr>
                                      <p:tavLst>
                                        <p:tav tm="0">
                                          <p:val>
                                            <p:strVal val="#ppt_w*0.70"/>
                                          </p:val>
                                        </p:tav>
                                        <p:tav tm="100000">
                                          <p:val>
                                            <p:strVal val="#ppt_w"/>
                                          </p:val>
                                        </p:tav>
                                      </p:tavLst>
                                    </p:anim>
                                    <p:anim calcmode="lin" valueType="num">
                                      <p:cBhvr>
                                        <p:cTn id="55" dur="1000" fill="hold"/>
                                        <p:tgtEl>
                                          <p:spTgt spid="143380"/>
                                        </p:tgtEl>
                                        <p:attrNameLst>
                                          <p:attrName>ppt_h</p:attrName>
                                        </p:attrNameLst>
                                      </p:cBhvr>
                                      <p:tavLst>
                                        <p:tav tm="0">
                                          <p:val>
                                            <p:strVal val="#ppt_h"/>
                                          </p:val>
                                        </p:tav>
                                        <p:tav tm="100000">
                                          <p:val>
                                            <p:strVal val="#ppt_h"/>
                                          </p:val>
                                        </p:tav>
                                      </p:tavLst>
                                    </p:anim>
                                    <p:animEffect transition="in" filter="fade">
                                      <p:cBhvr>
                                        <p:cTn id="56" dur="1000"/>
                                        <p:tgtEl>
                                          <p:spTgt spid="143380"/>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55" presetClass="entr" presetSubtype="0" fill="hold" grpId="0" nodeType="clickEffect">
                                  <p:stCondLst>
                                    <p:cond delay="0"/>
                                  </p:stCondLst>
                                  <p:childTnLst>
                                    <p:set>
                                      <p:cBhvr>
                                        <p:cTn id="60" dur="1" fill="hold">
                                          <p:stCondLst>
                                            <p:cond delay="0"/>
                                          </p:stCondLst>
                                        </p:cTn>
                                        <p:tgtEl>
                                          <p:spTgt spid="143381"/>
                                        </p:tgtEl>
                                        <p:attrNameLst>
                                          <p:attrName>style.visibility</p:attrName>
                                        </p:attrNameLst>
                                      </p:cBhvr>
                                      <p:to>
                                        <p:strVal val="visible"/>
                                      </p:to>
                                    </p:set>
                                    <p:anim calcmode="lin" valueType="num">
                                      <p:cBhvr>
                                        <p:cTn id="61" dur="1000" fill="hold"/>
                                        <p:tgtEl>
                                          <p:spTgt spid="143381"/>
                                        </p:tgtEl>
                                        <p:attrNameLst>
                                          <p:attrName>ppt_w</p:attrName>
                                        </p:attrNameLst>
                                      </p:cBhvr>
                                      <p:tavLst>
                                        <p:tav tm="0">
                                          <p:val>
                                            <p:strVal val="#ppt_w*0.70"/>
                                          </p:val>
                                        </p:tav>
                                        <p:tav tm="100000">
                                          <p:val>
                                            <p:strVal val="#ppt_w"/>
                                          </p:val>
                                        </p:tav>
                                      </p:tavLst>
                                    </p:anim>
                                    <p:anim calcmode="lin" valueType="num">
                                      <p:cBhvr>
                                        <p:cTn id="62" dur="1000" fill="hold"/>
                                        <p:tgtEl>
                                          <p:spTgt spid="143381"/>
                                        </p:tgtEl>
                                        <p:attrNameLst>
                                          <p:attrName>ppt_h</p:attrName>
                                        </p:attrNameLst>
                                      </p:cBhvr>
                                      <p:tavLst>
                                        <p:tav tm="0">
                                          <p:val>
                                            <p:strVal val="#ppt_h"/>
                                          </p:val>
                                        </p:tav>
                                        <p:tav tm="100000">
                                          <p:val>
                                            <p:strVal val="#ppt_h"/>
                                          </p:val>
                                        </p:tav>
                                      </p:tavLst>
                                    </p:anim>
                                    <p:animEffect transition="in" filter="fade">
                                      <p:cBhvr>
                                        <p:cTn id="63" dur="1000"/>
                                        <p:tgtEl>
                                          <p:spTgt spid="143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8" grpId="0"/>
      <p:bldP spid="143379" grpId="0" animBg="1"/>
      <p:bldP spid="143380" grpId="0" animBg="1"/>
      <p:bldP spid="143381" grpId="0" animBg="1"/>
      <p:bldP spid="46103"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Grp="1" noChangeArrowheads="1"/>
          </p:cNvSpPr>
          <p:nvPr>
            <p:ph type="body" idx="1"/>
          </p:nvPr>
        </p:nvSpPr>
        <p:spPr>
          <a:noFill/>
          <a:ln/>
        </p:spPr>
        <p:txBody>
          <a:bodyPr/>
          <a:lstStyle/>
          <a:p>
            <a:pPr marL="0" indent="0"/>
            <a:r>
              <a:rPr lang="zh-CN" altLang="en-US" sz="4400" b="1"/>
              <a:t>取代反应</a:t>
            </a:r>
            <a:r>
              <a:rPr lang="zh-CN" altLang="en-US" b="1"/>
              <a:t>：</a:t>
            </a:r>
          </a:p>
          <a:p>
            <a:pPr marL="0" indent="0"/>
            <a:r>
              <a:rPr lang="zh-CN" altLang="en-US" b="1"/>
              <a:t>        </a:t>
            </a:r>
            <a:r>
              <a:rPr lang="zh-CN" altLang="en-US" sz="4800" b="1"/>
              <a:t>有机物分子里的</a:t>
            </a:r>
            <a:r>
              <a:rPr lang="zh-CN" altLang="en-US" sz="4800" b="1">
                <a:solidFill>
                  <a:srgbClr val="FF0000"/>
                </a:solidFill>
              </a:rPr>
              <a:t>某些原子或原子团</a:t>
            </a:r>
            <a:r>
              <a:rPr lang="zh-CN" altLang="en-US" sz="4800" b="1"/>
              <a:t>被</a:t>
            </a:r>
            <a:r>
              <a:rPr lang="zh-CN" altLang="en-US" sz="4800" b="1">
                <a:solidFill>
                  <a:schemeClr val="folHlink"/>
                </a:solidFill>
              </a:rPr>
              <a:t>其他</a:t>
            </a:r>
            <a:r>
              <a:rPr lang="zh-CN" altLang="en-US" sz="4800" b="1">
                <a:solidFill>
                  <a:srgbClr val="FF0000"/>
                </a:solidFill>
              </a:rPr>
              <a:t>原子或原子团</a:t>
            </a:r>
            <a:r>
              <a:rPr lang="zh-CN" altLang="en-US" sz="4800" b="1"/>
              <a:t>所代替的反应。</a:t>
            </a:r>
          </a:p>
        </p:txBody>
      </p:sp>
    </p:spTree>
    <p:extLst>
      <p:ext uri="{BB962C8B-B14F-4D97-AF65-F5344CB8AC3E}">
        <p14:creationId xmlns:p14="http://schemas.microsoft.com/office/powerpoint/2010/main" val="3422450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9940"/>
                                        </p:tgtEl>
                                        <p:attrNameLst>
                                          <p:attrName>style.visibility</p:attrName>
                                        </p:attrNameLst>
                                      </p:cBhvr>
                                      <p:to>
                                        <p:strVal val="visible"/>
                                      </p:to>
                                    </p:set>
                                    <p:animEffect transition="in" filter="fade">
                                      <p:cBhvr>
                                        <p:cTn id="7" dur="1000"/>
                                        <p:tgtEl>
                                          <p:spTgt spid="39940"/>
                                        </p:tgtEl>
                                      </p:cBhvr>
                                    </p:animEffect>
                                    <p:anim calcmode="lin" valueType="num">
                                      <p:cBhvr>
                                        <p:cTn id="8" dur="1000" fill="hold"/>
                                        <p:tgtEl>
                                          <p:spTgt spid="39940"/>
                                        </p:tgtEl>
                                        <p:attrNameLst>
                                          <p:attrName>ppt_x</p:attrName>
                                        </p:attrNameLst>
                                      </p:cBhvr>
                                      <p:tavLst>
                                        <p:tav tm="0">
                                          <p:val>
                                            <p:strVal val="#ppt_x-.1"/>
                                          </p:val>
                                        </p:tav>
                                        <p:tav tm="100000">
                                          <p:val>
                                            <p:strVal val="#ppt_x"/>
                                          </p:val>
                                        </p:tav>
                                      </p:tavLst>
                                    </p:anim>
                                    <p:anim calcmode="lin" valueType="num">
                                      <p:cBhvr>
                                        <p:cTn id="9" dur="1000" fill="hold"/>
                                        <p:tgtEl>
                                          <p:spTgt spid="399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pic_2435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56" y="386578"/>
            <a:ext cx="8748713" cy="6496050"/>
          </a:xfrm>
          <a:prstGeom prst="rect">
            <a:avLst/>
          </a:prstGeom>
          <a:noFill/>
          <a:extLst>
            <a:ext uri="{909E8E84-426E-40DD-AFC4-6F175D3DCCD1}">
              <a14:hiddenFill xmlns:a14="http://schemas.microsoft.com/office/drawing/2010/main">
                <a:solidFill>
                  <a:srgbClr val="FFFFFF"/>
                </a:solidFill>
              </a14:hiddenFill>
            </a:ext>
          </a:extLst>
        </p:spPr>
      </p:pic>
      <p:sp>
        <p:nvSpPr>
          <p:cNvPr id="62469" name="Text Box 5"/>
          <p:cNvSpPr txBox="1">
            <a:spLocks noChangeArrowheads="1"/>
          </p:cNvSpPr>
          <p:nvPr/>
        </p:nvSpPr>
        <p:spPr bwMode="auto">
          <a:xfrm>
            <a:off x="0" y="0"/>
            <a:ext cx="923842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4400" b="1" smtClean="0">
                <a:solidFill>
                  <a:srgbClr val="FF00FF"/>
                </a:solidFill>
                <a:latin typeface="Times New Roman" panose="02020603050405020304" pitchFamily="18" charset="0"/>
                <a:ea typeface="黑体" panose="02010609060101010101" pitchFamily="49" charset="-122"/>
              </a:rPr>
              <a:t>电负性（原子得电子能力）递变</a:t>
            </a:r>
            <a:r>
              <a:rPr kumimoji="1" lang="zh-CN" altLang="en-US" sz="4400" b="1">
                <a:solidFill>
                  <a:srgbClr val="FF00FF"/>
                </a:solidFill>
                <a:latin typeface="Times New Roman" panose="02020603050405020304" pitchFamily="18" charset="0"/>
                <a:ea typeface="黑体" panose="02010609060101010101" pitchFamily="49" charset="-122"/>
              </a:rPr>
              <a:t>规律</a:t>
            </a:r>
          </a:p>
        </p:txBody>
      </p:sp>
    </p:spTree>
    <p:extLst>
      <p:ext uri="{BB962C8B-B14F-4D97-AF65-F5344CB8AC3E}">
        <p14:creationId xmlns:p14="http://schemas.microsoft.com/office/powerpoint/2010/main" val="21298153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p:cNvSpPr txBox="1">
            <a:spLocks noChangeArrowheads="1"/>
          </p:cNvSpPr>
          <p:nvPr/>
        </p:nvSpPr>
        <p:spPr bwMode="auto">
          <a:xfrm>
            <a:off x="604838" y="382956"/>
            <a:ext cx="849788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smtClean="0">
                <a:solidFill>
                  <a:srgbClr val="0000FF"/>
                </a:solidFill>
                <a:latin typeface="经典隶变简" pitchFamily="49" charset="-122"/>
                <a:ea typeface="经典隶变简" pitchFamily="49" charset="-122"/>
              </a:rPr>
              <a:t>预测乙烷</a:t>
            </a:r>
            <a:r>
              <a:rPr lang="zh-CN" altLang="en-US" sz="4000">
                <a:solidFill>
                  <a:srgbClr val="0000FF"/>
                </a:solidFill>
                <a:latin typeface="经典隶变简" pitchFamily="49" charset="-122"/>
                <a:ea typeface="经典隶变简" pitchFamily="49" charset="-122"/>
              </a:rPr>
              <a:t>的取代</a:t>
            </a:r>
            <a:r>
              <a:rPr lang="zh-CN" altLang="en-US" sz="4000" smtClean="0">
                <a:solidFill>
                  <a:srgbClr val="0000FF"/>
                </a:solidFill>
                <a:latin typeface="经典隶变简" pitchFamily="49" charset="-122"/>
                <a:ea typeface="经典隶变简" pitchFamily="49" charset="-122"/>
              </a:rPr>
              <a:t>反应：</a:t>
            </a:r>
            <a:endParaRPr lang="en-US" altLang="zh-CN" sz="4000" smtClean="0">
              <a:solidFill>
                <a:srgbClr val="0000FF"/>
              </a:solidFill>
              <a:latin typeface="经典隶变简" pitchFamily="49" charset="-122"/>
              <a:ea typeface="经典隶变简" pitchFamily="49" charset="-122"/>
            </a:endParaRPr>
          </a:p>
          <a:p>
            <a:pPr>
              <a:spcBef>
                <a:spcPct val="50000"/>
              </a:spcBef>
            </a:pPr>
            <a:r>
              <a:rPr lang="zh-CN" altLang="en-US" sz="4000" smtClean="0">
                <a:solidFill>
                  <a:srgbClr val="FF0000"/>
                </a:solidFill>
                <a:latin typeface="经典隶变简" pitchFamily="49" charset="-122"/>
                <a:ea typeface="经典隶变简" pitchFamily="49" charset="-122"/>
              </a:rPr>
              <a:t>产物</a:t>
            </a:r>
            <a:r>
              <a:rPr lang="en-US" altLang="zh-CN" sz="4000" smtClean="0">
                <a:solidFill>
                  <a:srgbClr val="FF0000"/>
                </a:solidFill>
                <a:latin typeface="经典隶变简" pitchFamily="49" charset="-122"/>
                <a:ea typeface="经典隶变简" pitchFamily="49" charset="-122"/>
              </a:rPr>
              <a:t>/</a:t>
            </a:r>
            <a:r>
              <a:rPr lang="zh-CN" altLang="en-US" sz="4000" smtClean="0">
                <a:solidFill>
                  <a:srgbClr val="FF0000"/>
                </a:solidFill>
                <a:latin typeface="经典隶变简" pitchFamily="49" charset="-122"/>
                <a:ea typeface="经典隶变简" pitchFamily="49" charset="-122"/>
              </a:rPr>
              <a:t>断键位置</a:t>
            </a:r>
            <a:r>
              <a:rPr lang="en-US" altLang="zh-CN" sz="4000" smtClean="0">
                <a:solidFill>
                  <a:srgbClr val="FF0000"/>
                </a:solidFill>
                <a:latin typeface="经典隶变简" pitchFamily="49" charset="-122"/>
                <a:ea typeface="经典隶变简" pitchFamily="49" charset="-122"/>
              </a:rPr>
              <a:t>/</a:t>
            </a:r>
            <a:r>
              <a:rPr lang="zh-CN" altLang="en-US" sz="4000">
                <a:solidFill>
                  <a:srgbClr val="FF0000"/>
                </a:solidFill>
                <a:latin typeface="经典隶变简" pitchFamily="49" charset="-122"/>
                <a:ea typeface="经典隶变简" pitchFamily="49" charset="-122"/>
              </a:rPr>
              <a:t>成键位置</a:t>
            </a:r>
          </a:p>
        </p:txBody>
      </p:sp>
      <p:grpSp>
        <p:nvGrpSpPr>
          <p:cNvPr id="115715" name="Group 3"/>
          <p:cNvGrpSpPr>
            <a:grpSpLocks/>
          </p:cNvGrpSpPr>
          <p:nvPr/>
        </p:nvGrpSpPr>
        <p:grpSpPr bwMode="auto">
          <a:xfrm>
            <a:off x="107950" y="2163763"/>
            <a:ext cx="8934450" cy="2057400"/>
            <a:chOff x="68" y="1026"/>
            <a:chExt cx="5628" cy="1296"/>
          </a:xfrm>
        </p:grpSpPr>
        <p:sp>
          <p:nvSpPr>
            <p:cNvPr id="115716" name="Text Box 4"/>
            <p:cNvSpPr txBox="1">
              <a:spLocks noChangeArrowheads="1"/>
            </p:cNvSpPr>
            <p:nvPr/>
          </p:nvSpPr>
          <p:spPr bwMode="auto">
            <a:xfrm>
              <a:off x="68" y="1368"/>
              <a:ext cx="5628"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zh-CN" sz="3200" b="1">
                  <a:latin typeface="Times New Roman" panose="02020603050405020304" pitchFamily="18" charset="0"/>
                  <a:ea typeface="华文仿宋" panose="02010600040101010101" pitchFamily="2" charset="-122"/>
                </a:rPr>
                <a:t>H</a:t>
              </a:r>
              <a:r>
                <a:rPr lang="zh-CN" altLang="en-US" sz="3200" b="1">
                  <a:latin typeface="Times New Roman" panose="02020603050405020304" pitchFamily="18" charset="0"/>
                  <a:ea typeface="华文仿宋" panose="02010600040101010101" pitchFamily="2" charset="-122"/>
                </a:rPr>
                <a:t>－</a:t>
              </a:r>
              <a:r>
                <a:rPr lang="en-US" altLang="zh-CN" sz="3200" b="1">
                  <a:latin typeface="Times New Roman" panose="02020603050405020304" pitchFamily="18" charset="0"/>
                  <a:ea typeface="华文仿宋" panose="02010600040101010101" pitchFamily="2" charset="-122"/>
                </a:rPr>
                <a:t>C</a:t>
              </a:r>
              <a:r>
                <a:rPr lang="zh-CN" altLang="en-US" sz="3200" b="1">
                  <a:latin typeface="Times New Roman" panose="02020603050405020304" pitchFamily="18" charset="0"/>
                  <a:ea typeface="华文仿宋" panose="02010600040101010101" pitchFamily="2" charset="-122"/>
                </a:rPr>
                <a:t>－</a:t>
              </a:r>
              <a:r>
                <a:rPr lang="en-US" altLang="zh-CN" sz="3200" b="1">
                  <a:latin typeface="Times New Roman" panose="02020603050405020304" pitchFamily="18" charset="0"/>
                  <a:ea typeface="华文仿宋" panose="02010600040101010101" pitchFamily="2" charset="-122"/>
                </a:rPr>
                <a:t>C</a:t>
              </a:r>
              <a:r>
                <a:rPr lang="zh-CN" altLang="en-US" sz="3200" b="1">
                  <a:latin typeface="Times New Roman" panose="02020603050405020304" pitchFamily="18" charset="0"/>
                  <a:ea typeface="华文仿宋" panose="02010600040101010101" pitchFamily="2" charset="-122"/>
                </a:rPr>
                <a:t>－</a:t>
              </a:r>
              <a:r>
                <a:rPr lang="en-US" altLang="zh-CN" sz="3200" b="1">
                  <a:solidFill>
                    <a:srgbClr val="0000FF"/>
                  </a:solidFill>
                  <a:latin typeface="Times New Roman" panose="02020603050405020304" pitchFamily="18" charset="0"/>
                  <a:ea typeface="华文仿宋" panose="02010600040101010101" pitchFamily="2" charset="-122"/>
                </a:rPr>
                <a:t>H</a:t>
              </a:r>
              <a:r>
                <a:rPr lang="zh-CN" altLang="en-US" sz="3200" b="1">
                  <a:latin typeface="Times New Roman" panose="02020603050405020304" pitchFamily="18" charset="0"/>
                  <a:ea typeface="华文仿宋" panose="02010600040101010101" pitchFamily="2" charset="-122"/>
                </a:rPr>
                <a:t>＋</a:t>
              </a:r>
              <a:r>
                <a:rPr lang="en-US" altLang="zh-CN" sz="3200" b="1">
                  <a:solidFill>
                    <a:srgbClr val="0000FF"/>
                  </a:solidFill>
                  <a:latin typeface="Times New Roman" panose="02020603050405020304" pitchFamily="18" charset="0"/>
                  <a:ea typeface="华文仿宋" panose="02010600040101010101" pitchFamily="2" charset="-122"/>
                </a:rPr>
                <a:t>Cl</a:t>
              </a:r>
              <a:r>
                <a:rPr lang="zh-CN" altLang="en-US" sz="3200" b="1">
                  <a:latin typeface="Times New Roman" panose="02020603050405020304" pitchFamily="18" charset="0"/>
                  <a:ea typeface="华文仿宋" panose="02010600040101010101" pitchFamily="2" charset="-122"/>
                </a:rPr>
                <a:t>－</a:t>
              </a:r>
              <a:r>
                <a:rPr lang="en-US" altLang="zh-CN" sz="3200" b="1">
                  <a:solidFill>
                    <a:srgbClr val="FF3300"/>
                  </a:solidFill>
                  <a:latin typeface="Times New Roman" panose="02020603050405020304" pitchFamily="18" charset="0"/>
                  <a:ea typeface="华文仿宋" panose="02010600040101010101" pitchFamily="2" charset="-122"/>
                </a:rPr>
                <a:t>Cl</a:t>
              </a:r>
              <a:r>
                <a:rPr lang="en-US" altLang="zh-CN" sz="3200" b="1" baseline="-25000">
                  <a:latin typeface="Times New Roman" panose="02020603050405020304" pitchFamily="18" charset="0"/>
                  <a:ea typeface="华文仿宋" panose="02010600040101010101" pitchFamily="2" charset="-122"/>
                </a:rPr>
                <a:t>    </a:t>
              </a:r>
              <a:r>
                <a:rPr lang="en-US" altLang="zh-CN" sz="4800" b="1">
                  <a:latin typeface="Times New Roman" panose="02020603050405020304" pitchFamily="18" charset="0"/>
                  <a:ea typeface="华文仿宋" panose="02010600040101010101" pitchFamily="2" charset="-122"/>
                </a:rPr>
                <a:t>→ </a:t>
              </a:r>
              <a:r>
                <a:rPr lang="en-US" altLang="zh-CN" sz="3200" b="1">
                  <a:latin typeface="Times New Roman" panose="02020603050405020304" pitchFamily="18" charset="0"/>
                  <a:ea typeface="华文仿宋" panose="02010600040101010101" pitchFamily="2" charset="-122"/>
                </a:rPr>
                <a:t>H</a:t>
              </a:r>
              <a:r>
                <a:rPr lang="zh-CN" altLang="en-US" sz="3200" b="1">
                  <a:latin typeface="Times New Roman" panose="02020603050405020304" pitchFamily="18" charset="0"/>
                  <a:ea typeface="华文仿宋" panose="02010600040101010101" pitchFamily="2" charset="-122"/>
                </a:rPr>
                <a:t>－</a:t>
              </a:r>
              <a:r>
                <a:rPr lang="en-US" altLang="zh-CN" sz="3200" b="1">
                  <a:latin typeface="Times New Roman" panose="02020603050405020304" pitchFamily="18" charset="0"/>
                  <a:ea typeface="华文仿宋" panose="02010600040101010101" pitchFamily="2" charset="-122"/>
                </a:rPr>
                <a:t>C</a:t>
              </a:r>
              <a:r>
                <a:rPr lang="zh-CN" altLang="en-US" sz="3200" b="1">
                  <a:latin typeface="Times New Roman" panose="02020603050405020304" pitchFamily="18" charset="0"/>
                  <a:ea typeface="华文仿宋" panose="02010600040101010101" pitchFamily="2" charset="-122"/>
                </a:rPr>
                <a:t>－</a:t>
              </a:r>
              <a:r>
                <a:rPr lang="en-US" altLang="zh-CN" sz="3200" b="1">
                  <a:latin typeface="Times New Roman" panose="02020603050405020304" pitchFamily="18" charset="0"/>
                  <a:ea typeface="华文仿宋" panose="02010600040101010101" pitchFamily="2" charset="-122"/>
                </a:rPr>
                <a:t>C</a:t>
              </a:r>
              <a:r>
                <a:rPr lang="zh-CN" altLang="en-US" sz="3200" b="1">
                  <a:latin typeface="Times New Roman" panose="02020603050405020304" pitchFamily="18" charset="0"/>
                  <a:ea typeface="华文仿宋" panose="02010600040101010101" pitchFamily="2" charset="-122"/>
                </a:rPr>
                <a:t>－</a:t>
              </a:r>
              <a:r>
                <a:rPr lang="en-US" altLang="zh-CN" sz="3200" b="1">
                  <a:solidFill>
                    <a:srgbClr val="FF3300"/>
                  </a:solidFill>
                  <a:latin typeface="Times New Roman" panose="02020603050405020304" pitchFamily="18" charset="0"/>
                  <a:ea typeface="华文仿宋" panose="02010600040101010101" pitchFamily="2" charset="-122"/>
                </a:rPr>
                <a:t>Cl</a:t>
              </a:r>
              <a:r>
                <a:rPr lang="zh-CN" altLang="en-US" sz="3200" b="1">
                  <a:latin typeface="Times New Roman" panose="02020603050405020304" pitchFamily="18" charset="0"/>
                  <a:ea typeface="华文仿宋" panose="02010600040101010101" pitchFamily="2" charset="-122"/>
                </a:rPr>
                <a:t>＋</a:t>
              </a:r>
              <a:r>
                <a:rPr lang="en-US" altLang="zh-CN" sz="3200" b="1">
                  <a:solidFill>
                    <a:srgbClr val="0000FF"/>
                  </a:solidFill>
                  <a:latin typeface="Times New Roman" panose="02020603050405020304" pitchFamily="18" charset="0"/>
                  <a:ea typeface="华文仿宋" panose="02010600040101010101" pitchFamily="2" charset="-122"/>
                </a:rPr>
                <a:t>HCl</a:t>
              </a:r>
            </a:p>
          </p:txBody>
        </p:sp>
        <p:sp>
          <p:nvSpPr>
            <p:cNvPr id="115717" name="Line 5"/>
            <p:cNvSpPr>
              <a:spLocks noChangeShapeType="1"/>
            </p:cNvSpPr>
            <p:nvPr/>
          </p:nvSpPr>
          <p:spPr bwMode="auto">
            <a:xfrm>
              <a:off x="695" y="1343"/>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18" name="Line 6"/>
            <p:cNvSpPr>
              <a:spLocks noChangeShapeType="1"/>
            </p:cNvSpPr>
            <p:nvPr/>
          </p:nvSpPr>
          <p:spPr bwMode="auto">
            <a:xfrm>
              <a:off x="687" y="1797"/>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19" name="Line 7"/>
            <p:cNvSpPr>
              <a:spLocks noChangeShapeType="1"/>
            </p:cNvSpPr>
            <p:nvPr/>
          </p:nvSpPr>
          <p:spPr bwMode="auto">
            <a:xfrm>
              <a:off x="1112" y="1343"/>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0" name="Line 8"/>
            <p:cNvSpPr>
              <a:spLocks noChangeShapeType="1"/>
            </p:cNvSpPr>
            <p:nvPr/>
          </p:nvSpPr>
          <p:spPr bwMode="auto">
            <a:xfrm>
              <a:off x="1104" y="1797"/>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1" name="Line 9"/>
            <p:cNvSpPr>
              <a:spLocks noChangeShapeType="1"/>
            </p:cNvSpPr>
            <p:nvPr/>
          </p:nvSpPr>
          <p:spPr bwMode="auto">
            <a:xfrm>
              <a:off x="3916" y="1343"/>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2" name="Line 10"/>
            <p:cNvSpPr>
              <a:spLocks noChangeShapeType="1"/>
            </p:cNvSpPr>
            <p:nvPr/>
          </p:nvSpPr>
          <p:spPr bwMode="auto">
            <a:xfrm>
              <a:off x="3908" y="1797"/>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3" name="Line 11"/>
            <p:cNvSpPr>
              <a:spLocks noChangeShapeType="1"/>
            </p:cNvSpPr>
            <p:nvPr/>
          </p:nvSpPr>
          <p:spPr bwMode="auto">
            <a:xfrm>
              <a:off x="4370" y="1343"/>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4" name="Line 12"/>
            <p:cNvSpPr>
              <a:spLocks noChangeShapeType="1"/>
            </p:cNvSpPr>
            <p:nvPr/>
          </p:nvSpPr>
          <p:spPr bwMode="auto">
            <a:xfrm>
              <a:off x="4362" y="1797"/>
              <a:ext cx="0" cy="22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25" name="Text Box 13"/>
            <p:cNvSpPr txBox="1">
              <a:spLocks noChangeArrowheads="1"/>
            </p:cNvSpPr>
            <p:nvPr/>
          </p:nvSpPr>
          <p:spPr bwMode="auto">
            <a:xfrm>
              <a:off x="538" y="1989"/>
              <a:ext cx="688"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altLang="zh-CN" sz="2800" b="1">
                  <a:latin typeface="Times New Roman" panose="02020603050405020304" pitchFamily="18" charset="0"/>
                  <a:ea typeface="华文仿宋" panose="02010600040101010101" pitchFamily="2" charset="-122"/>
                </a:rPr>
                <a:t>H</a:t>
              </a:r>
              <a:r>
                <a:rPr lang="zh-CN" altLang="en-US" sz="2800" b="1">
                  <a:latin typeface="Times New Roman" panose="02020603050405020304" pitchFamily="18" charset="0"/>
                  <a:ea typeface="华文仿宋" panose="02010600040101010101" pitchFamily="2" charset="-122"/>
                </a:rPr>
                <a:t>　</a:t>
              </a:r>
              <a:r>
                <a:rPr lang="en-US" altLang="zh-CN" sz="2800" b="1">
                  <a:latin typeface="Times New Roman" panose="02020603050405020304" pitchFamily="18" charset="0"/>
                  <a:ea typeface="华文仿宋" panose="02010600040101010101" pitchFamily="2" charset="-122"/>
                </a:rPr>
                <a:t>H</a:t>
              </a:r>
            </a:p>
          </p:txBody>
        </p:sp>
        <p:sp>
          <p:nvSpPr>
            <p:cNvPr id="115726" name="Text Box 14"/>
            <p:cNvSpPr txBox="1">
              <a:spLocks noChangeArrowheads="1"/>
            </p:cNvSpPr>
            <p:nvPr/>
          </p:nvSpPr>
          <p:spPr bwMode="auto">
            <a:xfrm>
              <a:off x="522" y="1026"/>
              <a:ext cx="688"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altLang="zh-CN" sz="2800" b="1">
                  <a:latin typeface="Times New Roman" panose="02020603050405020304" pitchFamily="18" charset="0"/>
                  <a:ea typeface="华文仿宋" panose="02010600040101010101" pitchFamily="2" charset="-122"/>
                </a:rPr>
                <a:t>H</a:t>
              </a:r>
              <a:r>
                <a:rPr lang="zh-CN" altLang="en-US" sz="2800" b="1">
                  <a:latin typeface="Times New Roman" panose="02020603050405020304" pitchFamily="18" charset="0"/>
                  <a:ea typeface="华文仿宋" panose="02010600040101010101" pitchFamily="2" charset="-122"/>
                </a:rPr>
                <a:t>　</a:t>
              </a:r>
              <a:r>
                <a:rPr lang="en-US" altLang="zh-CN" sz="2800" b="1">
                  <a:latin typeface="Times New Roman" panose="02020603050405020304" pitchFamily="18" charset="0"/>
                  <a:ea typeface="华文仿宋" panose="02010600040101010101" pitchFamily="2" charset="-122"/>
                </a:rPr>
                <a:t>H</a:t>
              </a:r>
            </a:p>
          </p:txBody>
        </p:sp>
        <p:sp>
          <p:nvSpPr>
            <p:cNvPr id="115727" name="Text Box 15"/>
            <p:cNvSpPr txBox="1">
              <a:spLocks noChangeArrowheads="1"/>
            </p:cNvSpPr>
            <p:nvPr/>
          </p:nvSpPr>
          <p:spPr bwMode="auto">
            <a:xfrm>
              <a:off x="3788" y="1053"/>
              <a:ext cx="688"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altLang="zh-CN" sz="2800" b="1">
                  <a:latin typeface="Times New Roman" panose="02020603050405020304" pitchFamily="18" charset="0"/>
                  <a:ea typeface="华文仿宋" panose="02010600040101010101" pitchFamily="2" charset="-122"/>
                </a:rPr>
                <a:t>H</a:t>
              </a:r>
              <a:r>
                <a:rPr lang="zh-CN" altLang="en-US" sz="2800" b="1">
                  <a:latin typeface="Times New Roman" panose="02020603050405020304" pitchFamily="18" charset="0"/>
                  <a:ea typeface="华文仿宋" panose="02010600040101010101" pitchFamily="2" charset="-122"/>
                </a:rPr>
                <a:t>　</a:t>
              </a:r>
              <a:r>
                <a:rPr lang="en-US" altLang="zh-CN" sz="2800" b="1">
                  <a:latin typeface="Times New Roman" panose="02020603050405020304" pitchFamily="18" charset="0"/>
                  <a:ea typeface="华文仿宋" panose="02010600040101010101" pitchFamily="2" charset="-122"/>
                </a:rPr>
                <a:t>H</a:t>
              </a:r>
            </a:p>
          </p:txBody>
        </p:sp>
        <p:sp>
          <p:nvSpPr>
            <p:cNvPr id="115728" name="Text Box 16"/>
            <p:cNvSpPr txBox="1">
              <a:spLocks noChangeArrowheads="1"/>
            </p:cNvSpPr>
            <p:nvPr/>
          </p:nvSpPr>
          <p:spPr bwMode="auto">
            <a:xfrm>
              <a:off x="3778" y="1995"/>
              <a:ext cx="688"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altLang="zh-CN" sz="2800" b="1">
                  <a:latin typeface="Times New Roman" panose="02020603050405020304" pitchFamily="18" charset="0"/>
                  <a:ea typeface="华文仿宋" panose="02010600040101010101" pitchFamily="2" charset="-122"/>
                </a:rPr>
                <a:t>H</a:t>
              </a:r>
              <a:r>
                <a:rPr lang="zh-CN" altLang="en-US" sz="2800" b="1">
                  <a:latin typeface="Times New Roman" panose="02020603050405020304" pitchFamily="18" charset="0"/>
                  <a:ea typeface="华文仿宋" panose="02010600040101010101" pitchFamily="2" charset="-122"/>
                </a:rPr>
                <a:t>　</a:t>
              </a:r>
              <a:r>
                <a:rPr lang="en-US" altLang="zh-CN" sz="2800" b="1">
                  <a:latin typeface="Times New Roman" panose="02020603050405020304" pitchFamily="18" charset="0"/>
                  <a:ea typeface="华文仿宋" panose="02010600040101010101" pitchFamily="2" charset="-122"/>
                </a:rPr>
                <a:t>H</a:t>
              </a:r>
            </a:p>
          </p:txBody>
        </p:sp>
        <p:sp>
          <p:nvSpPr>
            <p:cNvPr id="115729" name="Text Box 17"/>
            <p:cNvSpPr txBox="1">
              <a:spLocks noChangeArrowheads="1"/>
            </p:cNvSpPr>
            <p:nvPr/>
          </p:nvSpPr>
          <p:spPr bwMode="auto">
            <a:xfrm>
              <a:off x="2790" y="1344"/>
              <a:ext cx="500"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zh-CN" altLang="en-US" sz="2400" b="1">
                  <a:latin typeface="Times New Roman" panose="02020603050405020304" pitchFamily="18" charset="0"/>
                  <a:ea typeface="华文仿宋" panose="02010600040101010101" pitchFamily="2" charset="-122"/>
                </a:rPr>
                <a:t>光照</a:t>
              </a:r>
            </a:p>
          </p:txBody>
        </p:sp>
      </p:grpSp>
      <p:sp>
        <p:nvSpPr>
          <p:cNvPr id="115730" name="Line 18"/>
          <p:cNvSpPr>
            <a:spLocks noChangeShapeType="1"/>
          </p:cNvSpPr>
          <p:nvPr/>
        </p:nvSpPr>
        <p:spPr bwMode="auto">
          <a:xfrm>
            <a:off x="2771775" y="3573463"/>
            <a:ext cx="0" cy="863600"/>
          </a:xfrm>
          <a:prstGeom prst="line">
            <a:avLst/>
          </a:prstGeom>
          <a:noFill/>
          <a:ln w="762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1" name="Line 19"/>
          <p:cNvSpPr>
            <a:spLocks noChangeShapeType="1"/>
          </p:cNvSpPr>
          <p:nvPr/>
        </p:nvSpPr>
        <p:spPr bwMode="auto">
          <a:xfrm>
            <a:off x="2771775" y="4437063"/>
            <a:ext cx="5832475" cy="0"/>
          </a:xfrm>
          <a:prstGeom prst="line">
            <a:avLst/>
          </a:prstGeom>
          <a:noFill/>
          <a:ln w="762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2" name="Line 20"/>
          <p:cNvSpPr>
            <a:spLocks noChangeShapeType="1"/>
          </p:cNvSpPr>
          <p:nvPr/>
        </p:nvSpPr>
        <p:spPr bwMode="auto">
          <a:xfrm flipV="1">
            <a:off x="8604250" y="3357563"/>
            <a:ext cx="0" cy="1079500"/>
          </a:xfrm>
          <a:prstGeom prst="line">
            <a:avLst/>
          </a:prstGeom>
          <a:noFill/>
          <a:ln w="76200">
            <a:solidFill>
              <a:schemeClr val="folHlink"/>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3" name="Line 21"/>
          <p:cNvSpPr>
            <a:spLocks noChangeShapeType="1"/>
          </p:cNvSpPr>
          <p:nvPr/>
        </p:nvSpPr>
        <p:spPr bwMode="auto">
          <a:xfrm>
            <a:off x="2124075" y="2781300"/>
            <a:ext cx="0" cy="720725"/>
          </a:xfrm>
          <a:prstGeom prst="line">
            <a:avLst/>
          </a:prstGeom>
          <a:noFill/>
          <a:ln w="57150">
            <a:solidFill>
              <a:srgbClr val="99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4" name="Text Box 22"/>
          <p:cNvSpPr txBox="1">
            <a:spLocks noChangeArrowheads="1"/>
          </p:cNvSpPr>
          <p:nvPr/>
        </p:nvSpPr>
        <p:spPr bwMode="auto">
          <a:xfrm>
            <a:off x="604838" y="4581525"/>
            <a:ext cx="1263650" cy="531813"/>
          </a:xfrm>
          <a:prstGeom prst="rect">
            <a:avLst/>
          </a:prstGeom>
          <a:noFill/>
          <a:ln w="12700" algn="ctr">
            <a:solidFill>
              <a:srgbClr val="FF33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zh-CN" altLang="en-US" sz="2800" b="1">
                <a:solidFill>
                  <a:srgbClr val="FF3300"/>
                </a:solidFill>
                <a:latin typeface="Times New Roman" panose="02020603050405020304" pitchFamily="18" charset="0"/>
                <a:ea typeface="华文仿宋" panose="02010600040101010101" pitchFamily="2" charset="-122"/>
              </a:rPr>
              <a:t>键断裂</a:t>
            </a:r>
          </a:p>
        </p:txBody>
      </p:sp>
      <p:sp>
        <p:nvSpPr>
          <p:cNvPr id="115735" name="Line 23"/>
          <p:cNvSpPr>
            <a:spLocks noChangeShapeType="1"/>
          </p:cNvSpPr>
          <p:nvPr/>
        </p:nvSpPr>
        <p:spPr bwMode="auto">
          <a:xfrm flipV="1">
            <a:off x="1403350" y="3429000"/>
            <a:ext cx="720725" cy="1152525"/>
          </a:xfrm>
          <a:prstGeom prst="line">
            <a:avLst/>
          </a:prstGeom>
          <a:noFill/>
          <a:ln w="127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6" name="Line 24"/>
          <p:cNvSpPr>
            <a:spLocks noChangeShapeType="1"/>
          </p:cNvSpPr>
          <p:nvPr/>
        </p:nvSpPr>
        <p:spPr bwMode="auto">
          <a:xfrm>
            <a:off x="3635375" y="2781300"/>
            <a:ext cx="0" cy="720725"/>
          </a:xfrm>
          <a:prstGeom prst="line">
            <a:avLst/>
          </a:prstGeom>
          <a:noFill/>
          <a:ln w="57150">
            <a:solidFill>
              <a:srgbClr val="99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7" name="Line 25"/>
          <p:cNvSpPr>
            <a:spLocks noChangeShapeType="1"/>
          </p:cNvSpPr>
          <p:nvPr/>
        </p:nvSpPr>
        <p:spPr bwMode="auto">
          <a:xfrm flipV="1">
            <a:off x="1476375" y="3429000"/>
            <a:ext cx="2087563" cy="1152525"/>
          </a:xfrm>
          <a:prstGeom prst="line">
            <a:avLst/>
          </a:prstGeom>
          <a:noFill/>
          <a:ln w="127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15738" name="Text Box 26"/>
          <p:cNvSpPr txBox="1">
            <a:spLocks noChangeArrowheads="1"/>
          </p:cNvSpPr>
          <p:nvPr/>
        </p:nvSpPr>
        <p:spPr bwMode="auto">
          <a:xfrm>
            <a:off x="611188" y="5445125"/>
            <a:ext cx="80645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i="1">
                <a:solidFill>
                  <a:srgbClr val="FF3300"/>
                </a:solidFill>
              </a:rPr>
              <a:t>特征：分步取代，产物多</a:t>
            </a:r>
          </a:p>
        </p:txBody>
      </p:sp>
      <p:sp>
        <p:nvSpPr>
          <p:cNvPr id="115739" name="Rectangle 27"/>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graphicFrame>
        <p:nvGraphicFramePr>
          <p:cNvPr id="2" name="表格 1"/>
          <p:cNvGraphicFramePr>
            <a:graphicFrameLocks noGrp="1"/>
          </p:cNvGraphicFramePr>
          <p:nvPr>
            <p:extLst>
              <p:ext uri="{D42A27DB-BD31-4B8C-83A1-F6EECF244321}">
                <p14:modId xmlns:p14="http://schemas.microsoft.com/office/powerpoint/2010/main" val="942526658"/>
              </p:ext>
            </p:extLst>
          </p:nvPr>
        </p:nvGraphicFramePr>
        <p:xfrm>
          <a:off x="5443519" y="4652962"/>
          <a:ext cx="3324262" cy="2590800"/>
        </p:xfrm>
        <a:graphic>
          <a:graphicData uri="http://schemas.openxmlformats.org/drawingml/2006/table">
            <a:tbl>
              <a:tblPr firstRow="1" bandRow="1">
                <a:tableStyleId>{5C22544A-7EE6-4342-B048-85BDC9FD1C3A}</a:tableStyleId>
              </a:tblPr>
              <a:tblGrid>
                <a:gridCol w="1524570"/>
                <a:gridCol w="1799692"/>
              </a:tblGrid>
              <a:tr h="0">
                <a:tc>
                  <a:txBody>
                    <a:bodyPr/>
                    <a:lstStyle/>
                    <a:p>
                      <a:r>
                        <a:rPr lang="zh-CN" altLang="en-US" smtClean="0"/>
                        <a:t>取代基个数</a:t>
                      </a:r>
                      <a:endParaRPr lang="zh-CN" altLang="en-US"/>
                    </a:p>
                  </a:txBody>
                  <a:tcPr/>
                </a:tc>
                <a:tc>
                  <a:txBody>
                    <a:bodyPr/>
                    <a:lstStyle/>
                    <a:p>
                      <a:r>
                        <a:rPr lang="zh-CN" altLang="en-US" smtClean="0"/>
                        <a:t>同分异构体种类</a:t>
                      </a:r>
                      <a:endParaRPr lang="zh-CN" altLang="en-US"/>
                    </a:p>
                  </a:txBody>
                  <a:tcPr/>
                </a:tc>
              </a:tr>
              <a:tr h="370840">
                <a:tc>
                  <a:txBody>
                    <a:bodyPr/>
                    <a:lstStyle/>
                    <a:p>
                      <a:r>
                        <a:rPr lang="en-US" altLang="zh-CN" smtClean="0"/>
                        <a:t>1</a:t>
                      </a:r>
                      <a:endParaRPr lang="zh-CN" altLang="en-US"/>
                    </a:p>
                  </a:txBody>
                  <a:tcPr/>
                </a:tc>
                <a:tc>
                  <a:txBody>
                    <a:bodyPr/>
                    <a:lstStyle/>
                    <a:p>
                      <a:r>
                        <a:rPr lang="en-US" altLang="zh-CN" smtClean="0"/>
                        <a:t>1</a:t>
                      </a:r>
                      <a:endParaRPr lang="zh-CN" altLang="en-US"/>
                    </a:p>
                  </a:txBody>
                  <a:tcPr/>
                </a:tc>
              </a:tr>
              <a:tr h="370840">
                <a:tc>
                  <a:txBody>
                    <a:bodyPr/>
                    <a:lstStyle/>
                    <a:p>
                      <a:r>
                        <a:rPr lang="en-US" altLang="zh-CN" smtClean="0"/>
                        <a:t>2</a:t>
                      </a:r>
                      <a:endParaRPr lang="zh-CN" altLang="en-US"/>
                    </a:p>
                  </a:txBody>
                  <a:tcPr/>
                </a:tc>
                <a:tc>
                  <a:txBody>
                    <a:bodyPr/>
                    <a:lstStyle/>
                    <a:p>
                      <a:r>
                        <a:rPr lang="en-US" altLang="zh-CN" smtClean="0"/>
                        <a:t>2</a:t>
                      </a:r>
                      <a:endParaRPr lang="zh-CN" altLang="en-US"/>
                    </a:p>
                  </a:txBody>
                  <a:tcPr/>
                </a:tc>
              </a:tr>
              <a:tr h="370840">
                <a:tc>
                  <a:txBody>
                    <a:bodyPr/>
                    <a:lstStyle/>
                    <a:p>
                      <a:r>
                        <a:rPr lang="en-US" altLang="zh-CN" smtClean="0"/>
                        <a:t>3</a:t>
                      </a:r>
                      <a:endParaRPr lang="zh-CN" altLang="en-US"/>
                    </a:p>
                  </a:txBody>
                  <a:tcPr/>
                </a:tc>
                <a:tc>
                  <a:txBody>
                    <a:bodyPr/>
                    <a:lstStyle/>
                    <a:p>
                      <a:r>
                        <a:rPr lang="en-US" altLang="zh-CN" smtClean="0"/>
                        <a:t>2</a:t>
                      </a:r>
                      <a:endParaRPr lang="zh-CN" altLang="en-US"/>
                    </a:p>
                  </a:txBody>
                  <a:tcPr/>
                </a:tc>
              </a:tr>
              <a:tr h="370840">
                <a:tc>
                  <a:txBody>
                    <a:bodyPr/>
                    <a:lstStyle/>
                    <a:p>
                      <a:r>
                        <a:rPr lang="en-US" altLang="zh-CN" smtClean="0"/>
                        <a:t>4</a:t>
                      </a:r>
                      <a:endParaRPr lang="zh-CN" altLang="en-US"/>
                    </a:p>
                  </a:txBody>
                  <a:tcPr/>
                </a:tc>
                <a:tc>
                  <a:txBody>
                    <a:bodyPr/>
                    <a:lstStyle/>
                    <a:p>
                      <a:r>
                        <a:rPr lang="en-US" altLang="zh-CN" smtClean="0"/>
                        <a:t>2</a:t>
                      </a:r>
                      <a:endParaRPr lang="zh-CN" altLang="en-US"/>
                    </a:p>
                  </a:txBody>
                  <a:tcPr/>
                </a:tc>
              </a:tr>
              <a:tr h="370840">
                <a:tc>
                  <a:txBody>
                    <a:bodyPr/>
                    <a:lstStyle/>
                    <a:p>
                      <a:r>
                        <a:rPr lang="en-US" altLang="zh-CN" smtClean="0"/>
                        <a:t>5</a:t>
                      </a:r>
                      <a:endParaRPr lang="zh-CN" altLang="en-US"/>
                    </a:p>
                  </a:txBody>
                  <a:tcPr/>
                </a:tc>
                <a:tc>
                  <a:txBody>
                    <a:bodyPr/>
                    <a:lstStyle/>
                    <a:p>
                      <a:r>
                        <a:rPr lang="en-US" altLang="zh-CN" smtClean="0"/>
                        <a:t>1</a:t>
                      </a:r>
                      <a:endParaRPr lang="zh-CN" altLang="en-US"/>
                    </a:p>
                  </a:txBody>
                  <a:tcPr/>
                </a:tc>
              </a:tr>
              <a:tr h="370840">
                <a:tc>
                  <a:txBody>
                    <a:bodyPr/>
                    <a:lstStyle/>
                    <a:p>
                      <a:r>
                        <a:rPr lang="en-US" altLang="zh-CN" smtClean="0"/>
                        <a:t>6</a:t>
                      </a:r>
                      <a:endParaRPr lang="zh-CN" altLang="en-US"/>
                    </a:p>
                  </a:txBody>
                  <a:tcPr/>
                </a:tc>
                <a:tc>
                  <a:txBody>
                    <a:bodyPr/>
                    <a:lstStyle/>
                    <a:p>
                      <a:r>
                        <a:rPr lang="en-US" altLang="zh-CN" smtClean="0"/>
                        <a:t>1</a:t>
                      </a:r>
                      <a:endParaRPr lang="zh-CN" altLang="en-US"/>
                    </a:p>
                  </a:txBody>
                  <a:tcPr/>
                </a:tc>
              </a:tr>
            </a:tbl>
          </a:graphicData>
        </a:graphic>
      </p:graphicFrame>
    </p:spTree>
    <p:extLst>
      <p:ext uri="{BB962C8B-B14F-4D97-AF65-F5344CB8AC3E}">
        <p14:creationId xmlns:p14="http://schemas.microsoft.com/office/powerpoint/2010/main" val="1775078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115715"/>
                                        </p:tgtEl>
                                        <p:attrNameLst>
                                          <p:attrName>style.visibility</p:attrName>
                                        </p:attrNameLst>
                                      </p:cBhvr>
                                      <p:to>
                                        <p:strVal val="visible"/>
                                      </p:to>
                                    </p:set>
                                    <p:anim to="" calcmode="lin" valueType="num">
                                      <p:cBhvr>
                                        <p:cTn id="7" dur="1" fill="hold"/>
                                        <p:tgtEl>
                                          <p:spTgt spid="115715"/>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5733"/>
                                        </p:tgtEl>
                                        <p:attrNameLst>
                                          <p:attrName>style.visibility</p:attrName>
                                        </p:attrNameLst>
                                      </p:cBhvr>
                                      <p:to>
                                        <p:strVal val="visible"/>
                                      </p:to>
                                    </p:set>
                                    <p:animEffect transition="in" filter="dissolve">
                                      <p:cBhvr>
                                        <p:cTn id="12" dur="500"/>
                                        <p:tgtEl>
                                          <p:spTgt spid="115733"/>
                                        </p:tgtEl>
                                      </p:cBhvr>
                                    </p:animEffect>
                                  </p:childTnLst>
                                </p:cTn>
                              </p:par>
                            </p:childTnLst>
                          </p:cTn>
                        </p:par>
                        <p:par>
                          <p:cTn id="13" fill="hold" nodeType="afterGroup">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115736"/>
                                        </p:tgtEl>
                                        <p:attrNameLst>
                                          <p:attrName>style.visibility</p:attrName>
                                        </p:attrNameLst>
                                      </p:cBhvr>
                                      <p:to>
                                        <p:strVal val="visible"/>
                                      </p:to>
                                    </p:set>
                                    <p:animEffect transition="in" filter="dissolve">
                                      <p:cBhvr>
                                        <p:cTn id="16" dur="500"/>
                                        <p:tgtEl>
                                          <p:spTgt spid="115736"/>
                                        </p:tgtEl>
                                      </p:cBhvr>
                                    </p:animEffect>
                                  </p:childTnLst>
                                </p:cTn>
                              </p:par>
                            </p:childTnLst>
                          </p:cTn>
                        </p:par>
                        <p:par>
                          <p:cTn id="17" fill="hold" nodeType="afterGroup">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115734"/>
                                        </p:tgtEl>
                                        <p:attrNameLst>
                                          <p:attrName>style.visibility</p:attrName>
                                        </p:attrNameLst>
                                      </p:cBhvr>
                                      <p:to>
                                        <p:strVal val="visible"/>
                                      </p:to>
                                    </p:set>
                                    <p:animEffect transition="in" filter="dissolve">
                                      <p:cBhvr>
                                        <p:cTn id="20" dur="500"/>
                                        <p:tgtEl>
                                          <p:spTgt spid="115734"/>
                                        </p:tgtEl>
                                      </p:cBhvr>
                                    </p:animEffect>
                                  </p:childTnLst>
                                </p:cTn>
                              </p:par>
                            </p:childTnLst>
                          </p:cTn>
                        </p:par>
                        <p:par>
                          <p:cTn id="21" fill="hold" nodeType="afterGroup">
                            <p:stCondLst>
                              <p:cond delay="1500"/>
                            </p:stCondLst>
                            <p:childTnLst>
                              <p:par>
                                <p:cTn id="22" presetID="17" presetClass="entr" presetSubtype="4" fill="hold" grpId="0" nodeType="afterEffect">
                                  <p:stCondLst>
                                    <p:cond delay="0"/>
                                  </p:stCondLst>
                                  <p:childTnLst>
                                    <p:set>
                                      <p:cBhvr>
                                        <p:cTn id="23" dur="1" fill="hold">
                                          <p:stCondLst>
                                            <p:cond delay="0"/>
                                          </p:stCondLst>
                                        </p:cTn>
                                        <p:tgtEl>
                                          <p:spTgt spid="115735"/>
                                        </p:tgtEl>
                                        <p:attrNameLst>
                                          <p:attrName>style.visibility</p:attrName>
                                        </p:attrNameLst>
                                      </p:cBhvr>
                                      <p:to>
                                        <p:strVal val="visible"/>
                                      </p:to>
                                    </p:set>
                                    <p:anim calcmode="lin" valueType="num">
                                      <p:cBhvr>
                                        <p:cTn id="24" dur="500" fill="hold"/>
                                        <p:tgtEl>
                                          <p:spTgt spid="115735"/>
                                        </p:tgtEl>
                                        <p:attrNameLst>
                                          <p:attrName>ppt_x</p:attrName>
                                        </p:attrNameLst>
                                      </p:cBhvr>
                                      <p:tavLst>
                                        <p:tav tm="0">
                                          <p:val>
                                            <p:strVal val="#ppt_x"/>
                                          </p:val>
                                        </p:tav>
                                        <p:tav tm="100000">
                                          <p:val>
                                            <p:strVal val="#ppt_x"/>
                                          </p:val>
                                        </p:tav>
                                      </p:tavLst>
                                    </p:anim>
                                    <p:anim calcmode="lin" valueType="num">
                                      <p:cBhvr>
                                        <p:cTn id="25" dur="500" fill="hold"/>
                                        <p:tgtEl>
                                          <p:spTgt spid="115735"/>
                                        </p:tgtEl>
                                        <p:attrNameLst>
                                          <p:attrName>ppt_y</p:attrName>
                                        </p:attrNameLst>
                                      </p:cBhvr>
                                      <p:tavLst>
                                        <p:tav tm="0">
                                          <p:val>
                                            <p:strVal val="#ppt_y+#ppt_h/2"/>
                                          </p:val>
                                        </p:tav>
                                        <p:tav tm="100000">
                                          <p:val>
                                            <p:strVal val="#ppt_y"/>
                                          </p:val>
                                        </p:tav>
                                      </p:tavLst>
                                    </p:anim>
                                    <p:anim calcmode="lin" valueType="num">
                                      <p:cBhvr>
                                        <p:cTn id="26" dur="500" fill="hold"/>
                                        <p:tgtEl>
                                          <p:spTgt spid="115735"/>
                                        </p:tgtEl>
                                        <p:attrNameLst>
                                          <p:attrName>ppt_w</p:attrName>
                                        </p:attrNameLst>
                                      </p:cBhvr>
                                      <p:tavLst>
                                        <p:tav tm="0">
                                          <p:val>
                                            <p:strVal val="#ppt_w"/>
                                          </p:val>
                                        </p:tav>
                                        <p:tav tm="100000">
                                          <p:val>
                                            <p:strVal val="#ppt_w"/>
                                          </p:val>
                                        </p:tav>
                                      </p:tavLst>
                                    </p:anim>
                                    <p:anim calcmode="lin" valueType="num">
                                      <p:cBhvr>
                                        <p:cTn id="27" dur="500" fill="hold"/>
                                        <p:tgtEl>
                                          <p:spTgt spid="115735"/>
                                        </p:tgtEl>
                                        <p:attrNameLst>
                                          <p:attrName>ppt_h</p:attrName>
                                        </p:attrNameLst>
                                      </p:cBhvr>
                                      <p:tavLst>
                                        <p:tav tm="0">
                                          <p:val>
                                            <p:fltVal val="0"/>
                                          </p:val>
                                        </p:tav>
                                        <p:tav tm="100000">
                                          <p:val>
                                            <p:strVal val="#ppt_h"/>
                                          </p:val>
                                        </p:tav>
                                      </p:tavLst>
                                    </p:anim>
                                  </p:childTnLst>
                                </p:cTn>
                              </p:par>
                            </p:childTnLst>
                          </p:cTn>
                        </p:par>
                        <p:par>
                          <p:cTn id="28" fill="hold" nodeType="afterGroup">
                            <p:stCondLst>
                              <p:cond delay="2000"/>
                            </p:stCondLst>
                            <p:childTnLst>
                              <p:par>
                                <p:cTn id="29" presetID="17" presetClass="entr" presetSubtype="4" fill="hold" grpId="0" nodeType="afterEffect">
                                  <p:stCondLst>
                                    <p:cond delay="0"/>
                                  </p:stCondLst>
                                  <p:childTnLst>
                                    <p:set>
                                      <p:cBhvr>
                                        <p:cTn id="30" dur="1" fill="hold">
                                          <p:stCondLst>
                                            <p:cond delay="0"/>
                                          </p:stCondLst>
                                        </p:cTn>
                                        <p:tgtEl>
                                          <p:spTgt spid="115737"/>
                                        </p:tgtEl>
                                        <p:attrNameLst>
                                          <p:attrName>style.visibility</p:attrName>
                                        </p:attrNameLst>
                                      </p:cBhvr>
                                      <p:to>
                                        <p:strVal val="visible"/>
                                      </p:to>
                                    </p:set>
                                    <p:anim calcmode="lin" valueType="num">
                                      <p:cBhvr>
                                        <p:cTn id="31" dur="500" fill="hold"/>
                                        <p:tgtEl>
                                          <p:spTgt spid="115737"/>
                                        </p:tgtEl>
                                        <p:attrNameLst>
                                          <p:attrName>ppt_x</p:attrName>
                                        </p:attrNameLst>
                                      </p:cBhvr>
                                      <p:tavLst>
                                        <p:tav tm="0">
                                          <p:val>
                                            <p:strVal val="#ppt_x"/>
                                          </p:val>
                                        </p:tav>
                                        <p:tav tm="100000">
                                          <p:val>
                                            <p:strVal val="#ppt_x"/>
                                          </p:val>
                                        </p:tav>
                                      </p:tavLst>
                                    </p:anim>
                                    <p:anim calcmode="lin" valueType="num">
                                      <p:cBhvr>
                                        <p:cTn id="32" dur="500" fill="hold"/>
                                        <p:tgtEl>
                                          <p:spTgt spid="115737"/>
                                        </p:tgtEl>
                                        <p:attrNameLst>
                                          <p:attrName>ppt_y</p:attrName>
                                        </p:attrNameLst>
                                      </p:cBhvr>
                                      <p:tavLst>
                                        <p:tav tm="0">
                                          <p:val>
                                            <p:strVal val="#ppt_y+#ppt_h/2"/>
                                          </p:val>
                                        </p:tav>
                                        <p:tav tm="100000">
                                          <p:val>
                                            <p:strVal val="#ppt_y"/>
                                          </p:val>
                                        </p:tav>
                                      </p:tavLst>
                                    </p:anim>
                                    <p:anim calcmode="lin" valueType="num">
                                      <p:cBhvr>
                                        <p:cTn id="33" dur="500" fill="hold"/>
                                        <p:tgtEl>
                                          <p:spTgt spid="115737"/>
                                        </p:tgtEl>
                                        <p:attrNameLst>
                                          <p:attrName>ppt_w</p:attrName>
                                        </p:attrNameLst>
                                      </p:cBhvr>
                                      <p:tavLst>
                                        <p:tav tm="0">
                                          <p:val>
                                            <p:strVal val="#ppt_w"/>
                                          </p:val>
                                        </p:tav>
                                        <p:tav tm="100000">
                                          <p:val>
                                            <p:strVal val="#ppt_w"/>
                                          </p:val>
                                        </p:tav>
                                      </p:tavLst>
                                    </p:anim>
                                    <p:anim calcmode="lin" valueType="num">
                                      <p:cBhvr>
                                        <p:cTn id="34" dur="500" fill="hold"/>
                                        <p:tgtEl>
                                          <p:spTgt spid="115737"/>
                                        </p:tgtEl>
                                        <p:attrNameLst>
                                          <p:attrName>ppt_h</p:attrName>
                                        </p:attrNameLst>
                                      </p:cBhvr>
                                      <p:tavLst>
                                        <p:tav tm="0">
                                          <p:val>
                                            <p:fltVal val="0"/>
                                          </p:val>
                                        </p:tav>
                                        <p:tav tm="100000">
                                          <p:val>
                                            <p:strVal val="#ppt_h"/>
                                          </p:val>
                                        </p:tav>
                                      </p:tavLst>
                                    </p:anim>
                                  </p:childTnLst>
                                </p:cTn>
                              </p:par>
                            </p:childTnLst>
                          </p:cTn>
                        </p:par>
                        <p:par>
                          <p:cTn id="35" fill="hold" nodeType="afterGroup">
                            <p:stCondLst>
                              <p:cond delay="2500"/>
                            </p:stCondLst>
                            <p:childTnLst>
                              <p:par>
                                <p:cTn id="36" presetID="17" presetClass="entr" presetSubtype="1" fill="hold" grpId="0" nodeType="afterEffect">
                                  <p:stCondLst>
                                    <p:cond delay="0"/>
                                  </p:stCondLst>
                                  <p:childTnLst>
                                    <p:set>
                                      <p:cBhvr>
                                        <p:cTn id="37" dur="1" fill="hold">
                                          <p:stCondLst>
                                            <p:cond delay="0"/>
                                          </p:stCondLst>
                                        </p:cTn>
                                        <p:tgtEl>
                                          <p:spTgt spid="115730"/>
                                        </p:tgtEl>
                                        <p:attrNameLst>
                                          <p:attrName>style.visibility</p:attrName>
                                        </p:attrNameLst>
                                      </p:cBhvr>
                                      <p:to>
                                        <p:strVal val="visible"/>
                                      </p:to>
                                    </p:set>
                                    <p:anim calcmode="lin" valueType="num">
                                      <p:cBhvr>
                                        <p:cTn id="38" dur="500" fill="hold"/>
                                        <p:tgtEl>
                                          <p:spTgt spid="115730"/>
                                        </p:tgtEl>
                                        <p:attrNameLst>
                                          <p:attrName>ppt_x</p:attrName>
                                        </p:attrNameLst>
                                      </p:cBhvr>
                                      <p:tavLst>
                                        <p:tav tm="0">
                                          <p:val>
                                            <p:strVal val="#ppt_x"/>
                                          </p:val>
                                        </p:tav>
                                        <p:tav tm="100000">
                                          <p:val>
                                            <p:strVal val="#ppt_x"/>
                                          </p:val>
                                        </p:tav>
                                      </p:tavLst>
                                    </p:anim>
                                    <p:anim calcmode="lin" valueType="num">
                                      <p:cBhvr>
                                        <p:cTn id="39" dur="500" fill="hold"/>
                                        <p:tgtEl>
                                          <p:spTgt spid="115730"/>
                                        </p:tgtEl>
                                        <p:attrNameLst>
                                          <p:attrName>ppt_y</p:attrName>
                                        </p:attrNameLst>
                                      </p:cBhvr>
                                      <p:tavLst>
                                        <p:tav tm="0">
                                          <p:val>
                                            <p:strVal val="#ppt_y-#ppt_h/2"/>
                                          </p:val>
                                        </p:tav>
                                        <p:tav tm="100000">
                                          <p:val>
                                            <p:strVal val="#ppt_y"/>
                                          </p:val>
                                        </p:tav>
                                      </p:tavLst>
                                    </p:anim>
                                    <p:anim calcmode="lin" valueType="num">
                                      <p:cBhvr>
                                        <p:cTn id="40" dur="500" fill="hold"/>
                                        <p:tgtEl>
                                          <p:spTgt spid="115730"/>
                                        </p:tgtEl>
                                        <p:attrNameLst>
                                          <p:attrName>ppt_w</p:attrName>
                                        </p:attrNameLst>
                                      </p:cBhvr>
                                      <p:tavLst>
                                        <p:tav tm="0">
                                          <p:val>
                                            <p:strVal val="#ppt_w"/>
                                          </p:val>
                                        </p:tav>
                                        <p:tav tm="100000">
                                          <p:val>
                                            <p:strVal val="#ppt_w"/>
                                          </p:val>
                                        </p:tav>
                                      </p:tavLst>
                                    </p:anim>
                                    <p:anim calcmode="lin" valueType="num">
                                      <p:cBhvr>
                                        <p:cTn id="41" dur="500" fill="hold"/>
                                        <p:tgtEl>
                                          <p:spTgt spid="115730"/>
                                        </p:tgtEl>
                                        <p:attrNameLst>
                                          <p:attrName>ppt_h</p:attrName>
                                        </p:attrNameLst>
                                      </p:cBhvr>
                                      <p:tavLst>
                                        <p:tav tm="0">
                                          <p:val>
                                            <p:fltVal val="0"/>
                                          </p:val>
                                        </p:tav>
                                        <p:tav tm="100000">
                                          <p:val>
                                            <p:strVal val="#ppt_h"/>
                                          </p:val>
                                        </p:tav>
                                      </p:tavLst>
                                    </p:anim>
                                  </p:childTnLst>
                                </p:cTn>
                              </p:par>
                            </p:childTnLst>
                          </p:cTn>
                        </p:par>
                        <p:par>
                          <p:cTn id="42" fill="hold" nodeType="afterGroup">
                            <p:stCondLst>
                              <p:cond delay="3000"/>
                            </p:stCondLst>
                            <p:childTnLst>
                              <p:par>
                                <p:cTn id="43" presetID="17" presetClass="entr" presetSubtype="8" fill="hold" grpId="0" nodeType="afterEffect">
                                  <p:stCondLst>
                                    <p:cond delay="0"/>
                                  </p:stCondLst>
                                  <p:childTnLst>
                                    <p:set>
                                      <p:cBhvr>
                                        <p:cTn id="44" dur="1" fill="hold">
                                          <p:stCondLst>
                                            <p:cond delay="0"/>
                                          </p:stCondLst>
                                        </p:cTn>
                                        <p:tgtEl>
                                          <p:spTgt spid="115731"/>
                                        </p:tgtEl>
                                        <p:attrNameLst>
                                          <p:attrName>style.visibility</p:attrName>
                                        </p:attrNameLst>
                                      </p:cBhvr>
                                      <p:to>
                                        <p:strVal val="visible"/>
                                      </p:to>
                                    </p:set>
                                    <p:anim calcmode="lin" valueType="num">
                                      <p:cBhvr>
                                        <p:cTn id="45" dur="500" fill="hold"/>
                                        <p:tgtEl>
                                          <p:spTgt spid="115731"/>
                                        </p:tgtEl>
                                        <p:attrNameLst>
                                          <p:attrName>ppt_x</p:attrName>
                                        </p:attrNameLst>
                                      </p:cBhvr>
                                      <p:tavLst>
                                        <p:tav tm="0">
                                          <p:val>
                                            <p:strVal val="#ppt_x-#ppt_w/2"/>
                                          </p:val>
                                        </p:tav>
                                        <p:tav tm="100000">
                                          <p:val>
                                            <p:strVal val="#ppt_x"/>
                                          </p:val>
                                        </p:tav>
                                      </p:tavLst>
                                    </p:anim>
                                    <p:anim calcmode="lin" valueType="num">
                                      <p:cBhvr>
                                        <p:cTn id="46" dur="500" fill="hold"/>
                                        <p:tgtEl>
                                          <p:spTgt spid="115731"/>
                                        </p:tgtEl>
                                        <p:attrNameLst>
                                          <p:attrName>ppt_y</p:attrName>
                                        </p:attrNameLst>
                                      </p:cBhvr>
                                      <p:tavLst>
                                        <p:tav tm="0">
                                          <p:val>
                                            <p:strVal val="#ppt_y"/>
                                          </p:val>
                                        </p:tav>
                                        <p:tav tm="100000">
                                          <p:val>
                                            <p:strVal val="#ppt_y"/>
                                          </p:val>
                                        </p:tav>
                                      </p:tavLst>
                                    </p:anim>
                                    <p:anim calcmode="lin" valueType="num">
                                      <p:cBhvr>
                                        <p:cTn id="47" dur="500" fill="hold"/>
                                        <p:tgtEl>
                                          <p:spTgt spid="115731"/>
                                        </p:tgtEl>
                                        <p:attrNameLst>
                                          <p:attrName>ppt_w</p:attrName>
                                        </p:attrNameLst>
                                      </p:cBhvr>
                                      <p:tavLst>
                                        <p:tav tm="0">
                                          <p:val>
                                            <p:fltVal val="0"/>
                                          </p:val>
                                        </p:tav>
                                        <p:tav tm="100000">
                                          <p:val>
                                            <p:strVal val="#ppt_w"/>
                                          </p:val>
                                        </p:tav>
                                      </p:tavLst>
                                    </p:anim>
                                    <p:anim calcmode="lin" valueType="num">
                                      <p:cBhvr>
                                        <p:cTn id="48" dur="500" fill="hold"/>
                                        <p:tgtEl>
                                          <p:spTgt spid="115731"/>
                                        </p:tgtEl>
                                        <p:attrNameLst>
                                          <p:attrName>ppt_h</p:attrName>
                                        </p:attrNameLst>
                                      </p:cBhvr>
                                      <p:tavLst>
                                        <p:tav tm="0">
                                          <p:val>
                                            <p:strVal val="#ppt_h"/>
                                          </p:val>
                                        </p:tav>
                                        <p:tav tm="100000">
                                          <p:val>
                                            <p:strVal val="#ppt_h"/>
                                          </p:val>
                                        </p:tav>
                                      </p:tavLst>
                                    </p:anim>
                                  </p:childTnLst>
                                </p:cTn>
                              </p:par>
                            </p:childTnLst>
                          </p:cTn>
                        </p:par>
                        <p:par>
                          <p:cTn id="49" fill="hold" nodeType="afterGroup">
                            <p:stCondLst>
                              <p:cond delay="3500"/>
                            </p:stCondLst>
                            <p:childTnLst>
                              <p:par>
                                <p:cTn id="50" presetID="17" presetClass="entr" presetSubtype="4" fill="hold" grpId="0" nodeType="afterEffect">
                                  <p:stCondLst>
                                    <p:cond delay="0"/>
                                  </p:stCondLst>
                                  <p:childTnLst>
                                    <p:set>
                                      <p:cBhvr>
                                        <p:cTn id="51" dur="1" fill="hold">
                                          <p:stCondLst>
                                            <p:cond delay="0"/>
                                          </p:stCondLst>
                                        </p:cTn>
                                        <p:tgtEl>
                                          <p:spTgt spid="115732"/>
                                        </p:tgtEl>
                                        <p:attrNameLst>
                                          <p:attrName>style.visibility</p:attrName>
                                        </p:attrNameLst>
                                      </p:cBhvr>
                                      <p:to>
                                        <p:strVal val="visible"/>
                                      </p:to>
                                    </p:set>
                                    <p:anim calcmode="lin" valueType="num">
                                      <p:cBhvr>
                                        <p:cTn id="52" dur="500" fill="hold"/>
                                        <p:tgtEl>
                                          <p:spTgt spid="115732"/>
                                        </p:tgtEl>
                                        <p:attrNameLst>
                                          <p:attrName>ppt_x</p:attrName>
                                        </p:attrNameLst>
                                      </p:cBhvr>
                                      <p:tavLst>
                                        <p:tav tm="0">
                                          <p:val>
                                            <p:strVal val="#ppt_x"/>
                                          </p:val>
                                        </p:tav>
                                        <p:tav tm="100000">
                                          <p:val>
                                            <p:strVal val="#ppt_x"/>
                                          </p:val>
                                        </p:tav>
                                      </p:tavLst>
                                    </p:anim>
                                    <p:anim calcmode="lin" valueType="num">
                                      <p:cBhvr>
                                        <p:cTn id="53" dur="500" fill="hold"/>
                                        <p:tgtEl>
                                          <p:spTgt spid="115732"/>
                                        </p:tgtEl>
                                        <p:attrNameLst>
                                          <p:attrName>ppt_y</p:attrName>
                                        </p:attrNameLst>
                                      </p:cBhvr>
                                      <p:tavLst>
                                        <p:tav tm="0">
                                          <p:val>
                                            <p:strVal val="#ppt_y+#ppt_h/2"/>
                                          </p:val>
                                        </p:tav>
                                        <p:tav tm="100000">
                                          <p:val>
                                            <p:strVal val="#ppt_y"/>
                                          </p:val>
                                        </p:tav>
                                      </p:tavLst>
                                    </p:anim>
                                    <p:anim calcmode="lin" valueType="num">
                                      <p:cBhvr>
                                        <p:cTn id="54" dur="500" fill="hold"/>
                                        <p:tgtEl>
                                          <p:spTgt spid="115732"/>
                                        </p:tgtEl>
                                        <p:attrNameLst>
                                          <p:attrName>ppt_w</p:attrName>
                                        </p:attrNameLst>
                                      </p:cBhvr>
                                      <p:tavLst>
                                        <p:tav tm="0">
                                          <p:val>
                                            <p:strVal val="#ppt_w"/>
                                          </p:val>
                                        </p:tav>
                                        <p:tav tm="100000">
                                          <p:val>
                                            <p:strVal val="#ppt_w"/>
                                          </p:val>
                                        </p:tav>
                                      </p:tavLst>
                                    </p:anim>
                                    <p:anim calcmode="lin" valueType="num">
                                      <p:cBhvr>
                                        <p:cTn id="55" dur="500" fill="hold"/>
                                        <p:tgtEl>
                                          <p:spTgt spid="115732"/>
                                        </p:tgtEl>
                                        <p:attrNameLst>
                                          <p:attrName>ppt_h</p:attrName>
                                        </p:attrNameLst>
                                      </p:cBhvr>
                                      <p:tavLst>
                                        <p:tav tm="0">
                                          <p:val>
                                            <p:fltVal val="0"/>
                                          </p:val>
                                        </p:tav>
                                        <p:tav tm="100000">
                                          <p:val>
                                            <p:strVal val="#ppt_h"/>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15738"/>
                                        </p:tgtEl>
                                        <p:attrNameLst>
                                          <p:attrName>style.visibility</p:attrName>
                                        </p:attrNameLst>
                                      </p:cBhvr>
                                      <p:to>
                                        <p:strVal val="visible"/>
                                      </p:to>
                                    </p:set>
                                    <p:animEffect transition="in" filter="blinds(horizontal)">
                                      <p:cBhvr>
                                        <p:cTn id="60" dur="500"/>
                                        <p:tgtEl>
                                          <p:spTgt spid="115738"/>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ppt_x"/>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30" grpId="0" animBg="1"/>
      <p:bldP spid="115731" grpId="0" animBg="1"/>
      <p:bldP spid="115732" grpId="0" animBg="1"/>
      <p:bldP spid="115733" grpId="0" animBg="1"/>
      <p:bldP spid="115734" grpId="0" animBg="1"/>
      <p:bldP spid="115735" grpId="0" animBg="1"/>
      <p:bldP spid="115736" grpId="0" animBg="1"/>
      <p:bldP spid="115737" grpId="0" animBg="1"/>
      <p:bldP spid="115738"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7762" name="甲烷.avi.AVI">
            <a:hlinkClick r:id="" action="ppaction://media"/>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5497512" y="0"/>
            <a:ext cx="3646488"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7763" name="Text Box 3"/>
          <p:cNvSpPr txBox="1">
            <a:spLocks noChangeArrowheads="1"/>
          </p:cNvSpPr>
          <p:nvPr/>
        </p:nvSpPr>
        <p:spPr bwMode="auto">
          <a:xfrm>
            <a:off x="215900" y="549275"/>
            <a:ext cx="27003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003399"/>
                </a:solidFill>
                <a:latin typeface="黑体" panose="02010609060101010101" pitchFamily="49" charset="-122"/>
                <a:ea typeface="黑体" panose="02010609060101010101" pitchFamily="49" charset="-122"/>
              </a:rPr>
              <a:t>（一）烷烃</a:t>
            </a:r>
          </a:p>
        </p:txBody>
      </p:sp>
      <p:sp>
        <p:nvSpPr>
          <p:cNvPr id="117764" name="Text Box 4"/>
          <p:cNvSpPr txBox="1">
            <a:spLocks noChangeArrowheads="1"/>
          </p:cNvSpPr>
          <p:nvPr/>
        </p:nvSpPr>
        <p:spPr bwMode="auto">
          <a:xfrm>
            <a:off x="3708400" y="1125538"/>
            <a:ext cx="1600200" cy="749300"/>
          </a:xfrm>
          <a:prstGeom prst="rect">
            <a:avLst/>
          </a:prstGeom>
          <a:solidFill>
            <a:srgbClr val="CCFFCC"/>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just"/>
            <a:r>
              <a:rPr kumimoji="1" lang="en-US" altLang="zh-CN" sz="3200" b="1">
                <a:latin typeface="Times New Roman" panose="02020603050405020304" pitchFamily="18" charset="0"/>
              </a:rPr>
              <a:t>C</a:t>
            </a:r>
            <a:r>
              <a:rPr kumimoji="1" lang="en-US" altLang="zh-CN" sz="3200" b="1" baseline="-25000">
                <a:latin typeface="Times New Roman" panose="02020603050405020304" pitchFamily="18" charset="0"/>
              </a:rPr>
              <a:t>n</a:t>
            </a:r>
            <a:r>
              <a:rPr kumimoji="1" lang="en-US" altLang="zh-CN" sz="3200" b="1">
                <a:latin typeface="Times New Roman" panose="02020603050405020304" pitchFamily="18" charset="0"/>
              </a:rPr>
              <a:t>H</a:t>
            </a:r>
            <a:r>
              <a:rPr kumimoji="1" lang="en-US" altLang="zh-CN" sz="3200" b="1" baseline="-25000">
                <a:latin typeface="Times New Roman" panose="02020603050405020304" pitchFamily="18" charset="0"/>
              </a:rPr>
              <a:t>2n+2</a:t>
            </a:r>
            <a:endParaRPr kumimoji="1" lang="en-US" altLang="zh-CN" sz="3200" b="1">
              <a:latin typeface="Times New Roman" panose="02020603050405020304" pitchFamily="18" charset="0"/>
            </a:endParaRPr>
          </a:p>
        </p:txBody>
      </p:sp>
      <p:sp>
        <p:nvSpPr>
          <p:cNvPr id="117766" name="Rectangle 6"/>
          <p:cNvSpPr>
            <a:spLocks noChangeArrowheads="1"/>
          </p:cNvSpPr>
          <p:nvPr/>
        </p:nvSpPr>
        <p:spPr bwMode="auto">
          <a:xfrm>
            <a:off x="0" y="1118312"/>
            <a:ext cx="2590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Times New Roman" panose="02020603050405020304" pitchFamily="18" charset="0"/>
                <a:ea typeface="隶书" panose="02010509060101010101" pitchFamily="49" charset="-122"/>
              </a:rPr>
              <a:t>1</a:t>
            </a:r>
            <a:r>
              <a:rPr lang="zh-CN" altLang="en-US" sz="3600" b="1">
                <a:solidFill>
                  <a:srgbClr val="FF0000"/>
                </a:solidFill>
                <a:latin typeface="Times New Roman" panose="02020603050405020304" pitchFamily="18" charset="0"/>
                <a:ea typeface="隶书" panose="02010509060101010101" pitchFamily="49" charset="-122"/>
              </a:rPr>
              <a:t>、</a:t>
            </a:r>
            <a:r>
              <a:rPr lang="zh-CN" altLang="en-US" sz="3600" b="1">
                <a:solidFill>
                  <a:srgbClr val="FF0000"/>
                </a:solidFill>
                <a:latin typeface="隶书" panose="02010509060101010101" pitchFamily="49" charset="-122"/>
                <a:ea typeface="隶书" panose="02010509060101010101" pitchFamily="49" charset="-122"/>
              </a:rPr>
              <a:t>通式</a:t>
            </a:r>
            <a:r>
              <a:rPr lang="zh-CN" altLang="en-US" sz="3600" b="1" smtClean="0">
                <a:solidFill>
                  <a:srgbClr val="FF0000"/>
                </a:solidFill>
                <a:latin typeface="隶书" panose="02010509060101010101" pitchFamily="49" charset="-122"/>
                <a:ea typeface="隶书" panose="02010509060101010101" pitchFamily="49" charset="-122"/>
              </a:rPr>
              <a:t>：四面体型</a:t>
            </a:r>
            <a:r>
              <a:rPr kumimoji="1" lang="zh-CN" altLang="en-US" sz="2400" b="1" smtClean="0">
                <a:solidFill>
                  <a:srgbClr val="FF3300"/>
                </a:solidFill>
                <a:latin typeface="Times New Roman" panose="02020603050405020304" pitchFamily="18" charset="0"/>
              </a:rPr>
              <a:t> </a:t>
            </a:r>
            <a:endParaRPr kumimoji="1" lang="zh-CN" altLang="en-US" sz="2400" b="1">
              <a:solidFill>
                <a:srgbClr val="FF3300"/>
              </a:solidFill>
              <a:latin typeface="Times New Roman" panose="02020603050405020304" pitchFamily="18" charset="0"/>
            </a:endParaRPr>
          </a:p>
        </p:txBody>
      </p:sp>
      <p:grpSp>
        <p:nvGrpSpPr>
          <p:cNvPr id="117768" name="Group 8"/>
          <p:cNvGrpSpPr>
            <a:grpSpLocks/>
          </p:cNvGrpSpPr>
          <p:nvPr/>
        </p:nvGrpSpPr>
        <p:grpSpPr bwMode="auto">
          <a:xfrm>
            <a:off x="11112" y="2325867"/>
            <a:ext cx="9531862" cy="2946400"/>
            <a:chOff x="204" y="1888"/>
            <a:chExt cx="5238" cy="1856"/>
          </a:xfrm>
        </p:grpSpPr>
        <p:sp>
          <p:nvSpPr>
            <p:cNvPr id="117769" name="Rectangle 9"/>
            <p:cNvSpPr>
              <a:spLocks noChangeArrowheads="1"/>
            </p:cNvSpPr>
            <p:nvPr/>
          </p:nvSpPr>
          <p:spPr bwMode="auto">
            <a:xfrm>
              <a:off x="204" y="1888"/>
              <a:ext cx="211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Times New Roman" panose="02020603050405020304" pitchFamily="18" charset="0"/>
                  <a:ea typeface="隶书" panose="02010509060101010101" pitchFamily="49" charset="-122"/>
                </a:rPr>
                <a:t>2</a:t>
              </a:r>
              <a:r>
                <a:rPr lang="zh-CN" altLang="en-US" sz="3600" b="1">
                  <a:solidFill>
                    <a:srgbClr val="FF0000"/>
                  </a:solidFill>
                  <a:latin typeface="Times New Roman" panose="02020603050405020304" pitchFamily="18" charset="0"/>
                  <a:ea typeface="隶书" panose="02010509060101010101" pitchFamily="49" charset="-122"/>
                </a:rPr>
                <a:t>、</a:t>
              </a:r>
              <a:r>
                <a:rPr lang="zh-CN" altLang="en-US" sz="3600" b="1">
                  <a:solidFill>
                    <a:srgbClr val="FF0000"/>
                  </a:solidFill>
                  <a:latin typeface="隶书" panose="02010509060101010101" pitchFamily="49" charset="-122"/>
                  <a:ea typeface="隶书" panose="02010509060101010101" pitchFamily="49" charset="-122"/>
                </a:rPr>
                <a:t>物理性质：</a:t>
              </a:r>
              <a:r>
                <a:rPr kumimoji="1" lang="zh-CN" altLang="en-US" sz="2400" b="1">
                  <a:solidFill>
                    <a:srgbClr val="FF3300"/>
                  </a:solidFill>
                  <a:latin typeface="Times New Roman" panose="02020603050405020304" pitchFamily="18" charset="0"/>
                </a:rPr>
                <a:t> </a:t>
              </a:r>
            </a:p>
          </p:txBody>
        </p:sp>
        <p:sp>
          <p:nvSpPr>
            <p:cNvPr id="117770" name="Text Box 10"/>
            <p:cNvSpPr txBox="1">
              <a:spLocks noChangeArrowheads="1"/>
            </p:cNvSpPr>
            <p:nvPr/>
          </p:nvSpPr>
          <p:spPr bwMode="auto">
            <a:xfrm>
              <a:off x="249" y="2341"/>
              <a:ext cx="5193" cy="1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t>物理性质随着分子中碳原子数的递增，呈现规律性的变化</a:t>
              </a:r>
            </a:p>
            <a:p>
              <a:r>
                <a:rPr kumimoji="1" lang="zh-CN" altLang="en-US" sz="2800" b="1">
                  <a:latin typeface="宋体" panose="02010600030101010101" pitchFamily="2" charset="-122"/>
                </a:rPr>
                <a:t>①、所有烷烃均难溶于水，密度均小于</a:t>
              </a:r>
              <a:r>
                <a:rPr kumimoji="1" lang="en-US" altLang="zh-CN" sz="2800" b="1">
                  <a:latin typeface="宋体" panose="02010600030101010101" pitchFamily="2" charset="-122"/>
                </a:rPr>
                <a:t>1</a:t>
              </a:r>
              <a:r>
                <a:rPr kumimoji="1" lang="zh-CN" altLang="en-US" sz="2800" b="1">
                  <a:latin typeface="宋体" panose="02010600030101010101" pitchFamily="2" charset="-122"/>
                </a:rPr>
                <a:t>。</a:t>
              </a:r>
            </a:p>
            <a:p>
              <a:r>
                <a:rPr kumimoji="1" lang="zh-CN" altLang="en-US" sz="2800" b="1">
                  <a:latin typeface="宋体" panose="02010600030101010101" pitchFamily="2" charset="-122"/>
                </a:rPr>
                <a:t>②、常温下烷烃的状态：</a:t>
              </a:r>
            </a:p>
            <a:p>
              <a:r>
                <a:rPr kumimoji="1" lang="zh-CN" altLang="en-US" sz="2800" b="1">
                  <a:latin typeface="宋体" panose="02010600030101010101" pitchFamily="2" charset="-122"/>
                </a:rPr>
                <a:t>    </a:t>
              </a:r>
              <a:r>
                <a:rPr kumimoji="1" lang="en-US" altLang="zh-CN" sz="2800" b="1">
                  <a:solidFill>
                    <a:srgbClr val="003399"/>
                  </a:solidFill>
                  <a:latin typeface="Times New Roman" panose="02020603050405020304" pitchFamily="18" charset="0"/>
                </a:rPr>
                <a:t>C</a:t>
              </a:r>
              <a:r>
                <a:rPr kumimoji="1" lang="en-US" altLang="zh-CN" sz="2800" b="1" baseline="-25000">
                  <a:solidFill>
                    <a:srgbClr val="003399"/>
                  </a:solidFill>
                  <a:latin typeface="Times New Roman" panose="02020603050405020304" pitchFamily="18" charset="0"/>
                </a:rPr>
                <a:t>1</a:t>
              </a:r>
              <a:r>
                <a:rPr kumimoji="1" lang="en-US" altLang="zh-CN" sz="2800" b="1">
                  <a:solidFill>
                    <a:srgbClr val="003399"/>
                  </a:solidFill>
                  <a:latin typeface="Times New Roman" panose="02020603050405020304" pitchFamily="18" charset="0"/>
                  <a:cs typeface="Times New Roman" panose="02020603050405020304" pitchFamily="18" charset="0"/>
                </a:rPr>
                <a:t>~</a:t>
              </a:r>
              <a:r>
                <a:rPr kumimoji="1" lang="en-US" altLang="zh-CN" sz="2800" b="1">
                  <a:solidFill>
                    <a:srgbClr val="003399"/>
                  </a:solidFill>
                  <a:latin typeface="Times New Roman" panose="02020603050405020304" pitchFamily="18" charset="0"/>
                </a:rPr>
                <a:t>C</a:t>
              </a:r>
              <a:r>
                <a:rPr kumimoji="1" lang="en-US" altLang="zh-CN" sz="2800" b="1" baseline="-25000">
                  <a:solidFill>
                    <a:srgbClr val="003399"/>
                  </a:solidFill>
                  <a:latin typeface="Times New Roman" panose="02020603050405020304" pitchFamily="18" charset="0"/>
                </a:rPr>
                <a:t>4</a:t>
              </a:r>
              <a:r>
                <a:rPr kumimoji="1" lang="zh-CN" altLang="en-US" sz="2800" b="1">
                  <a:solidFill>
                    <a:srgbClr val="003399"/>
                  </a:solidFill>
                  <a:latin typeface="Times New Roman" panose="02020603050405020304" pitchFamily="18" charset="0"/>
                </a:rPr>
                <a:t>气态；</a:t>
              </a:r>
              <a:r>
                <a:rPr kumimoji="1" lang="en-US" altLang="zh-CN" sz="2800" b="1">
                  <a:solidFill>
                    <a:srgbClr val="003399"/>
                  </a:solidFill>
                  <a:latin typeface="Times New Roman" panose="02020603050405020304" pitchFamily="18" charset="0"/>
                </a:rPr>
                <a:t>C</a:t>
              </a:r>
              <a:r>
                <a:rPr kumimoji="1" lang="en-US" altLang="zh-CN" sz="2800" b="1" baseline="-25000">
                  <a:solidFill>
                    <a:srgbClr val="003399"/>
                  </a:solidFill>
                  <a:latin typeface="Times New Roman" panose="02020603050405020304" pitchFamily="18" charset="0"/>
                </a:rPr>
                <a:t>5</a:t>
              </a:r>
              <a:r>
                <a:rPr kumimoji="1" lang="en-US" altLang="zh-CN" sz="2800" b="1">
                  <a:solidFill>
                    <a:srgbClr val="003399"/>
                  </a:solidFill>
                  <a:latin typeface="Times New Roman" panose="02020603050405020304" pitchFamily="18" charset="0"/>
                </a:rPr>
                <a:t>~C</a:t>
              </a:r>
              <a:r>
                <a:rPr kumimoji="1" lang="en-US" altLang="zh-CN" sz="2800" b="1" baseline="-25000">
                  <a:solidFill>
                    <a:srgbClr val="003399"/>
                  </a:solidFill>
                  <a:latin typeface="Times New Roman" panose="02020603050405020304" pitchFamily="18" charset="0"/>
                </a:rPr>
                <a:t>16</a:t>
              </a:r>
              <a:r>
                <a:rPr kumimoji="1" lang="zh-CN" altLang="en-US" sz="2800" b="1">
                  <a:solidFill>
                    <a:srgbClr val="003399"/>
                  </a:solidFill>
                </a:rPr>
                <a:t>液态  </a:t>
              </a:r>
              <a:r>
                <a:rPr kumimoji="1" lang="zh-CN" altLang="en-US" sz="1800">
                  <a:solidFill>
                    <a:srgbClr val="003399"/>
                  </a:solidFill>
                </a:rPr>
                <a:t> </a:t>
              </a:r>
              <a:r>
                <a:rPr kumimoji="1" lang="en-US" altLang="zh-CN" sz="2800" b="1">
                  <a:solidFill>
                    <a:srgbClr val="003399"/>
                  </a:solidFill>
                  <a:latin typeface="Times New Roman" panose="02020603050405020304" pitchFamily="18" charset="0"/>
                </a:rPr>
                <a:t>C</a:t>
              </a:r>
              <a:r>
                <a:rPr kumimoji="1" lang="en-US" altLang="zh-CN" sz="2800" b="1" baseline="-25000">
                  <a:solidFill>
                    <a:srgbClr val="003399"/>
                  </a:solidFill>
                  <a:latin typeface="Times New Roman" panose="02020603050405020304" pitchFamily="18" charset="0"/>
                </a:rPr>
                <a:t>17</a:t>
              </a:r>
              <a:r>
                <a:rPr kumimoji="1" lang="zh-CN" altLang="en-US" sz="2800" b="1">
                  <a:solidFill>
                    <a:srgbClr val="003399"/>
                  </a:solidFill>
                  <a:latin typeface="Times New Roman" panose="02020603050405020304" pitchFamily="18" charset="0"/>
                </a:rPr>
                <a:t>以上为固态。</a:t>
              </a:r>
            </a:p>
          </p:txBody>
        </p:sp>
      </p:grpSp>
      <p:sp>
        <p:nvSpPr>
          <p:cNvPr id="117771" name="Rectangle 11"/>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spTree>
    <p:extLst>
      <p:ext uri="{BB962C8B-B14F-4D97-AF65-F5344CB8AC3E}">
        <p14:creationId xmlns:p14="http://schemas.microsoft.com/office/powerpoint/2010/main" val="22353695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7763"/>
                                        </p:tgtEl>
                                        <p:attrNameLst>
                                          <p:attrName>style.visibility</p:attrName>
                                        </p:attrNameLst>
                                      </p:cBhvr>
                                      <p:to>
                                        <p:strVal val="visible"/>
                                      </p:to>
                                    </p:set>
                                    <p:animEffect transition="in" filter="wipe(left)">
                                      <p:cBhvr>
                                        <p:cTn id="7" dur="500"/>
                                        <p:tgtEl>
                                          <p:spTgt spid="1177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7764"/>
                                        </p:tgtEl>
                                        <p:attrNameLst>
                                          <p:attrName>style.visibility</p:attrName>
                                        </p:attrNameLst>
                                      </p:cBhvr>
                                      <p:to>
                                        <p:strVal val="visible"/>
                                      </p:to>
                                    </p:set>
                                    <p:anim calcmode="lin" valueType="num">
                                      <p:cBhvr additive="base">
                                        <p:cTn id="12" dur="500" fill="hold"/>
                                        <p:tgtEl>
                                          <p:spTgt spid="117764"/>
                                        </p:tgtEl>
                                        <p:attrNameLst>
                                          <p:attrName>ppt_x</p:attrName>
                                        </p:attrNameLst>
                                      </p:cBhvr>
                                      <p:tavLst>
                                        <p:tav tm="0">
                                          <p:val>
                                            <p:strVal val="0-#ppt_w/2"/>
                                          </p:val>
                                        </p:tav>
                                        <p:tav tm="100000">
                                          <p:val>
                                            <p:strVal val="#ppt_x"/>
                                          </p:val>
                                        </p:tav>
                                      </p:tavLst>
                                    </p:anim>
                                    <p:anim calcmode="lin" valueType="num">
                                      <p:cBhvr additive="base">
                                        <p:cTn id="13" dur="500" fill="hold"/>
                                        <p:tgtEl>
                                          <p:spTgt spid="117764"/>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17768"/>
                                        </p:tgtEl>
                                        <p:attrNameLst>
                                          <p:attrName>style.visibility</p:attrName>
                                        </p:attrNameLst>
                                      </p:cBhvr>
                                      <p:to>
                                        <p:strVal val="visible"/>
                                      </p:to>
                                    </p:set>
                                    <p:animEffect transition="in" filter="blinds(horizontal)">
                                      <p:cBhvr>
                                        <p:cTn id="18" dur="500"/>
                                        <p:tgtEl>
                                          <p:spTgt spid="11776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19" repeatCount="indefinite" fill="hold" display="0">
                  <p:stCondLst>
                    <p:cond delay="indefinite"/>
                  </p:stCondLst>
                  <p:endCondLst>
                    <p:cond evt="onNext" delay="0">
                      <p:tgtEl>
                        <p:sldTgt/>
                      </p:tgtEl>
                    </p:cond>
                    <p:cond evt="onPrev" delay="0">
                      <p:tgtEl>
                        <p:sldTgt/>
                      </p:tgtEl>
                    </p:cond>
                  </p:endCondLst>
                </p:cTn>
                <p:tgtEl>
                  <p:spTgt spid="117762"/>
                </p:tgtEl>
              </p:cMediaNode>
            </p:video>
          </p:childTnLst>
        </p:cTn>
      </p:par>
    </p:tnLst>
    <p:bldLst>
      <p:bldP spid="117763" grpId="0"/>
      <p:bldP spid="117764"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6" name="Rectangle 2"/>
          <p:cNvSpPr>
            <a:spLocks noChangeArrowheads="1"/>
          </p:cNvSpPr>
          <p:nvPr/>
        </p:nvSpPr>
        <p:spPr bwMode="auto">
          <a:xfrm>
            <a:off x="3360245" y="-74613"/>
            <a:ext cx="490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Times New Roman" panose="02020603050405020304" pitchFamily="18" charset="0"/>
                <a:ea typeface="隶书" panose="02010509060101010101" pitchFamily="49" charset="-122"/>
              </a:rPr>
              <a:t>3</a:t>
            </a:r>
            <a:r>
              <a:rPr lang="zh-CN" altLang="en-US" sz="3600" b="1">
                <a:solidFill>
                  <a:srgbClr val="FF0000"/>
                </a:solidFill>
                <a:latin typeface="Times New Roman" panose="02020603050405020304" pitchFamily="18" charset="0"/>
                <a:ea typeface="隶书" panose="02010509060101010101" pitchFamily="49" charset="-122"/>
              </a:rPr>
              <a:t>、烷烃的</a:t>
            </a:r>
            <a:r>
              <a:rPr lang="zh-CN" altLang="en-US" sz="3600" b="1">
                <a:solidFill>
                  <a:srgbClr val="FF0000"/>
                </a:solidFill>
                <a:latin typeface="隶书" panose="02010509060101010101" pitchFamily="49" charset="-122"/>
                <a:ea typeface="隶书" panose="02010509060101010101" pitchFamily="49" charset="-122"/>
              </a:rPr>
              <a:t>化学性质：</a:t>
            </a:r>
            <a:r>
              <a:rPr kumimoji="1" lang="zh-CN" altLang="en-US" sz="2400" b="1">
                <a:solidFill>
                  <a:srgbClr val="FF3300"/>
                </a:solidFill>
                <a:latin typeface="Times New Roman" panose="02020603050405020304" pitchFamily="18" charset="0"/>
              </a:rPr>
              <a:t> </a:t>
            </a:r>
          </a:p>
        </p:txBody>
      </p:sp>
      <p:sp>
        <p:nvSpPr>
          <p:cNvPr id="118788" name="Rectangle 4"/>
          <p:cNvSpPr>
            <a:spLocks noChangeArrowheads="1"/>
          </p:cNvSpPr>
          <p:nvPr/>
        </p:nvSpPr>
        <p:spPr bwMode="auto">
          <a:xfrm>
            <a:off x="647564" y="829513"/>
            <a:ext cx="2951162" cy="519113"/>
          </a:xfrm>
          <a:prstGeom prst="rect">
            <a:avLst/>
          </a:prstGeom>
          <a:gradFill rotWithShape="1">
            <a:gsLst>
              <a:gs pos="0">
                <a:srgbClr val="FFFF00"/>
              </a:gs>
              <a:gs pos="50000">
                <a:srgbClr val="66FF66"/>
              </a:gs>
              <a:gs pos="100000">
                <a:srgbClr val="FFFF00"/>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smtClean="0">
                <a:latin typeface="Times New Roman" panose="02020603050405020304" pitchFamily="18" charset="0"/>
              </a:rPr>
              <a:t>（</a:t>
            </a:r>
            <a:r>
              <a:rPr lang="en-US" altLang="zh-CN" sz="2800" b="1" smtClean="0">
                <a:latin typeface="Times New Roman" panose="02020603050405020304" pitchFamily="18" charset="0"/>
              </a:rPr>
              <a:t>1 </a:t>
            </a:r>
            <a:r>
              <a:rPr lang="zh-CN" altLang="en-US" sz="2800" b="1">
                <a:latin typeface="Times New Roman" panose="02020603050405020304" pitchFamily="18" charset="0"/>
              </a:rPr>
              <a:t>）氧化反应</a:t>
            </a:r>
          </a:p>
        </p:txBody>
      </p:sp>
      <p:grpSp>
        <p:nvGrpSpPr>
          <p:cNvPr id="118789" name="Group 5"/>
          <p:cNvGrpSpPr>
            <a:grpSpLocks/>
          </p:cNvGrpSpPr>
          <p:nvPr/>
        </p:nvGrpSpPr>
        <p:grpSpPr bwMode="auto">
          <a:xfrm>
            <a:off x="1553808" y="1323713"/>
            <a:ext cx="6019800" cy="595312"/>
            <a:chOff x="1056" y="1968"/>
            <a:chExt cx="3792" cy="375"/>
          </a:xfrm>
        </p:grpSpPr>
        <p:sp>
          <p:nvSpPr>
            <p:cNvPr id="118790" name="Text Box 6"/>
            <p:cNvSpPr txBox="1">
              <a:spLocks noChangeArrowheads="1"/>
            </p:cNvSpPr>
            <p:nvPr/>
          </p:nvSpPr>
          <p:spPr bwMode="auto">
            <a:xfrm>
              <a:off x="1056" y="2016"/>
              <a:ext cx="379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latin typeface="Times New Roman" panose="02020603050405020304" pitchFamily="18" charset="0"/>
                </a:rPr>
                <a:t>燃烧</a:t>
              </a:r>
              <a:r>
                <a:rPr lang="en-US" altLang="zh-CN" sz="2800" b="1">
                  <a:latin typeface="Times New Roman" panose="02020603050405020304" pitchFamily="18" charset="0"/>
                </a:rPr>
                <a:t>:  CH</a:t>
              </a:r>
              <a:r>
                <a:rPr lang="en-US" altLang="zh-CN" sz="2800" b="1" baseline="-25000">
                  <a:latin typeface="Times New Roman" panose="02020603050405020304" pitchFamily="18" charset="0"/>
                </a:rPr>
                <a:t>4</a:t>
              </a:r>
              <a:r>
                <a:rPr lang="en-US" altLang="zh-CN" sz="2800" b="1">
                  <a:latin typeface="Times New Roman" panose="02020603050405020304" pitchFamily="18" charset="0"/>
                </a:rPr>
                <a:t> + 2O</a:t>
              </a:r>
              <a:r>
                <a:rPr lang="en-US" altLang="zh-CN" sz="2800" b="1" baseline="-25000">
                  <a:latin typeface="Times New Roman" panose="02020603050405020304" pitchFamily="18" charset="0"/>
                </a:rPr>
                <a:t>2</a:t>
              </a:r>
              <a:r>
                <a:rPr lang="en-US" altLang="zh-CN" sz="2800" b="1">
                  <a:latin typeface="Times New Roman" panose="02020603050405020304" pitchFamily="18" charset="0"/>
                </a:rPr>
                <a:t> </a:t>
              </a:r>
              <a:r>
                <a:rPr lang="en-US" altLang="zh-CN" sz="2800" b="1">
                  <a:latin typeface="Times New Roman" panose="02020603050405020304" pitchFamily="18" charset="0"/>
                  <a:sym typeface="Symbol" panose="05050102010706020507" pitchFamily="18" charset="2"/>
                </a:rPr>
                <a:t> </a:t>
              </a:r>
              <a:r>
                <a:rPr lang="en-US" altLang="zh-CN" sz="2800" b="1">
                  <a:latin typeface="Times New Roman" panose="02020603050405020304" pitchFamily="18" charset="0"/>
                </a:rPr>
                <a:t> CO</a:t>
              </a:r>
              <a:r>
                <a:rPr lang="en-US" altLang="zh-CN" sz="2800" b="1" baseline="-25000">
                  <a:latin typeface="Times New Roman" panose="02020603050405020304" pitchFamily="18" charset="0"/>
                </a:rPr>
                <a:t>2</a:t>
              </a:r>
              <a:r>
                <a:rPr lang="en-US" altLang="zh-CN" sz="2800" b="1">
                  <a:latin typeface="Times New Roman" panose="02020603050405020304" pitchFamily="18" charset="0"/>
                </a:rPr>
                <a:t> + 2H</a:t>
              </a:r>
              <a:r>
                <a:rPr lang="en-US" altLang="zh-CN" sz="2800" b="1" baseline="-25000">
                  <a:latin typeface="Times New Roman" panose="02020603050405020304" pitchFamily="18" charset="0"/>
                </a:rPr>
                <a:t>2</a:t>
              </a:r>
              <a:r>
                <a:rPr lang="en-US" altLang="zh-CN" sz="2800" b="1">
                  <a:latin typeface="Times New Roman" panose="02020603050405020304" pitchFamily="18" charset="0"/>
                </a:rPr>
                <a:t>O</a:t>
              </a:r>
            </a:p>
          </p:txBody>
        </p:sp>
        <p:sp>
          <p:nvSpPr>
            <p:cNvPr id="118791" name="Rectangle 7"/>
            <p:cNvSpPr>
              <a:spLocks noChangeArrowheads="1"/>
            </p:cNvSpPr>
            <p:nvPr/>
          </p:nvSpPr>
          <p:spPr bwMode="auto">
            <a:xfrm>
              <a:off x="2688" y="1968"/>
              <a:ext cx="5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t>燃烧</a:t>
              </a:r>
            </a:p>
          </p:txBody>
        </p:sp>
      </p:grpSp>
      <p:sp>
        <p:nvSpPr>
          <p:cNvPr id="118792" name="Rectangle 8"/>
          <p:cNvSpPr>
            <a:spLocks noChangeArrowheads="1"/>
          </p:cNvSpPr>
          <p:nvPr/>
        </p:nvSpPr>
        <p:spPr bwMode="auto">
          <a:xfrm>
            <a:off x="495739" y="3984850"/>
            <a:ext cx="8135938" cy="2246769"/>
          </a:xfrm>
          <a:prstGeom prst="rect">
            <a:avLst/>
          </a:prstGeom>
          <a:gradFill rotWithShape="1">
            <a:gsLst>
              <a:gs pos="0">
                <a:srgbClr val="FFFF00"/>
              </a:gs>
              <a:gs pos="50000">
                <a:srgbClr val="66FF66"/>
              </a:gs>
              <a:gs pos="100000">
                <a:srgbClr val="FFFF00"/>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smtClean="0">
                <a:latin typeface="Times New Roman" panose="02020603050405020304" pitchFamily="18" charset="0"/>
              </a:rPr>
              <a:t>（</a:t>
            </a:r>
            <a:r>
              <a:rPr lang="en-US" altLang="zh-CN" sz="2800" b="1" smtClean="0">
                <a:latin typeface="Times New Roman" panose="02020603050405020304" pitchFamily="18" charset="0"/>
              </a:rPr>
              <a:t>2</a:t>
            </a:r>
            <a:r>
              <a:rPr lang="zh-CN" altLang="en-US" sz="2800" b="1" smtClean="0">
                <a:latin typeface="Times New Roman" panose="02020603050405020304" pitchFamily="18" charset="0"/>
              </a:rPr>
              <a:t>）</a:t>
            </a:r>
            <a:r>
              <a:rPr lang="zh-CN" altLang="en-US" sz="2800" b="1">
                <a:latin typeface="Times New Roman" panose="02020603050405020304" pitchFamily="18" charset="0"/>
              </a:rPr>
              <a:t>通常状况下，它们很稳定，跟酸、碱及氧化物都不发生反应，也难与其他物质化合</a:t>
            </a:r>
            <a:r>
              <a:rPr lang="zh-CN" altLang="en-US" sz="2800" b="1" smtClean="0">
                <a:latin typeface="Times New Roman" panose="02020603050405020304" pitchFamily="18" charset="0"/>
              </a:rPr>
              <a:t>。</a:t>
            </a:r>
            <a:endParaRPr lang="en-US" altLang="zh-CN" sz="2800" b="1" smtClean="0">
              <a:latin typeface="Times New Roman" panose="02020603050405020304" pitchFamily="18" charset="0"/>
            </a:endParaRPr>
          </a:p>
          <a:p>
            <a:endParaRPr lang="en-US" altLang="zh-CN" sz="2800" b="1">
              <a:latin typeface="Times New Roman" panose="02020603050405020304" pitchFamily="18" charset="0"/>
            </a:endParaRPr>
          </a:p>
          <a:p>
            <a:r>
              <a:rPr lang="zh-CN" altLang="en-US" sz="2800" b="1" smtClean="0">
                <a:latin typeface="Times New Roman" panose="02020603050405020304" pitchFamily="18" charset="0"/>
              </a:rPr>
              <a:t>高锰酸钾、重铬酸钾、浓硫酸都是浮云！！！</a:t>
            </a:r>
            <a:endParaRPr lang="en-US" altLang="zh-CN" sz="2800" b="1" smtClean="0">
              <a:latin typeface="Times New Roman" panose="02020603050405020304" pitchFamily="18" charset="0"/>
            </a:endParaRPr>
          </a:p>
          <a:p>
            <a:endParaRPr lang="en-US" altLang="zh-CN" sz="2800" b="1" smtClean="0">
              <a:latin typeface="Times New Roman" panose="02020603050405020304" pitchFamily="18" charset="0"/>
            </a:endParaRPr>
          </a:p>
        </p:txBody>
      </p:sp>
      <p:sp>
        <p:nvSpPr>
          <p:cNvPr id="118852" name="Rectangle 68"/>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sp>
        <p:nvSpPr>
          <p:cNvPr id="3" name="矩形 2"/>
          <p:cNvSpPr/>
          <p:nvPr/>
        </p:nvSpPr>
        <p:spPr>
          <a:xfrm>
            <a:off x="548918" y="2205073"/>
            <a:ext cx="5724644" cy="923330"/>
          </a:xfrm>
          <a:prstGeom prst="rect">
            <a:avLst/>
          </a:prstGeom>
          <a:noFill/>
        </p:spPr>
        <p:txBody>
          <a:bodyPr wrap="none" lIns="91440" tIns="45720" rIns="91440" bIns="45720">
            <a:spAutoFit/>
          </a:bodyPr>
          <a:lstStyle/>
          <a:p>
            <a:pPr algn="ctr"/>
            <a:r>
              <a:rPr lang="zh-CN" altLang="en-US" sz="5400" b="0" cap="none" spc="0" smtClean="0">
                <a:ln w="0"/>
                <a:solidFill>
                  <a:srgbClr val="FF0000"/>
                </a:solidFill>
                <a:effectLst>
                  <a:outerShdw blurRad="38100" dist="19050" dir="2700000" algn="tl" rotWithShape="0">
                    <a:schemeClr val="dk1">
                      <a:alpha val="40000"/>
                    </a:schemeClr>
                  </a:outerShdw>
                </a:effectLst>
              </a:rPr>
              <a:t>请写烷烃燃烧通式</a:t>
            </a:r>
            <a:endParaRPr lang="zh-CN" altLang="en-US" sz="5400" b="0" cap="none" spc="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4676729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 calcmode="lin" valueType="num">
                                      <p:cBhvr additive="base">
                                        <p:cTn id="7" dur="500" fill="hold"/>
                                        <p:tgtEl>
                                          <p:spTgt spid="118786"/>
                                        </p:tgtEl>
                                        <p:attrNameLst>
                                          <p:attrName>ppt_x</p:attrName>
                                        </p:attrNameLst>
                                      </p:cBhvr>
                                      <p:tavLst>
                                        <p:tav tm="0">
                                          <p:val>
                                            <p:strVal val="0-#ppt_w/2"/>
                                          </p:val>
                                        </p:tav>
                                        <p:tav tm="100000">
                                          <p:val>
                                            <p:strVal val="#ppt_x"/>
                                          </p:val>
                                        </p:tav>
                                      </p:tavLst>
                                    </p:anim>
                                    <p:anim calcmode="lin" valueType="num">
                                      <p:cBhvr additive="base">
                                        <p:cTn id="8" dur="500" fill="hold"/>
                                        <p:tgtEl>
                                          <p:spTgt spid="11878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18792"/>
                                        </p:tgtEl>
                                        <p:attrNameLst>
                                          <p:attrName>style.visibility</p:attrName>
                                        </p:attrNameLst>
                                      </p:cBhvr>
                                      <p:to>
                                        <p:strVal val="visible"/>
                                      </p:to>
                                    </p:set>
                                    <p:animEffect transition="in" filter="wipe(left)">
                                      <p:cBhvr>
                                        <p:cTn id="13" dur="500"/>
                                        <p:tgtEl>
                                          <p:spTgt spid="11879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8788"/>
                                        </p:tgtEl>
                                        <p:attrNameLst>
                                          <p:attrName>style.visibility</p:attrName>
                                        </p:attrNameLst>
                                      </p:cBhvr>
                                      <p:to>
                                        <p:strVal val="visible"/>
                                      </p:to>
                                    </p:set>
                                    <p:anim calcmode="lin" valueType="num">
                                      <p:cBhvr additive="base">
                                        <p:cTn id="18" dur="500" fill="hold"/>
                                        <p:tgtEl>
                                          <p:spTgt spid="118788"/>
                                        </p:tgtEl>
                                        <p:attrNameLst>
                                          <p:attrName>ppt_x</p:attrName>
                                        </p:attrNameLst>
                                      </p:cBhvr>
                                      <p:tavLst>
                                        <p:tav tm="0">
                                          <p:val>
                                            <p:strVal val="#ppt_x"/>
                                          </p:val>
                                        </p:tav>
                                        <p:tav tm="100000">
                                          <p:val>
                                            <p:strVal val="#ppt_x"/>
                                          </p:val>
                                        </p:tav>
                                      </p:tavLst>
                                    </p:anim>
                                    <p:anim calcmode="lin" valueType="num">
                                      <p:cBhvr additive="base">
                                        <p:cTn id="19" dur="500" fill="hold"/>
                                        <p:tgtEl>
                                          <p:spTgt spid="11878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18789"/>
                                        </p:tgtEl>
                                        <p:attrNameLst>
                                          <p:attrName>style.visibility</p:attrName>
                                        </p:attrNameLst>
                                      </p:cBhvr>
                                      <p:to>
                                        <p:strVal val="visible"/>
                                      </p:to>
                                    </p:set>
                                    <p:anim calcmode="lin" valueType="num">
                                      <p:cBhvr additive="base">
                                        <p:cTn id="24" dur="500" fill="hold"/>
                                        <p:tgtEl>
                                          <p:spTgt spid="118789"/>
                                        </p:tgtEl>
                                        <p:attrNameLst>
                                          <p:attrName>ppt_x</p:attrName>
                                        </p:attrNameLst>
                                      </p:cBhvr>
                                      <p:tavLst>
                                        <p:tav tm="0">
                                          <p:val>
                                            <p:strVal val="#ppt_x"/>
                                          </p:val>
                                        </p:tav>
                                        <p:tav tm="100000">
                                          <p:val>
                                            <p:strVal val="#ppt_x"/>
                                          </p:val>
                                        </p:tav>
                                      </p:tavLst>
                                    </p:anim>
                                    <p:anim calcmode="lin" valueType="num">
                                      <p:cBhvr additive="base">
                                        <p:cTn id="25" dur="500" fill="hold"/>
                                        <p:tgtEl>
                                          <p:spTgt spid="11878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autoUpdateAnimBg="0"/>
      <p:bldP spid="118788" grpId="0" animBg="1"/>
      <p:bldP spid="118792"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1561" name="Rectangle 9"/>
          <p:cNvSpPr>
            <a:spLocks noChangeArrowheads="1"/>
          </p:cNvSpPr>
          <p:nvPr/>
        </p:nvSpPr>
        <p:spPr bwMode="auto">
          <a:xfrm>
            <a:off x="201612" y="1270002"/>
            <a:ext cx="3095625" cy="519112"/>
          </a:xfrm>
          <a:prstGeom prst="rect">
            <a:avLst/>
          </a:prstGeom>
          <a:gradFill rotWithShape="1">
            <a:gsLst>
              <a:gs pos="0">
                <a:srgbClr val="FFFF00"/>
              </a:gs>
              <a:gs pos="50000">
                <a:srgbClr val="66FF66"/>
              </a:gs>
              <a:gs pos="100000">
                <a:srgbClr val="FFFF00"/>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latin typeface="Times New Roman" panose="02020603050405020304" pitchFamily="18" charset="0"/>
              </a:rPr>
              <a:t>（</a:t>
            </a:r>
            <a:r>
              <a:rPr lang="en-US" altLang="zh-CN" sz="2800" b="1">
                <a:latin typeface="Times New Roman" panose="02020603050405020304" pitchFamily="18" charset="0"/>
              </a:rPr>
              <a:t>3 </a:t>
            </a:r>
            <a:r>
              <a:rPr lang="zh-CN" altLang="en-US" sz="2800" b="1">
                <a:latin typeface="Times New Roman" panose="02020603050405020304" pitchFamily="18" charset="0"/>
              </a:rPr>
              <a:t>）取代反应</a:t>
            </a:r>
          </a:p>
        </p:txBody>
      </p:sp>
      <p:sp>
        <p:nvSpPr>
          <p:cNvPr id="151610" name="Rectangle 58"/>
          <p:cNvSpPr>
            <a:spLocks noChangeArrowheads="1"/>
          </p:cNvSpPr>
          <p:nvPr/>
        </p:nvSpPr>
        <p:spPr bwMode="auto">
          <a:xfrm>
            <a:off x="275273" y="4266700"/>
            <a:ext cx="4398963" cy="523875"/>
          </a:xfrm>
          <a:prstGeom prst="rect">
            <a:avLst/>
          </a:prstGeom>
          <a:gradFill rotWithShape="1">
            <a:gsLst>
              <a:gs pos="0">
                <a:srgbClr val="FFFF00"/>
              </a:gs>
              <a:gs pos="50000">
                <a:srgbClr val="66FF66"/>
              </a:gs>
              <a:gs pos="100000">
                <a:srgbClr val="FFFF00"/>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latin typeface="Times New Roman" panose="02020603050405020304" pitchFamily="18" charset="0"/>
              </a:rPr>
              <a:t>（</a:t>
            </a:r>
            <a:r>
              <a:rPr lang="en-US" altLang="zh-CN" sz="2800" b="1">
                <a:latin typeface="Times New Roman" panose="02020603050405020304" pitchFamily="18" charset="0"/>
              </a:rPr>
              <a:t>4 </a:t>
            </a:r>
            <a:r>
              <a:rPr lang="zh-CN" altLang="en-US" sz="2800" b="1">
                <a:latin typeface="Times New Roman" panose="02020603050405020304" pitchFamily="18" charset="0"/>
              </a:rPr>
              <a:t>）热分解</a:t>
            </a:r>
            <a:r>
              <a:rPr lang="en-US" altLang="zh-CN" sz="2800" b="1" smtClean="0">
                <a:latin typeface="Times New Roman" panose="02020603050405020304" pitchFamily="18" charset="0"/>
              </a:rPr>
              <a:t>----</a:t>
            </a:r>
            <a:r>
              <a:rPr lang="zh-CN" altLang="en-US" sz="2800" b="1" smtClean="0">
                <a:latin typeface="Times New Roman" panose="02020603050405020304" pitchFamily="18" charset="0"/>
              </a:rPr>
              <a:t>裂化</a:t>
            </a:r>
            <a:r>
              <a:rPr lang="en-US" altLang="zh-CN" sz="2800" b="1" smtClean="0">
                <a:latin typeface="Times New Roman" panose="02020603050405020304" pitchFamily="18" charset="0"/>
              </a:rPr>
              <a:t>/</a:t>
            </a:r>
            <a:r>
              <a:rPr lang="zh-CN" altLang="en-US" sz="2800" b="1" smtClean="0">
                <a:latin typeface="Times New Roman" panose="02020603050405020304" pitchFamily="18" charset="0"/>
              </a:rPr>
              <a:t>裂解</a:t>
            </a:r>
            <a:endParaRPr lang="zh-CN" altLang="en-US" sz="2800" b="1">
              <a:latin typeface="Times New Roman" panose="02020603050405020304" pitchFamily="18" charset="0"/>
            </a:endParaRPr>
          </a:p>
        </p:txBody>
      </p:sp>
      <p:sp>
        <p:nvSpPr>
          <p:cNvPr id="151619" name="Text Box 67"/>
          <p:cNvSpPr txBox="1">
            <a:spLocks noChangeArrowheads="1"/>
          </p:cNvSpPr>
          <p:nvPr/>
        </p:nvSpPr>
        <p:spPr bwMode="auto">
          <a:xfrm>
            <a:off x="4974273" y="4328612"/>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t>（应用于石油的催化裂化）</a:t>
            </a:r>
            <a:endParaRPr lang="en-US" altLang="zh-CN" sz="2400" b="1"/>
          </a:p>
        </p:txBody>
      </p:sp>
      <p:sp>
        <p:nvSpPr>
          <p:cNvPr id="151620" name="Rectangle 68"/>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sp>
        <p:nvSpPr>
          <p:cNvPr id="62" name="矩形 61"/>
          <p:cNvSpPr/>
          <p:nvPr/>
        </p:nvSpPr>
        <p:spPr>
          <a:xfrm>
            <a:off x="127139" y="455682"/>
            <a:ext cx="6340197" cy="707886"/>
          </a:xfrm>
          <a:prstGeom prst="rect">
            <a:avLst/>
          </a:prstGeom>
          <a:noFill/>
        </p:spPr>
        <p:txBody>
          <a:bodyPr wrap="none" lIns="91440" tIns="45720" rIns="91440" bIns="45720">
            <a:spAutoFit/>
          </a:bodyPr>
          <a:lstStyle/>
          <a:p>
            <a:pPr algn="ctr"/>
            <a:r>
              <a:rPr lang="zh-CN" altLang="en-US" sz="4000" smtClean="0">
                <a:ln w="0"/>
                <a:solidFill>
                  <a:srgbClr val="FF0000"/>
                </a:solidFill>
                <a:effectLst>
                  <a:outerShdw blurRad="38100" dist="19050" dir="2700000" algn="tl" rotWithShape="0">
                    <a:schemeClr val="dk1">
                      <a:alpha val="40000"/>
                    </a:schemeClr>
                  </a:outerShdw>
                </a:effectLst>
              </a:rPr>
              <a:t>己烷通入溴水有什么</a:t>
            </a:r>
            <a:r>
              <a:rPr lang="zh-CN" altLang="en-US" sz="4000" smtClean="0">
                <a:ln w="0"/>
                <a:solidFill>
                  <a:srgbClr val="FF0000"/>
                </a:solidFill>
                <a:effectLst>
                  <a:outerShdw blurRad="38100" dist="19050" dir="2700000" algn="tl" rotWithShape="0">
                    <a:schemeClr val="dk1">
                      <a:alpha val="40000"/>
                    </a:schemeClr>
                  </a:outerShdw>
                </a:effectLst>
                <a:hlinkClick r:id="rId2" action="ppaction://hlinkfile"/>
              </a:rPr>
              <a:t>现象</a:t>
            </a:r>
            <a:r>
              <a:rPr lang="zh-CN" altLang="en-US" sz="4000" smtClean="0">
                <a:ln w="0"/>
                <a:solidFill>
                  <a:srgbClr val="FF0000"/>
                </a:solidFill>
                <a:effectLst>
                  <a:outerShdw blurRad="38100" dist="19050" dir="2700000" algn="tl" rotWithShape="0">
                    <a:schemeClr val="dk1">
                      <a:alpha val="40000"/>
                    </a:schemeClr>
                  </a:outerShdw>
                </a:effectLst>
              </a:rPr>
              <a:t>？</a:t>
            </a:r>
            <a:endParaRPr lang="zh-CN" altLang="en-US" sz="4000">
              <a:ln w="0"/>
              <a:solidFill>
                <a:srgbClr val="FF0000"/>
              </a:solidFill>
              <a:effectLst>
                <a:outerShdw blurRad="38100" dist="19050" dir="2700000" algn="tl" rotWithShape="0">
                  <a:schemeClr val="dk1">
                    <a:alpha val="40000"/>
                  </a:schemeClr>
                </a:outerShdw>
              </a:effectLst>
            </a:endParaRPr>
          </a:p>
        </p:txBody>
      </p:sp>
      <p:sp>
        <p:nvSpPr>
          <p:cNvPr id="63" name="矩形 62"/>
          <p:cNvSpPr/>
          <p:nvPr/>
        </p:nvSpPr>
        <p:spPr>
          <a:xfrm>
            <a:off x="3350734" y="1240311"/>
            <a:ext cx="3775393" cy="523220"/>
          </a:xfrm>
          <a:prstGeom prst="rect">
            <a:avLst/>
          </a:prstGeom>
          <a:noFill/>
        </p:spPr>
        <p:txBody>
          <a:bodyPr wrap="none" lIns="91440" tIns="45720" rIns="91440" bIns="45720">
            <a:spAutoFit/>
          </a:bodyPr>
          <a:lstStyle/>
          <a:p>
            <a:pPr algn="ctr"/>
            <a:r>
              <a:rPr lang="zh-CN" altLang="en-US" sz="2800">
                <a:ln w="0"/>
                <a:solidFill>
                  <a:srgbClr val="FF0000"/>
                </a:solidFill>
                <a:effectLst>
                  <a:outerShdw blurRad="38100" dist="19050" dir="2700000" algn="tl" rotWithShape="0">
                    <a:schemeClr val="dk1">
                      <a:alpha val="40000"/>
                    </a:schemeClr>
                  </a:outerShdw>
                </a:effectLst>
              </a:rPr>
              <a:t>书写</a:t>
            </a:r>
            <a:r>
              <a:rPr lang="zh-CN" altLang="en-US" sz="2800" smtClean="0">
                <a:ln w="0"/>
                <a:solidFill>
                  <a:srgbClr val="FF0000"/>
                </a:solidFill>
                <a:effectLst>
                  <a:outerShdw blurRad="38100" dist="19050" dir="2700000" algn="tl" rotWithShape="0">
                    <a:schemeClr val="dk1">
                      <a:alpha val="40000"/>
                    </a:schemeClr>
                  </a:outerShdw>
                </a:effectLst>
              </a:rPr>
              <a:t>己烷与溴的反应？</a:t>
            </a:r>
            <a:endParaRPr lang="zh-CN" altLang="en-US" sz="2800">
              <a:ln w="0"/>
              <a:solidFill>
                <a:srgbClr val="FF0000"/>
              </a:solidFill>
              <a:effectLst>
                <a:outerShdw blurRad="38100" dist="19050" dir="2700000" algn="tl" rotWithShape="0">
                  <a:schemeClr val="dk1">
                    <a:alpha val="40000"/>
                  </a:schemeClr>
                </a:outerShdw>
              </a:effectLst>
            </a:endParaRPr>
          </a:p>
        </p:txBody>
      </p:sp>
      <p:sp>
        <p:nvSpPr>
          <p:cNvPr id="64" name="矩形 63"/>
          <p:cNvSpPr/>
          <p:nvPr/>
        </p:nvSpPr>
        <p:spPr>
          <a:xfrm>
            <a:off x="3527643" y="2708101"/>
            <a:ext cx="5211683" cy="523220"/>
          </a:xfrm>
          <a:prstGeom prst="rect">
            <a:avLst/>
          </a:prstGeom>
          <a:noFill/>
        </p:spPr>
        <p:txBody>
          <a:bodyPr wrap="none" lIns="91440" tIns="45720" rIns="91440" bIns="45720">
            <a:spAutoFit/>
          </a:bodyPr>
          <a:lstStyle/>
          <a:p>
            <a:pPr algn="ctr"/>
            <a:r>
              <a:rPr lang="zh-CN" altLang="en-US" sz="2800" smtClean="0">
                <a:ln w="0"/>
                <a:solidFill>
                  <a:srgbClr val="FF0000"/>
                </a:solidFill>
                <a:effectLst>
                  <a:outerShdw blurRad="38100" dist="19050" dir="2700000" algn="tl" rotWithShape="0">
                    <a:schemeClr val="dk1">
                      <a:alpha val="40000"/>
                    </a:schemeClr>
                  </a:outerShdw>
                </a:effectLst>
              </a:rPr>
              <a:t>书写甲苯与氯气光照下的反应？</a:t>
            </a:r>
            <a:endParaRPr lang="zh-CN" altLang="en-US" sz="2800">
              <a:ln w="0"/>
              <a:solidFill>
                <a:srgbClr val="FF0000"/>
              </a:solidFill>
              <a:effectLst>
                <a:outerShdw blurRad="38100" dist="19050" dir="2700000" algn="tl" rotWithShape="0">
                  <a:schemeClr val="dk1">
                    <a:alpha val="40000"/>
                  </a:schemeClr>
                </a:outerShdw>
              </a:effectLst>
            </a:endParaRPr>
          </a:p>
        </p:txBody>
      </p:sp>
      <p:pic>
        <p:nvPicPr>
          <p:cNvPr id="5" name="图片 4"/>
          <p:cNvPicPr>
            <a:picLocks noChangeAspect="1"/>
          </p:cNvPicPr>
          <p:nvPr/>
        </p:nvPicPr>
        <p:blipFill>
          <a:blip r:embed="rId3"/>
          <a:stretch>
            <a:fillRect/>
          </a:stretch>
        </p:blipFill>
        <p:spPr>
          <a:xfrm>
            <a:off x="533902" y="1789114"/>
            <a:ext cx="5633664" cy="1196678"/>
          </a:xfrm>
          <a:prstGeom prst="rect">
            <a:avLst/>
          </a:prstGeom>
        </p:spPr>
      </p:pic>
      <p:pic>
        <p:nvPicPr>
          <p:cNvPr id="6" name="图片 5"/>
          <p:cNvPicPr>
            <a:picLocks noChangeAspect="1"/>
          </p:cNvPicPr>
          <p:nvPr/>
        </p:nvPicPr>
        <p:blipFill>
          <a:blip r:embed="rId4"/>
          <a:stretch>
            <a:fillRect/>
          </a:stretch>
        </p:blipFill>
        <p:spPr>
          <a:xfrm>
            <a:off x="917546" y="3181004"/>
            <a:ext cx="5987127" cy="1107972"/>
          </a:xfrm>
          <a:prstGeom prst="rect">
            <a:avLst/>
          </a:prstGeom>
        </p:spPr>
      </p:pic>
      <p:pic>
        <p:nvPicPr>
          <p:cNvPr id="2" name="图片 1"/>
          <p:cNvPicPr>
            <a:picLocks noChangeAspect="1"/>
          </p:cNvPicPr>
          <p:nvPr/>
        </p:nvPicPr>
        <p:blipFill>
          <a:blip r:embed="rId5"/>
          <a:stretch>
            <a:fillRect/>
          </a:stretch>
        </p:blipFill>
        <p:spPr>
          <a:xfrm>
            <a:off x="719572" y="5012341"/>
            <a:ext cx="3756690" cy="724661"/>
          </a:xfrm>
          <a:prstGeom prst="rect">
            <a:avLst/>
          </a:prstGeom>
        </p:spPr>
      </p:pic>
      <p:pic>
        <p:nvPicPr>
          <p:cNvPr id="3" name="图片 2"/>
          <p:cNvPicPr>
            <a:picLocks noChangeAspect="1"/>
          </p:cNvPicPr>
          <p:nvPr/>
        </p:nvPicPr>
        <p:blipFill>
          <a:blip r:embed="rId6"/>
          <a:stretch>
            <a:fillRect/>
          </a:stretch>
        </p:blipFill>
        <p:spPr>
          <a:xfrm>
            <a:off x="719572" y="5889608"/>
            <a:ext cx="3721910" cy="707744"/>
          </a:xfrm>
          <a:prstGeom prst="rect">
            <a:avLst/>
          </a:prstGeom>
        </p:spPr>
      </p:pic>
    </p:spTree>
    <p:extLst>
      <p:ext uri="{BB962C8B-B14F-4D97-AF65-F5344CB8AC3E}">
        <p14:creationId xmlns:p14="http://schemas.microsoft.com/office/powerpoint/2010/main" val="239359965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2">
                                            <p:txEl>
                                              <p:pRg st="0" end="0"/>
                                            </p:txEl>
                                          </p:spTgt>
                                        </p:tgtEl>
                                        <p:attrNameLst>
                                          <p:attrName>style.visibility</p:attrName>
                                        </p:attrNameLst>
                                      </p:cBhvr>
                                      <p:to>
                                        <p:strVal val="visible"/>
                                      </p:to>
                                    </p:set>
                                    <p:anim calcmode="lin" valueType="num">
                                      <p:cBhvr additive="base">
                                        <p:cTn id="7"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51561"/>
                                        </p:tgtEl>
                                        <p:attrNameLst>
                                          <p:attrName>style.visibility</p:attrName>
                                        </p:attrNameLst>
                                      </p:cBhvr>
                                      <p:to>
                                        <p:strVal val="visible"/>
                                      </p:to>
                                    </p:set>
                                    <p:animEffect transition="in" filter="wipe(left)">
                                      <p:cBhvr>
                                        <p:cTn id="13" dur="500"/>
                                        <p:tgtEl>
                                          <p:spTgt spid="15156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500" fill="hold"/>
                                        <p:tgtEl>
                                          <p:spTgt spid="63"/>
                                        </p:tgtEl>
                                        <p:attrNameLst>
                                          <p:attrName>ppt_x</p:attrName>
                                        </p:attrNameLst>
                                      </p:cBhvr>
                                      <p:tavLst>
                                        <p:tav tm="0">
                                          <p:val>
                                            <p:strVal val="#ppt_x"/>
                                          </p:val>
                                        </p:tav>
                                        <p:tav tm="100000">
                                          <p:val>
                                            <p:strVal val="#ppt_x"/>
                                          </p:val>
                                        </p:tav>
                                      </p:tavLst>
                                    </p:anim>
                                    <p:anim calcmode="lin" valueType="num">
                                      <p:cBhvr additive="base">
                                        <p:cTn id="19"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fill="hold"/>
                                        <p:tgtEl>
                                          <p:spTgt spid="64"/>
                                        </p:tgtEl>
                                        <p:attrNameLst>
                                          <p:attrName>ppt_x</p:attrName>
                                        </p:attrNameLst>
                                      </p:cBhvr>
                                      <p:tavLst>
                                        <p:tav tm="0">
                                          <p:val>
                                            <p:strVal val="#ppt_x"/>
                                          </p:val>
                                        </p:tav>
                                        <p:tav tm="100000">
                                          <p:val>
                                            <p:strVal val="#ppt_x"/>
                                          </p:val>
                                        </p:tav>
                                      </p:tavLst>
                                    </p:anim>
                                    <p:anim calcmode="lin" valueType="num">
                                      <p:cBhvr additive="base">
                                        <p:cTn id="25"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1619"/>
                                        </p:tgtEl>
                                        <p:attrNameLst>
                                          <p:attrName>style.visibility</p:attrName>
                                        </p:attrNameLst>
                                      </p:cBhvr>
                                      <p:to>
                                        <p:strVal val="visible"/>
                                      </p:to>
                                    </p:set>
                                    <p:animEffect transition="in" filter="blinds(horizontal)">
                                      <p:cBhvr>
                                        <p:cTn id="42" dur="500"/>
                                        <p:tgtEl>
                                          <p:spTgt spid="151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61" grpId="0" animBg="1"/>
      <p:bldP spid="151619" grpId="0"/>
      <p:bldP spid="63" grpId="0"/>
      <p:bldP spid="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6" name="WordArt 10"/>
          <p:cNvSpPr>
            <a:spLocks noChangeArrowheads="1" noChangeShapeType="1" noTextEdit="1"/>
          </p:cNvSpPr>
          <p:nvPr/>
        </p:nvSpPr>
        <p:spPr bwMode="auto">
          <a:xfrm>
            <a:off x="6444208" y="5826869"/>
            <a:ext cx="1348231" cy="836712"/>
          </a:xfrm>
          <a:prstGeom prst="rect">
            <a:avLst/>
          </a:prstGeom>
        </p:spPr>
        <p:txBody>
          <a:bodyPr wrap="none" fromWordArt="1">
            <a:prstTxWarp prst="textPlain">
              <a:avLst>
                <a:gd name="adj" fmla="val 50000"/>
              </a:avLst>
            </a:prstTxWarp>
          </a:bodyPr>
          <a:lstStyle/>
          <a:p>
            <a:pPr algn="ctr"/>
            <a:r>
              <a:rPr lang="zh-CN" altLang="en-US" sz="5400" b="1" kern="10" dirty="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乙烯</a:t>
            </a:r>
          </a:p>
        </p:txBody>
      </p:sp>
      <p:pic>
        <p:nvPicPr>
          <p:cNvPr id="12" name="内容占位符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16632"/>
            <a:ext cx="4025900" cy="1501775"/>
          </a:xfrm>
        </p:spPr>
      </p:pic>
      <p:grpSp>
        <p:nvGrpSpPr>
          <p:cNvPr id="13" name="组合 1"/>
          <p:cNvGrpSpPr>
            <a:grpSpLocks/>
          </p:cNvGrpSpPr>
          <p:nvPr/>
        </p:nvGrpSpPr>
        <p:grpSpPr bwMode="auto">
          <a:xfrm>
            <a:off x="-30897" y="1693760"/>
            <a:ext cx="4038600" cy="1962203"/>
            <a:chOff x="128659" y="2157448"/>
            <a:chExt cx="4695825" cy="2247900"/>
          </a:xfrm>
        </p:grpSpPr>
        <p:pic>
          <p:nvPicPr>
            <p:cNvPr id="14" name="图片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659" y="2157448"/>
              <a:ext cx="46958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2702618" y="3909769"/>
              <a:ext cx="1107506" cy="461935"/>
            </a:xfrm>
            <a:prstGeom prst="rect">
              <a:avLst/>
            </a:prstGeom>
            <a:noFill/>
          </p:spPr>
          <p:txBody>
            <a:bodyPr wrap="none">
              <a:spAutoFit/>
            </a:bodyPr>
            <a:lstStyle/>
            <a:p>
              <a:pPr algn="ctr" eaLnBrk="1" fontAlgn="auto" hangingPunct="1">
                <a:spcBef>
                  <a:spcPts val="0"/>
                </a:spcBef>
                <a:spcAft>
                  <a:spcPts val="0"/>
                </a:spcAft>
                <a:defRPr/>
              </a:pPr>
              <a:r>
                <a:rPr lang="zh-CN" altLang="en-US" sz="2400" dirty="0">
                  <a:ln w="0"/>
                  <a:effectLst>
                    <a:outerShdw blurRad="38100" dist="19050" dir="2700000" algn="tl" rotWithShape="0">
                      <a:schemeClr val="dk1">
                        <a:alpha val="40000"/>
                      </a:schemeClr>
                    </a:outerShdw>
                  </a:effectLst>
                  <a:latin typeface="+mn-lt"/>
                  <a:ea typeface="+mn-ea"/>
                </a:rPr>
                <a:t>三天后</a:t>
              </a:r>
            </a:p>
          </p:txBody>
        </p:sp>
      </p:grpSp>
      <p:grpSp>
        <p:nvGrpSpPr>
          <p:cNvPr id="16" name="组合 2"/>
          <p:cNvGrpSpPr>
            <a:grpSpLocks/>
          </p:cNvGrpSpPr>
          <p:nvPr/>
        </p:nvGrpSpPr>
        <p:grpSpPr bwMode="auto">
          <a:xfrm>
            <a:off x="-12700" y="3685332"/>
            <a:ext cx="4038600" cy="2000250"/>
            <a:chOff x="149817" y="4362671"/>
            <a:chExt cx="4648200" cy="2509426"/>
          </a:xfrm>
        </p:grpSpPr>
        <p:pic>
          <p:nvPicPr>
            <p:cNvPr id="17" name="图片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9817" y="4362671"/>
              <a:ext cx="4648200" cy="2435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a:xfrm>
              <a:off x="2581704" y="6410044"/>
              <a:ext cx="1108156" cy="462053"/>
            </a:xfrm>
            <a:prstGeom prst="rect">
              <a:avLst/>
            </a:prstGeom>
            <a:noFill/>
          </p:spPr>
          <p:txBody>
            <a:bodyPr wrap="none">
              <a:spAutoFit/>
            </a:bodyPr>
            <a:lstStyle/>
            <a:p>
              <a:pPr algn="ctr" eaLnBrk="1" fontAlgn="auto" hangingPunct="1">
                <a:spcBef>
                  <a:spcPts val="0"/>
                </a:spcBef>
                <a:spcAft>
                  <a:spcPts val="0"/>
                </a:spcAft>
                <a:defRPr/>
              </a:pPr>
              <a:r>
                <a:rPr lang="zh-CN" altLang="en-US" sz="2400" dirty="0">
                  <a:ln w="0"/>
                  <a:effectLst>
                    <a:outerShdw blurRad="38100" dist="25400" dir="5400000" algn="ctr" rotWithShape="0">
                      <a:srgbClr val="6E747A">
                        <a:alpha val="43000"/>
                      </a:srgbClr>
                    </a:outerShdw>
                  </a:effectLst>
                  <a:latin typeface="+mn-lt"/>
                  <a:ea typeface="+mn-ea"/>
                </a:rPr>
                <a:t>四天后</a:t>
              </a:r>
            </a:p>
          </p:txBody>
        </p:sp>
      </p:grpSp>
      <p:sp>
        <p:nvSpPr>
          <p:cNvPr id="19" name="文本框 18"/>
          <p:cNvSpPr txBox="1"/>
          <p:nvPr/>
        </p:nvSpPr>
        <p:spPr>
          <a:xfrm>
            <a:off x="4139953" y="692696"/>
            <a:ext cx="4824536" cy="5016758"/>
          </a:xfrm>
          <a:prstGeom prst="rect">
            <a:avLst/>
          </a:prstGeom>
          <a:noFill/>
        </p:spPr>
        <p:txBody>
          <a:bodyPr wrap="square">
            <a:spAutoFit/>
          </a:bodyPr>
          <a:lstStyle/>
          <a:p>
            <a:pPr eaLnBrk="1" fontAlgn="auto" hangingPunct="1">
              <a:spcBef>
                <a:spcPts val="0"/>
              </a:spcBef>
              <a:spcAft>
                <a:spcPts val="0"/>
              </a:spcAft>
              <a:defRPr/>
            </a:pPr>
            <a:r>
              <a:rPr lang="en-US" altLang="zh-CN" sz="3200" dirty="0" smtClean="0">
                <a:ln w="0"/>
                <a:effectLst>
                  <a:outerShdw blurRad="38100" dist="19050" dir="2700000" algn="tl" rotWithShape="0">
                    <a:schemeClr val="dk1">
                      <a:alpha val="40000"/>
                    </a:schemeClr>
                  </a:outerShdw>
                </a:effectLst>
                <a:latin typeface="+mn-lt"/>
                <a:ea typeface="+mn-ea"/>
              </a:rPr>
              <a:t>1</a:t>
            </a:r>
            <a:r>
              <a:rPr lang="zh-CN" altLang="en-US" sz="3200" dirty="0">
                <a:ln w="0"/>
                <a:effectLst>
                  <a:outerShdw blurRad="38100" dist="19050" dir="2700000" algn="tl" rotWithShape="0">
                    <a:schemeClr val="dk1">
                      <a:alpha val="40000"/>
                    </a:schemeClr>
                  </a:outerShdw>
                </a:effectLst>
                <a:latin typeface="+mn-lt"/>
                <a:ea typeface="+mn-ea"/>
              </a:rPr>
              <a:t>熟苹果可以大大缩短青橘子变熟的时间，你知道为什么吗</a:t>
            </a:r>
            <a:r>
              <a:rPr lang="en-US" altLang="zh-CN" sz="3200" dirty="0">
                <a:ln w="0"/>
                <a:effectLst>
                  <a:outerShdw blurRad="38100" dist="19050" dir="2700000" algn="tl" rotWithShape="0">
                    <a:schemeClr val="dk1">
                      <a:alpha val="40000"/>
                    </a:schemeClr>
                  </a:outerShdw>
                </a:effectLst>
                <a:latin typeface="+mn-lt"/>
                <a:ea typeface="+mn-ea"/>
              </a:rPr>
              <a:t>?</a:t>
            </a:r>
          </a:p>
          <a:p>
            <a:pPr eaLnBrk="1" fontAlgn="auto" hangingPunct="1">
              <a:spcBef>
                <a:spcPts val="0"/>
              </a:spcBef>
              <a:spcAft>
                <a:spcPts val="0"/>
              </a:spcAft>
              <a:defRPr/>
            </a:pPr>
            <a:endParaRPr lang="en-US" altLang="zh-CN" sz="3200" dirty="0">
              <a:ln w="0"/>
              <a:effectLst>
                <a:outerShdw blurRad="38100" dist="19050" dir="2700000" algn="tl" rotWithShape="0">
                  <a:schemeClr val="dk1">
                    <a:alpha val="40000"/>
                  </a:schemeClr>
                </a:outerShdw>
              </a:effectLst>
              <a:latin typeface="+mn-lt"/>
              <a:ea typeface="+mn-ea"/>
            </a:endParaRPr>
          </a:p>
          <a:p>
            <a:pPr eaLnBrk="1" fontAlgn="auto" hangingPunct="1">
              <a:spcBef>
                <a:spcPts val="0"/>
              </a:spcBef>
              <a:spcAft>
                <a:spcPts val="0"/>
              </a:spcAft>
              <a:defRPr/>
            </a:pPr>
            <a:r>
              <a:rPr lang="en-US" altLang="zh-CN" sz="3200" dirty="0">
                <a:ln w="0"/>
                <a:effectLst>
                  <a:outerShdw blurRad="38100" dist="19050" dir="2700000" algn="tl" rotWithShape="0">
                    <a:schemeClr val="dk1">
                      <a:alpha val="40000"/>
                    </a:schemeClr>
                  </a:outerShdw>
                </a:effectLst>
                <a:latin typeface="+mn-lt"/>
                <a:ea typeface="+mn-ea"/>
              </a:rPr>
              <a:t>2</a:t>
            </a:r>
            <a:r>
              <a:rPr lang="zh-CN" altLang="en-US" sz="3200" dirty="0">
                <a:ln w="0"/>
                <a:effectLst>
                  <a:outerShdw blurRad="38100" dist="19050" dir="2700000" algn="tl" rotWithShape="0">
                    <a:schemeClr val="dk1">
                      <a:alpha val="40000"/>
                    </a:schemeClr>
                  </a:outerShdw>
                </a:effectLst>
                <a:latin typeface="+mn-lt"/>
                <a:ea typeface="+mn-ea"/>
              </a:rPr>
              <a:t>天猫超市华南店，买到的水果，在水果箱中放入一些用</a:t>
            </a:r>
            <a:r>
              <a:rPr lang="en-US" altLang="zh-CN" sz="3200" dirty="0">
                <a:ln w="0"/>
                <a:effectLst>
                  <a:outerShdw blurRad="38100" dist="19050" dir="2700000" algn="tl" rotWithShape="0">
                    <a:schemeClr val="dk1">
                      <a:alpha val="40000"/>
                    </a:schemeClr>
                  </a:outerShdw>
                </a:effectLst>
                <a:latin typeface="+mn-lt"/>
                <a:ea typeface="+mn-ea"/>
              </a:rPr>
              <a:t>0.2%</a:t>
            </a:r>
            <a:r>
              <a:rPr lang="zh-CN" altLang="en-US" sz="3200" dirty="0">
                <a:ln w="0"/>
                <a:effectLst>
                  <a:outerShdw blurRad="38100" dist="19050" dir="2700000" algn="tl" rotWithShape="0">
                    <a:schemeClr val="dk1">
                      <a:alpha val="40000"/>
                    </a:schemeClr>
                  </a:outerShdw>
                </a:effectLst>
                <a:latin typeface="+mn-lt"/>
                <a:ea typeface="+mn-ea"/>
              </a:rPr>
              <a:t>的</a:t>
            </a:r>
            <a:r>
              <a:rPr lang="en-US" altLang="zh-CN" sz="3200" dirty="0">
                <a:ln w="0"/>
                <a:effectLst>
                  <a:outerShdw blurRad="38100" dist="19050" dir="2700000" algn="tl" rotWithShape="0">
                    <a:schemeClr val="dk1">
                      <a:alpha val="40000"/>
                    </a:schemeClr>
                  </a:outerShdw>
                </a:effectLst>
                <a:latin typeface="+mn-lt"/>
                <a:ea typeface="+mn-ea"/>
              </a:rPr>
              <a:t>KMnO</a:t>
            </a:r>
            <a:r>
              <a:rPr lang="en-US" altLang="zh-CN" sz="3200" baseline="-25000" dirty="0">
                <a:ln w="0"/>
                <a:effectLst>
                  <a:outerShdw blurRad="38100" dist="19050" dir="2700000" algn="tl" rotWithShape="0">
                    <a:schemeClr val="dk1">
                      <a:alpha val="40000"/>
                    </a:schemeClr>
                  </a:outerShdw>
                </a:effectLst>
                <a:latin typeface="+mn-lt"/>
                <a:ea typeface="+mn-ea"/>
              </a:rPr>
              <a:t>4</a:t>
            </a:r>
            <a:r>
              <a:rPr lang="zh-CN" altLang="en-US" sz="3200" dirty="0">
                <a:ln w="0"/>
                <a:effectLst>
                  <a:outerShdw blurRad="38100" dist="19050" dir="2700000" algn="tl" rotWithShape="0">
                    <a:schemeClr val="dk1">
                      <a:alpha val="40000"/>
                    </a:schemeClr>
                  </a:outerShdw>
                </a:effectLst>
                <a:latin typeface="+mn-lt"/>
                <a:ea typeface="+mn-ea"/>
              </a:rPr>
              <a:t>溶液浸泡过的纸，封严，能延长水果的保质期，你知道原因吗？</a:t>
            </a:r>
          </a:p>
        </p:txBody>
      </p:sp>
    </p:spTree>
    <p:extLst>
      <p:ext uri="{BB962C8B-B14F-4D97-AF65-F5344CB8AC3E}">
        <p14:creationId xmlns:p14="http://schemas.microsoft.com/office/powerpoint/2010/main" val="4236667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226"/>
                                        </p:tgtEl>
                                        <p:attrNameLst>
                                          <p:attrName>style.visibility</p:attrName>
                                        </p:attrNameLst>
                                      </p:cBhvr>
                                      <p:to>
                                        <p:strVal val="visible"/>
                                      </p:to>
                                    </p:set>
                                    <p:anim calcmode="lin" valueType="num">
                                      <p:cBhvr additive="base">
                                        <p:cTn id="31" dur="500" fill="hold"/>
                                        <p:tgtEl>
                                          <p:spTgt spid="9226"/>
                                        </p:tgtEl>
                                        <p:attrNameLst>
                                          <p:attrName>ppt_x</p:attrName>
                                        </p:attrNameLst>
                                      </p:cBhvr>
                                      <p:tavLst>
                                        <p:tav tm="0">
                                          <p:val>
                                            <p:strVal val="#ppt_x"/>
                                          </p:val>
                                        </p:tav>
                                        <p:tav tm="100000">
                                          <p:val>
                                            <p:strVal val="#ppt_x"/>
                                          </p:val>
                                        </p:tav>
                                      </p:tavLst>
                                    </p:anim>
                                    <p:anim calcmode="lin" valueType="num">
                                      <p:cBhvr additive="base">
                                        <p:cTn id="32"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ChangeArrowheads="1"/>
          </p:cNvSpPr>
          <p:nvPr/>
        </p:nvSpPr>
        <p:spPr bwMode="auto">
          <a:xfrm>
            <a:off x="2591193" y="-46465"/>
            <a:ext cx="44783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smtClean="0">
                <a:latin typeface="黑体" panose="02010609060101010101" pitchFamily="49" charset="-122"/>
                <a:ea typeface="黑体" panose="02010609060101010101" pitchFamily="49" charset="-122"/>
                <a:cs typeface="Times New Roman" panose="02020603050405020304" pitchFamily="18" charset="0"/>
              </a:rPr>
              <a:t>1</a:t>
            </a:r>
            <a:r>
              <a:rPr lang="zh-CN" altLang="en-US" sz="3600" b="1" smtClean="0">
                <a:latin typeface="黑体" panose="02010609060101010101" pitchFamily="49" charset="-122"/>
                <a:ea typeface="黑体" panose="02010609060101010101" pitchFamily="49" charset="-122"/>
                <a:cs typeface="Times New Roman" panose="02020603050405020304" pitchFamily="18" charset="0"/>
              </a:rPr>
              <a:t>、</a:t>
            </a:r>
            <a:r>
              <a:rPr lang="zh-CN" altLang="en-US" sz="3600" b="1" dirty="0">
                <a:latin typeface="黑体" panose="02010609060101010101" pitchFamily="49" charset="-122"/>
                <a:ea typeface="黑体" panose="02010609060101010101" pitchFamily="49" charset="-122"/>
                <a:cs typeface="Times New Roman" panose="02020603050405020304" pitchFamily="18" charset="0"/>
              </a:rPr>
              <a:t>化学性质</a:t>
            </a:r>
          </a:p>
        </p:txBody>
      </p:sp>
      <p:sp>
        <p:nvSpPr>
          <p:cNvPr id="23556" name="WordArt 4"/>
          <p:cNvSpPr>
            <a:spLocks noChangeArrowheads="1" noChangeShapeType="1" noTextEdit="1"/>
          </p:cNvSpPr>
          <p:nvPr/>
        </p:nvSpPr>
        <p:spPr bwMode="auto">
          <a:xfrm>
            <a:off x="223837" y="49686"/>
            <a:ext cx="1371600" cy="533400"/>
          </a:xfrm>
          <a:prstGeom prst="rect">
            <a:avLst/>
          </a:prstGeom>
        </p:spPr>
        <p:txBody>
          <a:bodyPr wrap="none" fromWordArt="1">
            <a:prstTxWarp prst="textPlain">
              <a:avLst>
                <a:gd name="adj" fmla="val 50000"/>
              </a:avLst>
            </a:prstTxWarp>
          </a:bodyPr>
          <a:lstStyle/>
          <a:p>
            <a:pPr algn="ctr"/>
            <a:r>
              <a:rPr lang="zh-CN" altLang="en-U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隶书" panose="02010509060101010101" pitchFamily="49" charset="-122"/>
                <a:ea typeface="隶书" panose="02010509060101010101" pitchFamily="49" charset="-122"/>
              </a:rPr>
              <a:t>乙烯</a:t>
            </a:r>
          </a:p>
        </p:txBody>
      </p:sp>
      <p:sp>
        <p:nvSpPr>
          <p:cNvPr id="17414" name="Text Box 6"/>
          <p:cNvSpPr txBox="1">
            <a:spLocks noChangeArrowheads="1"/>
          </p:cNvSpPr>
          <p:nvPr/>
        </p:nvSpPr>
        <p:spPr bwMode="auto">
          <a:xfrm>
            <a:off x="5652120" y="-4289"/>
            <a:ext cx="396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dirty="0">
                <a:solidFill>
                  <a:srgbClr val="000000"/>
                </a:solidFill>
                <a:ea typeface="隶书" panose="02010509060101010101" pitchFamily="49" charset="-122"/>
              </a:rPr>
              <a:t>⑴ </a:t>
            </a:r>
            <a:r>
              <a:rPr lang="zh-CN" altLang="en-US" sz="3600" b="1" dirty="0">
                <a:solidFill>
                  <a:srgbClr val="000000"/>
                </a:solidFill>
                <a:ea typeface="隶书" panose="02010509060101010101" pitchFamily="49" charset="-122"/>
              </a:rPr>
              <a:t>氧化反应</a:t>
            </a:r>
          </a:p>
        </p:txBody>
      </p:sp>
      <p:sp>
        <p:nvSpPr>
          <p:cNvPr id="17415" name="Text Box 7"/>
          <p:cNvSpPr txBox="1">
            <a:spLocks noChangeArrowheads="1"/>
          </p:cNvSpPr>
          <p:nvPr/>
        </p:nvSpPr>
        <p:spPr bwMode="auto">
          <a:xfrm>
            <a:off x="166687" y="741600"/>
            <a:ext cx="21367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0033CC"/>
                </a:solidFill>
                <a:latin typeface="隶书" panose="02010509060101010101" pitchFamily="49" charset="-122"/>
                <a:ea typeface="隶书" panose="02010509060101010101" pitchFamily="49" charset="-122"/>
              </a:rPr>
              <a:t>①</a:t>
            </a:r>
            <a:r>
              <a:rPr kumimoji="1" lang="zh-CN" altLang="en-US" sz="3200" b="1" dirty="0">
                <a:solidFill>
                  <a:srgbClr val="0033CC"/>
                </a:solidFill>
                <a:latin typeface="隶书" panose="02010509060101010101" pitchFamily="49" charset="-122"/>
                <a:ea typeface="隶书" panose="02010509060101010101" pitchFamily="49" charset="-122"/>
              </a:rPr>
              <a:t>燃烧</a:t>
            </a:r>
          </a:p>
        </p:txBody>
      </p:sp>
      <p:sp>
        <p:nvSpPr>
          <p:cNvPr id="17416" name="Text Box 8"/>
          <p:cNvSpPr txBox="1">
            <a:spLocks noChangeArrowheads="1"/>
          </p:cNvSpPr>
          <p:nvPr/>
        </p:nvSpPr>
        <p:spPr bwMode="auto">
          <a:xfrm>
            <a:off x="1865129" y="814569"/>
            <a:ext cx="69977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20000"/>
              </a:spcBef>
              <a:buClr>
                <a:schemeClr val="folHlink"/>
              </a:buClr>
              <a:buSzPct val="60000"/>
              <a:buFont typeface="Wingdings" panose="05000000000000000000" pitchFamily="2" charset="2"/>
              <a:buNone/>
            </a:pPr>
            <a:r>
              <a:rPr lang="en-US" altLang="zh-CN" sz="2000" b="1" dirty="0">
                <a:solidFill>
                  <a:srgbClr val="000000"/>
                </a:solidFill>
                <a:latin typeface="Times New Roman" panose="02020603050405020304" pitchFamily="18" charset="0"/>
                <a:ea typeface="隶书" panose="02010509060101010101" pitchFamily="49" charset="-122"/>
              </a:rPr>
              <a:t>——</a:t>
            </a:r>
            <a:r>
              <a:rPr lang="zh-CN" altLang="en-US" sz="2000" dirty="0">
                <a:sym typeface="Times New Roman" panose="02020603050405020304" pitchFamily="18" charset="0"/>
              </a:rPr>
              <a:t>乙烯在空气中燃烧，</a:t>
            </a:r>
            <a:r>
              <a:rPr lang="zh-CN" altLang="en-US" sz="2000" dirty="0">
                <a:solidFill>
                  <a:srgbClr val="FF0000"/>
                </a:solidFill>
                <a:sym typeface="Times New Roman" panose="02020603050405020304" pitchFamily="18" charset="0"/>
              </a:rPr>
              <a:t>火焰明亮并伴有黑烟</a:t>
            </a:r>
            <a:r>
              <a:rPr lang="zh-CN" altLang="en-US" sz="2000" dirty="0">
                <a:sym typeface="Times New Roman" panose="02020603050405020304" pitchFamily="18" charset="0"/>
              </a:rPr>
              <a:t>，生成</a:t>
            </a:r>
            <a:r>
              <a:rPr lang="en-US" altLang="zh-CN" sz="2000" dirty="0">
                <a:sym typeface="Times New Roman" panose="02020603050405020304" pitchFamily="18" charset="0"/>
              </a:rPr>
              <a:t>CO</a:t>
            </a:r>
            <a:r>
              <a:rPr lang="en-US" altLang="zh-CN" sz="2000" baseline="-25000" dirty="0">
                <a:sym typeface="Times New Roman" panose="02020603050405020304" pitchFamily="18" charset="0"/>
              </a:rPr>
              <a:t>2</a:t>
            </a:r>
            <a:r>
              <a:rPr lang="zh-CN" altLang="en-US" sz="2000" dirty="0">
                <a:sym typeface="Times New Roman" panose="02020603050405020304" pitchFamily="18" charset="0"/>
              </a:rPr>
              <a:t>和</a:t>
            </a:r>
            <a:r>
              <a:rPr lang="en-US" altLang="zh-CN" sz="2000" dirty="0">
                <a:sym typeface="Times New Roman" panose="02020603050405020304" pitchFamily="18" charset="0"/>
              </a:rPr>
              <a:t>H</a:t>
            </a:r>
            <a:r>
              <a:rPr lang="en-US" altLang="zh-CN" sz="2000" baseline="-25000" dirty="0">
                <a:sym typeface="Times New Roman" panose="02020603050405020304" pitchFamily="18" charset="0"/>
              </a:rPr>
              <a:t>2</a:t>
            </a:r>
            <a:r>
              <a:rPr lang="en-US" altLang="zh-CN" sz="2000" dirty="0">
                <a:sym typeface="Times New Roman" panose="02020603050405020304" pitchFamily="18" charset="0"/>
              </a:rPr>
              <a:t>O</a:t>
            </a:r>
            <a:r>
              <a:rPr lang="zh-CN" altLang="en-US" sz="2000" dirty="0">
                <a:sym typeface="Times New Roman" panose="02020603050405020304" pitchFamily="18" charset="0"/>
              </a:rPr>
              <a:t>，同时释放大量的热</a:t>
            </a:r>
            <a:endParaRPr lang="zh-CN" altLang="en-US" sz="2000" b="1" dirty="0">
              <a:solidFill>
                <a:srgbClr val="000000"/>
              </a:solidFill>
              <a:latin typeface="Times New Roman" panose="02020603050405020304" pitchFamily="18" charset="0"/>
              <a:ea typeface="隶书" panose="02010509060101010101" pitchFamily="49" charset="-122"/>
            </a:endParaRPr>
          </a:p>
        </p:txBody>
      </p:sp>
      <p:grpSp>
        <p:nvGrpSpPr>
          <p:cNvPr id="17417" name="Group 9"/>
          <p:cNvGrpSpPr>
            <a:grpSpLocks/>
          </p:cNvGrpSpPr>
          <p:nvPr/>
        </p:nvGrpSpPr>
        <p:grpSpPr bwMode="auto">
          <a:xfrm>
            <a:off x="539552" y="4625878"/>
            <a:ext cx="7467600" cy="688975"/>
            <a:chOff x="624" y="1947"/>
            <a:chExt cx="4704" cy="434"/>
          </a:xfrm>
        </p:grpSpPr>
        <p:sp>
          <p:nvSpPr>
            <p:cNvPr id="23566" name="Text Box 10"/>
            <p:cNvSpPr txBox="1">
              <a:spLocks noChangeArrowheads="1"/>
            </p:cNvSpPr>
            <p:nvPr/>
          </p:nvSpPr>
          <p:spPr bwMode="auto">
            <a:xfrm>
              <a:off x="624" y="2016"/>
              <a:ext cx="470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20000"/>
                </a:spcBef>
                <a:buClr>
                  <a:schemeClr val="folHlink"/>
                </a:buClr>
                <a:buSzPct val="60000"/>
                <a:buFont typeface="Wingdings" panose="05000000000000000000" pitchFamily="2" charset="2"/>
                <a:buNone/>
              </a:pPr>
              <a:r>
                <a:rPr kumimoji="1" lang="en-US" altLang="zh-CN" sz="3200" b="1" dirty="0">
                  <a:solidFill>
                    <a:srgbClr val="000000"/>
                  </a:solidFill>
                </a:rPr>
                <a:t>CH</a:t>
              </a:r>
              <a:r>
                <a:rPr kumimoji="1" lang="en-US" altLang="zh-CN" sz="3200" b="1" baseline="-25000" dirty="0">
                  <a:solidFill>
                    <a:srgbClr val="000000"/>
                  </a:solidFill>
                </a:rPr>
                <a:t>2</a:t>
              </a:r>
              <a:r>
                <a:rPr kumimoji="1" lang="en-US" altLang="zh-CN" sz="3200" b="1" dirty="0">
                  <a:solidFill>
                    <a:srgbClr val="000000"/>
                  </a:solidFill>
                </a:rPr>
                <a:t>=CH</a:t>
              </a:r>
              <a:r>
                <a:rPr kumimoji="1" lang="en-US" altLang="zh-CN" sz="3200" b="1" baseline="-25000" dirty="0">
                  <a:solidFill>
                    <a:srgbClr val="000000"/>
                  </a:solidFill>
                </a:rPr>
                <a:t>2 </a:t>
              </a:r>
              <a:r>
                <a:rPr kumimoji="1" lang="en-US" altLang="zh-CN" sz="3200" b="1" dirty="0">
                  <a:solidFill>
                    <a:srgbClr val="000000"/>
                  </a:solidFill>
                </a:rPr>
                <a:t>+ 3O</a:t>
              </a:r>
              <a:r>
                <a:rPr kumimoji="1" lang="en-US" altLang="zh-CN" sz="3200" b="1" baseline="-25000" dirty="0">
                  <a:solidFill>
                    <a:srgbClr val="000000"/>
                  </a:solidFill>
                </a:rPr>
                <a:t>2</a:t>
              </a:r>
              <a:r>
                <a:rPr kumimoji="1" lang="en-US" altLang="zh-CN" sz="3200" b="1" dirty="0">
                  <a:solidFill>
                    <a:srgbClr val="000000"/>
                  </a:solidFill>
                </a:rPr>
                <a:t>    </a:t>
              </a:r>
              <a:r>
                <a:rPr kumimoji="1" lang="zh-CN" altLang="en-US" sz="3200" b="1" dirty="0">
                  <a:solidFill>
                    <a:srgbClr val="000000"/>
                  </a:solidFill>
                </a:rPr>
                <a:t>　    </a:t>
              </a:r>
              <a:r>
                <a:rPr kumimoji="1" lang="en-US" altLang="zh-CN" sz="3200" b="1" dirty="0">
                  <a:solidFill>
                    <a:srgbClr val="000000"/>
                  </a:solidFill>
                </a:rPr>
                <a:t>2CO</a:t>
              </a:r>
              <a:r>
                <a:rPr kumimoji="1" lang="en-US" altLang="zh-CN" sz="3200" b="1" baseline="-25000" dirty="0">
                  <a:solidFill>
                    <a:srgbClr val="000000"/>
                  </a:solidFill>
                </a:rPr>
                <a:t>2 </a:t>
              </a:r>
              <a:r>
                <a:rPr kumimoji="1" lang="en-US" altLang="zh-CN" sz="3200" b="1" dirty="0">
                  <a:solidFill>
                    <a:srgbClr val="000000"/>
                  </a:solidFill>
                </a:rPr>
                <a:t>+ 2H</a:t>
              </a:r>
              <a:r>
                <a:rPr kumimoji="1" lang="en-US" altLang="zh-CN" sz="3200" b="1" baseline="-25000" dirty="0">
                  <a:solidFill>
                    <a:srgbClr val="000000"/>
                  </a:solidFill>
                </a:rPr>
                <a:t>2</a:t>
              </a:r>
              <a:r>
                <a:rPr kumimoji="1" lang="en-US" altLang="zh-CN" sz="3200" b="1" dirty="0">
                  <a:solidFill>
                    <a:srgbClr val="000000"/>
                  </a:solidFill>
                </a:rPr>
                <a:t>O </a:t>
              </a:r>
              <a:endParaRPr kumimoji="1" lang="en-US" altLang="zh-CN" sz="3200" b="1" dirty="0">
                <a:solidFill>
                  <a:srgbClr val="000000"/>
                </a:solidFill>
                <a:ea typeface="仿宋_GB2312" pitchFamily="49" charset="-122"/>
              </a:endParaRPr>
            </a:p>
          </p:txBody>
        </p:sp>
        <p:sp>
          <p:nvSpPr>
            <p:cNvPr id="23567" name="Line 11"/>
            <p:cNvSpPr>
              <a:spLocks noChangeShapeType="1"/>
            </p:cNvSpPr>
            <p:nvPr/>
          </p:nvSpPr>
          <p:spPr bwMode="auto">
            <a:xfrm>
              <a:off x="2581" y="2234"/>
              <a:ext cx="536"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568" name="Text Box 12"/>
            <p:cNvSpPr txBox="1">
              <a:spLocks noChangeArrowheads="1"/>
            </p:cNvSpPr>
            <p:nvPr/>
          </p:nvSpPr>
          <p:spPr bwMode="auto">
            <a:xfrm>
              <a:off x="2397" y="1947"/>
              <a:ext cx="81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400" b="1">
                  <a:solidFill>
                    <a:srgbClr val="000000"/>
                  </a:solidFill>
                  <a:ea typeface="黑体" panose="02010609060101010101" pitchFamily="49" charset="-122"/>
                </a:rPr>
                <a:t>点燃</a:t>
              </a:r>
            </a:p>
          </p:txBody>
        </p:sp>
      </p:grpSp>
      <p:sp>
        <p:nvSpPr>
          <p:cNvPr id="23562" name="Text Box 13"/>
          <p:cNvSpPr txBox="1">
            <a:spLocks noChangeArrowheads="1"/>
          </p:cNvSpPr>
          <p:nvPr/>
        </p:nvSpPr>
        <p:spPr bwMode="auto">
          <a:xfrm>
            <a:off x="1050925" y="63293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kumimoji="1" lang="zh-CN" altLang="zh-CN" sz="2400">
              <a:solidFill>
                <a:srgbClr val="000000"/>
              </a:solidFill>
              <a:latin typeface="Times New Roman" panose="02020603050405020304" pitchFamily="18" charset="0"/>
              <a:ea typeface="方正舒体" panose="02010601030101010101" pitchFamily="2" charset="-122"/>
            </a:endParaRPr>
          </a:p>
        </p:txBody>
      </p:sp>
      <p:sp>
        <p:nvSpPr>
          <p:cNvPr id="17429" name="Text Box 21"/>
          <p:cNvSpPr txBox="1">
            <a:spLocks noChangeArrowheads="1"/>
          </p:cNvSpPr>
          <p:nvPr/>
        </p:nvSpPr>
        <p:spPr bwMode="auto">
          <a:xfrm>
            <a:off x="154344" y="5558314"/>
            <a:ext cx="88900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a:ea typeface="华文新魏" panose="02010800040101010101" pitchFamily="2" charset="-122"/>
              </a:rPr>
              <a:t>乙烯中的</a:t>
            </a:r>
            <a:r>
              <a:rPr lang="zh-CN" altLang="en-US" sz="2000" dirty="0">
                <a:solidFill>
                  <a:srgbClr val="FF0000"/>
                </a:solidFill>
                <a:ea typeface="华文新魏" panose="02010800040101010101" pitchFamily="2" charset="-122"/>
              </a:rPr>
              <a:t>碳的质量分数较高</a:t>
            </a:r>
            <a:r>
              <a:rPr lang="zh-CN" altLang="en-US" sz="2000" dirty="0">
                <a:ea typeface="华文新魏" panose="02010800040101010101" pitchFamily="2" charset="-122"/>
              </a:rPr>
              <a:t>，燃烧时碳并没有完全被氧化，而本身被烧成炽热状态，故火焰明亮；又由于一部分碳呈现游离态，所以有黑烟冒出。</a:t>
            </a:r>
            <a:r>
              <a:rPr lang="zh-CN" altLang="en-US" sz="2000" dirty="0">
                <a:solidFill>
                  <a:srgbClr val="FF0000"/>
                </a:solidFill>
                <a:ea typeface="华文新魏" panose="02010800040101010101" pitchFamily="2" charset="-122"/>
              </a:rPr>
              <a:t>可以据此检验乙烯和甲烷</a:t>
            </a:r>
          </a:p>
        </p:txBody>
      </p:sp>
      <p:pic>
        <p:nvPicPr>
          <p:cNvPr id="3" name="图片 2">
            <a:hlinkClick r:id="rId4" action="ppaction://hlinkfile"/>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10420" y="1737257"/>
            <a:ext cx="4627710" cy="2524845"/>
          </a:xfrm>
          <a:prstGeom prst="rect">
            <a:avLst/>
          </a:prstGeom>
        </p:spPr>
      </p:pic>
    </p:spTree>
    <p:custDataLst>
      <p:tags r:id="rId1"/>
    </p:custDataLst>
    <p:extLst>
      <p:ext uri="{BB962C8B-B14F-4D97-AF65-F5344CB8AC3E}">
        <p14:creationId xmlns:p14="http://schemas.microsoft.com/office/powerpoint/2010/main" val="7213255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p:cTn id="7" dur="1000" fill="hold"/>
                                        <p:tgtEl>
                                          <p:spTgt spid="17414"/>
                                        </p:tgtEl>
                                        <p:attrNameLst>
                                          <p:attrName>ppt_x</p:attrName>
                                        </p:attrNameLst>
                                      </p:cBhvr>
                                      <p:tavLst>
                                        <p:tav tm="0">
                                          <p:val>
                                            <p:strVal val="#ppt_x-.2"/>
                                          </p:val>
                                        </p:tav>
                                        <p:tav tm="100000">
                                          <p:val>
                                            <p:strVal val="#ppt_x"/>
                                          </p:val>
                                        </p:tav>
                                      </p:tavLst>
                                    </p:anim>
                                    <p:anim calcmode="lin" valueType="num">
                                      <p:cBhvr>
                                        <p:cTn id="8" dur="1000" fill="hold"/>
                                        <p:tgtEl>
                                          <p:spTgt spid="1741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14"/>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17415"/>
                                        </p:tgtEl>
                                        <p:attrNameLst>
                                          <p:attrName>style.visibility</p:attrName>
                                        </p:attrNameLst>
                                      </p:cBhvr>
                                      <p:to>
                                        <p:strVal val="visible"/>
                                      </p:to>
                                    </p:set>
                                    <p:animEffect transition="in" filter="slide(fromBottom)">
                                      <p:cBhvr>
                                        <p:cTn id="14" dur="500"/>
                                        <p:tgtEl>
                                          <p:spTgt spid="1741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416"/>
                                        </p:tgtEl>
                                        <p:attrNameLst>
                                          <p:attrName>style.visibility</p:attrName>
                                        </p:attrNameLst>
                                      </p:cBhvr>
                                      <p:to>
                                        <p:strVal val="visible"/>
                                      </p:to>
                                    </p:set>
                                    <p:animEffect transition="in" filter="wipe(left)">
                                      <p:cBhvr>
                                        <p:cTn id="25" dur="500"/>
                                        <p:tgtEl>
                                          <p:spTgt spid="1741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7417"/>
                                        </p:tgtEl>
                                        <p:attrNameLst>
                                          <p:attrName>style.visibility</p:attrName>
                                        </p:attrNameLst>
                                      </p:cBhvr>
                                      <p:to>
                                        <p:strVal val="visible"/>
                                      </p:to>
                                    </p:set>
                                    <p:animEffect transition="in" filter="wipe(left)">
                                      <p:cBhvr>
                                        <p:cTn id="30" dur="500"/>
                                        <p:tgtEl>
                                          <p:spTgt spid="1741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429"/>
                                        </p:tgtEl>
                                        <p:attrNameLst>
                                          <p:attrName>style.visibility</p:attrName>
                                        </p:attrNameLst>
                                      </p:cBhvr>
                                      <p:to>
                                        <p:strVal val="visible"/>
                                      </p:to>
                                    </p:set>
                                    <p:anim calcmode="lin" valueType="num">
                                      <p:cBhvr additive="base">
                                        <p:cTn id="35" dur="500" fill="hold"/>
                                        <p:tgtEl>
                                          <p:spTgt spid="17429"/>
                                        </p:tgtEl>
                                        <p:attrNameLst>
                                          <p:attrName>ppt_x</p:attrName>
                                        </p:attrNameLst>
                                      </p:cBhvr>
                                      <p:tavLst>
                                        <p:tav tm="0">
                                          <p:val>
                                            <p:strVal val="#ppt_x"/>
                                          </p:val>
                                        </p:tav>
                                        <p:tav tm="100000">
                                          <p:val>
                                            <p:strVal val="#ppt_x"/>
                                          </p:val>
                                        </p:tav>
                                      </p:tavLst>
                                    </p:anim>
                                    <p:anim calcmode="lin" valueType="num">
                                      <p:cBhvr additive="base">
                                        <p:cTn id="36" dur="500" fill="hold"/>
                                        <p:tgtEl>
                                          <p:spTgt spid="174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P spid="17415" grpId="0"/>
      <p:bldP spid="17416" grpId="0"/>
      <p:bldP spid="17429"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p:cNvSpPr>
            <a:spLocks noChangeArrowheads="1"/>
          </p:cNvSpPr>
          <p:nvPr/>
        </p:nvSpPr>
        <p:spPr bwMode="auto">
          <a:xfrm>
            <a:off x="2151063" y="60315"/>
            <a:ext cx="44783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dirty="0" smtClean="0">
                <a:latin typeface="黑体" panose="02010609060101010101" pitchFamily="49" charset="-122"/>
                <a:ea typeface="黑体" panose="02010609060101010101" pitchFamily="49" charset="-122"/>
                <a:cs typeface="Times New Roman" panose="02020603050405020304" pitchFamily="18" charset="0"/>
              </a:rPr>
              <a:t>3</a:t>
            </a:r>
            <a:r>
              <a:rPr lang="zh-CN" altLang="en-US" sz="3600" b="1"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3600" b="1" dirty="0">
                <a:latin typeface="黑体" panose="02010609060101010101" pitchFamily="49" charset="-122"/>
                <a:ea typeface="黑体" panose="02010609060101010101" pitchFamily="49" charset="-122"/>
                <a:cs typeface="Times New Roman" panose="02020603050405020304" pitchFamily="18" charset="0"/>
              </a:rPr>
              <a:t>化学性质</a:t>
            </a:r>
          </a:p>
        </p:txBody>
      </p:sp>
      <p:sp>
        <p:nvSpPr>
          <p:cNvPr id="24581" name="WordArt 4"/>
          <p:cNvSpPr>
            <a:spLocks noChangeArrowheads="1" noChangeShapeType="1" noTextEdit="1"/>
          </p:cNvSpPr>
          <p:nvPr/>
        </p:nvSpPr>
        <p:spPr bwMode="auto">
          <a:xfrm>
            <a:off x="179512" y="174625"/>
            <a:ext cx="1371600" cy="533400"/>
          </a:xfrm>
          <a:prstGeom prst="rect">
            <a:avLst/>
          </a:prstGeom>
        </p:spPr>
        <p:txBody>
          <a:bodyPr wrap="none" fromWordArt="1">
            <a:prstTxWarp prst="textPlain">
              <a:avLst>
                <a:gd name="adj" fmla="val 50000"/>
              </a:avLst>
            </a:prstTxWarp>
          </a:bodyPr>
          <a:lstStyle/>
          <a:p>
            <a:pPr algn="ctr"/>
            <a:r>
              <a:rPr lang="zh-CN" altLang="en-U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隶书" panose="02010509060101010101" pitchFamily="49" charset="-122"/>
                <a:ea typeface="隶书" panose="02010509060101010101" pitchFamily="49" charset="-122"/>
              </a:rPr>
              <a:t>乙烯</a:t>
            </a:r>
          </a:p>
        </p:txBody>
      </p:sp>
      <p:sp>
        <p:nvSpPr>
          <p:cNvPr id="40966" name="Text Box 6"/>
          <p:cNvSpPr txBox="1">
            <a:spLocks noChangeArrowheads="1"/>
          </p:cNvSpPr>
          <p:nvPr/>
        </p:nvSpPr>
        <p:spPr bwMode="auto">
          <a:xfrm>
            <a:off x="5248151" y="53728"/>
            <a:ext cx="396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dirty="0">
                <a:solidFill>
                  <a:srgbClr val="000000"/>
                </a:solidFill>
                <a:ea typeface="隶书" panose="02010509060101010101" pitchFamily="49" charset="-122"/>
              </a:rPr>
              <a:t>⑴ </a:t>
            </a:r>
            <a:r>
              <a:rPr lang="zh-CN" altLang="en-US" sz="3600" b="1" dirty="0">
                <a:solidFill>
                  <a:srgbClr val="000000"/>
                </a:solidFill>
                <a:ea typeface="隶书" panose="02010509060101010101" pitchFamily="49" charset="-122"/>
              </a:rPr>
              <a:t>氧化反应</a:t>
            </a:r>
          </a:p>
        </p:txBody>
      </p:sp>
      <p:sp>
        <p:nvSpPr>
          <p:cNvPr id="24584" name="Text Box 13"/>
          <p:cNvSpPr txBox="1">
            <a:spLocks noChangeArrowheads="1"/>
          </p:cNvSpPr>
          <p:nvPr/>
        </p:nvSpPr>
        <p:spPr bwMode="auto">
          <a:xfrm>
            <a:off x="1050925" y="63293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kumimoji="1" lang="zh-CN" altLang="zh-CN" sz="2400">
              <a:solidFill>
                <a:srgbClr val="000000"/>
              </a:solidFill>
              <a:latin typeface="Times New Roman" panose="02020603050405020304" pitchFamily="18" charset="0"/>
              <a:ea typeface="方正舒体" panose="02010601030101010101" pitchFamily="2" charset="-122"/>
            </a:endParaRPr>
          </a:p>
        </p:txBody>
      </p:sp>
      <p:sp>
        <p:nvSpPr>
          <p:cNvPr id="40977" name="Text Box 17"/>
          <p:cNvSpPr txBox="1">
            <a:spLocks noChangeArrowheads="1"/>
          </p:cNvSpPr>
          <p:nvPr/>
        </p:nvSpPr>
        <p:spPr bwMode="auto">
          <a:xfrm>
            <a:off x="0" y="850106"/>
            <a:ext cx="763672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solidFill>
                  <a:srgbClr val="0033CC"/>
                </a:solidFill>
                <a:latin typeface="Times New Roman" panose="02020603050405020304" pitchFamily="18" charset="0"/>
                <a:ea typeface="隶书" panose="02010509060101010101" pitchFamily="49" charset="-122"/>
              </a:rPr>
              <a:t>②</a:t>
            </a:r>
            <a:r>
              <a:rPr lang="zh-CN" altLang="en-US" sz="3200" b="1" smtClean="0">
                <a:solidFill>
                  <a:srgbClr val="0033CC"/>
                </a:solidFill>
                <a:latin typeface="Times New Roman" panose="02020603050405020304" pitchFamily="18" charset="0"/>
                <a:ea typeface="隶书" panose="02010509060101010101" pitchFamily="49" charset="-122"/>
              </a:rPr>
              <a:t>被酸性高锰酸钾</a:t>
            </a:r>
            <a:r>
              <a:rPr lang="en-US" altLang="zh-CN" sz="3200" b="1" smtClean="0">
                <a:solidFill>
                  <a:srgbClr val="0033CC"/>
                </a:solidFill>
                <a:latin typeface="Times New Roman" panose="02020603050405020304" pitchFamily="18" charset="0"/>
                <a:ea typeface="隶书" panose="02010509060101010101" pitchFamily="49" charset="-122"/>
              </a:rPr>
              <a:t>KMnO</a:t>
            </a:r>
            <a:r>
              <a:rPr lang="en-US" altLang="zh-CN" sz="3200" b="1" baseline="-25000" smtClean="0">
                <a:solidFill>
                  <a:srgbClr val="0033CC"/>
                </a:solidFill>
                <a:latin typeface="Times New Roman" panose="02020603050405020304" pitchFamily="18" charset="0"/>
                <a:ea typeface="隶书" panose="02010509060101010101" pitchFamily="49" charset="-122"/>
              </a:rPr>
              <a:t>4</a:t>
            </a:r>
            <a:r>
              <a:rPr lang="zh-CN" altLang="en-US" sz="3200" b="1" smtClean="0">
                <a:solidFill>
                  <a:srgbClr val="0033CC"/>
                </a:solidFill>
                <a:latin typeface="Times New Roman" panose="02020603050405020304" pitchFamily="18" charset="0"/>
                <a:ea typeface="隶书" panose="02010509060101010101" pitchFamily="49" charset="-122"/>
              </a:rPr>
              <a:t>（</a:t>
            </a:r>
            <a:r>
              <a:rPr lang="en-US" altLang="zh-CN" sz="3200" b="1" smtClean="0">
                <a:solidFill>
                  <a:srgbClr val="0033CC"/>
                </a:solidFill>
                <a:latin typeface="Times New Roman" panose="02020603050405020304" pitchFamily="18" charset="0"/>
                <a:ea typeface="隶书" panose="02010509060101010101" pitchFamily="49" charset="-122"/>
              </a:rPr>
              <a:t>H</a:t>
            </a:r>
            <a:r>
              <a:rPr lang="en-US" altLang="zh-CN" sz="3200" b="1" baseline="30000" smtClean="0">
                <a:solidFill>
                  <a:srgbClr val="0033CC"/>
                </a:solidFill>
                <a:latin typeface="Times New Roman" panose="02020603050405020304" pitchFamily="18" charset="0"/>
                <a:ea typeface="隶书" panose="02010509060101010101" pitchFamily="49" charset="-122"/>
              </a:rPr>
              <a:t>+</a:t>
            </a:r>
            <a:r>
              <a:rPr lang="en-US" altLang="zh-CN" sz="3200" b="1" smtClean="0">
                <a:solidFill>
                  <a:srgbClr val="0033CC"/>
                </a:solidFill>
                <a:latin typeface="Times New Roman" panose="02020603050405020304" pitchFamily="18" charset="0"/>
                <a:ea typeface="隶书" panose="02010509060101010101" pitchFamily="49" charset="-122"/>
              </a:rPr>
              <a:t>)</a:t>
            </a:r>
            <a:r>
              <a:rPr lang="zh-CN" altLang="en-US" sz="3200" b="1" smtClean="0">
                <a:solidFill>
                  <a:srgbClr val="0033CC"/>
                </a:solidFill>
                <a:latin typeface="Times New Roman" panose="02020603050405020304" pitchFamily="18" charset="0"/>
                <a:ea typeface="隶书" panose="02010509060101010101" pitchFamily="49" charset="-122"/>
              </a:rPr>
              <a:t>氧</a:t>
            </a:r>
            <a:r>
              <a:rPr lang="zh-CN" altLang="en-US" sz="3200" b="1" dirty="0">
                <a:solidFill>
                  <a:srgbClr val="0033CC"/>
                </a:solidFill>
                <a:latin typeface="Times New Roman" panose="02020603050405020304" pitchFamily="18" charset="0"/>
                <a:ea typeface="隶书" panose="02010509060101010101" pitchFamily="49" charset="-122"/>
              </a:rPr>
              <a:t>化</a:t>
            </a:r>
            <a:endParaRPr lang="zh-CN" altLang="en-US" sz="2800" b="1" dirty="0">
              <a:solidFill>
                <a:srgbClr val="0033CC"/>
              </a:solidFill>
              <a:latin typeface="Times New Roman" panose="02020603050405020304" pitchFamily="18" charset="0"/>
              <a:ea typeface="隶书" panose="02010509060101010101" pitchFamily="49" charset="-122"/>
            </a:endParaRPr>
          </a:p>
        </p:txBody>
      </p:sp>
      <p:sp>
        <p:nvSpPr>
          <p:cNvPr id="40978" name="Text Box 18"/>
          <p:cNvSpPr txBox="1">
            <a:spLocks noChangeArrowheads="1"/>
          </p:cNvSpPr>
          <p:nvPr/>
        </p:nvSpPr>
        <p:spPr bwMode="auto">
          <a:xfrm>
            <a:off x="278767" y="5732863"/>
            <a:ext cx="837961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000" b="1" dirty="0"/>
              <a:t>12KMnO</a:t>
            </a:r>
            <a:r>
              <a:rPr kumimoji="1" lang="en-US" altLang="zh-CN" sz="2000" b="1" baseline="-25000" dirty="0"/>
              <a:t>4 </a:t>
            </a:r>
            <a:r>
              <a:rPr kumimoji="1" lang="en-US" altLang="zh-CN" sz="2000" b="1" dirty="0"/>
              <a:t>+18H</a:t>
            </a:r>
            <a:r>
              <a:rPr kumimoji="1" lang="en-US" altLang="zh-CN" sz="2000" b="1" baseline="-25000" dirty="0"/>
              <a:t>2</a:t>
            </a:r>
            <a:r>
              <a:rPr kumimoji="1" lang="en-US" altLang="zh-CN" sz="2000" b="1" dirty="0"/>
              <a:t>SO</a:t>
            </a:r>
            <a:r>
              <a:rPr kumimoji="1" lang="en-US" altLang="zh-CN" sz="2000" b="1" baseline="-25000" dirty="0"/>
              <a:t>4</a:t>
            </a:r>
            <a:r>
              <a:rPr kumimoji="1" lang="en-US" altLang="zh-CN" sz="2000" b="1" dirty="0"/>
              <a:t>+5C</a:t>
            </a:r>
            <a:r>
              <a:rPr kumimoji="1" lang="en-US" altLang="zh-CN" sz="2000" b="1" baseline="-25000" dirty="0"/>
              <a:t>2</a:t>
            </a:r>
            <a:r>
              <a:rPr kumimoji="1" lang="en-US" altLang="zh-CN" sz="2000" b="1" dirty="0"/>
              <a:t>H</a:t>
            </a:r>
            <a:r>
              <a:rPr kumimoji="1" lang="en-US" altLang="zh-CN" sz="2000" b="1" baseline="-25000" dirty="0"/>
              <a:t>4</a:t>
            </a:r>
            <a:r>
              <a:rPr kumimoji="1" lang="en-US" altLang="zh-CN" sz="2000" b="1" dirty="0" smtClean="0"/>
              <a:t>→12MnSO</a:t>
            </a:r>
            <a:r>
              <a:rPr kumimoji="1" lang="en-US" altLang="zh-CN" sz="2000" b="1" baseline="-25000" dirty="0" smtClean="0"/>
              <a:t>4</a:t>
            </a:r>
            <a:r>
              <a:rPr kumimoji="1" lang="en-US" altLang="zh-CN" sz="2000" b="1" dirty="0" smtClean="0"/>
              <a:t>+6K</a:t>
            </a:r>
            <a:r>
              <a:rPr kumimoji="1" lang="en-US" altLang="zh-CN" sz="2000" b="1" baseline="-25000" dirty="0" smtClean="0"/>
              <a:t>2</a:t>
            </a:r>
            <a:r>
              <a:rPr kumimoji="1" lang="en-US" altLang="zh-CN" sz="2000" b="1" dirty="0" smtClean="0"/>
              <a:t>SO</a:t>
            </a:r>
            <a:r>
              <a:rPr kumimoji="1" lang="en-US" altLang="zh-CN" sz="2000" b="1" baseline="-25000" dirty="0" smtClean="0"/>
              <a:t>4 </a:t>
            </a:r>
            <a:r>
              <a:rPr kumimoji="1" lang="en-US" altLang="zh-CN" sz="2000" b="1" dirty="0"/>
              <a:t>+10</a:t>
            </a:r>
            <a:r>
              <a:rPr kumimoji="1" lang="en-US" altLang="zh-CN" sz="2000" b="1" dirty="0">
                <a:solidFill>
                  <a:srgbClr val="FF0000"/>
                </a:solidFill>
              </a:rPr>
              <a:t>CO</a:t>
            </a:r>
            <a:r>
              <a:rPr kumimoji="1" lang="en-US" altLang="zh-CN" sz="2000" b="1" baseline="-25000" dirty="0">
                <a:solidFill>
                  <a:srgbClr val="FF0000"/>
                </a:solidFill>
              </a:rPr>
              <a:t>2</a:t>
            </a:r>
            <a:r>
              <a:rPr kumimoji="1" lang="en-US" altLang="zh-CN" sz="2000" b="1" dirty="0">
                <a:solidFill>
                  <a:srgbClr val="FF0000"/>
                </a:solidFill>
              </a:rPr>
              <a:t> </a:t>
            </a:r>
            <a:r>
              <a:rPr kumimoji="1" lang="en-US" altLang="zh-CN" sz="2000" b="1" dirty="0"/>
              <a:t>+28H</a:t>
            </a:r>
            <a:r>
              <a:rPr kumimoji="1" lang="en-US" altLang="zh-CN" sz="2000" b="1" baseline="-25000" dirty="0"/>
              <a:t>2</a:t>
            </a:r>
            <a:r>
              <a:rPr kumimoji="1" lang="en-US" altLang="zh-CN" sz="2000" b="1" dirty="0"/>
              <a:t>O</a:t>
            </a:r>
          </a:p>
        </p:txBody>
      </p:sp>
      <p:sp>
        <p:nvSpPr>
          <p:cNvPr id="24590" name="AutoShape 19">
            <a:hlinkClick r:id="" action="ppaction://hlinkshowjump?jump=previousslide" highlightClick="1"/>
          </p:cNvPr>
          <p:cNvSpPr>
            <a:spLocks noChangeArrowheads="1"/>
          </p:cNvSpPr>
          <p:nvPr/>
        </p:nvSpPr>
        <p:spPr bwMode="auto">
          <a:xfrm>
            <a:off x="8153400" y="6477000"/>
            <a:ext cx="228600" cy="22860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591" name="AutoShape 20">
            <a:hlinkClick r:id="" action="ppaction://hlinkshowjump?jump=nextslide" highlightClick="1"/>
          </p:cNvPr>
          <p:cNvSpPr>
            <a:spLocks noChangeArrowheads="1"/>
          </p:cNvSpPr>
          <p:nvPr/>
        </p:nvSpPr>
        <p:spPr bwMode="auto">
          <a:xfrm>
            <a:off x="8534400" y="6477000"/>
            <a:ext cx="228600" cy="228600"/>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3" name="图片 2">
            <a:hlinkClick r:id="rId3" action="ppaction://hlinkfile"/>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405" y="1466819"/>
            <a:ext cx="6492995" cy="3128084"/>
          </a:xfrm>
          <a:prstGeom prst="rect">
            <a:avLst/>
          </a:prstGeom>
        </p:spPr>
      </p:pic>
      <p:sp>
        <p:nvSpPr>
          <p:cNvPr id="2" name="矩形 1"/>
          <p:cNvSpPr/>
          <p:nvPr/>
        </p:nvSpPr>
        <p:spPr>
          <a:xfrm>
            <a:off x="541582" y="4961122"/>
            <a:ext cx="5032147" cy="923330"/>
          </a:xfrm>
          <a:prstGeom prst="rect">
            <a:avLst/>
          </a:prstGeom>
          <a:noFill/>
        </p:spPr>
        <p:txBody>
          <a:bodyPr wrap="none" lIns="91440" tIns="45720" rIns="91440" bIns="45720">
            <a:spAutoFit/>
          </a:bodyPr>
          <a:lstStyle/>
          <a:p>
            <a:pPr algn="ctr"/>
            <a:r>
              <a:rPr lang="zh-CN" altLang="en-US" sz="5400">
                <a:ln w="0"/>
                <a:effectLst>
                  <a:outerShdw blurRad="38100" dist="19050" dir="2700000" algn="tl" rotWithShape="0">
                    <a:schemeClr val="dk1">
                      <a:alpha val="40000"/>
                    </a:schemeClr>
                  </a:outerShdw>
                </a:effectLst>
              </a:rPr>
              <a:t>请</a:t>
            </a:r>
            <a:r>
              <a:rPr lang="zh-CN" altLang="en-US" sz="5400" smtClean="0">
                <a:ln w="0"/>
                <a:effectLst>
                  <a:outerShdw blurRad="38100" dist="19050" dir="2700000" algn="tl" rotWithShape="0">
                    <a:schemeClr val="dk1">
                      <a:alpha val="40000"/>
                    </a:schemeClr>
                  </a:outerShdw>
                </a:effectLst>
              </a:rPr>
              <a:t>写化学方程式</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4" name="矩形 3"/>
          <p:cNvSpPr/>
          <p:nvPr/>
        </p:nvSpPr>
        <p:spPr>
          <a:xfrm>
            <a:off x="6629400" y="1865033"/>
            <a:ext cx="2441694" cy="2800767"/>
          </a:xfrm>
          <a:prstGeom prst="rect">
            <a:avLst/>
          </a:prstGeom>
          <a:noFill/>
        </p:spPr>
        <p:txBody>
          <a:bodyPr wrap="none" lIns="91440" tIns="45720" rIns="91440" bIns="45720">
            <a:spAutoFit/>
          </a:bodyPr>
          <a:lstStyle/>
          <a:p>
            <a:pPr algn="ctr"/>
            <a:r>
              <a:rPr lang="zh-CN" altLang="en-US" sz="4400" b="0" cap="none" spc="0" smtClean="0">
                <a:ln w="0"/>
                <a:solidFill>
                  <a:schemeClr val="tx1"/>
                </a:solidFill>
                <a:effectLst>
                  <a:outerShdw blurRad="38100" dist="19050" dir="2700000" algn="tl" rotWithShape="0">
                    <a:schemeClr val="dk1">
                      <a:alpha val="40000"/>
                    </a:schemeClr>
                  </a:outerShdw>
                </a:effectLst>
              </a:rPr>
              <a:t>口诀：</a:t>
            </a:r>
            <a:endParaRPr lang="en-US" altLang="zh-CN" sz="4400" b="0" cap="none" spc="0" smtClean="0">
              <a:ln w="0"/>
              <a:solidFill>
                <a:schemeClr val="tx1"/>
              </a:solidFill>
              <a:effectLst>
                <a:outerShdw blurRad="38100" dist="19050" dir="2700000" algn="tl" rotWithShape="0">
                  <a:schemeClr val="dk1">
                    <a:alpha val="40000"/>
                  </a:schemeClr>
                </a:outerShdw>
              </a:effectLst>
            </a:endParaRPr>
          </a:p>
          <a:p>
            <a:pPr algn="ctr"/>
            <a:r>
              <a:rPr lang="zh-CN" altLang="en-US" sz="4400" b="0" cap="none" spc="0" smtClean="0">
                <a:ln w="0"/>
                <a:solidFill>
                  <a:schemeClr val="tx1"/>
                </a:solidFill>
                <a:effectLst>
                  <a:outerShdw blurRad="38100" dist="19050" dir="2700000" algn="tl" rotWithShape="0">
                    <a:schemeClr val="dk1">
                      <a:alpha val="40000"/>
                    </a:schemeClr>
                  </a:outerShdw>
                </a:effectLst>
              </a:rPr>
              <a:t>二氢成气</a:t>
            </a:r>
            <a:endParaRPr lang="en-US" altLang="zh-CN" sz="4400" b="0" cap="none" spc="0" smtClean="0">
              <a:ln w="0"/>
              <a:solidFill>
                <a:schemeClr val="tx1"/>
              </a:solidFill>
              <a:effectLst>
                <a:outerShdw blurRad="38100" dist="19050" dir="2700000" algn="tl" rotWithShape="0">
                  <a:schemeClr val="dk1">
                    <a:alpha val="40000"/>
                  </a:schemeClr>
                </a:outerShdw>
              </a:effectLst>
            </a:endParaRPr>
          </a:p>
          <a:p>
            <a:pPr algn="ctr"/>
            <a:r>
              <a:rPr lang="zh-CN" altLang="en-US" sz="4400" smtClean="0">
                <a:ln w="0"/>
                <a:effectLst>
                  <a:outerShdw blurRad="38100" dist="19050" dir="2700000" algn="tl" rotWithShape="0">
                    <a:schemeClr val="dk1">
                      <a:alpha val="40000"/>
                    </a:schemeClr>
                  </a:outerShdw>
                </a:effectLst>
              </a:rPr>
              <a:t>一氢成酸</a:t>
            </a:r>
            <a:endParaRPr lang="en-US" altLang="zh-CN" sz="4400" smtClean="0">
              <a:ln w="0"/>
              <a:effectLst>
                <a:outerShdw blurRad="38100" dist="19050" dir="2700000" algn="tl" rotWithShape="0">
                  <a:schemeClr val="dk1">
                    <a:alpha val="40000"/>
                  </a:schemeClr>
                </a:outerShdw>
              </a:effectLst>
            </a:endParaRPr>
          </a:p>
          <a:p>
            <a:pPr algn="ctr"/>
            <a:r>
              <a:rPr lang="zh-CN" altLang="en-US" sz="4400" b="0" cap="none" spc="0" smtClean="0">
                <a:ln w="0"/>
                <a:solidFill>
                  <a:schemeClr val="tx1"/>
                </a:solidFill>
                <a:effectLst>
                  <a:outerShdw blurRad="38100" dist="19050" dir="2700000" algn="tl" rotWithShape="0">
                    <a:schemeClr val="dk1">
                      <a:alpha val="40000"/>
                    </a:schemeClr>
                  </a:outerShdw>
                </a:effectLst>
              </a:rPr>
              <a:t>无氢成酮</a:t>
            </a:r>
            <a:endParaRPr lang="zh-CN" altLang="en-US" sz="4400" b="0" cap="none" spc="0">
              <a:ln w="0"/>
              <a:solidFill>
                <a:schemeClr val="tx1"/>
              </a:solidFill>
              <a:effectLst>
                <a:outerShdw blurRad="38100" dist="19050" dir="2700000" algn="tl" rotWithShape="0">
                  <a:schemeClr val="dk1">
                    <a:alpha val="40000"/>
                  </a:schemeClr>
                </a:outerShdw>
              </a:effectLst>
            </a:endParaRPr>
          </a:p>
        </p:txBody>
      </p:sp>
    </p:spTree>
    <p:custDataLst>
      <p:tags r:id="rId1"/>
    </p:custDataLst>
    <p:extLst>
      <p:ext uri="{BB962C8B-B14F-4D97-AF65-F5344CB8AC3E}">
        <p14:creationId xmlns:p14="http://schemas.microsoft.com/office/powerpoint/2010/main" val="1105307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 calcmode="lin" valueType="num">
                                      <p:cBhvr>
                                        <p:cTn id="7" dur="1000" fill="hold"/>
                                        <p:tgtEl>
                                          <p:spTgt spid="40966"/>
                                        </p:tgtEl>
                                        <p:attrNameLst>
                                          <p:attrName>ppt_x</p:attrName>
                                        </p:attrNameLst>
                                      </p:cBhvr>
                                      <p:tavLst>
                                        <p:tav tm="0">
                                          <p:val>
                                            <p:strVal val="#ppt_x-.2"/>
                                          </p:val>
                                        </p:tav>
                                        <p:tav tm="100000">
                                          <p:val>
                                            <p:strVal val="#ppt_x"/>
                                          </p:val>
                                        </p:tav>
                                      </p:tavLst>
                                    </p:anim>
                                    <p:anim calcmode="lin" valueType="num">
                                      <p:cBhvr>
                                        <p:cTn id="8" dur="1000" fill="hold"/>
                                        <p:tgtEl>
                                          <p:spTgt spid="40966"/>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96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0977"/>
                                        </p:tgtEl>
                                        <p:attrNameLst>
                                          <p:attrName>style.visibility</p:attrName>
                                        </p:attrNameLst>
                                      </p:cBhvr>
                                      <p:to>
                                        <p:strVal val="visible"/>
                                      </p:to>
                                    </p:set>
                                    <p:animEffect transition="in" filter="wipe(left)">
                                      <p:cBhvr>
                                        <p:cTn id="14" dur="500"/>
                                        <p:tgtEl>
                                          <p:spTgt spid="4097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grpId="0" nodeType="clickEffect">
                                  <p:stCondLst>
                                    <p:cond delay="0"/>
                                  </p:stCondLst>
                                  <p:childTnLst>
                                    <p:set>
                                      <p:cBhvr>
                                        <p:cTn id="36" dur="1" fill="hold">
                                          <p:stCondLst>
                                            <p:cond delay="0"/>
                                          </p:stCondLst>
                                        </p:cTn>
                                        <p:tgtEl>
                                          <p:spTgt spid="40978">
                                            <p:txEl>
                                              <p:pRg st="0" end="0"/>
                                            </p:txEl>
                                          </p:spTgt>
                                        </p:tgtEl>
                                        <p:attrNameLst>
                                          <p:attrName>style.visibility</p:attrName>
                                        </p:attrNameLst>
                                      </p:cBhvr>
                                      <p:to>
                                        <p:strVal val="visible"/>
                                      </p:to>
                                    </p:set>
                                    <p:animEffect transition="in" filter="barn(outVertical)">
                                      <p:cBhvr>
                                        <p:cTn id="37" dur="500"/>
                                        <p:tgtEl>
                                          <p:spTgt spid="4097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P spid="40977" grpId="0"/>
      <p:bldP spid="40978" grpId="0" build="p" autoUpdateAnimBg="0"/>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99697" y="692696"/>
            <a:ext cx="2441694" cy="2800767"/>
          </a:xfrm>
          <a:prstGeom prst="rect">
            <a:avLst/>
          </a:prstGeom>
          <a:noFill/>
        </p:spPr>
        <p:txBody>
          <a:bodyPr wrap="none" lIns="91440" tIns="45720" rIns="91440" bIns="45720">
            <a:spAutoFit/>
          </a:bodyPr>
          <a:lstStyle/>
          <a:p>
            <a:pPr algn="ctr"/>
            <a:r>
              <a:rPr lang="zh-CN" altLang="en-US" sz="4400" b="0" cap="none" spc="0" smtClean="0">
                <a:ln w="0"/>
                <a:solidFill>
                  <a:schemeClr val="tx1"/>
                </a:solidFill>
                <a:effectLst>
                  <a:outerShdw blurRad="38100" dist="19050" dir="2700000" algn="tl" rotWithShape="0">
                    <a:schemeClr val="dk1">
                      <a:alpha val="40000"/>
                    </a:schemeClr>
                  </a:outerShdw>
                </a:effectLst>
              </a:rPr>
              <a:t>口诀：</a:t>
            </a:r>
            <a:endParaRPr lang="en-US" altLang="zh-CN" sz="4400" b="0" cap="none" spc="0" smtClean="0">
              <a:ln w="0"/>
              <a:solidFill>
                <a:schemeClr val="tx1"/>
              </a:solidFill>
              <a:effectLst>
                <a:outerShdw blurRad="38100" dist="19050" dir="2700000" algn="tl" rotWithShape="0">
                  <a:schemeClr val="dk1">
                    <a:alpha val="40000"/>
                  </a:schemeClr>
                </a:outerShdw>
              </a:effectLst>
            </a:endParaRPr>
          </a:p>
          <a:p>
            <a:pPr algn="ctr"/>
            <a:r>
              <a:rPr lang="zh-CN" altLang="en-US" sz="4400" b="0" cap="none" spc="0" smtClean="0">
                <a:ln w="0"/>
                <a:solidFill>
                  <a:schemeClr val="tx1"/>
                </a:solidFill>
                <a:effectLst>
                  <a:outerShdw blurRad="38100" dist="19050" dir="2700000" algn="tl" rotWithShape="0">
                    <a:schemeClr val="dk1">
                      <a:alpha val="40000"/>
                    </a:schemeClr>
                  </a:outerShdw>
                </a:effectLst>
              </a:rPr>
              <a:t>二氢成气</a:t>
            </a:r>
            <a:endParaRPr lang="en-US" altLang="zh-CN" sz="4400" b="0" cap="none" spc="0" smtClean="0">
              <a:ln w="0"/>
              <a:solidFill>
                <a:schemeClr val="tx1"/>
              </a:solidFill>
              <a:effectLst>
                <a:outerShdw blurRad="38100" dist="19050" dir="2700000" algn="tl" rotWithShape="0">
                  <a:schemeClr val="dk1">
                    <a:alpha val="40000"/>
                  </a:schemeClr>
                </a:outerShdw>
              </a:effectLst>
            </a:endParaRPr>
          </a:p>
          <a:p>
            <a:pPr algn="ctr"/>
            <a:r>
              <a:rPr lang="zh-CN" altLang="en-US" sz="4400" smtClean="0">
                <a:ln w="0"/>
                <a:effectLst>
                  <a:outerShdw blurRad="38100" dist="19050" dir="2700000" algn="tl" rotWithShape="0">
                    <a:schemeClr val="dk1">
                      <a:alpha val="40000"/>
                    </a:schemeClr>
                  </a:outerShdw>
                </a:effectLst>
              </a:rPr>
              <a:t>一氢成酸</a:t>
            </a:r>
            <a:endParaRPr lang="en-US" altLang="zh-CN" sz="4400" smtClean="0">
              <a:ln w="0"/>
              <a:effectLst>
                <a:outerShdw blurRad="38100" dist="19050" dir="2700000" algn="tl" rotWithShape="0">
                  <a:schemeClr val="dk1">
                    <a:alpha val="40000"/>
                  </a:schemeClr>
                </a:outerShdw>
              </a:effectLst>
            </a:endParaRPr>
          </a:p>
          <a:p>
            <a:pPr algn="ctr"/>
            <a:r>
              <a:rPr lang="zh-CN" altLang="en-US" sz="4400" b="0" cap="none" spc="0" smtClean="0">
                <a:ln w="0"/>
                <a:solidFill>
                  <a:schemeClr val="tx1"/>
                </a:solidFill>
                <a:effectLst>
                  <a:outerShdw blurRad="38100" dist="19050" dir="2700000" algn="tl" rotWithShape="0">
                    <a:schemeClr val="dk1">
                      <a:alpha val="40000"/>
                    </a:schemeClr>
                  </a:outerShdw>
                </a:effectLst>
              </a:rPr>
              <a:t>无氢成酮</a:t>
            </a:r>
            <a:endParaRPr lang="zh-CN" altLang="en-US" sz="4400" b="0" cap="none" spc="0">
              <a:ln w="0"/>
              <a:solidFill>
                <a:schemeClr val="tx1"/>
              </a:solidFill>
              <a:effectLst>
                <a:outerShdw blurRad="38100" dist="19050" dir="2700000" algn="tl" rotWithShape="0">
                  <a:schemeClr val="dk1">
                    <a:alpha val="40000"/>
                  </a:schemeClr>
                </a:outerShdw>
              </a:effectLst>
            </a:endParaRPr>
          </a:p>
        </p:txBody>
      </p:sp>
      <p:sp>
        <p:nvSpPr>
          <p:cNvPr id="3" name="矩形 2"/>
          <p:cNvSpPr/>
          <p:nvPr/>
        </p:nvSpPr>
        <p:spPr>
          <a:xfrm>
            <a:off x="215516" y="815222"/>
            <a:ext cx="5314275" cy="1323439"/>
          </a:xfrm>
          <a:prstGeom prst="rect">
            <a:avLst/>
          </a:prstGeom>
          <a:noFill/>
        </p:spPr>
        <p:txBody>
          <a:bodyPr wrap="none" lIns="91440" tIns="45720" rIns="91440" bIns="45720">
            <a:spAutoFit/>
          </a:bodyPr>
          <a:lstStyle/>
          <a:p>
            <a:pPr algn="ctr"/>
            <a:r>
              <a:rPr lang="zh-CN" altLang="en-US" sz="4000">
                <a:ln w="0"/>
                <a:solidFill>
                  <a:srgbClr val="FF0000"/>
                </a:solidFill>
                <a:effectLst>
                  <a:outerShdw blurRad="38100" dist="19050" dir="2700000" algn="tl" rotWithShape="0">
                    <a:schemeClr val="dk1">
                      <a:alpha val="40000"/>
                    </a:schemeClr>
                  </a:outerShdw>
                </a:effectLst>
              </a:rPr>
              <a:t>请</a:t>
            </a:r>
            <a:r>
              <a:rPr lang="zh-CN" altLang="en-US" sz="4000" smtClean="0">
                <a:ln w="0"/>
                <a:solidFill>
                  <a:srgbClr val="FF0000"/>
                </a:solidFill>
                <a:effectLst>
                  <a:outerShdw blurRad="38100" dist="19050" dir="2700000" algn="tl" rotWithShape="0">
                    <a:schemeClr val="dk1">
                      <a:alpha val="40000"/>
                    </a:schemeClr>
                  </a:outerShdw>
                </a:effectLst>
              </a:rPr>
              <a:t>写出下列烯烃被酸性</a:t>
            </a:r>
            <a:endParaRPr lang="en-US" altLang="zh-CN" sz="4000" smtClean="0">
              <a:ln w="0"/>
              <a:solidFill>
                <a:srgbClr val="FF0000"/>
              </a:solidFill>
              <a:effectLst>
                <a:outerShdw blurRad="38100" dist="19050" dir="2700000" algn="tl" rotWithShape="0">
                  <a:schemeClr val="dk1">
                    <a:alpha val="40000"/>
                  </a:schemeClr>
                </a:outerShdw>
              </a:effectLst>
            </a:endParaRPr>
          </a:p>
          <a:p>
            <a:pPr algn="ctr"/>
            <a:r>
              <a:rPr lang="zh-CN" altLang="en-US" sz="4000" smtClean="0">
                <a:ln w="0"/>
                <a:solidFill>
                  <a:srgbClr val="FF0000"/>
                </a:solidFill>
                <a:effectLst>
                  <a:outerShdw blurRad="38100" dist="19050" dir="2700000" algn="tl" rotWithShape="0">
                    <a:schemeClr val="dk1">
                      <a:alpha val="40000"/>
                    </a:schemeClr>
                  </a:outerShdw>
                </a:effectLst>
              </a:rPr>
              <a:t>高锰酸钾氧化的产物？</a:t>
            </a:r>
            <a:endParaRPr lang="zh-CN" altLang="en-US" sz="4000" b="0" cap="none" spc="0">
              <a:ln w="0"/>
              <a:solidFill>
                <a:srgbClr val="FF0000"/>
              </a:solidFill>
              <a:effectLst>
                <a:outerShdw blurRad="38100" dist="19050" dir="2700000" algn="tl" rotWithShape="0">
                  <a:schemeClr val="dk1">
                    <a:alpha val="40000"/>
                  </a:schemeClr>
                </a:outerShdw>
              </a:effectLst>
            </a:endParaRPr>
          </a:p>
        </p:txBody>
      </p:sp>
      <p:pic>
        <p:nvPicPr>
          <p:cNvPr id="4" name="图片 3"/>
          <p:cNvPicPr>
            <a:picLocks noChangeAspect="1"/>
          </p:cNvPicPr>
          <p:nvPr/>
        </p:nvPicPr>
        <p:blipFill>
          <a:blip r:embed="rId2"/>
          <a:stretch>
            <a:fillRect/>
          </a:stretch>
        </p:blipFill>
        <p:spPr>
          <a:xfrm>
            <a:off x="539552" y="2786499"/>
            <a:ext cx="2672358" cy="1413927"/>
          </a:xfrm>
          <a:prstGeom prst="rect">
            <a:avLst/>
          </a:prstGeom>
        </p:spPr>
      </p:pic>
      <p:pic>
        <p:nvPicPr>
          <p:cNvPr id="5" name="图片 4"/>
          <p:cNvPicPr>
            <a:picLocks noChangeAspect="1"/>
          </p:cNvPicPr>
          <p:nvPr/>
        </p:nvPicPr>
        <p:blipFill>
          <a:blip r:embed="rId3"/>
          <a:stretch>
            <a:fillRect/>
          </a:stretch>
        </p:blipFill>
        <p:spPr>
          <a:xfrm>
            <a:off x="1079612" y="4509120"/>
            <a:ext cx="2234199" cy="1979971"/>
          </a:xfrm>
          <a:prstGeom prst="rect">
            <a:avLst/>
          </a:prstGeom>
        </p:spPr>
      </p:pic>
      <p:pic>
        <p:nvPicPr>
          <p:cNvPr id="6" name="图片 5"/>
          <p:cNvPicPr>
            <a:picLocks noChangeAspect="1"/>
          </p:cNvPicPr>
          <p:nvPr/>
        </p:nvPicPr>
        <p:blipFill>
          <a:blip r:embed="rId4"/>
          <a:stretch>
            <a:fillRect/>
          </a:stretch>
        </p:blipFill>
        <p:spPr>
          <a:xfrm>
            <a:off x="4680012" y="3624795"/>
            <a:ext cx="2880320" cy="2311339"/>
          </a:xfrm>
          <a:prstGeom prst="rect">
            <a:avLst/>
          </a:prstGeom>
        </p:spPr>
      </p:pic>
    </p:spTree>
    <p:extLst>
      <p:ext uri="{BB962C8B-B14F-4D97-AF65-F5344CB8AC3E}">
        <p14:creationId xmlns:p14="http://schemas.microsoft.com/office/powerpoint/2010/main" val="11652525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3"/>
          <p:cNvSpPr txBox="1">
            <a:spLocks noChangeArrowheads="1"/>
          </p:cNvSpPr>
          <p:nvPr/>
        </p:nvSpPr>
        <p:spPr bwMode="auto">
          <a:xfrm>
            <a:off x="5029150" y="-30005"/>
            <a:ext cx="4038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4000" b="1" dirty="0">
                <a:solidFill>
                  <a:srgbClr val="000000"/>
                </a:solidFill>
                <a:ea typeface="隶书" panose="02010509060101010101" pitchFamily="49" charset="-122"/>
              </a:rPr>
              <a:t>⑵ </a:t>
            </a:r>
            <a:r>
              <a:rPr lang="zh-CN" altLang="en-US" sz="4000" b="1" dirty="0">
                <a:solidFill>
                  <a:srgbClr val="000000"/>
                </a:solidFill>
                <a:ea typeface="隶书" panose="02010509060101010101" pitchFamily="49" charset="-122"/>
              </a:rPr>
              <a:t>加成反应</a:t>
            </a:r>
          </a:p>
        </p:txBody>
      </p:sp>
      <p:sp>
        <p:nvSpPr>
          <p:cNvPr id="25605" name="WordArt 4"/>
          <p:cNvSpPr>
            <a:spLocks noChangeArrowheads="1" noChangeShapeType="1" noTextEdit="1"/>
          </p:cNvSpPr>
          <p:nvPr/>
        </p:nvSpPr>
        <p:spPr bwMode="auto">
          <a:xfrm>
            <a:off x="282623" y="48397"/>
            <a:ext cx="1371600" cy="533400"/>
          </a:xfrm>
          <a:prstGeom prst="rect">
            <a:avLst/>
          </a:prstGeom>
        </p:spPr>
        <p:txBody>
          <a:bodyPr wrap="none" fromWordArt="1">
            <a:prstTxWarp prst="textPlain">
              <a:avLst>
                <a:gd name="adj" fmla="val 50000"/>
              </a:avLst>
            </a:prstTxWarp>
          </a:bodyPr>
          <a:lstStyle/>
          <a:p>
            <a:pPr algn="ctr"/>
            <a:r>
              <a:rPr lang="zh-CN" altLang="en-U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隶书" panose="02010509060101010101" pitchFamily="49" charset="-122"/>
                <a:ea typeface="隶书" panose="02010509060101010101" pitchFamily="49" charset="-122"/>
              </a:rPr>
              <a:t>乙烯</a:t>
            </a:r>
          </a:p>
        </p:txBody>
      </p:sp>
      <p:sp>
        <p:nvSpPr>
          <p:cNvPr id="25609" name="AutoShape 8">
            <a:hlinkClick r:id="" action="ppaction://hlinkshowjump?jump=previousslide" highlightClick="1"/>
          </p:cNvPr>
          <p:cNvSpPr>
            <a:spLocks noChangeArrowheads="1"/>
          </p:cNvSpPr>
          <p:nvPr/>
        </p:nvSpPr>
        <p:spPr bwMode="auto">
          <a:xfrm>
            <a:off x="8153400" y="6477000"/>
            <a:ext cx="228600" cy="22860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0" name="AutoShape 9">
            <a:hlinkClick r:id="" action="ppaction://hlinkshowjump?jump=nextslide" highlightClick="1"/>
          </p:cNvPr>
          <p:cNvSpPr>
            <a:spLocks noChangeArrowheads="1"/>
          </p:cNvSpPr>
          <p:nvPr/>
        </p:nvSpPr>
        <p:spPr bwMode="auto">
          <a:xfrm>
            <a:off x="8534400" y="6477000"/>
            <a:ext cx="228600" cy="228600"/>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9" name="Rectangle 3"/>
          <p:cNvSpPr>
            <a:spLocks noChangeArrowheads="1"/>
          </p:cNvSpPr>
          <p:nvPr/>
        </p:nvSpPr>
        <p:spPr bwMode="auto">
          <a:xfrm>
            <a:off x="2112168" y="7144"/>
            <a:ext cx="44783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dirty="0" smtClean="0">
                <a:latin typeface="黑体" panose="02010609060101010101" pitchFamily="49" charset="-122"/>
                <a:ea typeface="黑体" panose="02010609060101010101" pitchFamily="49" charset="-122"/>
                <a:cs typeface="Times New Roman" panose="02020603050405020304" pitchFamily="18" charset="0"/>
              </a:rPr>
              <a:t>3</a:t>
            </a:r>
            <a:r>
              <a:rPr lang="zh-CN" altLang="en-US" sz="3600" b="1"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3600" b="1" dirty="0">
                <a:latin typeface="黑体" panose="02010609060101010101" pitchFamily="49" charset="-122"/>
                <a:ea typeface="黑体" panose="02010609060101010101" pitchFamily="49" charset="-122"/>
                <a:cs typeface="Times New Roman" panose="02020603050405020304" pitchFamily="18" charset="0"/>
              </a:rPr>
              <a:t>化学性质</a:t>
            </a:r>
          </a:p>
        </p:txBody>
      </p:sp>
      <p:pic>
        <p:nvPicPr>
          <p:cNvPr id="3" name="图片 2">
            <a:hlinkClick r:id="rId2" action="ppaction://hlinkfile"/>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758" y="1239746"/>
            <a:ext cx="7981155" cy="4428492"/>
          </a:xfrm>
          <a:prstGeom prst="rect">
            <a:avLst/>
          </a:prstGeom>
        </p:spPr>
      </p:pic>
      <p:sp>
        <p:nvSpPr>
          <p:cNvPr id="9" name="Rectangle 5"/>
          <p:cNvSpPr>
            <a:spLocks noChangeArrowheads="1"/>
          </p:cNvSpPr>
          <p:nvPr/>
        </p:nvSpPr>
        <p:spPr bwMode="auto">
          <a:xfrm>
            <a:off x="107504" y="5796548"/>
            <a:ext cx="3657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Times New Roman" panose="02020603050405020304" pitchFamily="18" charset="0"/>
                <a:ea typeface="华文新魏" panose="02010800040101010101" pitchFamily="2" charset="-122"/>
              </a:rPr>
              <a:t>将乙烯通入</a:t>
            </a:r>
            <a:r>
              <a:rPr kumimoji="1" lang="zh-CN" altLang="en-US" sz="3200" b="1">
                <a:solidFill>
                  <a:srgbClr val="FF0000"/>
                </a:solidFill>
                <a:latin typeface="Times New Roman" panose="02020603050405020304" pitchFamily="18" charset="0"/>
                <a:ea typeface="华文新魏" panose="02010800040101010101" pitchFamily="2" charset="-122"/>
              </a:rPr>
              <a:t>溴水，</a:t>
            </a:r>
          </a:p>
        </p:txBody>
      </p:sp>
      <p:sp>
        <p:nvSpPr>
          <p:cNvPr id="10" name="Rectangle 6"/>
          <p:cNvSpPr>
            <a:spLocks noChangeArrowheads="1"/>
          </p:cNvSpPr>
          <p:nvPr/>
        </p:nvSpPr>
        <p:spPr bwMode="auto">
          <a:xfrm>
            <a:off x="3203848" y="5796548"/>
            <a:ext cx="30130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solidFill>
                  <a:schemeClr val="tx1">
                    <a:lumMod val="50000"/>
                    <a:lumOff val="50000"/>
                  </a:schemeClr>
                </a:solidFill>
                <a:latin typeface="Times New Roman" panose="02020603050405020304" pitchFamily="18" charset="0"/>
                <a:ea typeface="华文新魏" panose="02010800040101010101" pitchFamily="2" charset="-122"/>
              </a:rPr>
              <a:t>颜色褪去</a:t>
            </a:r>
          </a:p>
        </p:txBody>
      </p:sp>
    </p:spTree>
    <p:extLst>
      <p:ext uri="{BB962C8B-B14F-4D97-AF65-F5344CB8AC3E}">
        <p14:creationId xmlns:p14="http://schemas.microsoft.com/office/powerpoint/2010/main" val="4011064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iterate type="lt">
                                    <p:tmPct val="0"/>
                                  </p:iterate>
                                  <p:childTnLst>
                                    <p:set>
                                      <p:cBhvr>
                                        <p:cTn id="6" dur="1" fill="hold">
                                          <p:stCondLst>
                                            <p:cond delay="0"/>
                                          </p:stCondLst>
                                        </p:cTn>
                                        <p:tgtEl>
                                          <p:spTgt spid="18435"/>
                                        </p:tgtEl>
                                        <p:attrNameLst>
                                          <p:attrName>style.visibility</p:attrName>
                                        </p:attrNameLst>
                                      </p:cBhvr>
                                      <p:to>
                                        <p:strVal val="visible"/>
                                      </p:to>
                                    </p:set>
                                    <p:anim calcmode="lin" valueType="num">
                                      <p:cBhvr>
                                        <p:cTn id="7" dur="1000" fill="hold"/>
                                        <p:tgtEl>
                                          <p:spTgt spid="18435"/>
                                        </p:tgtEl>
                                        <p:attrNameLst>
                                          <p:attrName>ppt_x</p:attrName>
                                        </p:attrNameLst>
                                      </p:cBhvr>
                                      <p:tavLst>
                                        <p:tav tm="0">
                                          <p:val>
                                            <p:strVal val="#ppt_x-.2"/>
                                          </p:val>
                                        </p:tav>
                                        <p:tav tm="100000">
                                          <p:val>
                                            <p:strVal val="#ppt_x"/>
                                          </p:val>
                                        </p:tav>
                                      </p:tavLst>
                                    </p:anim>
                                    <p:anim calcmode="lin" valueType="num">
                                      <p:cBhvr>
                                        <p:cTn id="8" dur="1000" fill="hold"/>
                                        <p:tgtEl>
                                          <p:spTgt spid="1843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43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ChangeArrowheads="1"/>
          </p:cNvSpPr>
          <p:nvPr/>
        </p:nvSpPr>
        <p:spPr bwMode="auto">
          <a:xfrm>
            <a:off x="228600" y="1828800"/>
            <a:ext cx="228600" cy="441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59" name="Text Box 3"/>
          <p:cNvSpPr txBox="1">
            <a:spLocks noChangeArrowheads="1"/>
          </p:cNvSpPr>
          <p:nvPr/>
        </p:nvSpPr>
        <p:spPr bwMode="auto">
          <a:xfrm>
            <a:off x="2841626" y="-13666"/>
            <a:ext cx="4038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4000" b="1">
                <a:solidFill>
                  <a:srgbClr val="000000"/>
                </a:solidFill>
                <a:ea typeface="隶书" panose="02010509060101010101" pitchFamily="49" charset="-122"/>
              </a:rPr>
              <a:t>⑵ </a:t>
            </a:r>
            <a:r>
              <a:rPr lang="zh-CN" altLang="en-US" sz="4000" b="1">
                <a:solidFill>
                  <a:srgbClr val="000000"/>
                </a:solidFill>
                <a:ea typeface="隶书" panose="02010509060101010101" pitchFamily="49" charset="-122"/>
              </a:rPr>
              <a:t>加成反应</a:t>
            </a:r>
          </a:p>
        </p:txBody>
      </p:sp>
      <p:sp>
        <p:nvSpPr>
          <p:cNvPr id="35845" name="WordArt 4"/>
          <p:cNvSpPr>
            <a:spLocks noChangeArrowheads="1" noChangeShapeType="1" noTextEdit="1"/>
          </p:cNvSpPr>
          <p:nvPr/>
        </p:nvSpPr>
        <p:spPr bwMode="auto">
          <a:xfrm>
            <a:off x="190500" y="-8434"/>
            <a:ext cx="1371600" cy="533400"/>
          </a:xfrm>
          <a:prstGeom prst="rect">
            <a:avLst/>
          </a:prstGeom>
        </p:spPr>
        <p:txBody>
          <a:bodyPr wrap="none" fromWordArt="1">
            <a:prstTxWarp prst="textPlain">
              <a:avLst>
                <a:gd name="adj" fmla="val 50000"/>
              </a:avLst>
            </a:prstTxWarp>
          </a:bodyPr>
          <a:lstStyle/>
          <a:p>
            <a:pPr algn="ctr"/>
            <a:r>
              <a:rPr lang="zh-CN" altLang="en-US"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隶书" panose="02010509060101010101" pitchFamily="49" charset="-122"/>
                <a:ea typeface="隶书" panose="02010509060101010101" pitchFamily="49" charset="-122"/>
              </a:rPr>
              <a:t>乙烯</a:t>
            </a:r>
          </a:p>
        </p:txBody>
      </p:sp>
      <p:grpSp>
        <p:nvGrpSpPr>
          <p:cNvPr id="35849" name="Group 8"/>
          <p:cNvGrpSpPr>
            <a:grpSpLocks/>
          </p:cNvGrpSpPr>
          <p:nvPr/>
        </p:nvGrpSpPr>
        <p:grpSpPr bwMode="auto">
          <a:xfrm>
            <a:off x="320675" y="344372"/>
            <a:ext cx="3168650" cy="1300163"/>
            <a:chOff x="3152" y="1933"/>
            <a:chExt cx="1996" cy="819"/>
          </a:xfrm>
        </p:grpSpPr>
        <p:sp>
          <p:nvSpPr>
            <p:cNvPr id="35879" name="Text Box 9"/>
            <p:cNvSpPr txBox="1">
              <a:spLocks noChangeArrowheads="1"/>
            </p:cNvSpPr>
            <p:nvPr/>
          </p:nvSpPr>
          <p:spPr bwMode="auto">
            <a:xfrm>
              <a:off x="3607" y="2387"/>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C</a:t>
              </a:r>
            </a:p>
          </p:txBody>
        </p:sp>
        <p:sp>
          <p:nvSpPr>
            <p:cNvPr id="35880" name="Line 10"/>
            <p:cNvSpPr>
              <a:spLocks noChangeShapeType="1"/>
            </p:cNvSpPr>
            <p:nvPr/>
          </p:nvSpPr>
          <p:spPr bwMode="auto">
            <a:xfrm>
              <a:off x="4060" y="2523"/>
              <a:ext cx="181" cy="0"/>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881" name="Text Box 11"/>
            <p:cNvSpPr txBox="1">
              <a:spLocks noChangeArrowheads="1"/>
            </p:cNvSpPr>
            <p:nvPr/>
          </p:nvSpPr>
          <p:spPr bwMode="auto">
            <a:xfrm>
              <a:off x="4105" y="2386"/>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C</a:t>
              </a:r>
            </a:p>
          </p:txBody>
        </p:sp>
        <p:sp>
          <p:nvSpPr>
            <p:cNvPr id="35882" name="Line 12"/>
            <p:cNvSpPr>
              <a:spLocks noChangeShapeType="1"/>
            </p:cNvSpPr>
            <p:nvPr/>
          </p:nvSpPr>
          <p:spPr bwMode="auto">
            <a:xfrm>
              <a:off x="4059" y="2614"/>
              <a:ext cx="181"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35883" name="Group 13"/>
            <p:cNvGrpSpPr>
              <a:grpSpLocks/>
            </p:cNvGrpSpPr>
            <p:nvPr/>
          </p:nvGrpSpPr>
          <p:grpSpPr bwMode="auto">
            <a:xfrm>
              <a:off x="3152" y="2387"/>
              <a:ext cx="590" cy="365"/>
              <a:chOff x="567" y="2659"/>
              <a:chExt cx="590" cy="365"/>
            </a:xfrm>
          </p:grpSpPr>
          <p:sp>
            <p:nvSpPr>
              <p:cNvPr id="35891" name="Text Box 14"/>
              <p:cNvSpPr txBox="1">
                <a:spLocks noChangeArrowheads="1"/>
              </p:cNvSpPr>
              <p:nvPr/>
            </p:nvSpPr>
            <p:spPr bwMode="auto">
              <a:xfrm>
                <a:off x="567" y="2659"/>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92" name="Line 15"/>
              <p:cNvSpPr>
                <a:spLocks noChangeShapeType="1"/>
              </p:cNvSpPr>
              <p:nvPr/>
            </p:nvSpPr>
            <p:spPr bwMode="auto">
              <a:xfrm>
                <a:off x="975" y="2840"/>
                <a:ext cx="181"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5884" name="Group 16"/>
            <p:cNvGrpSpPr>
              <a:grpSpLocks/>
            </p:cNvGrpSpPr>
            <p:nvPr/>
          </p:nvGrpSpPr>
          <p:grpSpPr bwMode="auto">
            <a:xfrm flipH="1">
              <a:off x="4558" y="2387"/>
              <a:ext cx="590" cy="365"/>
              <a:chOff x="567" y="2659"/>
              <a:chExt cx="590" cy="365"/>
            </a:xfrm>
          </p:grpSpPr>
          <p:sp>
            <p:nvSpPr>
              <p:cNvPr id="35889" name="Text Box 17"/>
              <p:cNvSpPr txBox="1">
                <a:spLocks noChangeArrowheads="1"/>
              </p:cNvSpPr>
              <p:nvPr/>
            </p:nvSpPr>
            <p:spPr bwMode="auto">
              <a:xfrm>
                <a:off x="567" y="2659"/>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90" name="Line 18"/>
              <p:cNvSpPr>
                <a:spLocks noChangeShapeType="1"/>
              </p:cNvSpPr>
              <p:nvPr/>
            </p:nvSpPr>
            <p:spPr bwMode="auto">
              <a:xfrm>
                <a:off x="975" y="2840"/>
                <a:ext cx="181"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5885" name="Text Box 19"/>
            <p:cNvSpPr txBox="1">
              <a:spLocks noChangeArrowheads="1"/>
            </p:cNvSpPr>
            <p:nvPr/>
          </p:nvSpPr>
          <p:spPr bwMode="auto">
            <a:xfrm>
              <a:off x="3604" y="1933"/>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86" name="Line 20"/>
            <p:cNvSpPr>
              <a:spLocks noChangeShapeType="1"/>
            </p:cNvSpPr>
            <p:nvPr/>
          </p:nvSpPr>
          <p:spPr bwMode="auto">
            <a:xfrm>
              <a:off x="3895" y="2243"/>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887" name="Text Box 21"/>
            <p:cNvSpPr txBox="1">
              <a:spLocks noChangeArrowheads="1"/>
            </p:cNvSpPr>
            <p:nvPr/>
          </p:nvSpPr>
          <p:spPr bwMode="auto">
            <a:xfrm>
              <a:off x="4104" y="1933"/>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88" name="Line 22"/>
            <p:cNvSpPr>
              <a:spLocks noChangeShapeType="1"/>
            </p:cNvSpPr>
            <p:nvPr/>
          </p:nvSpPr>
          <p:spPr bwMode="auto">
            <a:xfrm>
              <a:off x="4395" y="2243"/>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5850" name="Line 23"/>
          <p:cNvSpPr>
            <a:spLocks noChangeShapeType="1"/>
          </p:cNvSpPr>
          <p:nvPr/>
        </p:nvSpPr>
        <p:spPr bwMode="auto">
          <a:xfrm>
            <a:off x="5319713" y="1320597"/>
            <a:ext cx="6477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851" name="Text Box 24"/>
          <p:cNvSpPr txBox="1">
            <a:spLocks noChangeArrowheads="1"/>
          </p:cNvSpPr>
          <p:nvPr/>
        </p:nvSpPr>
        <p:spPr bwMode="auto">
          <a:xfrm rot="10800000" flipV="1">
            <a:off x="6616700" y="1421981"/>
            <a:ext cx="9382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Br</a:t>
            </a:r>
          </a:p>
        </p:txBody>
      </p:sp>
      <p:grpSp>
        <p:nvGrpSpPr>
          <p:cNvPr id="35852" name="Group 25"/>
          <p:cNvGrpSpPr>
            <a:grpSpLocks/>
          </p:cNvGrpSpPr>
          <p:nvPr/>
        </p:nvGrpSpPr>
        <p:grpSpPr bwMode="auto">
          <a:xfrm>
            <a:off x="5823744" y="0"/>
            <a:ext cx="3167062" cy="1524000"/>
            <a:chOff x="3788" y="1026"/>
            <a:chExt cx="1995" cy="960"/>
          </a:xfrm>
        </p:grpSpPr>
        <p:grpSp>
          <p:nvGrpSpPr>
            <p:cNvPr id="35860" name="Group 26"/>
            <p:cNvGrpSpPr>
              <a:grpSpLocks/>
            </p:cNvGrpSpPr>
            <p:nvPr/>
          </p:nvGrpSpPr>
          <p:grpSpPr bwMode="auto">
            <a:xfrm>
              <a:off x="3788" y="1026"/>
              <a:ext cx="1587" cy="960"/>
              <a:chOff x="3788" y="1026"/>
              <a:chExt cx="1587" cy="960"/>
            </a:xfrm>
          </p:grpSpPr>
          <p:sp>
            <p:nvSpPr>
              <p:cNvPr id="35864" name="Text Box 27"/>
              <p:cNvSpPr txBox="1">
                <a:spLocks noChangeArrowheads="1"/>
              </p:cNvSpPr>
              <p:nvPr/>
            </p:nvSpPr>
            <p:spPr bwMode="auto">
              <a:xfrm>
                <a:off x="4241" y="1026"/>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65" name="Line 28"/>
              <p:cNvSpPr>
                <a:spLocks noChangeShapeType="1"/>
              </p:cNvSpPr>
              <p:nvPr/>
            </p:nvSpPr>
            <p:spPr bwMode="auto">
              <a:xfrm>
                <a:off x="4532" y="1336"/>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35866" name="Group 29"/>
              <p:cNvGrpSpPr>
                <a:grpSpLocks/>
              </p:cNvGrpSpPr>
              <p:nvPr/>
            </p:nvGrpSpPr>
            <p:grpSpPr bwMode="auto">
              <a:xfrm>
                <a:off x="3788" y="1480"/>
                <a:ext cx="590" cy="365"/>
                <a:chOff x="567" y="2659"/>
                <a:chExt cx="590" cy="365"/>
              </a:xfrm>
            </p:grpSpPr>
            <p:sp>
              <p:nvSpPr>
                <p:cNvPr id="35877" name="Text Box 30"/>
                <p:cNvSpPr txBox="1">
                  <a:spLocks noChangeArrowheads="1"/>
                </p:cNvSpPr>
                <p:nvPr/>
              </p:nvSpPr>
              <p:spPr bwMode="auto">
                <a:xfrm>
                  <a:off x="567" y="2659"/>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78" name="Line 31"/>
                <p:cNvSpPr>
                  <a:spLocks noChangeShapeType="1"/>
                </p:cNvSpPr>
                <p:nvPr/>
              </p:nvSpPr>
              <p:spPr bwMode="auto">
                <a:xfrm>
                  <a:off x="975" y="2840"/>
                  <a:ext cx="181"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5867" name="Group 32"/>
              <p:cNvGrpSpPr>
                <a:grpSpLocks/>
              </p:cNvGrpSpPr>
              <p:nvPr/>
            </p:nvGrpSpPr>
            <p:grpSpPr bwMode="auto">
              <a:xfrm>
                <a:off x="4241" y="1480"/>
                <a:ext cx="634" cy="365"/>
                <a:chOff x="2200" y="2478"/>
                <a:chExt cx="634" cy="365"/>
              </a:xfrm>
            </p:grpSpPr>
            <p:sp>
              <p:nvSpPr>
                <p:cNvPr id="35875" name="Text Box 33"/>
                <p:cNvSpPr txBox="1">
                  <a:spLocks noChangeArrowheads="1"/>
                </p:cNvSpPr>
                <p:nvPr/>
              </p:nvSpPr>
              <p:spPr bwMode="auto">
                <a:xfrm>
                  <a:off x="2200" y="2478"/>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C</a:t>
                  </a:r>
                </a:p>
              </p:txBody>
            </p:sp>
            <p:sp>
              <p:nvSpPr>
                <p:cNvPr id="35876" name="Line 34"/>
                <p:cNvSpPr>
                  <a:spLocks noChangeShapeType="1"/>
                </p:cNvSpPr>
                <p:nvPr/>
              </p:nvSpPr>
              <p:spPr bwMode="auto">
                <a:xfrm>
                  <a:off x="2653" y="2659"/>
                  <a:ext cx="181" cy="0"/>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5868" name="Line 35"/>
              <p:cNvSpPr>
                <a:spLocks noChangeShapeType="1"/>
              </p:cNvSpPr>
              <p:nvPr/>
            </p:nvSpPr>
            <p:spPr bwMode="auto">
              <a:xfrm rot="10800000">
                <a:off x="4540" y="1795"/>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869" name="Text Box 36"/>
              <p:cNvSpPr txBox="1">
                <a:spLocks noChangeArrowheads="1"/>
              </p:cNvSpPr>
              <p:nvPr/>
            </p:nvSpPr>
            <p:spPr bwMode="auto">
              <a:xfrm>
                <a:off x="4741" y="1026"/>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70" name="Line 37"/>
              <p:cNvSpPr>
                <a:spLocks noChangeShapeType="1"/>
              </p:cNvSpPr>
              <p:nvPr/>
            </p:nvSpPr>
            <p:spPr bwMode="auto">
              <a:xfrm>
                <a:off x="5032" y="1336"/>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35871" name="Group 38"/>
              <p:cNvGrpSpPr>
                <a:grpSpLocks/>
              </p:cNvGrpSpPr>
              <p:nvPr/>
            </p:nvGrpSpPr>
            <p:grpSpPr bwMode="auto">
              <a:xfrm>
                <a:off x="4741" y="1480"/>
                <a:ext cx="634" cy="365"/>
                <a:chOff x="2200" y="2478"/>
                <a:chExt cx="634" cy="365"/>
              </a:xfrm>
            </p:grpSpPr>
            <p:sp>
              <p:nvSpPr>
                <p:cNvPr id="35873" name="Text Box 39"/>
                <p:cNvSpPr txBox="1">
                  <a:spLocks noChangeArrowheads="1"/>
                </p:cNvSpPr>
                <p:nvPr/>
              </p:nvSpPr>
              <p:spPr bwMode="auto">
                <a:xfrm>
                  <a:off x="2200" y="2478"/>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C</a:t>
                  </a:r>
                </a:p>
              </p:txBody>
            </p:sp>
            <p:sp>
              <p:nvSpPr>
                <p:cNvPr id="35874" name="Line 40"/>
                <p:cNvSpPr>
                  <a:spLocks noChangeShapeType="1"/>
                </p:cNvSpPr>
                <p:nvPr/>
              </p:nvSpPr>
              <p:spPr bwMode="auto">
                <a:xfrm>
                  <a:off x="2653" y="2659"/>
                  <a:ext cx="181" cy="0"/>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5872" name="Line 41"/>
              <p:cNvSpPr>
                <a:spLocks noChangeShapeType="1"/>
              </p:cNvSpPr>
              <p:nvPr/>
            </p:nvSpPr>
            <p:spPr bwMode="auto">
              <a:xfrm rot="10800000">
                <a:off x="5040" y="1795"/>
                <a:ext cx="0" cy="1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5861" name="Group 42"/>
            <p:cNvGrpSpPr>
              <a:grpSpLocks/>
            </p:cNvGrpSpPr>
            <p:nvPr/>
          </p:nvGrpSpPr>
          <p:grpSpPr bwMode="auto">
            <a:xfrm flipH="1">
              <a:off x="5193" y="1478"/>
              <a:ext cx="590" cy="365"/>
              <a:chOff x="567" y="2659"/>
              <a:chExt cx="590" cy="365"/>
            </a:xfrm>
          </p:grpSpPr>
          <p:sp>
            <p:nvSpPr>
              <p:cNvPr id="35862" name="Text Box 43"/>
              <p:cNvSpPr txBox="1">
                <a:spLocks noChangeArrowheads="1"/>
              </p:cNvSpPr>
              <p:nvPr/>
            </p:nvSpPr>
            <p:spPr bwMode="auto">
              <a:xfrm>
                <a:off x="567" y="2659"/>
                <a:ext cx="59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H</a:t>
                </a:r>
              </a:p>
            </p:txBody>
          </p:sp>
          <p:sp>
            <p:nvSpPr>
              <p:cNvPr id="35863" name="Line 44"/>
              <p:cNvSpPr>
                <a:spLocks noChangeShapeType="1"/>
              </p:cNvSpPr>
              <p:nvPr/>
            </p:nvSpPr>
            <p:spPr bwMode="auto">
              <a:xfrm>
                <a:off x="975" y="2840"/>
                <a:ext cx="181"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sp>
        <p:nvSpPr>
          <p:cNvPr id="35853" name="Text Box 45"/>
          <p:cNvSpPr txBox="1">
            <a:spLocks noChangeArrowheads="1"/>
          </p:cNvSpPr>
          <p:nvPr/>
        </p:nvSpPr>
        <p:spPr bwMode="auto">
          <a:xfrm rot="10800000" flipV="1">
            <a:off x="7407275" y="1425156"/>
            <a:ext cx="9382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Br</a:t>
            </a:r>
          </a:p>
        </p:txBody>
      </p:sp>
      <p:sp>
        <p:nvSpPr>
          <p:cNvPr id="35854" name="Text Box 46"/>
          <p:cNvSpPr txBox="1">
            <a:spLocks noChangeArrowheads="1"/>
          </p:cNvSpPr>
          <p:nvPr/>
        </p:nvSpPr>
        <p:spPr bwMode="auto">
          <a:xfrm>
            <a:off x="3087688" y="1030172"/>
            <a:ext cx="2232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latin typeface="Times New Roman" panose="02020603050405020304" pitchFamily="18" charset="0"/>
              </a:rPr>
              <a:t>+ Br </a:t>
            </a:r>
            <a:r>
              <a:rPr lang="en-US" altLang="zh-CN" sz="3600" b="1">
                <a:ea typeface="黑体" panose="02010609060101010101" pitchFamily="49" charset="-122"/>
              </a:rPr>
              <a:t>–</a:t>
            </a:r>
            <a:r>
              <a:rPr lang="en-US" altLang="zh-CN" sz="3200" b="1">
                <a:latin typeface="Times New Roman" panose="02020603050405020304" pitchFamily="18" charset="0"/>
              </a:rPr>
              <a:t> Br</a:t>
            </a:r>
          </a:p>
        </p:txBody>
      </p:sp>
      <p:sp>
        <p:nvSpPr>
          <p:cNvPr id="35858" name="AutoShape 50">
            <a:hlinkClick r:id="" action="ppaction://hlinkshowjump?jump=previousslide" highlightClick="1"/>
          </p:cNvPr>
          <p:cNvSpPr>
            <a:spLocks noChangeArrowheads="1"/>
          </p:cNvSpPr>
          <p:nvPr/>
        </p:nvSpPr>
        <p:spPr bwMode="auto">
          <a:xfrm>
            <a:off x="8153400" y="6477000"/>
            <a:ext cx="228600" cy="228600"/>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5859" name="AutoShape 51">
            <a:hlinkClick r:id="" action="ppaction://hlinkshowjump?jump=nextslide" highlightClick="1"/>
          </p:cNvPr>
          <p:cNvSpPr>
            <a:spLocks noChangeArrowheads="1"/>
          </p:cNvSpPr>
          <p:nvPr/>
        </p:nvSpPr>
        <p:spPr bwMode="auto">
          <a:xfrm>
            <a:off x="8534400" y="6477000"/>
            <a:ext cx="228600" cy="228600"/>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2" name="乙烯加成">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2556901" y="2574216"/>
            <a:ext cx="3986774" cy="3784320"/>
          </a:xfrm>
          <a:prstGeom prst="rect">
            <a:avLst/>
          </a:prstGeom>
        </p:spPr>
      </p:pic>
      <p:sp>
        <p:nvSpPr>
          <p:cNvPr id="52" name="Rectangle 4"/>
          <p:cNvSpPr>
            <a:spLocks noChangeArrowheads="1"/>
          </p:cNvSpPr>
          <p:nvPr/>
        </p:nvSpPr>
        <p:spPr bwMode="auto">
          <a:xfrm>
            <a:off x="38101" y="1932866"/>
            <a:ext cx="8305800" cy="641350"/>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Times New Roman" panose="02020603050405020304" pitchFamily="18" charset="0"/>
              </a:rPr>
              <a:t>CH</a:t>
            </a:r>
            <a:r>
              <a:rPr kumimoji="1" lang="en-US" altLang="zh-CN" sz="2400" b="1">
                <a:latin typeface="Times New Roman" panose="02020603050405020304" pitchFamily="18" charset="0"/>
              </a:rPr>
              <a:t>2 </a:t>
            </a:r>
            <a:r>
              <a:rPr kumimoji="1" lang="en-US" altLang="zh-CN" sz="3600" b="1">
                <a:latin typeface="Times New Roman" panose="02020603050405020304" pitchFamily="18" charset="0"/>
              </a:rPr>
              <a:t>=</a:t>
            </a:r>
            <a:r>
              <a:rPr kumimoji="1" lang="en-US" altLang="zh-CN" sz="3200" b="1">
                <a:latin typeface="Times New Roman" panose="02020603050405020304" pitchFamily="18" charset="0"/>
              </a:rPr>
              <a:t> CH</a:t>
            </a:r>
            <a:r>
              <a:rPr kumimoji="1" lang="en-US" altLang="zh-CN" sz="2400" b="1">
                <a:latin typeface="Times New Roman" panose="02020603050405020304" pitchFamily="18" charset="0"/>
              </a:rPr>
              <a:t>2</a:t>
            </a:r>
            <a:r>
              <a:rPr kumimoji="1" lang="en-US" altLang="zh-CN" sz="3200" b="1">
                <a:latin typeface="Times New Roman" panose="02020603050405020304" pitchFamily="18" charset="0"/>
              </a:rPr>
              <a:t> + </a:t>
            </a:r>
            <a:r>
              <a:rPr kumimoji="1" lang="en-US" altLang="zh-CN" sz="3200" b="1" smtClean="0">
                <a:latin typeface="Times New Roman" panose="02020603050405020304" pitchFamily="18" charset="0"/>
              </a:rPr>
              <a:t>Br</a:t>
            </a:r>
            <a:r>
              <a:rPr kumimoji="1" lang="en-US" altLang="zh-CN" sz="3200" b="1" baseline="-25000" smtClean="0">
                <a:latin typeface="Times New Roman" panose="02020603050405020304" pitchFamily="18" charset="0"/>
              </a:rPr>
              <a:t>2</a:t>
            </a:r>
            <a:r>
              <a:rPr kumimoji="1" lang="en-US" altLang="zh-CN" sz="3200" b="1" smtClean="0">
                <a:latin typeface="Times New Roman" panose="02020603050405020304" pitchFamily="18" charset="0"/>
              </a:rPr>
              <a:t> </a:t>
            </a:r>
            <a:r>
              <a:rPr kumimoji="1" lang="en-US" altLang="zh-CN" sz="3600" b="1">
                <a:latin typeface="Times New Roman" panose="02020603050405020304" pitchFamily="18" charset="0"/>
                <a:cs typeface="Times New Roman" panose="02020603050405020304" pitchFamily="18" charset="0"/>
              </a:rPr>
              <a:t>→</a:t>
            </a:r>
            <a:r>
              <a:rPr kumimoji="1" lang="en-US" altLang="zh-CN" sz="3200" b="1">
                <a:latin typeface="Times New Roman" panose="02020603050405020304" pitchFamily="18" charset="0"/>
              </a:rPr>
              <a:t> CH</a:t>
            </a:r>
            <a:r>
              <a:rPr kumimoji="1" lang="en-US" altLang="zh-CN" sz="2400" b="1">
                <a:latin typeface="Times New Roman" panose="02020603050405020304" pitchFamily="18" charset="0"/>
              </a:rPr>
              <a:t>2</a:t>
            </a:r>
            <a:r>
              <a:rPr kumimoji="1" lang="en-US" altLang="zh-CN" sz="3200" b="1">
                <a:latin typeface="Times New Roman" panose="02020603050405020304" pitchFamily="18" charset="0"/>
              </a:rPr>
              <a:t>Br </a:t>
            </a:r>
            <a:r>
              <a:rPr lang="en-US" altLang="zh-CN" sz="3600" b="1">
                <a:ea typeface="黑体" panose="02010609060101010101" pitchFamily="49" charset="-122"/>
              </a:rPr>
              <a:t>–</a:t>
            </a:r>
            <a:r>
              <a:rPr kumimoji="1" lang="en-US" altLang="zh-CN" sz="3200" b="1">
                <a:latin typeface="Times New Roman" panose="02020603050405020304" pitchFamily="18" charset="0"/>
              </a:rPr>
              <a:t> CH</a:t>
            </a:r>
            <a:r>
              <a:rPr kumimoji="1" lang="en-US" altLang="zh-CN" sz="2400" b="1">
                <a:latin typeface="Times New Roman" panose="02020603050405020304" pitchFamily="18" charset="0"/>
              </a:rPr>
              <a:t>2</a:t>
            </a:r>
            <a:r>
              <a:rPr kumimoji="1" lang="en-US" altLang="zh-CN" sz="3200" b="1">
                <a:latin typeface="Times New Roman" panose="02020603050405020304" pitchFamily="18" charset="0"/>
              </a:rPr>
              <a:t>Br</a:t>
            </a:r>
          </a:p>
        </p:txBody>
      </p:sp>
      <p:sp>
        <p:nvSpPr>
          <p:cNvPr id="53" name="Rectangle 5"/>
          <p:cNvSpPr>
            <a:spLocks noChangeArrowheads="1"/>
          </p:cNvSpPr>
          <p:nvPr/>
        </p:nvSpPr>
        <p:spPr bwMode="auto">
          <a:xfrm>
            <a:off x="6723062" y="2001418"/>
            <a:ext cx="30892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FF0000"/>
                </a:solidFill>
                <a:ea typeface="黑体" panose="02010609060101010101" pitchFamily="49" charset="-122"/>
              </a:rPr>
              <a:t>1, 2—</a:t>
            </a:r>
            <a:r>
              <a:rPr kumimoji="1" lang="zh-CN" altLang="en-US" sz="2800" b="1">
                <a:solidFill>
                  <a:srgbClr val="FF0000"/>
                </a:solidFill>
                <a:ea typeface="黑体" panose="02010609060101010101" pitchFamily="49" charset="-122"/>
              </a:rPr>
              <a:t>二溴乙烷</a:t>
            </a:r>
          </a:p>
        </p:txBody>
      </p:sp>
    </p:spTree>
    <p:custDataLst>
      <p:tags r:id="rId1"/>
    </p:custDataLst>
    <p:extLst>
      <p:ext uri="{BB962C8B-B14F-4D97-AF65-F5344CB8AC3E}">
        <p14:creationId xmlns:p14="http://schemas.microsoft.com/office/powerpoint/2010/main" val="281177417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grpId="0" nodeType="clickEffect">
                                  <p:stCondLst>
                                    <p:cond delay="0"/>
                                  </p:stCondLst>
                                  <p:childTnLst>
                                    <p:animScale>
                                      <p:cBhvr>
                                        <p:cTn id="6" dur="2000" fill="hold"/>
                                        <p:tgtEl>
                                          <p:spTgt spid="19459"/>
                                        </p:tgtEl>
                                      </p:cBhvr>
                                      <p:by x="100000" y="1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bldLst>
      <p:bldP spid="194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descr="大纸屑"/>
          <p:cNvSpPr txBox="1">
            <a:spLocks noChangeArrowheads="1"/>
          </p:cNvSpPr>
          <p:nvPr/>
        </p:nvSpPr>
        <p:spPr bwMode="auto">
          <a:xfrm>
            <a:off x="0" y="0"/>
            <a:ext cx="9144000" cy="997196"/>
          </a:xfrm>
          <a:prstGeom prst="rect">
            <a:avLst/>
          </a:prstGeom>
          <a:pattFill prst="lgConfetti">
            <a:fgClr>
              <a:srgbClr val="FFF4D9"/>
            </a:fgClr>
            <a:bgClr>
              <a:schemeClr val="bg1"/>
            </a:bgClr>
          </a:pattFill>
          <a:ln w="76200" cmpd="tri">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05000"/>
              </a:lnSpc>
            </a:pPr>
            <a:r>
              <a:rPr kumimoji="1" lang="zh-CN" altLang="en-US" sz="2800" b="1">
                <a:solidFill>
                  <a:srgbClr val="0033CC"/>
                </a:solidFill>
                <a:latin typeface="华文新魏" panose="02010800040101010101" pitchFamily="2" charset="-122"/>
                <a:ea typeface="华文新魏" panose="02010800040101010101" pitchFamily="2" charset="-122"/>
              </a:rPr>
              <a:t>有机物</a:t>
            </a:r>
            <a:r>
              <a:rPr kumimoji="1" lang="zh-CN" altLang="en-US" sz="2800" b="1">
                <a:latin typeface="华文新魏" panose="02010800040101010101" pitchFamily="2" charset="-122"/>
                <a:ea typeface="华文新魏" panose="02010800040101010101" pitchFamily="2" charset="-122"/>
              </a:rPr>
              <a:t>分子中</a:t>
            </a:r>
            <a:r>
              <a:rPr kumimoji="1" lang="zh-CN" altLang="en-US" sz="2800" b="1" u="sng">
                <a:solidFill>
                  <a:srgbClr val="FF0000"/>
                </a:solidFill>
                <a:latin typeface="华文新魏" panose="02010800040101010101" pitchFamily="2" charset="-122"/>
                <a:ea typeface="华文新魏" panose="02010800040101010101" pitchFamily="2" charset="-122"/>
              </a:rPr>
              <a:t>双键或三键两端的碳原子</a:t>
            </a:r>
            <a:r>
              <a:rPr kumimoji="1" lang="zh-CN" altLang="en-US" sz="2800" b="1">
                <a:latin typeface="华文新魏" panose="02010800040101010101" pitchFamily="2" charset="-122"/>
                <a:ea typeface="华文新魏" panose="02010800040101010101" pitchFamily="2" charset="-122"/>
              </a:rPr>
              <a:t>与其它原子或原子团直接结合生成</a:t>
            </a:r>
            <a:r>
              <a:rPr kumimoji="1" lang="zh-CN" altLang="en-US" sz="2800" b="1">
                <a:solidFill>
                  <a:srgbClr val="0033CC"/>
                </a:solidFill>
                <a:latin typeface="华文新魏" panose="02010800040101010101" pitchFamily="2" charset="-122"/>
                <a:ea typeface="华文新魏" panose="02010800040101010101" pitchFamily="2" charset="-122"/>
              </a:rPr>
              <a:t>新的化合物</a:t>
            </a:r>
            <a:r>
              <a:rPr kumimoji="1" lang="zh-CN" altLang="en-US" sz="2800" b="1">
                <a:latin typeface="华文新魏" panose="02010800040101010101" pitchFamily="2" charset="-122"/>
                <a:ea typeface="华文新魏" panose="02010800040101010101" pitchFamily="2" charset="-122"/>
              </a:rPr>
              <a:t>的反应，叫做</a:t>
            </a:r>
            <a:r>
              <a:rPr kumimoji="1" lang="zh-CN" altLang="en-US" sz="2800" b="1" u="sng">
                <a:solidFill>
                  <a:srgbClr val="FF0000"/>
                </a:solidFill>
                <a:latin typeface="华文新魏" panose="02010800040101010101" pitchFamily="2" charset="-122"/>
                <a:ea typeface="华文新魏" panose="02010800040101010101" pitchFamily="2" charset="-122"/>
              </a:rPr>
              <a:t>加成反应</a:t>
            </a:r>
            <a:r>
              <a:rPr kumimoji="1" lang="zh-CN" altLang="en-US" sz="2800" b="1">
                <a:latin typeface="华文新魏" panose="02010800040101010101" pitchFamily="2" charset="-122"/>
                <a:ea typeface="华文新魏" panose="02010800040101010101" pitchFamily="2" charset="-122"/>
              </a:rPr>
              <a:t> 。</a:t>
            </a:r>
          </a:p>
        </p:txBody>
      </p:sp>
      <p:sp>
        <p:nvSpPr>
          <p:cNvPr id="36873" name="Text Box 8"/>
          <p:cNvSpPr txBox="1">
            <a:spLocks noChangeArrowheads="1"/>
          </p:cNvSpPr>
          <p:nvPr/>
        </p:nvSpPr>
        <p:spPr bwMode="auto">
          <a:xfrm>
            <a:off x="8820150" y="6613525"/>
            <a:ext cx="323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t>19</a:t>
            </a:r>
          </a:p>
        </p:txBody>
      </p:sp>
      <p:sp>
        <p:nvSpPr>
          <p:cNvPr id="11" name="Text Box 3"/>
          <p:cNvSpPr txBox="1">
            <a:spLocks noChangeArrowheads="1"/>
          </p:cNvSpPr>
          <p:nvPr/>
        </p:nvSpPr>
        <p:spPr bwMode="auto">
          <a:xfrm>
            <a:off x="76768" y="1200887"/>
            <a:ext cx="9067232" cy="1040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pPr>
            <a:r>
              <a:rPr lang="zh-CN" altLang="en-US" sz="2800" b="1" smtClean="0">
                <a:solidFill>
                  <a:srgbClr val="0033CC"/>
                </a:solidFill>
                <a:ea typeface="黑体" panose="02010609060101010101" pitchFamily="49" charset="-122"/>
              </a:rPr>
              <a:t>写乙烯与</a:t>
            </a:r>
            <a:r>
              <a:rPr lang="en-US" altLang="zh-CN" sz="2800" b="1" dirty="0" smtClean="0">
                <a:solidFill>
                  <a:srgbClr val="0033CC"/>
                </a:solidFill>
                <a:ea typeface="黑体" panose="02010609060101010101" pitchFamily="49" charset="-122"/>
              </a:rPr>
              <a:t>H</a:t>
            </a:r>
            <a:r>
              <a:rPr lang="en-US" altLang="zh-CN" sz="2800" b="1" baseline="-18000" dirty="0" smtClean="0">
                <a:solidFill>
                  <a:srgbClr val="0033CC"/>
                </a:solidFill>
                <a:ea typeface="黑体" panose="02010609060101010101" pitchFamily="49" charset="-122"/>
              </a:rPr>
              <a:t>2</a:t>
            </a:r>
            <a:r>
              <a:rPr lang="zh-CN" altLang="en-US" sz="2800" b="1" dirty="0" smtClean="0">
                <a:solidFill>
                  <a:srgbClr val="0033CC"/>
                </a:solidFill>
                <a:ea typeface="黑体" panose="02010609060101010101" pitchFamily="49" charset="-122"/>
              </a:rPr>
              <a:t>（催化剂）、</a:t>
            </a:r>
            <a:r>
              <a:rPr lang="en-US" altLang="zh-CN" sz="2800" b="1" dirty="0">
                <a:solidFill>
                  <a:srgbClr val="0033CC"/>
                </a:solidFill>
                <a:ea typeface="黑体" panose="02010609060101010101" pitchFamily="49" charset="-122"/>
              </a:rPr>
              <a:t>Cl</a:t>
            </a:r>
            <a:r>
              <a:rPr lang="en-US" altLang="zh-CN" sz="2800" b="1" baseline="-18000" dirty="0">
                <a:solidFill>
                  <a:srgbClr val="0033CC"/>
                </a:solidFill>
                <a:ea typeface="黑体" panose="02010609060101010101" pitchFamily="49" charset="-122"/>
              </a:rPr>
              <a:t>2</a:t>
            </a:r>
            <a:r>
              <a:rPr lang="zh-CN" altLang="en-US" sz="2800" b="1" dirty="0">
                <a:solidFill>
                  <a:srgbClr val="0033CC"/>
                </a:solidFill>
                <a:ea typeface="黑体" panose="02010609060101010101" pitchFamily="49" charset="-122"/>
              </a:rPr>
              <a:t>、</a:t>
            </a:r>
            <a:r>
              <a:rPr lang="en-US" altLang="zh-CN" sz="2800" b="1" dirty="0" err="1">
                <a:solidFill>
                  <a:srgbClr val="0033CC"/>
                </a:solidFill>
                <a:ea typeface="黑体" panose="02010609060101010101" pitchFamily="49" charset="-122"/>
              </a:rPr>
              <a:t>HCl</a:t>
            </a:r>
            <a:r>
              <a:rPr lang="zh-CN" altLang="en-US" sz="2800" b="1" dirty="0">
                <a:solidFill>
                  <a:srgbClr val="0033CC"/>
                </a:solidFill>
                <a:ea typeface="黑体" panose="02010609060101010101" pitchFamily="49" charset="-122"/>
              </a:rPr>
              <a:t>、</a:t>
            </a:r>
            <a:r>
              <a:rPr lang="en-US" altLang="zh-CN" sz="2800" b="1" dirty="0" smtClean="0">
                <a:solidFill>
                  <a:srgbClr val="0033CC"/>
                </a:solidFill>
                <a:ea typeface="黑体" panose="02010609060101010101" pitchFamily="49" charset="-122"/>
              </a:rPr>
              <a:t>H</a:t>
            </a:r>
            <a:r>
              <a:rPr lang="en-US" altLang="zh-CN" sz="2800" b="1" baseline="-18000" dirty="0" smtClean="0">
                <a:solidFill>
                  <a:srgbClr val="0033CC"/>
                </a:solidFill>
                <a:ea typeface="黑体" panose="02010609060101010101" pitchFamily="49" charset="-122"/>
              </a:rPr>
              <a:t>2</a:t>
            </a:r>
            <a:r>
              <a:rPr lang="en-US" altLang="zh-CN" sz="2800" b="1" dirty="0" smtClean="0">
                <a:solidFill>
                  <a:srgbClr val="0033CC"/>
                </a:solidFill>
                <a:ea typeface="黑体" panose="02010609060101010101" pitchFamily="49" charset="-122"/>
              </a:rPr>
              <a:t>O</a:t>
            </a:r>
            <a:r>
              <a:rPr lang="zh-CN" altLang="en-US" sz="2800" b="1" dirty="0" smtClean="0">
                <a:solidFill>
                  <a:srgbClr val="0033CC"/>
                </a:solidFill>
                <a:ea typeface="黑体" panose="02010609060101010101" pitchFamily="49" charset="-122"/>
              </a:rPr>
              <a:t>（催化剂）</a:t>
            </a:r>
            <a:r>
              <a:rPr lang="zh-CN" altLang="en-US" sz="2800" b="1" smtClean="0">
                <a:solidFill>
                  <a:srgbClr val="0033CC"/>
                </a:solidFill>
                <a:ea typeface="黑体" panose="02010609060101010101" pitchFamily="49" charset="-122"/>
              </a:rPr>
              <a:t>、</a:t>
            </a:r>
            <a:r>
              <a:rPr lang="en-US" altLang="zh-CN" sz="2800" b="1" smtClean="0">
                <a:solidFill>
                  <a:srgbClr val="0033CC"/>
                </a:solidFill>
                <a:ea typeface="黑体" panose="02010609060101010101" pitchFamily="49" charset="-122"/>
              </a:rPr>
              <a:t>HClO</a:t>
            </a:r>
            <a:r>
              <a:rPr lang="zh-CN" altLang="en-US" sz="2800" b="1" smtClean="0">
                <a:solidFill>
                  <a:srgbClr val="0033CC"/>
                </a:solidFill>
                <a:ea typeface="黑体" panose="02010609060101010101" pitchFamily="49" charset="-122"/>
              </a:rPr>
              <a:t>加成反应</a:t>
            </a:r>
            <a:r>
              <a:rPr lang="zh-CN" altLang="en-US" sz="2800" b="1">
                <a:solidFill>
                  <a:srgbClr val="0033CC"/>
                </a:solidFill>
                <a:ea typeface="黑体" panose="02010609060101010101" pitchFamily="49" charset="-122"/>
              </a:rPr>
              <a:t>的</a:t>
            </a:r>
            <a:r>
              <a:rPr lang="zh-CN" altLang="en-US" sz="2800" b="1" smtClean="0">
                <a:solidFill>
                  <a:srgbClr val="0033CC"/>
                </a:solidFill>
                <a:ea typeface="黑体" panose="02010609060101010101" pitchFamily="49" charset="-122"/>
              </a:rPr>
              <a:t>化学方程式</a:t>
            </a:r>
            <a:r>
              <a:rPr lang="en-US" altLang="zh-CN" sz="2800" b="1" smtClean="0">
                <a:solidFill>
                  <a:srgbClr val="0033CC"/>
                </a:solidFill>
                <a:ea typeface="黑体" panose="02010609060101010101" pitchFamily="49" charset="-122"/>
              </a:rPr>
              <a:t>.</a:t>
            </a:r>
            <a:endParaRPr lang="zh-CN" altLang="en-US" sz="2800" b="1" dirty="0">
              <a:solidFill>
                <a:srgbClr val="0033CC"/>
              </a:solidFill>
              <a:ea typeface="黑体" panose="02010609060101010101" pitchFamily="49" charset="-122"/>
            </a:endParaRPr>
          </a:p>
        </p:txBody>
      </p:sp>
      <p:pic>
        <p:nvPicPr>
          <p:cNvPr id="3" name="图片 2"/>
          <p:cNvPicPr>
            <a:picLocks noChangeAspect="1"/>
          </p:cNvPicPr>
          <p:nvPr/>
        </p:nvPicPr>
        <p:blipFill>
          <a:blip r:embed="rId3"/>
          <a:stretch>
            <a:fillRect/>
          </a:stretch>
        </p:blipFill>
        <p:spPr>
          <a:xfrm>
            <a:off x="179512" y="2117848"/>
            <a:ext cx="4287824" cy="915108"/>
          </a:xfrm>
          <a:prstGeom prst="rect">
            <a:avLst/>
          </a:prstGeom>
        </p:spPr>
      </p:pic>
      <p:pic>
        <p:nvPicPr>
          <p:cNvPr id="4" name="图片 3"/>
          <p:cNvPicPr>
            <a:picLocks noChangeAspect="1"/>
          </p:cNvPicPr>
          <p:nvPr/>
        </p:nvPicPr>
        <p:blipFill>
          <a:blip r:embed="rId4"/>
          <a:stretch>
            <a:fillRect/>
          </a:stretch>
        </p:blipFill>
        <p:spPr>
          <a:xfrm>
            <a:off x="73492" y="3096902"/>
            <a:ext cx="3662280" cy="682227"/>
          </a:xfrm>
          <a:prstGeom prst="rect">
            <a:avLst/>
          </a:prstGeom>
        </p:spPr>
      </p:pic>
      <p:pic>
        <p:nvPicPr>
          <p:cNvPr id="10" name="图片 9"/>
          <p:cNvPicPr>
            <a:picLocks noChangeAspect="1"/>
          </p:cNvPicPr>
          <p:nvPr/>
        </p:nvPicPr>
        <p:blipFill>
          <a:blip r:embed="rId5"/>
          <a:stretch>
            <a:fillRect/>
          </a:stretch>
        </p:blipFill>
        <p:spPr>
          <a:xfrm>
            <a:off x="3950138" y="2307286"/>
            <a:ext cx="1111314" cy="589215"/>
          </a:xfrm>
          <a:prstGeom prst="rect">
            <a:avLst/>
          </a:prstGeom>
        </p:spPr>
      </p:pic>
      <p:pic>
        <p:nvPicPr>
          <p:cNvPr id="2" name="图片 1"/>
          <p:cNvPicPr>
            <a:picLocks noChangeAspect="1"/>
          </p:cNvPicPr>
          <p:nvPr/>
        </p:nvPicPr>
        <p:blipFill>
          <a:blip r:embed="rId6"/>
          <a:stretch>
            <a:fillRect/>
          </a:stretch>
        </p:blipFill>
        <p:spPr>
          <a:xfrm>
            <a:off x="3540721" y="3023337"/>
            <a:ext cx="2242435" cy="824011"/>
          </a:xfrm>
          <a:prstGeom prst="rect">
            <a:avLst/>
          </a:prstGeom>
        </p:spPr>
      </p:pic>
      <p:pic>
        <p:nvPicPr>
          <p:cNvPr id="5" name="图片 4"/>
          <p:cNvPicPr>
            <a:picLocks noChangeAspect="1"/>
          </p:cNvPicPr>
          <p:nvPr/>
        </p:nvPicPr>
        <p:blipFill>
          <a:blip r:embed="rId7"/>
          <a:stretch>
            <a:fillRect/>
          </a:stretch>
        </p:blipFill>
        <p:spPr>
          <a:xfrm>
            <a:off x="285333" y="3994189"/>
            <a:ext cx="3861295" cy="733268"/>
          </a:xfrm>
          <a:prstGeom prst="rect">
            <a:avLst/>
          </a:prstGeom>
        </p:spPr>
      </p:pic>
      <p:pic>
        <p:nvPicPr>
          <p:cNvPr id="6" name="图片 5"/>
          <p:cNvPicPr>
            <a:picLocks noChangeAspect="1"/>
          </p:cNvPicPr>
          <p:nvPr/>
        </p:nvPicPr>
        <p:blipFill>
          <a:blip r:embed="rId8"/>
          <a:stretch>
            <a:fillRect/>
          </a:stretch>
        </p:blipFill>
        <p:spPr>
          <a:xfrm>
            <a:off x="4077379" y="3946782"/>
            <a:ext cx="1705777" cy="744798"/>
          </a:xfrm>
          <a:prstGeom prst="rect">
            <a:avLst/>
          </a:prstGeom>
        </p:spPr>
      </p:pic>
      <p:pic>
        <p:nvPicPr>
          <p:cNvPr id="7" name="图片 6"/>
          <p:cNvPicPr>
            <a:picLocks noChangeAspect="1"/>
          </p:cNvPicPr>
          <p:nvPr/>
        </p:nvPicPr>
        <p:blipFill>
          <a:blip r:embed="rId9"/>
          <a:stretch>
            <a:fillRect/>
          </a:stretch>
        </p:blipFill>
        <p:spPr>
          <a:xfrm>
            <a:off x="192022" y="5013176"/>
            <a:ext cx="4171034" cy="792088"/>
          </a:xfrm>
          <a:prstGeom prst="rect">
            <a:avLst/>
          </a:prstGeom>
        </p:spPr>
      </p:pic>
      <p:pic>
        <p:nvPicPr>
          <p:cNvPr id="8" name="图片 7"/>
          <p:cNvPicPr>
            <a:picLocks noChangeAspect="1"/>
          </p:cNvPicPr>
          <p:nvPr/>
        </p:nvPicPr>
        <p:blipFill>
          <a:blip r:embed="rId10"/>
          <a:stretch>
            <a:fillRect/>
          </a:stretch>
        </p:blipFill>
        <p:spPr>
          <a:xfrm>
            <a:off x="3239852" y="4899105"/>
            <a:ext cx="1426686" cy="505085"/>
          </a:xfrm>
          <a:prstGeom prst="rect">
            <a:avLst/>
          </a:prstGeom>
        </p:spPr>
      </p:pic>
      <p:pic>
        <p:nvPicPr>
          <p:cNvPr id="9" name="图片 8"/>
          <p:cNvPicPr>
            <a:picLocks noChangeAspect="1"/>
          </p:cNvPicPr>
          <p:nvPr/>
        </p:nvPicPr>
        <p:blipFill>
          <a:blip r:embed="rId11"/>
          <a:stretch>
            <a:fillRect/>
          </a:stretch>
        </p:blipFill>
        <p:spPr>
          <a:xfrm>
            <a:off x="4179912" y="4930089"/>
            <a:ext cx="1808372" cy="713995"/>
          </a:xfrm>
          <a:prstGeom prst="rect">
            <a:avLst/>
          </a:prstGeom>
        </p:spPr>
      </p:pic>
      <p:pic>
        <p:nvPicPr>
          <p:cNvPr id="12" name="图片 11"/>
          <p:cNvPicPr>
            <a:picLocks noChangeAspect="1"/>
          </p:cNvPicPr>
          <p:nvPr/>
        </p:nvPicPr>
        <p:blipFill>
          <a:blip r:embed="rId12"/>
          <a:stretch>
            <a:fillRect/>
          </a:stretch>
        </p:blipFill>
        <p:spPr>
          <a:xfrm>
            <a:off x="212156" y="5919335"/>
            <a:ext cx="3691004" cy="694190"/>
          </a:xfrm>
          <a:prstGeom prst="rect">
            <a:avLst/>
          </a:prstGeom>
        </p:spPr>
      </p:pic>
      <p:pic>
        <p:nvPicPr>
          <p:cNvPr id="13" name="图片 12"/>
          <p:cNvPicPr>
            <a:picLocks noChangeAspect="1"/>
          </p:cNvPicPr>
          <p:nvPr/>
        </p:nvPicPr>
        <p:blipFill>
          <a:blip r:embed="rId13"/>
          <a:stretch>
            <a:fillRect/>
          </a:stretch>
        </p:blipFill>
        <p:spPr>
          <a:xfrm>
            <a:off x="3758034" y="5842951"/>
            <a:ext cx="1913958" cy="651689"/>
          </a:xfrm>
          <a:prstGeom prst="rect">
            <a:avLst/>
          </a:prstGeom>
        </p:spPr>
      </p:pic>
      <p:pic>
        <p:nvPicPr>
          <p:cNvPr id="14" name="图片 13"/>
          <p:cNvPicPr>
            <a:picLocks noChangeAspect="1"/>
          </p:cNvPicPr>
          <p:nvPr/>
        </p:nvPicPr>
        <p:blipFill>
          <a:blip r:embed="rId14"/>
          <a:stretch>
            <a:fillRect/>
          </a:stretch>
        </p:blipFill>
        <p:spPr>
          <a:xfrm>
            <a:off x="6095266" y="3258980"/>
            <a:ext cx="2955479" cy="718406"/>
          </a:xfrm>
          <a:prstGeom prst="rect">
            <a:avLst/>
          </a:prstGeom>
        </p:spPr>
      </p:pic>
      <p:pic>
        <p:nvPicPr>
          <p:cNvPr id="15" name="图片 14"/>
          <p:cNvPicPr>
            <a:picLocks noChangeAspect="1"/>
          </p:cNvPicPr>
          <p:nvPr/>
        </p:nvPicPr>
        <p:blipFill>
          <a:blip r:embed="rId15"/>
          <a:stretch>
            <a:fillRect/>
          </a:stretch>
        </p:blipFill>
        <p:spPr>
          <a:xfrm>
            <a:off x="6095265" y="2258439"/>
            <a:ext cx="2955479" cy="718406"/>
          </a:xfrm>
          <a:prstGeom prst="rect">
            <a:avLst/>
          </a:prstGeom>
        </p:spPr>
      </p:pic>
      <p:pic>
        <p:nvPicPr>
          <p:cNvPr id="16" name="图片 15"/>
          <p:cNvPicPr>
            <a:picLocks noChangeAspect="1"/>
          </p:cNvPicPr>
          <p:nvPr/>
        </p:nvPicPr>
        <p:blipFill>
          <a:blip r:embed="rId16"/>
          <a:stretch>
            <a:fillRect/>
          </a:stretch>
        </p:blipFill>
        <p:spPr>
          <a:xfrm>
            <a:off x="6188521" y="4201099"/>
            <a:ext cx="2955479" cy="718406"/>
          </a:xfrm>
          <a:prstGeom prst="rect">
            <a:avLst/>
          </a:prstGeom>
        </p:spPr>
      </p:pic>
      <p:pic>
        <p:nvPicPr>
          <p:cNvPr id="17" name="图片 16"/>
          <p:cNvPicPr>
            <a:picLocks noChangeAspect="1"/>
          </p:cNvPicPr>
          <p:nvPr/>
        </p:nvPicPr>
        <p:blipFill>
          <a:blip r:embed="rId17"/>
          <a:stretch>
            <a:fillRect/>
          </a:stretch>
        </p:blipFill>
        <p:spPr>
          <a:xfrm>
            <a:off x="6188521" y="5086858"/>
            <a:ext cx="2955479" cy="718406"/>
          </a:xfrm>
          <a:prstGeom prst="rect">
            <a:avLst/>
          </a:prstGeom>
        </p:spPr>
      </p:pic>
      <p:pic>
        <p:nvPicPr>
          <p:cNvPr id="18" name="图片 17"/>
          <p:cNvPicPr>
            <a:picLocks noChangeAspect="1"/>
          </p:cNvPicPr>
          <p:nvPr/>
        </p:nvPicPr>
        <p:blipFill>
          <a:blip r:embed="rId18"/>
          <a:stretch>
            <a:fillRect/>
          </a:stretch>
        </p:blipFill>
        <p:spPr>
          <a:xfrm>
            <a:off x="6026596" y="5907227"/>
            <a:ext cx="2955479" cy="718406"/>
          </a:xfrm>
          <a:prstGeom prst="rect">
            <a:avLst/>
          </a:prstGeom>
        </p:spPr>
      </p:pic>
    </p:spTree>
    <p:custDataLst>
      <p:tags r:id="rId1"/>
    </p:custDataLst>
    <p:extLst>
      <p:ext uri="{BB962C8B-B14F-4D97-AF65-F5344CB8AC3E}">
        <p14:creationId xmlns:p14="http://schemas.microsoft.com/office/powerpoint/2010/main" val="1096582277"/>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ox(in)">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trips(downRigh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autoUpdateAnimBg="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87" y="2471309"/>
            <a:ext cx="9109593" cy="2743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055483" y="1434985"/>
            <a:ext cx="2954655" cy="461665"/>
          </a:xfrm>
          <a:prstGeom prst="rect">
            <a:avLst/>
          </a:prstGeom>
          <a:noFill/>
        </p:spPr>
        <p:txBody>
          <a:bodyPr wrap="none" lIns="91440" tIns="45720" rIns="91440" bIns="45720">
            <a:spAutoFit/>
          </a:bodyPr>
          <a:lstStyle/>
          <a:p>
            <a:pPr algn="ctr" eaLnBrk="0" hangingPunct="0"/>
            <a:r>
              <a:rPr lang="zh-CN" altLang="en-US" sz="2400" dirty="0">
                <a:ln w="0"/>
                <a:solidFill>
                  <a:srgbClr val="000000"/>
                </a:solidFill>
                <a:effectLst>
                  <a:outerShdw blurRad="38100" dist="19050" dir="2700000" algn="tl" rotWithShape="0">
                    <a:srgbClr val="000000">
                      <a:alpha val="40000"/>
                    </a:srgbClr>
                  </a:outerShdw>
                </a:effectLst>
              </a:rPr>
              <a:t>马尔科夫尼科夫规则</a:t>
            </a:r>
          </a:p>
        </p:txBody>
      </p:sp>
      <p:cxnSp>
        <p:nvCxnSpPr>
          <p:cNvPr id="6" name="直接箭头连接符 5"/>
          <p:cNvCxnSpPr/>
          <p:nvPr/>
        </p:nvCxnSpPr>
        <p:spPr>
          <a:xfrm>
            <a:off x="4481989" y="1929763"/>
            <a:ext cx="50822" cy="898517"/>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7922244" y="4742152"/>
            <a:ext cx="0" cy="100681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462455" y="5786597"/>
            <a:ext cx="2698175" cy="523220"/>
          </a:xfrm>
          <a:prstGeom prst="rect">
            <a:avLst/>
          </a:prstGeom>
          <a:noFill/>
        </p:spPr>
        <p:txBody>
          <a:bodyPr wrap="none" lIns="91440" tIns="45720" rIns="91440" bIns="45720">
            <a:spAutoFit/>
          </a:bodyPr>
          <a:lstStyle/>
          <a:p>
            <a:pPr algn="ctr" eaLnBrk="0" hangingPunct="0"/>
            <a:r>
              <a:rPr lang="zh-CN" altLang="en-US" sz="2800" dirty="0" smtClean="0">
                <a:ln w="0"/>
                <a:solidFill>
                  <a:srgbClr val="FF0000"/>
                </a:solidFill>
                <a:effectLst>
                  <a:outerShdw blurRad="38100" dist="19050" dir="2700000" algn="tl" rotWithShape="0">
                    <a:srgbClr val="000000">
                      <a:alpha val="40000"/>
                    </a:srgbClr>
                  </a:outerShdw>
                </a:effectLst>
              </a:rPr>
              <a:t>反马氏规则产物</a:t>
            </a:r>
            <a:endParaRPr lang="zh-CN" altLang="en-US" sz="2800" dirty="0">
              <a:ln w="0"/>
              <a:solidFill>
                <a:srgbClr val="FF0000"/>
              </a:solidFill>
              <a:effectLst>
                <a:outerShdw blurRad="38100" dist="19050" dir="2700000" algn="tl" rotWithShape="0">
                  <a:srgbClr val="000000">
                    <a:alpha val="40000"/>
                  </a:srgbClr>
                </a:outerShdw>
              </a:effectLst>
            </a:endParaRPr>
          </a:p>
        </p:txBody>
      </p:sp>
      <p:sp>
        <p:nvSpPr>
          <p:cNvPr id="5" name="矩形 4"/>
          <p:cNvSpPr/>
          <p:nvPr/>
        </p:nvSpPr>
        <p:spPr>
          <a:xfrm>
            <a:off x="395536" y="116657"/>
            <a:ext cx="7735853" cy="584775"/>
          </a:xfrm>
          <a:prstGeom prst="rect">
            <a:avLst/>
          </a:prstGeom>
          <a:noFill/>
        </p:spPr>
        <p:txBody>
          <a:bodyPr wrap="square" lIns="91440" tIns="45720" rIns="91440" bIns="45720">
            <a:spAutoFit/>
          </a:bodyPr>
          <a:lstStyle/>
          <a:p>
            <a:pPr algn="ctr" eaLnBrk="0" hangingPunct="0"/>
            <a:r>
              <a:rPr lang="zh-CN" altLang="en-US" sz="3200" dirty="0" smtClean="0">
                <a:ln w="0"/>
                <a:solidFill>
                  <a:srgbClr val="000000"/>
                </a:solidFill>
                <a:effectLst>
                  <a:outerShdw blurRad="38100" dist="19050" dir="2700000" algn="tl" rotWithShape="0">
                    <a:srgbClr val="000000">
                      <a:alpha val="40000"/>
                    </a:srgbClr>
                  </a:outerShdw>
                </a:effectLst>
              </a:rPr>
              <a:t>请</a:t>
            </a:r>
            <a:r>
              <a:rPr lang="zh-CN" altLang="en-US" sz="3200" smtClean="0">
                <a:ln w="0"/>
                <a:solidFill>
                  <a:srgbClr val="000000"/>
                </a:solidFill>
                <a:effectLst>
                  <a:outerShdw blurRad="38100" dist="19050" dir="2700000" algn="tl" rotWithShape="0">
                    <a:srgbClr val="000000">
                      <a:alpha val="40000"/>
                    </a:srgbClr>
                  </a:outerShdw>
                </a:effectLst>
              </a:rPr>
              <a:t>书写丙烯与</a:t>
            </a:r>
            <a:r>
              <a:rPr lang="en-US" altLang="zh-CN" sz="3200" smtClean="0">
                <a:ln w="0"/>
                <a:solidFill>
                  <a:srgbClr val="000000"/>
                </a:solidFill>
                <a:effectLst>
                  <a:outerShdw blurRad="38100" dist="19050" dir="2700000" algn="tl" rotWithShape="0">
                    <a:srgbClr val="000000">
                      <a:alpha val="40000"/>
                    </a:srgbClr>
                  </a:outerShdw>
                </a:effectLst>
              </a:rPr>
              <a:t>Br</a:t>
            </a:r>
            <a:r>
              <a:rPr lang="en-US" altLang="zh-CN" sz="3200" baseline="-25000" smtClean="0">
                <a:ln w="0"/>
                <a:solidFill>
                  <a:srgbClr val="000000"/>
                </a:solidFill>
                <a:effectLst>
                  <a:outerShdw blurRad="38100" dist="19050" dir="2700000" algn="tl" rotWithShape="0">
                    <a:srgbClr val="000000">
                      <a:alpha val="40000"/>
                    </a:srgbClr>
                  </a:outerShdw>
                </a:effectLst>
              </a:rPr>
              <a:t>2</a:t>
            </a:r>
            <a:r>
              <a:rPr lang="zh-CN" altLang="en-US" sz="3200" smtClean="0">
                <a:ln w="0"/>
                <a:solidFill>
                  <a:srgbClr val="000000"/>
                </a:solidFill>
                <a:effectLst>
                  <a:outerShdw blurRad="38100" dist="19050" dir="2700000" algn="tl" rotWithShape="0">
                    <a:srgbClr val="000000">
                      <a:alpha val="40000"/>
                    </a:srgbClr>
                  </a:outerShdw>
                </a:effectLst>
              </a:rPr>
              <a:t>、</a:t>
            </a:r>
            <a:r>
              <a:rPr lang="en-US" altLang="zh-CN" sz="3200" smtClean="0">
                <a:ln w="0"/>
                <a:solidFill>
                  <a:srgbClr val="000000"/>
                </a:solidFill>
                <a:effectLst>
                  <a:outerShdw blurRad="38100" dist="19050" dir="2700000" algn="tl" rotWithShape="0">
                    <a:srgbClr val="000000">
                      <a:alpha val="40000"/>
                    </a:srgbClr>
                  </a:outerShdw>
                </a:effectLst>
              </a:rPr>
              <a:t>HBr</a:t>
            </a:r>
            <a:r>
              <a:rPr lang="zh-CN" altLang="en-US" sz="3200" smtClean="0">
                <a:ln w="0"/>
                <a:solidFill>
                  <a:srgbClr val="000000"/>
                </a:solidFill>
                <a:effectLst>
                  <a:outerShdw blurRad="38100" dist="19050" dir="2700000" algn="tl" rotWithShape="0">
                    <a:srgbClr val="000000">
                      <a:alpha val="40000"/>
                    </a:srgbClr>
                  </a:outerShdw>
                </a:effectLst>
              </a:rPr>
              <a:t>的加成反应？</a:t>
            </a:r>
            <a:endParaRPr lang="zh-CN" altLang="en-US" sz="3200" dirty="0">
              <a:ln w="0"/>
              <a:solidFill>
                <a:srgbClr val="000000"/>
              </a:solidFill>
              <a:effectLst>
                <a:outerShdw blurRad="38100" dist="19050" dir="2700000" algn="tl" rotWithShape="0">
                  <a:srgbClr val="000000">
                    <a:alpha val="40000"/>
                  </a:srgbClr>
                </a:outerShdw>
              </a:effectLst>
            </a:endParaRPr>
          </a:p>
        </p:txBody>
      </p:sp>
      <p:sp>
        <p:nvSpPr>
          <p:cNvPr id="12" name="矩形 11"/>
          <p:cNvSpPr/>
          <p:nvPr/>
        </p:nvSpPr>
        <p:spPr>
          <a:xfrm>
            <a:off x="6010138" y="1462398"/>
            <a:ext cx="2749471" cy="400110"/>
          </a:xfrm>
          <a:prstGeom prst="rect">
            <a:avLst/>
          </a:prstGeom>
          <a:noFill/>
        </p:spPr>
        <p:txBody>
          <a:bodyPr wrap="none" lIns="91440" tIns="45720" rIns="91440" bIns="45720">
            <a:spAutoFit/>
          </a:bodyPr>
          <a:lstStyle/>
          <a:p>
            <a:pPr algn="ctr"/>
            <a:r>
              <a:rPr lang="zh-CN" altLang="en-US" sz="2000" b="1" smtClean="0">
                <a:ln w="0"/>
                <a:solidFill>
                  <a:srgbClr val="FF0000"/>
                </a:solidFill>
                <a:effectLst>
                  <a:outerShdw blurRad="38100" dist="19050" dir="2700000" algn="tl" rotWithShape="0">
                    <a:schemeClr val="dk1">
                      <a:alpha val="40000"/>
                    </a:schemeClr>
                  </a:outerShdw>
                </a:effectLst>
              </a:rPr>
              <a:t>氢加到含氢较多的碳上</a:t>
            </a:r>
            <a:endParaRPr lang="zh-CN" altLang="en-US" sz="2000" b="1" cap="none" spc="0">
              <a:ln w="0"/>
              <a:solidFill>
                <a:srgbClr val="FF0000"/>
              </a:solidFill>
              <a:effectLst>
                <a:outerShdw blurRad="38100" dist="19050" dir="2700000" algn="tl" rotWithShape="0">
                  <a:schemeClr val="dk1">
                    <a:alpha val="40000"/>
                  </a:schemeClr>
                </a:outerShdw>
              </a:effectLst>
            </a:endParaRPr>
          </a:p>
        </p:txBody>
      </p:sp>
      <p:sp>
        <p:nvSpPr>
          <p:cNvPr id="9" name="矩形 8"/>
          <p:cNvSpPr/>
          <p:nvPr/>
        </p:nvSpPr>
        <p:spPr>
          <a:xfrm>
            <a:off x="85411" y="5748962"/>
            <a:ext cx="5211683" cy="523220"/>
          </a:xfrm>
          <a:prstGeom prst="rect">
            <a:avLst/>
          </a:prstGeom>
          <a:noFill/>
        </p:spPr>
        <p:txBody>
          <a:bodyPr wrap="none" lIns="91440" tIns="45720" rIns="91440" bIns="45720">
            <a:spAutoFit/>
          </a:bodyPr>
          <a:lstStyle/>
          <a:p>
            <a:pPr algn="ctr"/>
            <a:r>
              <a:rPr lang="zh-CN" altLang="en-US" sz="2800" b="0" cap="none" spc="0" smtClean="0">
                <a:ln w="0"/>
                <a:solidFill>
                  <a:schemeClr val="tx1"/>
                </a:solidFill>
                <a:effectLst>
                  <a:outerShdw blurRad="38100" dist="19050" dir="2700000" algn="tl" rotWithShape="0">
                    <a:schemeClr val="dk1">
                      <a:alpha val="40000"/>
                    </a:schemeClr>
                  </a:outerShdw>
                </a:effectLst>
              </a:rPr>
              <a:t>不同的条件控制，生成产物不同</a:t>
            </a:r>
            <a:endParaRPr lang="zh-CN" altLang="en-US" sz="2800" b="0" cap="none" spc="0">
              <a:ln w="0"/>
              <a:solidFill>
                <a:schemeClr val="tx1"/>
              </a:solidFill>
              <a:effectLst>
                <a:outerShdw blurRad="38100" dist="19050" dir="2700000" algn="tl" rotWithShape="0">
                  <a:schemeClr val="dk1">
                    <a:alpha val="40000"/>
                  </a:schemeClr>
                </a:outerShdw>
              </a:effectLst>
            </a:endParaRPr>
          </a:p>
        </p:txBody>
      </p:sp>
      <p:pic>
        <p:nvPicPr>
          <p:cNvPr id="7" name="图片 6"/>
          <p:cNvPicPr>
            <a:picLocks noChangeAspect="1"/>
          </p:cNvPicPr>
          <p:nvPr/>
        </p:nvPicPr>
        <p:blipFill>
          <a:blip r:embed="rId3"/>
          <a:stretch>
            <a:fillRect/>
          </a:stretch>
        </p:blipFill>
        <p:spPr>
          <a:xfrm>
            <a:off x="85411" y="784414"/>
            <a:ext cx="2479927" cy="703003"/>
          </a:xfrm>
          <a:prstGeom prst="rect">
            <a:avLst/>
          </a:prstGeom>
        </p:spPr>
      </p:pic>
      <p:pic>
        <p:nvPicPr>
          <p:cNvPr id="11" name="图片 10"/>
          <p:cNvPicPr>
            <a:picLocks noChangeAspect="1"/>
          </p:cNvPicPr>
          <p:nvPr/>
        </p:nvPicPr>
        <p:blipFill>
          <a:blip r:embed="rId4"/>
          <a:stretch>
            <a:fillRect/>
          </a:stretch>
        </p:blipFill>
        <p:spPr>
          <a:xfrm>
            <a:off x="164922" y="1487417"/>
            <a:ext cx="2526330" cy="672310"/>
          </a:xfrm>
          <a:prstGeom prst="rect">
            <a:avLst/>
          </a:prstGeom>
        </p:spPr>
      </p:pic>
    </p:spTree>
    <p:extLst>
      <p:ext uri="{BB962C8B-B14F-4D97-AF65-F5344CB8AC3E}">
        <p14:creationId xmlns:p14="http://schemas.microsoft.com/office/powerpoint/2010/main" val="1065772971"/>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5" grpId="0"/>
      <p:bldP spid="12"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47564" y="2276872"/>
            <a:ext cx="7802136"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乙烯和乙烯可以加成吗？</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pic>
        <p:nvPicPr>
          <p:cNvPr id="3" name="图片 2"/>
          <p:cNvPicPr>
            <a:picLocks noChangeAspect="1"/>
          </p:cNvPicPr>
          <p:nvPr/>
        </p:nvPicPr>
        <p:blipFill>
          <a:blip r:embed="rId2"/>
          <a:stretch>
            <a:fillRect/>
          </a:stretch>
        </p:blipFill>
        <p:spPr>
          <a:xfrm>
            <a:off x="3026266" y="3128906"/>
            <a:ext cx="3091467" cy="600188"/>
          </a:xfrm>
          <a:prstGeom prst="rect">
            <a:avLst/>
          </a:prstGeom>
        </p:spPr>
      </p:pic>
      <p:pic>
        <p:nvPicPr>
          <p:cNvPr id="4" name="图片 3"/>
          <p:cNvPicPr>
            <a:picLocks noChangeAspect="1"/>
          </p:cNvPicPr>
          <p:nvPr/>
        </p:nvPicPr>
        <p:blipFill>
          <a:blip r:embed="rId3"/>
          <a:stretch>
            <a:fillRect/>
          </a:stretch>
        </p:blipFill>
        <p:spPr>
          <a:xfrm>
            <a:off x="3184216" y="4340143"/>
            <a:ext cx="2728832" cy="481969"/>
          </a:xfrm>
          <a:prstGeom prst="rect">
            <a:avLst/>
          </a:prstGeom>
        </p:spPr>
      </p:pic>
    </p:spTree>
    <p:extLst>
      <p:ext uri="{BB962C8B-B14F-4D97-AF65-F5344CB8AC3E}">
        <p14:creationId xmlns:p14="http://schemas.microsoft.com/office/powerpoint/2010/main" val="3271424786"/>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44847" y="39263"/>
            <a:ext cx="32766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zh-CN" altLang="en-US" sz="3200" b="1">
                <a:solidFill>
                  <a:srgbClr val="FF3300"/>
                </a:solidFill>
                <a:latin typeface="方正舒体" panose="02010601030101010101" pitchFamily="2" charset="-122"/>
                <a:ea typeface="方正舒体" panose="02010601030101010101" pitchFamily="2" charset="-122"/>
              </a:rPr>
              <a:t>（</a:t>
            </a:r>
            <a:r>
              <a:rPr lang="en-US" altLang="zh-CN" sz="3200" b="1">
                <a:solidFill>
                  <a:srgbClr val="FF3300"/>
                </a:solidFill>
                <a:latin typeface="Times New Roman" panose="02020603050405020304" pitchFamily="18" charset="0"/>
                <a:ea typeface="方正舒体" panose="02010601030101010101" pitchFamily="2" charset="-122"/>
              </a:rPr>
              <a:t>3</a:t>
            </a:r>
            <a:r>
              <a:rPr lang="zh-CN" altLang="en-US" sz="3200" b="1">
                <a:solidFill>
                  <a:srgbClr val="FF3300"/>
                </a:solidFill>
                <a:latin typeface="方正舒体" panose="02010601030101010101" pitchFamily="2" charset="-122"/>
                <a:ea typeface="方正舒体" panose="02010601030101010101" pitchFamily="2" charset="-122"/>
              </a:rPr>
              <a:t>）</a:t>
            </a:r>
            <a:r>
              <a:rPr lang="zh-CN" altLang="en-US" sz="3200" b="1">
                <a:solidFill>
                  <a:srgbClr val="FF3300"/>
                </a:solidFill>
                <a:latin typeface="黑体" panose="02010609060101010101" pitchFamily="49" charset="-122"/>
                <a:ea typeface="黑体" panose="02010609060101010101" pitchFamily="49" charset="-122"/>
                <a:hlinkClick r:id="rId2" action="ppaction://hlinkfile"/>
              </a:rPr>
              <a:t>加聚反应</a:t>
            </a:r>
            <a:r>
              <a:rPr lang="zh-CN" altLang="en-US" sz="3200" b="1">
                <a:solidFill>
                  <a:srgbClr val="FF3300"/>
                </a:solidFill>
                <a:latin typeface="方正舒体" panose="02010601030101010101" pitchFamily="2" charset="-122"/>
                <a:ea typeface="方正舒体" panose="02010601030101010101" pitchFamily="2" charset="-122"/>
              </a:rPr>
              <a:t>：</a:t>
            </a:r>
          </a:p>
        </p:txBody>
      </p:sp>
      <p:grpSp>
        <p:nvGrpSpPr>
          <p:cNvPr id="2" name="Group 3"/>
          <p:cNvGrpSpPr>
            <a:grpSpLocks/>
          </p:cNvGrpSpPr>
          <p:nvPr/>
        </p:nvGrpSpPr>
        <p:grpSpPr bwMode="auto">
          <a:xfrm>
            <a:off x="1597297" y="3146747"/>
            <a:ext cx="6400800" cy="762000"/>
            <a:chOff x="816" y="912"/>
            <a:chExt cx="4032" cy="480"/>
          </a:xfrm>
        </p:grpSpPr>
        <p:sp>
          <p:nvSpPr>
            <p:cNvPr id="126980" name="Text Box 4"/>
            <p:cNvSpPr txBox="1">
              <a:spLocks noChangeArrowheads="1"/>
            </p:cNvSpPr>
            <p:nvPr/>
          </p:nvSpPr>
          <p:spPr bwMode="auto">
            <a:xfrm>
              <a:off x="816" y="970"/>
              <a:ext cx="403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kumimoji="1" lang="en-US" altLang="zh-CN" sz="2800" b="1">
                  <a:latin typeface="Times New Roman" panose="02020603050405020304" pitchFamily="18" charset="0"/>
                </a:rPr>
                <a:t>nCH</a:t>
              </a:r>
              <a:r>
                <a:rPr kumimoji="1" lang="en-US" altLang="zh-CN" sz="2800" b="1" baseline="-25000">
                  <a:latin typeface="Times New Roman" panose="02020603050405020304" pitchFamily="18" charset="0"/>
                </a:rPr>
                <a:t>2</a:t>
              </a:r>
              <a:r>
                <a:rPr kumimoji="1" lang="en-US" altLang="zh-CN" sz="2400">
                  <a:latin typeface="黑体" panose="02010609060101010101" pitchFamily="49" charset="-122"/>
                  <a:ea typeface="黑体" panose="02010609060101010101" pitchFamily="49" charset="-122"/>
                </a:rPr>
                <a:t>=</a:t>
              </a:r>
              <a:r>
                <a:rPr kumimoji="1" lang="en-US" altLang="zh-CN" sz="2800" b="1">
                  <a:latin typeface="Times New Roman" panose="02020603050405020304" pitchFamily="18" charset="0"/>
                </a:rPr>
                <a:t>CH</a:t>
              </a:r>
              <a:r>
                <a:rPr kumimoji="1" lang="en-US" altLang="zh-CN" sz="2800" b="1" baseline="-25000">
                  <a:latin typeface="Times New Roman" panose="02020603050405020304" pitchFamily="18" charset="0"/>
                </a:rPr>
                <a:t>2</a:t>
              </a:r>
              <a:endParaRPr kumimoji="1" lang="en-US" altLang="zh-CN" sz="1600" b="1" baseline="-25000">
                <a:latin typeface="Times New Roman" panose="02020603050405020304" pitchFamily="18" charset="0"/>
              </a:endParaRPr>
            </a:p>
          </p:txBody>
        </p:sp>
        <p:sp>
          <p:nvSpPr>
            <p:cNvPr id="126981" name="Line 5"/>
            <p:cNvSpPr>
              <a:spLocks noChangeShapeType="1"/>
            </p:cNvSpPr>
            <p:nvPr/>
          </p:nvSpPr>
          <p:spPr bwMode="auto">
            <a:xfrm>
              <a:off x="2160" y="1152"/>
              <a:ext cx="72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6982" name="Text Box 6"/>
            <p:cNvSpPr txBox="1">
              <a:spLocks noChangeArrowheads="1"/>
            </p:cNvSpPr>
            <p:nvPr/>
          </p:nvSpPr>
          <p:spPr bwMode="auto">
            <a:xfrm>
              <a:off x="2160" y="912"/>
              <a:ext cx="62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kumimoji="1" lang="zh-CN" altLang="en-US" sz="2000" b="1">
                  <a:latin typeface="Times New Roman" panose="02020603050405020304" pitchFamily="18" charset="0"/>
                </a:rPr>
                <a:t>催化剂</a:t>
              </a:r>
            </a:p>
          </p:txBody>
        </p:sp>
        <p:sp>
          <p:nvSpPr>
            <p:cNvPr id="126983" name="Rectangle 7"/>
            <p:cNvSpPr>
              <a:spLocks noChangeArrowheads="1"/>
            </p:cNvSpPr>
            <p:nvPr/>
          </p:nvSpPr>
          <p:spPr bwMode="auto">
            <a:xfrm>
              <a:off x="3264" y="960"/>
              <a:ext cx="127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kumimoji="1" lang="en-US" altLang="zh-CN" sz="2800" b="1">
                  <a:latin typeface="Times New Roman" panose="02020603050405020304" pitchFamily="18" charset="0"/>
                </a:rPr>
                <a:t>CH</a:t>
              </a:r>
              <a:r>
                <a:rPr kumimoji="1" lang="en-US" altLang="zh-CN" sz="2800" b="1" baseline="-25000">
                  <a:latin typeface="Times New Roman" panose="02020603050405020304" pitchFamily="18" charset="0"/>
                </a:rPr>
                <a:t>2</a:t>
              </a:r>
              <a:r>
                <a:rPr kumimoji="1" lang="en-US" altLang="zh-CN" sz="2800">
                  <a:latin typeface="Times New Roman" panose="02020603050405020304" pitchFamily="18" charset="0"/>
                </a:rPr>
                <a:t>      </a:t>
              </a:r>
              <a:r>
                <a:rPr kumimoji="1" lang="en-US" altLang="zh-CN" sz="2800" b="1">
                  <a:latin typeface="Times New Roman" panose="02020603050405020304" pitchFamily="18" charset="0"/>
                </a:rPr>
                <a:t>CH</a:t>
              </a:r>
              <a:r>
                <a:rPr kumimoji="1" lang="en-US" altLang="zh-CN" sz="2800" b="1" baseline="-25000">
                  <a:latin typeface="Times New Roman" panose="02020603050405020304" pitchFamily="18" charset="0"/>
                </a:rPr>
                <a:t>2</a:t>
              </a:r>
            </a:p>
          </p:txBody>
        </p:sp>
        <p:sp>
          <p:nvSpPr>
            <p:cNvPr id="126984" name="Line 8"/>
            <p:cNvSpPr>
              <a:spLocks noChangeShapeType="1"/>
            </p:cNvSpPr>
            <p:nvPr/>
          </p:nvSpPr>
          <p:spPr bwMode="auto">
            <a:xfrm>
              <a:off x="3744" y="1152"/>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6985" name="Text Box 9"/>
            <p:cNvSpPr txBox="1">
              <a:spLocks noChangeArrowheads="1"/>
            </p:cNvSpPr>
            <p:nvPr/>
          </p:nvSpPr>
          <p:spPr bwMode="auto">
            <a:xfrm>
              <a:off x="3168" y="960"/>
              <a:ext cx="28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kumimoji="1" lang="en-US" altLang="zh-CN" sz="2800">
                  <a:latin typeface="Times New Roman" panose="02020603050405020304" pitchFamily="18" charset="0"/>
                </a:rPr>
                <a:t>[</a:t>
              </a:r>
            </a:p>
          </p:txBody>
        </p:sp>
        <p:sp>
          <p:nvSpPr>
            <p:cNvPr id="126986" name="Text Box 10"/>
            <p:cNvSpPr txBox="1">
              <a:spLocks noChangeArrowheads="1"/>
            </p:cNvSpPr>
            <p:nvPr/>
          </p:nvSpPr>
          <p:spPr bwMode="auto">
            <a:xfrm>
              <a:off x="4464" y="960"/>
              <a:ext cx="19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kumimoji="1" lang="en-US" altLang="zh-CN" sz="2800">
                  <a:latin typeface="Times New Roman" panose="02020603050405020304" pitchFamily="18" charset="0"/>
                </a:rPr>
                <a:t>]</a:t>
              </a:r>
            </a:p>
          </p:txBody>
        </p:sp>
        <p:sp>
          <p:nvSpPr>
            <p:cNvPr id="126987" name="Line 11"/>
            <p:cNvSpPr>
              <a:spLocks noChangeShapeType="1"/>
            </p:cNvSpPr>
            <p:nvPr/>
          </p:nvSpPr>
          <p:spPr bwMode="auto">
            <a:xfrm>
              <a:off x="3024" y="1152"/>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6988" name="Line 12"/>
            <p:cNvSpPr>
              <a:spLocks noChangeShapeType="1"/>
            </p:cNvSpPr>
            <p:nvPr/>
          </p:nvSpPr>
          <p:spPr bwMode="auto">
            <a:xfrm>
              <a:off x="4464" y="1152"/>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6989" name="Rectangle 13"/>
            <p:cNvSpPr>
              <a:spLocks noChangeArrowheads="1"/>
            </p:cNvSpPr>
            <p:nvPr/>
          </p:nvSpPr>
          <p:spPr bwMode="auto">
            <a:xfrm>
              <a:off x="4560" y="1104"/>
              <a:ext cx="2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kumimoji="1" lang="en-US" altLang="zh-CN" sz="2400">
                  <a:latin typeface="Times New Roman" panose="02020603050405020304" pitchFamily="18" charset="0"/>
                </a:rPr>
                <a:t>n</a:t>
              </a:r>
            </a:p>
          </p:txBody>
        </p:sp>
      </p:grpSp>
      <p:sp>
        <p:nvSpPr>
          <p:cNvPr id="26638" name="Text Box 14"/>
          <p:cNvSpPr txBox="1">
            <a:spLocks noChangeArrowheads="1"/>
          </p:cNvSpPr>
          <p:nvPr/>
        </p:nvSpPr>
        <p:spPr bwMode="auto">
          <a:xfrm>
            <a:off x="69833" y="618700"/>
            <a:ext cx="889465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kumimoji="1" lang="en-US" altLang="zh-CN" sz="2800" b="1">
                <a:latin typeface="黑体" panose="02010609060101010101" pitchFamily="49" charset="-122"/>
                <a:ea typeface="黑体" panose="02010609060101010101" pitchFamily="49" charset="-122"/>
              </a:rPr>
              <a:t>    </a:t>
            </a:r>
            <a:r>
              <a:rPr kumimoji="1" lang="zh-CN" altLang="en-US" sz="2800" b="1">
                <a:latin typeface="黑体" panose="02010609060101010101" pitchFamily="49" charset="-122"/>
                <a:ea typeface="黑体" panose="02010609060101010101" pitchFamily="49" charset="-122"/>
              </a:rPr>
              <a:t>由相对分子质量小的化合物分子互相结合成相对分子质量大的高分子的反应叫做</a:t>
            </a:r>
            <a:r>
              <a:rPr kumimoji="1" lang="zh-CN" altLang="en-US" sz="2800" b="1">
                <a:solidFill>
                  <a:srgbClr val="FF3300"/>
                </a:solidFill>
                <a:latin typeface="黑体" panose="02010609060101010101" pitchFamily="49" charset="-122"/>
                <a:ea typeface="黑体" panose="02010609060101010101" pitchFamily="49" charset="-122"/>
              </a:rPr>
              <a:t>聚合反应。</a:t>
            </a:r>
          </a:p>
          <a:p>
            <a:r>
              <a:rPr kumimoji="1" lang="zh-CN" altLang="en-US" sz="2800" b="1">
                <a:latin typeface="黑体" panose="02010609060101010101" pitchFamily="49" charset="-122"/>
                <a:ea typeface="黑体" panose="02010609060101010101" pitchFamily="49" charset="-122"/>
              </a:rPr>
              <a:t>    由不饱和的相对分子质量小的化合物分子结合成相对分子质量大的化合物分子，这样的聚合反应同时也是加成反应，所以这样聚合反应又叫做</a:t>
            </a:r>
            <a:r>
              <a:rPr kumimoji="1" lang="zh-CN" altLang="en-US" sz="2800" b="1">
                <a:solidFill>
                  <a:srgbClr val="FF3300"/>
                </a:solidFill>
                <a:latin typeface="黑体" panose="02010609060101010101" pitchFamily="49" charset="-122"/>
                <a:ea typeface="黑体" panose="02010609060101010101" pitchFamily="49" charset="-122"/>
              </a:rPr>
              <a:t>加聚反应。</a:t>
            </a:r>
          </a:p>
        </p:txBody>
      </p:sp>
      <p:sp>
        <p:nvSpPr>
          <p:cNvPr id="3" name="矩形 2"/>
          <p:cNvSpPr/>
          <p:nvPr/>
        </p:nvSpPr>
        <p:spPr>
          <a:xfrm>
            <a:off x="2010343" y="5852253"/>
            <a:ext cx="5262979" cy="923330"/>
          </a:xfrm>
          <a:prstGeom prst="rect">
            <a:avLst/>
          </a:prstGeom>
          <a:noFill/>
          <a:effectLst>
            <a:glow rad="228600">
              <a:schemeClr val="accent4">
                <a:satMod val="175000"/>
                <a:alpha val="40000"/>
              </a:schemeClr>
            </a:glow>
          </a:effectLst>
        </p:spPr>
        <p:txBody>
          <a:bodyPr wrap="none" lIns="91440" tIns="45720" rIns="91440" bIns="45720">
            <a:spAutoFit/>
          </a:bodyPr>
          <a:lstStyle/>
          <a:p>
            <a:pPr algn="ctr"/>
            <a:r>
              <a:rPr lang="zh-CN" altLang="en-US" sz="5400" smtClean="0">
                <a:ln w="0"/>
                <a:solidFill>
                  <a:srgbClr val="FF0066"/>
                </a:solidFill>
                <a:effectLst>
                  <a:outerShdw blurRad="38100" dist="25400" dir="5400000" algn="ctr" rotWithShape="0">
                    <a:srgbClr val="6E747A">
                      <a:alpha val="43000"/>
                    </a:srgbClr>
                  </a:outerShdw>
                </a:effectLst>
                <a:hlinkClick r:id="rId3" action="ppaction://hlinkfile"/>
              </a:rPr>
              <a:t>微课视频</a:t>
            </a:r>
            <a:r>
              <a:rPr lang="en-US" altLang="zh-CN" sz="5400" smtClean="0">
                <a:ln w="0"/>
                <a:solidFill>
                  <a:srgbClr val="FF0066"/>
                </a:solidFill>
                <a:effectLst>
                  <a:outerShdw blurRad="38100" dist="25400" dir="5400000" algn="ctr" rotWithShape="0">
                    <a:srgbClr val="6E747A">
                      <a:alpha val="43000"/>
                    </a:srgbClr>
                  </a:outerShdw>
                </a:effectLst>
                <a:hlinkClick r:id="rId3" action="ppaction://hlinkfile"/>
              </a:rPr>
              <a:t>-</a:t>
            </a:r>
            <a:r>
              <a:rPr lang="zh-CN" altLang="en-US" sz="5400" smtClean="0">
                <a:ln w="0"/>
                <a:solidFill>
                  <a:srgbClr val="FF0066"/>
                </a:solidFill>
                <a:effectLst>
                  <a:outerShdw blurRad="38100" dist="25400" dir="5400000" algn="ctr" rotWithShape="0">
                    <a:srgbClr val="6E747A">
                      <a:alpha val="43000"/>
                    </a:srgbClr>
                  </a:outerShdw>
                </a:effectLst>
                <a:hlinkClick r:id="rId3" action="ppaction://hlinkfile"/>
              </a:rPr>
              <a:t>震撼版</a:t>
            </a:r>
            <a:endParaRPr lang="zh-CN" altLang="en-US" sz="5400">
              <a:ln w="0"/>
              <a:solidFill>
                <a:srgbClr val="FF0066"/>
              </a:solidFill>
              <a:effectLst>
                <a:outerShdw blurRad="38100" dist="25400" dir="5400000" algn="ctr" rotWithShape="0">
                  <a:srgbClr val="6E747A">
                    <a:alpha val="43000"/>
                  </a:srgbClr>
                </a:outerShdw>
              </a:effectLst>
            </a:endParaRPr>
          </a:p>
        </p:txBody>
      </p:sp>
      <p:sp>
        <p:nvSpPr>
          <p:cNvPr id="17" name="Text Box 4"/>
          <p:cNvSpPr txBox="1">
            <a:spLocks noChangeArrowheads="1"/>
          </p:cNvSpPr>
          <p:nvPr/>
        </p:nvSpPr>
        <p:spPr bwMode="auto">
          <a:xfrm>
            <a:off x="1742582" y="5021538"/>
            <a:ext cx="144145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FF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4800" b="1">
                <a:latin typeface="Times New Roman" panose="02020603050405020304" pitchFamily="18" charset="0"/>
              </a:rPr>
              <a:t>单体</a:t>
            </a:r>
          </a:p>
        </p:txBody>
      </p:sp>
      <p:sp>
        <p:nvSpPr>
          <p:cNvPr id="18" name="Text Box 5"/>
          <p:cNvSpPr txBox="1">
            <a:spLocks noChangeArrowheads="1"/>
          </p:cNvSpPr>
          <p:nvPr/>
        </p:nvSpPr>
        <p:spPr bwMode="auto">
          <a:xfrm>
            <a:off x="5888641" y="4907837"/>
            <a:ext cx="144145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FF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4800" b="1">
                <a:latin typeface="Times New Roman" panose="02020603050405020304" pitchFamily="18" charset="0"/>
              </a:rPr>
              <a:t>链节</a:t>
            </a:r>
          </a:p>
        </p:txBody>
      </p:sp>
      <p:sp>
        <p:nvSpPr>
          <p:cNvPr id="19" name="Line 6"/>
          <p:cNvSpPr>
            <a:spLocks noChangeShapeType="1"/>
          </p:cNvSpPr>
          <p:nvPr/>
        </p:nvSpPr>
        <p:spPr bwMode="auto">
          <a:xfrm>
            <a:off x="1529556" y="3814844"/>
            <a:ext cx="1728787" cy="0"/>
          </a:xfrm>
          <a:prstGeom prst="line">
            <a:avLst/>
          </a:prstGeom>
          <a:noFill/>
          <a:ln w="57150" cap="sq">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20" name="Line 7"/>
          <p:cNvSpPr>
            <a:spLocks noChangeShapeType="1"/>
          </p:cNvSpPr>
          <p:nvPr/>
        </p:nvSpPr>
        <p:spPr bwMode="auto">
          <a:xfrm>
            <a:off x="5605859" y="3831174"/>
            <a:ext cx="1728788" cy="0"/>
          </a:xfrm>
          <a:prstGeom prst="line">
            <a:avLst/>
          </a:prstGeom>
          <a:noFill/>
          <a:ln w="57150" cap="sq">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21" name="Text Box 8"/>
          <p:cNvSpPr txBox="1">
            <a:spLocks noChangeArrowheads="1"/>
          </p:cNvSpPr>
          <p:nvPr/>
        </p:nvSpPr>
        <p:spPr bwMode="auto">
          <a:xfrm>
            <a:off x="7561660" y="3531065"/>
            <a:ext cx="431800" cy="495300"/>
          </a:xfrm>
          <a:prstGeom prst="rect">
            <a:avLst/>
          </a:prstGeom>
          <a:noFill/>
          <a:ln w="38100" cap="sq">
            <a:solidFill>
              <a:schemeClr val="hlink"/>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1" lang="zh-CN" altLang="en-US" sz="2400">
              <a:latin typeface="Times New Roman" panose="02020603050405020304" pitchFamily="18" charset="0"/>
            </a:endParaRPr>
          </a:p>
        </p:txBody>
      </p:sp>
      <p:sp>
        <p:nvSpPr>
          <p:cNvPr id="22" name="AutoShape 9"/>
          <p:cNvSpPr>
            <a:spLocks noChangeArrowheads="1"/>
          </p:cNvSpPr>
          <p:nvPr/>
        </p:nvSpPr>
        <p:spPr bwMode="auto">
          <a:xfrm>
            <a:off x="7689453" y="4009071"/>
            <a:ext cx="288925" cy="647700"/>
          </a:xfrm>
          <a:prstGeom prst="downArrow">
            <a:avLst>
              <a:gd name="adj1" fmla="val 50000"/>
              <a:gd name="adj2" fmla="val 56044"/>
            </a:avLst>
          </a:prstGeom>
          <a:noFill/>
          <a:ln w="38100" cap="sq">
            <a:solidFill>
              <a:schemeClr val="hlink"/>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3" name="Text Box 10"/>
          <p:cNvSpPr txBox="1">
            <a:spLocks noChangeArrowheads="1"/>
          </p:cNvSpPr>
          <p:nvPr/>
        </p:nvSpPr>
        <p:spPr bwMode="auto">
          <a:xfrm>
            <a:off x="7384653" y="4563544"/>
            <a:ext cx="827087"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FF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3600" b="1">
                <a:latin typeface="Times New Roman" panose="02020603050405020304" pitchFamily="18" charset="0"/>
              </a:rPr>
              <a:t>聚合度</a:t>
            </a:r>
          </a:p>
        </p:txBody>
      </p:sp>
      <p:sp>
        <p:nvSpPr>
          <p:cNvPr id="24" name="AutoShape 11"/>
          <p:cNvSpPr>
            <a:spLocks noChangeArrowheads="1"/>
          </p:cNvSpPr>
          <p:nvPr/>
        </p:nvSpPr>
        <p:spPr bwMode="auto">
          <a:xfrm>
            <a:off x="2142330" y="3978260"/>
            <a:ext cx="503238" cy="1152525"/>
          </a:xfrm>
          <a:prstGeom prst="downArrow">
            <a:avLst>
              <a:gd name="adj1" fmla="val 50000"/>
              <a:gd name="adj2" fmla="val 57255"/>
            </a:avLst>
          </a:prstGeom>
          <a:noFill/>
          <a:ln w="38100" cap="sq">
            <a:solidFill>
              <a:srgbClr val="FF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5" name="AutoShape 12"/>
          <p:cNvSpPr>
            <a:spLocks noChangeArrowheads="1"/>
          </p:cNvSpPr>
          <p:nvPr/>
        </p:nvSpPr>
        <p:spPr bwMode="auto">
          <a:xfrm>
            <a:off x="6290913" y="3896323"/>
            <a:ext cx="504825" cy="1081087"/>
          </a:xfrm>
          <a:prstGeom prst="downArrow">
            <a:avLst>
              <a:gd name="adj1" fmla="val 50000"/>
              <a:gd name="adj2" fmla="val 53538"/>
            </a:avLst>
          </a:prstGeom>
          <a:noFill/>
          <a:ln w="38100" cap="sq">
            <a:solidFill>
              <a:srgbClr val="FF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pic>
        <p:nvPicPr>
          <p:cNvPr id="4" name="图片 3"/>
          <p:cNvPicPr>
            <a:picLocks noChangeAspect="1"/>
          </p:cNvPicPr>
          <p:nvPr/>
        </p:nvPicPr>
        <p:blipFill>
          <a:blip r:embed="rId4"/>
          <a:stretch>
            <a:fillRect/>
          </a:stretch>
        </p:blipFill>
        <p:spPr>
          <a:xfrm>
            <a:off x="3189870" y="4316794"/>
            <a:ext cx="2429658" cy="491063"/>
          </a:xfrm>
          <a:prstGeom prst="rect">
            <a:avLst/>
          </a:prstGeom>
        </p:spPr>
      </p:pic>
    </p:spTree>
    <p:extLst>
      <p:ext uri="{BB962C8B-B14F-4D97-AF65-F5344CB8AC3E}">
        <p14:creationId xmlns:p14="http://schemas.microsoft.com/office/powerpoint/2010/main" val="844476866"/>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3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49366" y="1412776"/>
            <a:ext cx="7802136" cy="923330"/>
          </a:xfrm>
          <a:prstGeom prst="rect">
            <a:avLst/>
          </a:prstGeom>
          <a:noFill/>
        </p:spPr>
        <p:txBody>
          <a:bodyPr wrap="none" lIns="91440" tIns="45720" rIns="91440" bIns="45720">
            <a:spAutoFit/>
          </a:bodyPr>
          <a:lstStyle/>
          <a:p>
            <a:pPr algn="ctr"/>
            <a:r>
              <a:rPr lang="zh-CN" altLang="en-US" sz="5400" smtClean="0">
                <a:ln w="0"/>
                <a:effectLst>
                  <a:outerShdw blurRad="38100" dist="19050" dir="2700000" algn="tl" rotWithShape="0">
                    <a:schemeClr val="dk1">
                      <a:alpha val="40000"/>
                    </a:schemeClr>
                  </a:outerShdw>
                </a:effectLst>
              </a:rPr>
              <a:t>写丙烯加聚反应的方程式</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pic>
        <p:nvPicPr>
          <p:cNvPr id="2" name="图片 1"/>
          <p:cNvPicPr>
            <a:picLocks noChangeAspect="1"/>
          </p:cNvPicPr>
          <p:nvPr/>
        </p:nvPicPr>
        <p:blipFill>
          <a:blip r:embed="rId2"/>
          <a:stretch>
            <a:fillRect/>
          </a:stretch>
        </p:blipFill>
        <p:spPr>
          <a:xfrm>
            <a:off x="1763687" y="3032956"/>
            <a:ext cx="5344171" cy="1440160"/>
          </a:xfrm>
          <a:prstGeom prst="rect">
            <a:avLst/>
          </a:prstGeom>
        </p:spPr>
      </p:pic>
    </p:spTree>
    <p:extLst>
      <p:ext uri="{BB962C8B-B14F-4D97-AF65-F5344CB8AC3E}">
        <p14:creationId xmlns:p14="http://schemas.microsoft.com/office/powerpoint/2010/main" val="25374755"/>
      </p:ext>
    </p:extLst>
  </p:cSld>
  <p:clrMapOvr>
    <a:masterClrMapping/>
  </p:clrMapOvr>
  <p:transition>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673100" y="639763"/>
            <a:ext cx="67183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a:solidFill>
                  <a:srgbClr val="FF0066"/>
                </a:solidFill>
                <a:latin typeface="黑体" panose="02010609060101010101" pitchFamily="49" charset="-122"/>
                <a:ea typeface="黑体" panose="02010609060101010101" pitchFamily="49" charset="-122"/>
              </a:rPr>
              <a:t>资料卡片：二烯烃  </a:t>
            </a:r>
            <a:r>
              <a:rPr lang="en-US" altLang="zh-CN" sz="4000" b="1">
                <a:solidFill>
                  <a:srgbClr val="FF0066"/>
                </a:solidFill>
                <a:latin typeface="黑体" panose="02010609060101010101" pitchFamily="49" charset="-122"/>
                <a:ea typeface="黑体" panose="02010609060101010101" pitchFamily="49" charset="-122"/>
              </a:rPr>
              <a:t>P30</a:t>
            </a:r>
          </a:p>
        </p:txBody>
      </p:sp>
      <p:sp>
        <p:nvSpPr>
          <p:cNvPr id="132099" name="Rectangle 3"/>
          <p:cNvSpPr>
            <a:spLocks noChangeArrowheads="1"/>
          </p:cNvSpPr>
          <p:nvPr/>
        </p:nvSpPr>
        <p:spPr bwMode="auto">
          <a:xfrm>
            <a:off x="827088" y="1628775"/>
            <a:ext cx="236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黑体" panose="02010609060101010101" pitchFamily="49" charset="-122"/>
                <a:ea typeface="黑体" panose="02010609060101010101" pitchFamily="49" charset="-122"/>
              </a:rPr>
              <a:t>1</a:t>
            </a:r>
            <a:r>
              <a:rPr lang="zh-CN" altLang="en-US" sz="3600" b="1">
                <a:solidFill>
                  <a:srgbClr val="FF0000"/>
                </a:solidFill>
                <a:latin typeface="黑体" panose="02010609060101010101" pitchFamily="49" charset="-122"/>
                <a:ea typeface="黑体" panose="02010609060101010101" pitchFamily="49" charset="-122"/>
              </a:rPr>
              <a:t>）通式：</a:t>
            </a:r>
            <a:r>
              <a:rPr kumimoji="1" lang="zh-CN" altLang="en-US" sz="2400" b="1">
                <a:solidFill>
                  <a:srgbClr val="FF3300"/>
                </a:solidFill>
                <a:latin typeface="黑体" panose="02010609060101010101" pitchFamily="49" charset="-122"/>
                <a:ea typeface="黑体" panose="02010609060101010101" pitchFamily="49" charset="-122"/>
              </a:rPr>
              <a:t> </a:t>
            </a:r>
          </a:p>
        </p:txBody>
      </p:sp>
      <p:sp>
        <p:nvSpPr>
          <p:cNvPr id="132100" name="Text Box 4"/>
          <p:cNvSpPr txBox="1">
            <a:spLocks noChangeArrowheads="1"/>
          </p:cNvSpPr>
          <p:nvPr/>
        </p:nvSpPr>
        <p:spPr bwMode="auto">
          <a:xfrm>
            <a:off x="3132138" y="1671638"/>
            <a:ext cx="1447800" cy="533400"/>
          </a:xfrm>
          <a:prstGeom prst="rect">
            <a:avLst/>
          </a:prstGeom>
          <a:solidFill>
            <a:srgbClr val="CCFFCC"/>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just"/>
            <a:r>
              <a:rPr kumimoji="1" lang="en-US" altLang="zh-CN" sz="2800" b="1">
                <a:latin typeface="黑体" panose="02010609060101010101" pitchFamily="49" charset="-122"/>
                <a:ea typeface="黑体" panose="02010609060101010101" pitchFamily="49" charset="-122"/>
              </a:rPr>
              <a:t>C</a:t>
            </a:r>
            <a:r>
              <a:rPr kumimoji="1" lang="en-US" altLang="zh-CN" sz="2800" b="1" baseline="-25000">
                <a:latin typeface="黑体" panose="02010609060101010101" pitchFamily="49" charset="-122"/>
                <a:ea typeface="黑体" panose="02010609060101010101" pitchFamily="49" charset="-122"/>
              </a:rPr>
              <a:t>n</a:t>
            </a:r>
            <a:r>
              <a:rPr kumimoji="1" lang="en-US" altLang="zh-CN" sz="2800" b="1">
                <a:latin typeface="黑体" panose="02010609060101010101" pitchFamily="49" charset="-122"/>
                <a:ea typeface="黑体" panose="02010609060101010101" pitchFamily="49" charset="-122"/>
              </a:rPr>
              <a:t>H</a:t>
            </a:r>
            <a:r>
              <a:rPr kumimoji="1" lang="en-US" altLang="zh-CN" sz="2800" b="1" baseline="-25000">
                <a:latin typeface="黑体" panose="02010609060101010101" pitchFamily="49" charset="-122"/>
                <a:ea typeface="黑体" panose="02010609060101010101" pitchFamily="49" charset="-122"/>
              </a:rPr>
              <a:t>2n</a:t>
            </a:r>
            <a:r>
              <a:rPr kumimoji="1" lang="en-US" altLang="zh-CN" sz="2800" b="1" baseline="-25000">
                <a:latin typeface="Times New Roman" panose="02020603050405020304" pitchFamily="18" charset="0"/>
                <a:ea typeface="黑体" panose="02010609060101010101" pitchFamily="49" charset="-122"/>
              </a:rPr>
              <a:t>—</a:t>
            </a:r>
            <a:r>
              <a:rPr kumimoji="1" lang="en-US" altLang="zh-CN" sz="2800" b="1" baseline="-25000">
                <a:latin typeface="黑体" panose="02010609060101010101" pitchFamily="49" charset="-122"/>
                <a:ea typeface="黑体" panose="02010609060101010101" pitchFamily="49" charset="-122"/>
              </a:rPr>
              <a:t>2</a:t>
            </a:r>
            <a:endParaRPr kumimoji="1" lang="en-US" altLang="zh-CN" sz="2800" b="1">
              <a:latin typeface="黑体" panose="02010609060101010101" pitchFamily="49" charset="-122"/>
              <a:ea typeface="黑体" panose="02010609060101010101" pitchFamily="49" charset="-122"/>
            </a:endParaRPr>
          </a:p>
        </p:txBody>
      </p:sp>
      <p:sp>
        <p:nvSpPr>
          <p:cNvPr id="132102" name="Text Box 6"/>
          <p:cNvSpPr txBox="1">
            <a:spLocks noChangeArrowheads="1"/>
          </p:cNvSpPr>
          <p:nvPr/>
        </p:nvSpPr>
        <p:spPr bwMode="auto">
          <a:xfrm>
            <a:off x="900113" y="2852738"/>
            <a:ext cx="7620000" cy="277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3200" b="1">
                <a:solidFill>
                  <a:srgbClr val="CC0000"/>
                </a:solidFill>
                <a:latin typeface="黑体" panose="02010609060101010101" pitchFamily="49" charset="-122"/>
                <a:ea typeface="黑体" panose="02010609060101010101" pitchFamily="49" charset="-122"/>
              </a:rPr>
              <a:t>两个双键在碳链中的不同位置：</a:t>
            </a:r>
          </a:p>
          <a:p>
            <a:pPr>
              <a:spcBef>
                <a:spcPct val="50000"/>
              </a:spcBef>
            </a:pPr>
            <a:r>
              <a:rPr kumimoji="1" lang="en-US" altLang="zh-CN" sz="3200">
                <a:latin typeface="黑体" panose="02010609060101010101" pitchFamily="49" charset="-122"/>
                <a:ea typeface="黑体" panose="02010609060101010101" pitchFamily="49" charset="-122"/>
              </a:rPr>
              <a:t>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C=C=C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    </a:t>
            </a:r>
            <a:r>
              <a:rPr kumimoji="1" lang="en-US" altLang="zh-CN" sz="3200" b="1">
                <a:solidFill>
                  <a:srgbClr val="FF3300"/>
                </a:solidFill>
                <a:latin typeface="黑体" panose="02010609060101010101" pitchFamily="49" charset="-122"/>
                <a:ea typeface="黑体" panose="02010609060101010101" pitchFamily="49" charset="-122"/>
              </a:rPr>
              <a:t>①</a:t>
            </a:r>
            <a:r>
              <a:rPr kumimoji="1" lang="zh-CN" altLang="en-US" sz="3200" b="1">
                <a:solidFill>
                  <a:srgbClr val="FF3300"/>
                </a:solidFill>
                <a:latin typeface="黑体" panose="02010609060101010101" pitchFamily="49" charset="-122"/>
                <a:ea typeface="黑体" panose="02010609060101010101" pitchFamily="49" charset="-122"/>
              </a:rPr>
              <a:t>累积二烯烃</a:t>
            </a:r>
            <a:r>
              <a:rPr kumimoji="1" lang="zh-CN" altLang="en-US" sz="2800" b="1">
                <a:latin typeface="黑体" panose="02010609060101010101" pitchFamily="49" charset="-122"/>
                <a:ea typeface="黑体" panose="02010609060101010101" pitchFamily="49" charset="-122"/>
              </a:rPr>
              <a:t>（不稳定）</a:t>
            </a:r>
          </a:p>
          <a:p>
            <a:pPr>
              <a:spcBef>
                <a:spcPct val="50000"/>
              </a:spcBef>
            </a:pPr>
            <a:r>
              <a:rPr kumimoji="1" lang="en-US" altLang="zh-CN" sz="3200">
                <a:latin typeface="黑体" panose="02010609060101010101" pitchFamily="49" charset="-122"/>
                <a:ea typeface="黑体" panose="02010609060101010101" pitchFamily="49" charset="-122"/>
              </a:rPr>
              <a:t>C=C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    </a:t>
            </a:r>
            <a:r>
              <a:rPr kumimoji="1" lang="en-US" altLang="zh-CN" sz="3200" b="1">
                <a:latin typeface="黑体" panose="02010609060101010101" pitchFamily="49" charset="-122"/>
                <a:ea typeface="黑体" panose="02010609060101010101" pitchFamily="49" charset="-122"/>
              </a:rPr>
              <a:t>②</a:t>
            </a:r>
            <a:r>
              <a:rPr kumimoji="1" lang="zh-CN" altLang="en-US" sz="3200" b="1">
                <a:latin typeface="黑体" panose="02010609060101010101" pitchFamily="49" charset="-122"/>
                <a:ea typeface="黑体" panose="02010609060101010101" pitchFamily="49" charset="-122"/>
              </a:rPr>
              <a:t>共轭二烯烃</a:t>
            </a:r>
            <a:r>
              <a:rPr lang="zh-CN" altLang="en-US" sz="1800" b="1">
                <a:solidFill>
                  <a:schemeClr val="accent2"/>
                </a:solidFill>
                <a:latin typeface="黑体" panose="02010609060101010101" pitchFamily="49" charset="-122"/>
                <a:ea typeface="黑体" panose="02010609060101010101" pitchFamily="49" charset="-122"/>
              </a:rPr>
              <a:t> </a:t>
            </a:r>
            <a:endParaRPr kumimoji="1" lang="zh-CN" altLang="en-US" sz="3200" b="1">
              <a:latin typeface="黑体" panose="02010609060101010101" pitchFamily="49" charset="-122"/>
              <a:ea typeface="黑体" panose="02010609060101010101" pitchFamily="49" charset="-122"/>
            </a:endParaRPr>
          </a:p>
          <a:p>
            <a:pPr>
              <a:spcBef>
                <a:spcPct val="50000"/>
              </a:spcBef>
            </a:pPr>
            <a:r>
              <a:rPr kumimoji="1" lang="en-US" altLang="zh-CN" sz="3200">
                <a:latin typeface="黑体" panose="02010609060101010101" pitchFamily="49" charset="-122"/>
                <a:ea typeface="黑体" panose="02010609060101010101" pitchFamily="49" charset="-122"/>
              </a:rPr>
              <a:t>C=C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a:t>
            </a:r>
            <a:r>
              <a:rPr kumimoji="1" lang="en-US" altLang="zh-CN" sz="3200">
                <a:latin typeface="Times New Roman" panose="02020603050405020304" pitchFamily="18" charset="0"/>
                <a:ea typeface="黑体" panose="02010609060101010101" pitchFamily="49" charset="-122"/>
              </a:rPr>
              <a:t>—</a:t>
            </a:r>
            <a:r>
              <a:rPr kumimoji="1" lang="en-US" altLang="zh-CN" sz="3200">
                <a:latin typeface="黑体" panose="02010609060101010101" pitchFamily="49" charset="-122"/>
                <a:ea typeface="黑体" panose="02010609060101010101" pitchFamily="49" charset="-122"/>
              </a:rPr>
              <a:t>C=C    </a:t>
            </a:r>
            <a:r>
              <a:rPr kumimoji="1" lang="en-US" altLang="zh-CN" sz="3200" b="1">
                <a:latin typeface="黑体" panose="02010609060101010101" pitchFamily="49" charset="-122"/>
                <a:ea typeface="黑体" panose="02010609060101010101" pitchFamily="49" charset="-122"/>
              </a:rPr>
              <a:t>③</a:t>
            </a:r>
            <a:r>
              <a:rPr kumimoji="1" lang="zh-CN" altLang="en-US" sz="3200" b="1">
                <a:latin typeface="黑体" panose="02010609060101010101" pitchFamily="49" charset="-122"/>
                <a:ea typeface="黑体" panose="02010609060101010101" pitchFamily="49" charset="-122"/>
              </a:rPr>
              <a:t>孤立二烯烃</a:t>
            </a:r>
            <a:r>
              <a:rPr lang="zh-CN" altLang="en-US" sz="1800" b="1">
                <a:solidFill>
                  <a:schemeClr val="accent2"/>
                </a:solidFill>
                <a:latin typeface="黑体" panose="02010609060101010101" pitchFamily="49" charset="-122"/>
                <a:ea typeface="黑体" panose="02010609060101010101" pitchFamily="49" charset="-122"/>
              </a:rPr>
              <a:t> </a:t>
            </a:r>
            <a:endParaRPr kumimoji="1" lang="zh-CN" altLang="en-US" sz="3200" b="1">
              <a:latin typeface="黑体" panose="02010609060101010101" pitchFamily="49" charset="-122"/>
              <a:ea typeface="黑体" panose="02010609060101010101" pitchFamily="49" charset="-122"/>
            </a:endParaRPr>
          </a:p>
        </p:txBody>
      </p:sp>
      <p:sp>
        <p:nvSpPr>
          <p:cNvPr id="132103" name="Rectangle 7"/>
          <p:cNvSpPr>
            <a:spLocks noChangeArrowheads="1"/>
          </p:cNvSpPr>
          <p:nvPr/>
        </p:nvSpPr>
        <p:spPr bwMode="auto">
          <a:xfrm>
            <a:off x="755650" y="2205038"/>
            <a:ext cx="236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黑体" panose="02010609060101010101" pitchFamily="49" charset="-122"/>
                <a:ea typeface="黑体" panose="02010609060101010101" pitchFamily="49" charset="-122"/>
              </a:rPr>
              <a:t>2</a:t>
            </a:r>
            <a:r>
              <a:rPr lang="zh-CN" altLang="en-US" sz="3600" b="1">
                <a:solidFill>
                  <a:srgbClr val="FF0000"/>
                </a:solidFill>
                <a:latin typeface="黑体" panose="02010609060101010101" pitchFamily="49" charset="-122"/>
                <a:ea typeface="黑体" panose="02010609060101010101" pitchFamily="49" charset="-122"/>
              </a:rPr>
              <a:t>）类别：</a:t>
            </a:r>
            <a:r>
              <a:rPr kumimoji="1" lang="zh-CN" altLang="en-US" sz="2400" b="1">
                <a:solidFill>
                  <a:srgbClr val="FF3300"/>
                </a:solidFill>
                <a:latin typeface="黑体" panose="02010609060101010101" pitchFamily="49" charset="-122"/>
                <a:ea typeface="黑体" panose="02010609060101010101" pitchFamily="49" charset="-122"/>
              </a:rPr>
              <a:t> </a:t>
            </a:r>
          </a:p>
        </p:txBody>
      </p:sp>
      <p:sp>
        <p:nvSpPr>
          <p:cNvPr id="132104" name="Rectangle 8"/>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pic>
        <p:nvPicPr>
          <p:cNvPr id="2" name="图片 1"/>
          <p:cNvPicPr>
            <a:picLocks noChangeAspect="1"/>
          </p:cNvPicPr>
          <p:nvPr/>
        </p:nvPicPr>
        <p:blipFill>
          <a:blip r:embed="rId2"/>
          <a:stretch>
            <a:fillRect/>
          </a:stretch>
        </p:blipFill>
        <p:spPr>
          <a:xfrm>
            <a:off x="7399338" y="735975"/>
            <a:ext cx="1160433" cy="509250"/>
          </a:xfrm>
          <a:prstGeom prst="rect">
            <a:avLst/>
          </a:prstGeom>
        </p:spPr>
      </p:pic>
      <p:pic>
        <p:nvPicPr>
          <p:cNvPr id="3" name="图片 2"/>
          <p:cNvPicPr>
            <a:picLocks noChangeAspect="1"/>
          </p:cNvPicPr>
          <p:nvPr/>
        </p:nvPicPr>
        <p:blipFill>
          <a:blip r:embed="rId3"/>
          <a:stretch>
            <a:fillRect/>
          </a:stretch>
        </p:blipFill>
        <p:spPr>
          <a:xfrm>
            <a:off x="7222552" y="1588284"/>
            <a:ext cx="1514003" cy="609281"/>
          </a:xfrm>
          <a:prstGeom prst="rect">
            <a:avLst/>
          </a:prstGeom>
        </p:spPr>
      </p:pic>
      <p:pic>
        <p:nvPicPr>
          <p:cNvPr id="4" name="图片 3"/>
          <p:cNvPicPr>
            <a:picLocks noChangeAspect="1"/>
          </p:cNvPicPr>
          <p:nvPr/>
        </p:nvPicPr>
        <p:blipFill>
          <a:blip r:embed="rId4"/>
          <a:stretch>
            <a:fillRect/>
          </a:stretch>
        </p:blipFill>
        <p:spPr>
          <a:xfrm>
            <a:off x="7158003" y="2575568"/>
            <a:ext cx="1985429" cy="409219"/>
          </a:xfrm>
          <a:prstGeom prst="rect">
            <a:avLst/>
          </a:prstGeom>
        </p:spPr>
      </p:pic>
      <p:pic>
        <p:nvPicPr>
          <p:cNvPr id="6" name="图片 5"/>
          <p:cNvPicPr>
            <a:picLocks noChangeAspect="1"/>
          </p:cNvPicPr>
          <p:nvPr/>
        </p:nvPicPr>
        <p:blipFill>
          <a:blip r:embed="rId5"/>
          <a:stretch>
            <a:fillRect/>
          </a:stretch>
        </p:blipFill>
        <p:spPr>
          <a:xfrm>
            <a:off x="6112007" y="4869160"/>
            <a:ext cx="2719766" cy="1191281"/>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2099"/>
                                        </p:tgtEl>
                                        <p:attrNameLst>
                                          <p:attrName>style.visibility</p:attrName>
                                        </p:attrNameLst>
                                      </p:cBhvr>
                                      <p:to>
                                        <p:strVal val="visible"/>
                                      </p:to>
                                    </p:set>
                                    <p:anim calcmode="lin" valueType="num">
                                      <p:cBhvr additive="base">
                                        <p:cTn id="7" dur="500" fill="hold"/>
                                        <p:tgtEl>
                                          <p:spTgt spid="132099"/>
                                        </p:tgtEl>
                                        <p:attrNameLst>
                                          <p:attrName>ppt_x</p:attrName>
                                        </p:attrNameLst>
                                      </p:cBhvr>
                                      <p:tavLst>
                                        <p:tav tm="0">
                                          <p:val>
                                            <p:strVal val="0-#ppt_w/2"/>
                                          </p:val>
                                        </p:tav>
                                        <p:tav tm="100000">
                                          <p:val>
                                            <p:strVal val="#ppt_x"/>
                                          </p:val>
                                        </p:tav>
                                      </p:tavLst>
                                    </p:anim>
                                    <p:anim calcmode="lin" valueType="num">
                                      <p:cBhvr additive="base">
                                        <p:cTn id="8" dur="500" fill="hold"/>
                                        <p:tgtEl>
                                          <p:spTgt spid="13209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2100"/>
                                        </p:tgtEl>
                                        <p:attrNameLst>
                                          <p:attrName>style.visibility</p:attrName>
                                        </p:attrNameLst>
                                      </p:cBhvr>
                                      <p:to>
                                        <p:strVal val="visible"/>
                                      </p:to>
                                    </p:set>
                                    <p:anim calcmode="lin" valueType="num">
                                      <p:cBhvr additive="base">
                                        <p:cTn id="13" dur="500" fill="hold"/>
                                        <p:tgtEl>
                                          <p:spTgt spid="132100"/>
                                        </p:tgtEl>
                                        <p:attrNameLst>
                                          <p:attrName>ppt_x</p:attrName>
                                        </p:attrNameLst>
                                      </p:cBhvr>
                                      <p:tavLst>
                                        <p:tav tm="0">
                                          <p:val>
                                            <p:strVal val="0-#ppt_w/2"/>
                                          </p:val>
                                        </p:tav>
                                        <p:tav tm="100000">
                                          <p:val>
                                            <p:strVal val="#ppt_x"/>
                                          </p:val>
                                        </p:tav>
                                      </p:tavLst>
                                    </p:anim>
                                    <p:anim calcmode="lin" valueType="num">
                                      <p:cBhvr additive="base">
                                        <p:cTn id="14" dur="500" fill="hold"/>
                                        <p:tgtEl>
                                          <p:spTgt spid="13210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2103"/>
                                        </p:tgtEl>
                                        <p:attrNameLst>
                                          <p:attrName>style.visibility</p:attrName>
                                        </p:attrNameLst>
                                      </p:cBhvr>
                                      <p:to>
                                        <p:strVal val="visible"/>
                                      </p:to>
                                    </p:set>
                                    <p:anim calcmode="lin" valueType="num">
                                      <p:cBhvr additive="base">
                                        <p:cTn id="19" dur="500" fill="hold"/>
                                        <p:tgtEl>
                                          <p:spTgt spid="132103"/>
                                        </p:tgtEl>
                                        <p:attrNameLst>
                                          <p:attrName>ppt_x</p:attrName>
                                        </p:attrNameLst>
                                      </p:cBhvr>
                                      <p:tavLst>
                                        <p:tav tm="0">
                                          <p:val>
                                            <p:strVal val="0-#ppt_w/2"/>
                                          </p:val>
                                        </p:tav>
                                        <p:tav tm="100000">
                                          <p:val>
                                            <p:strVal val="#ppt_x"/>
                                          </p:val>
                                        </p:tav>
                                      </p:tavLst>
                                    </p:anim>
                                    <p:anim calcmode="lin" valueType="num">
                                      <p:cBhvr additive="base">
                                        <p:cTn id="20" dur="500" fill="hold"/>
                                        <p:tgtEl>
                                          <p:spTgt spid="13210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32102"/>
                                        </p:tgtEl>
                                        <p:attrNameLst>
                                          <p:attrName>style.visibility</p:attrName>
                                        </p:attrNameLst>
                                      </p:cBhvr>
                                      <p:to>
                                        <p:strVal val="visible"/>
                                      </p:to>
                                    </p:set>
                                    <p:animEffect transition="in" filter="circle(in)">
                                      <p:cBhvr>
                                        <p:cTn id="25" dur="500"/>
                                        <p:tgtEl>
                                          <p:spTgt spid="132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autoUpdateAnimBg="0"/>
      <p:bldP spid="132100" grpId="0" animBg="1" autoUpdateAnimBg="0"/>
      <p:bldP spid="132102" grpId="0"/>
      <p:bldP spid="132103"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210" name="Rectangle 42"/>
          <p:cNvSpPr>
            <a:spLocks noChangeArrowheads="1"/>
          </p:cNvSpPr>
          <p:nvPr/>
        </p:nvSpPr>
        <p:spPr bwMode="auto">
          <a:xfrm>
            <a:off x="649288" y="765175"/>
            <a:ext cx="2698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0000"/>
                </a:solidFill>
                <a:latin typeface="隶书" panose="02010509060101010101" pitchFamily="49" charset="-122"/>
                <a:ea typeface="隶书" panose="02010509060101010101" pitchFamily="49" charset="-122"/>
              </a:rPr>
              <a:t>a</a:t>
            </a:r>
            <a:r>
              <a:rPr lang="zh-CN" altLang="en-US" sz="3600" b="1">
                <a:solidFill>
                  <a:srgbClr val="FF0000"/>
                </a:solidFill>
                <a:latin typeface="隶书" panose="02010509060101010101" pitchFamily="49" charset="-122"/>
                <a:ea typeface="隶书" panose="02010509060101010101" pitchFamily="49" charset="-122"/>
              </a:rPr>
              <a:t>、加成反应</a:t>
            </a:r>
          </a:p>
        </p:txBody>
      </p:sp>
      <p:sp>
        <p:nvSpPr>
          <p:cNvPr id="65" name="Rectangle 5"/>
          <p:cNvSpPr>
            <a:spLocks noChangeArrowheads="1"/>
          </p:cNvSpPr>
          <p:nvPr/>
        </p:nvSpPr>
        <p:spPr bwMode="auto">
          <a:xfrm>
            <a:off x="169863" y="-22223"/>
            <a:ext cx="365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黑体" panose="02010609060101010101" pitchFamily="49" charset="-122"/>
                <a:ea typeface="黑体" panose="02010609060101010101" pitchFamily="49" charset="-122"/>
              </a:rPr>
              <a:t>3</a:t>
            </a:r>
            <a:r>
              <a:rPr lang="zh-CN" altLang="en-US" sz="3600" b="1">
                <a:solidFill>
                  <a:srgbClr val="FF0000"/>
                </a:solidFill>
                <a:latin typeface="黑体" panose="02010609060101010101" pitchFamily="49" charset="-122"/>
                <a:ea typeface="黑体" panose="02010609060101010101" pitchFamily="49" charset="-122"/>
              </a:rPr>
              <a:t>）化学性质：</a:t>
            </a:r>
            <a:r>
              <a:rPr kumimoji="1" lang="zh-CN" altLang="en-US" sz="2400" b="1">
                <a:solidFill>
                  <a:srgbClr val="FF3300"/>
                </a:solidFill>
                <a:latin typeface="黑体" panose="02010609060101010101" pitchFamily="49" charset="-122"/>
                <a:ea typeface="黑体" panose="02010609060101010101" pitchFamily="49" charset="-122"/>
              </a:rPr>
              <a:t> </a:t>
            </a:r>
            <a:endParaRPr lang="zh-CN" altLang="en-US" sz="3600" b="1">
              <a:solidFill>
                <a:srgbClr val="FF0000"/>
              </a:solidFill>
              <a:latin typeface="黑体" panose="02010609060101010101" pitchFamily="49" charset="-122"/>
              <a:ea typeface="黑体" panose="02010609060101010101" pitchFamily="49" charset="-122"/>
            </a:endParaRPr>
          </a:p>
        </p:txBody>
      </p:sp>
      <p:sp>
        <p:nvSpPr>
          <p:cNvPr id="67" name="Text Box 3"/>
          <p:cNvSpPr txBox="1">
            <a:spLocks noChangeArrowheads="1"/>
          </p:cNvSpPr>
          <p:nvPr/>
        </p:nvSpPr>
        <p:spPr bwMode="auto">
          <a:xfrm>
            <a:off x="179388" y="1339850"/>
            <a:ext cx="4679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r>
              <a:rPr lang="en-US" altLang="zh-CN" sz="3200" b="1"/>
              <a:t>+2Br</a:t>
            </a:r>
            <a:r>
              <a:rPr lang="en-US" altLang="zh-CN" sz="3200" b="1" baseline="-25000"/>
              <a:t>2</a:t>
            </a:r>
          </a:p>
        </p:txBody>
      </p:sp>
      <p:sp>
        <p:nvSpPr>
          <p:cNvPr id="68" name="Line 4"/>
          <p:cNvSpPr>
            <a:spLocks noChangeShapeType="1"/>
          </p:cNvSpPr>
          <p:nvPr/>
        </p:nvSpPr>
        <p:spPr bwMode="auto">
          <a:xfrm>
            <a:off x="4572000" y="1600200"/>
            <a:ext cx="10795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9" name="Text Box 5"/>
          <p:cNvSpPr txBox="1">
            <a:spLocks noChangeArrowheads="1"/>
          </p:cNvSpPr>
          <p:nvPr/>
        </p:nvSpPr>
        <p:spPr bwMode="auto">
          <a:xfrm>
            <a:off x="179388" y="2633663"/>
            <a:ext cx="46799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r>
              <a:rPr lang="en-US" altLang="zh-CN" sz="3200" b="1"/>
              <a:t>+Br</a:t>
            </a:r>
            <a:r>
              <a:rPr lang="en-US" altLang="zh-CN" sz="3200" b="1" baseline="-25000"/>
              <a:t>2</a:t>
            </a:r>
          </a:p>
        </p:txBody>
      </p:sp>
      <p:grpSp>
        <p:nvGrpSpPr>
          <p:cNvPr id="70" name="Group 6"/>
          <p:cNvGrpSpPr>
            <a:grpSpLocks/>
          </p:cNvGrpSpPr>
          <p:nvPr/>
        </p:nvGrpSpPr>
        <p:grpSpPr bwMode="auto">
          <a:xfrm>
            <a:off x="5651500" y="1160463"/>
            <a:ext cx="3779838" cy="1228725"/>
            <a:chOff x="3402" y="1570"/>
            <a:chExt cx="2381" cy="774"/>
          </a:xfrm>
        </p:grpSpPr>
        <p:sp>
          <p:nvSpPr>
            <p:cNvPr id="71" name="Line 7"/>
            <p:cNvSpPr>
              <a:spLocks noChangeShapeType="1"/>
            </p:cNvSpPr>
            <p:nvPr/>
          </p:nvSpPr>
          <p:spPr bwMode="auto">
            <a:xfrm>
              <a:off x="4558" y="188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2" name="Text Box 8"/>
            <p:cNvSpPr txBox="1">
              <a:spLocks noChangeArrowheads="1"/>
            </p:cNvSpPr>
            <p:nvPr/>
          </p:nvSpPr>
          <p:spPr bwMode="auto">
            <a:xfrm>
              <a:off x="3402" y="1570"/>
              <a:ext cx="238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p>
          </p:txBody>
        </p:sp>
        <p:sp>
          <p:nvSpPr>
            <p:cNvPr id="73" name="Rectangle 9"/>
            <p:cNvSpPr>
              <a:spLocks noChangeArrowheads="1"/>
            </p:cNvSpPr>
            <p:nvPr/>
          </p:nvSpPr>
          <p:spPr bwMode="auto">
            <a:xfrm>
              <a:off x="3969" y="1976"/>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74" name="Line 10"/>
            <p:cNvSpPr>
              <a:spLocks noChangeShapeType="1"/>
            </p:cNvSpPr>
            <p:nvPr/>
          </p:nvSpPr>
          <p:spPr bwMode="auto">
            <a:xfrm>
              <a:off x="4105" y="1888"/>
              <a:ext cx="0" cy="136"/>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 name="Rectangle 11"/>
            <p:cNvSpPr>
              <a:spLocks noChangeArrowheads="1"/>
            </p:cNvSpPr>
            <p:nvPr/>
          </p:nvSpPr>
          <p:spPr bwMode="auto">
            <a:xfrm>
              <a:off x="4429" y="1979"/>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76" name="Rectangle 12"/>
            <p:cNvSpPr>
              <a:spLocks noChangeArrowheads="1"/>
            </p:cNvSpPr>
            <p:nvPr/>
          </p:nvSpPr>
          <p:spPr bwMode="auto">
            <a:xfrm>
              <a:off x="4876" y="1976"/>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77" name="Rectangle 13"/>
            <p:cNvSpPr>
              <a:spLocks noChangeArrowheads="1"/>
            </p:cNvSpPr>
            <p:nvPr/>
          </p:nvSpPr>
          <p:spPr bwMode="auto">
            <a:xfrm>
              <a:off x="3432" y="1979"/>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78" name="Line 14"/>
            <p:cNvSpPr>
              <a:spLocks noChangeShapeType="1"/>
            </p:cNvSpPr>
            <p:nvPr/>
          </p:nvSpPr>
          <p:spPr bwMode="auto">
            <a:xfrm>
              <a:off x="3560" y="1888"/>
              <a:ext cx="0" cy="136"/>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9" name="Line 15"/>
            <p:cNvSpPr>
              <a:spLocks noChangeShapeType="1"/>
            </p:cNvSpPr>
            <p:nvPr/>
          </p:nvSpPr>
          <p:spPr bwMode="auto">
            <a:xfrm>
              <a:off x="5012" y="1888"/>
              <a:ext cx="0" cy="136"/>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80" name="Group 16"/>
          <p:cNvGrpSpPr>
            <a:grpSpLocks/>
          </p:cNvGrpSpPr>
          <p:nvPr/>
        </p:nvGrpSpPr>
        <p:grpSpPr bwMode="auto">
          <a:xfrm>
            <a:off x="5638800" y="2590800"/>
            <a:ext cx="3779838" cy="1228725"/>
            <a:chOff x="3493" y="2341"/>
            <a:chExt cx="2381" cy="774"/>
          </a:xfrm>
        </p:grpSpPr>
        <p:sp>
          <p:nvSpPr>
            <p:cNvPr id="81" name="Text Box 17"/>
            <p:cNvSpPr txBox="1">
              <a:spLocks noChangeArrowheads="1"/>
            </p:cNvSpPr>
            <p:nvPr/>
          </p:nvSpPr>
          <p:spPr bwMode="auto">
            <a:xfrm>
              <a:off x="3493" y="2341"/>
              <a:ext cx="238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p>
          </p:txBody>
        </p:sp>
        <p:sp>
          <p:nvSpPr>
            <p:cNvPr id="82" name="Rectangle 18"/>
            <p:cNvSpPr>
              <a:spLocks noChangeArrowheads="1"/>
            </p:cNvSpPr>
            <p:nvPr/>
          </p:nvSpPr>
          <p:spPr bwMode="auto">
            <a:xfrm>
              <a:off x="4060" y="2747"/>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83" name="Line 19"/>
            <p:cNvSpPr>
              <a:spLocks noChangeShapeType="1"/>
            </p:cNvSpPr>
            <p:nvPr/>
          </p:nvSpPr>
          <p:spPr bwMode="auto">
            <a:xfrm>
              <a:off x="4196" y="2659"/>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4" name="Rectangle 20"/>
            <p:cNvSpPr>
              <a:spLocks noChangeArrowheads="1"/>
            </p:cNvSpPr>
            <p:nvPr/>
          </p:nvSpPr>
          <p:spPr bwMode="auto">
            <a:xfrm>
              <a:off x="3523" y="2750"/>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85" name="Line 21"/>
            <p:cNvSpPr>
              <a:spLocks noChangeShapeType="1"/>
            </p:cNvSpPr>
            <p:nvPr/>
          </p:nvSpPr>
          <p:spPr bwMode="auto">
            <a:xfrm>
              <a:off x="3651" y="2659"/>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86" name="Group 22"/>
          <p:cNvGrpSpPr>
            <a:grpSpLocks/>
          </p:cNvGrpSpPr>
          <p:nvPr/>
        </p:nvGrpSpPr>
        <p:grpSpPr bwMode="auto">
          <a:xfrm>
            <a:off x="5715000" y="3810000"/>
            <a:ext cx="3779838" cy="1228725"/>
            <a:chOff x="1270" y="3200"/>
            <a:chExt cx="2381" cy="774"/>
          </a:xfrm>
        </p:grpSpPr>
        <p:sp>
          <p:nvSpPr>
            <p:cNvPr id="87" name="Text Box 23"/>
            <p:cNvSpPr txBox="1">
              <a:spLocks noChangeArrowheads="1"/>
            </p:cNvSpPr>
            <p:nvPr/>
          </p:nvSpPr>
          <p:spPr bwMode="auto">
            <a:xfrm>
              <a:off x="1270" y="3200"/>
              <a:ext cx="238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p>
          </p:txBody>
        </p:sp>
        <p:sp>
          <p:nvSpPr>
            <p:cNvPr id="88" name="Rectangle 24"/>
            <p:cNvSpPr>
              <a:spLocks noChangeArrowheads="1"/>
            </p:cNvSpPr>
            <p:nvPr/>
          </p:nvSpPr>
          <p:spPr bwMode="auto">
            <a:xfrm>
              <a:off x="2797" y="3606"/>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89" name="Rectangle 25"/>
            <p:cNvSpPr>
              <a:spLocks noChangeArrowheads="1"/>
            </p:cNvSpPr>
            <p:nvPr/>
          </p:nvSpPr>
          <p:spPr bwMode="auto">
            <a:xfrm>
              <a:off x="1300" y="3609"/>
              <a:ext cx="4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0000FF"/>
                  </a:solidFill>
                </a:rPr>
                <a:t>Br</a:t>
              </a:r>
              <a:endParaRPr lang="en-US" altLang="zh-CN" sz="3200" b="1" baseline="-25000">
                <a:solidFill>
                  <a:srgbClr val="0000FF"/>
                </a:solidFill>
              </a:endParaRPr>
            </a:p>
          </p:txBody>
        </p:sp>
        <p:sp>
          <p:nvSpPr>
            <p:cNvPr id="90" name="Line 26"/>
            <p:cNvSpPr>
              <a:spLocks noChangeShapeType="1"/>
            </p:cNvSpPr>
            <p:nvPr/>
          </p:nvSpPr>
          <p:spPr bwMode="auto">
            <a:xfrm>
              <a:off x="1428" y="351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1" name="Line 27"/>
            <p:cNvSpPr>
              <a:spLocks noChangeShapeType="1"/>
            </p:cNvSpPr>
            <p:nvPr/>
          </p:nvSpPr>
          <p:spPr bwMode="auto">
            <a:xfrm>
              <a:off x="2925" y="351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92" name="Line 34"/>
          <p:cNvSpPr>
            <a:spLocks noChangeShapeType="1"/>
          </p:cNvSpPr>
          <p:nvPr/>
        </p:nvSpPr>
        <p:spPr bwMode="auto">
          <a:xfrm>
            <a:off x="4500563" y="2924175"/>
            <a:ext cx="1008062" cy="0"/>
          </a:xfrm>
          <a:prstGeom prst="line">
            <a:avLst/>
          </a:prstGeom>
          <a:noFill/>
          <a:ln w="5715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3" name="Line 35"/>
          <p:cNvSpPr>
            <a:spLocks noChangeShapeType="1"/>
          </p:cNvSpPr>
          <p:nvPr/>
        </p:nvSpPr>
        <p:spPr bwMode="auto">
          <a:xfrm>
            <a:off x="4500563" y="3068638"/>
            <a:ext cx="1150937" cy="1008062"/>
          </a:xfrm>
          <a:prstGeom prst="line">
            <a:avLst/>
          </a:prstGeom>
          <a:noFill/>
          <a:ln w="5715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4" name="Text Box 36"/>
          <p:cNvSpPr txBox="1">
            <a:spLocks noChangeArrowheads="1"/>
          </p:cNvSpPr>
          <p:nvPr/>
        </p:nvSpPr>
        <p:spPr bwMode="auto">
          <a:xfrm>
            <a:off x="4284663" y="2420938"/>
            <a:ext cx="1439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400" b="1">
                <a:solidFill>
                  <a:srgbClr val="0000FF"/>
                </a:solidFill>
              </a:rPr>
              <a:t>1,2 </a:t>
            </a:r>
            <a:r>
              <a:rPr lang="zh-CN" altLang="en-US" sz="2400" b="1">
                <a:solidFill>
                  <a:srgbClr val="0000FF"/>
                </a:solidFill>
              </a:rPr>
              <a:t>加成</a:t>
            </a:r>
          </a:p>
        </p:txBody>
      </p:sp>
      <p:sp>
        <p:nvSpPr>
          <p:cNvPr id="95" name="Text Box 37"/>
          <p:cNvSpPr txBox="1">
            <a:spLocks noChangeArrowheads="1"/>
          </p:cNvSpPr>
          <p:nvPr/>
        </p:nvSpPr>
        <p:spPr bwMode="auto">
          <a:xfrm rot="2690171">
            <a:off x="4191000" y="3429000"/>
            <a:ext cx="14398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400" b="1">
                <a:solidFill>
                  <a:srgbClr val="0000FF"/>
                </a:solidFill>
              </a:rPr>
              <a:t>1,4 </a:t>
            </a:r>
            <a:r>
              <a:rPr lang="zh-CN" altLang="en-US" sz="2400" b="1">
                <a:solidFill>
                  <a:srgbClr val="0000FF"/>
                </a:solidFill>
              </a:rPr>
              <a:t>加成</a:t>
            </a:r>
          </a:p>
        </p:txBody>
      </p:sp>
      <p:grpSp>
        <p:nvGrpSpPr>
          <p:cNvPr id="96" name="Group 38"/>
          <p:cNvGrpSpPr>
            <a:grpSpLocks/>
          </p:cNvGrpSpPr>
          <p:nvPr/>
        </p:nvGrpSpPr>
        <p:grpSpPr bwMode="auto">
          <a:xfrm>
            <a:off x="240011" y="3720742"/>
            <a:ext cx="3779838" cy="1182688"/>
            <a:chOff x="3402" y="1570"/>
            <a:chExt cx="2381" cy="745"/>
          </a:xfrm>
        </p:grpSpPr>
        <p:sp>
          <p:nvSpPr>
            <p:cNvPr id="97" name="Line 39"/>
            <p:cNvSpPr>
              <a:spLocks noChangeShapeType="1"/>
            </p:cNvSpPr>
            <p:nvPr/>
          </p:nvSpPr>
          <p:spPr bwMode="auto">
            <a:xfrm>
              <a:off x="4558" y="188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8" name="Text Box 40"/>
            <p:cNvSpPr txBox="1">
              <a:spLocks noChangeArrowheads="1"/>
            </p:cNvSpPr>
            <p:nvPr/>
          </p:nvSpPr>
          <p:spPr bwMode="auto">
            <a:xfrm>
              <a:off x="3402" y="1570"/>
              <a:ext cx="238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p>
          </p:txBody>
        </p:sp>
        <p:sp>
          <p:nvSpPr>
            <p:cNvPr id="99" name="Rectangle 41"/>
            <p:cNvSpPr>
              <a:spLocks noChangeArrowheads="1"/>
            </p:cNvSpPr>
            <p:nvPr/>
          </p:nvSpPr>
          <p:spPr bwMode="auto">
            <a:xfrm>
              <a:off x="3969" y="2052"/>
              <a:ext cx="116" cy="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sz="3200" b="1" baseline="-25000">
                <a:solidFill>
                  <a:srgbClr val="99FF33"/>
                </a:solidFill>
              </a:endParaRPr>
            </a:p>
          </p:txBody>
        </p:sp>
        <p:sp>
          <p:nvSpPr>
            <p:cNvPr id="100" name="Line 42"/>
            <p:cNvSpPr>
              <a:spLocks noChangeShapeType="1"/>
            </p:cNvSpPr>
            <p:nvPr/>
          </p:nvSpPr>
          <p:spPr bwMode="auto">
            <a:xfrm>
              <a:off x="4105" y="188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 name="Rectangle 43"/>
            <p:cNvSpPr>
              <a:spLocks noChangeArrowheads="1"/>
            </p:cNvSpPr>
            <p:nvPr/>
          </p:nvSpPr>
          <p:spPr bwMode="auto">
            <a:xfrm>
              <a:off x="4429" y="2055"/>
              <a:ext cx="116" cy="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sz="3200" b="1" baseline="-25000">
                <a:solidFill>
                  <a:srgbClr val="99FF33"/>
                </a:solidFill>
              </a:endParaRPr>
            </a:p>
          </p:txBody>
        </p:sp>
        <p:sp>
          <p:nvSpPr>
            <p:cNvPr id="102" name="Rectangle 44"/>
            <p:cNvSpPr>
              <a:spLocks noChangeArrowheads="1"/>
            </p:cNvSpPr>
            <p:nvPr/>
          </p:nvSpPr>
          <p:spPr bwMode="auto">
            <a:xfrm>
              <a:off x="4876" y="2052"/>
              <a:ext cx="116" cy="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sz="3200" b="1" baseline="-25000">
                <a:solidFill>
                  <a:srgbClr val="99FF33"/>
                </a:solidFill>
              </a:endParaRPr>
            </a:p>
          </p:txBody>
        </p:sp>
        <p:sp>
          <p:nvSpPr>
            <p:cNvPr id="103" name="Rectangle 45"/>
            <p:cNvSpPr>
              <a:spLocks noChangeArrowheads="1"/>
            </p:cNvSpPr>
            <p:nvPr/>
          </p:nvSpPr>
          <p:spPr bwMode="auto">
            <a:xfrm>
              <a:off x="3432" y="2055"/>
              <a:ext cx="116" cy="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sz="3200" b="1" baseline="-25000">
                <a:solidFill>
                  <a:srgbClr val="99FF33"/>
                </a:solidFill>
              </a:endParaRPr>
            </a:p>
          </p:txBody>
        </p:sp>
        <p:sp>
          <p:nvSpPr>
            <p:cNvPr id="104" name="Line 46"/>
            <p:cNvSpPr>
              <a:spLocks noChangeShapeType="1"/>
            </p:cNvSpPr>
            <p:nvPr/>
          </p:nvSpPr>
          <p:spPr bwMode="auto">
            <a:xfrm>
              <a:off x="3560" y="188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5" name="Line 47"/>
            <p:cNvSpPr>
              <a:spLocks noChangeShapeType="1"/>
            </p:cNvSpPr>
            <p:nvPr/>
          </p:nvSpPr>
          <p:spPr bwMode="auto">
            <a:xfrm>
              <a:off x="5012" y="1888"/>
              <a:ext cx="0" cy="136"/>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06" name="Line 48"/>
          <p:cNvSpPr>
            <a:spLocks noChangeShapeType="1"/>
          </p:cNvSpPr>
          <p:nvPr/>
        </p:nvSpPr>
        <p:spPr bwMode="auto">
          <a:xfrm>
            <a:off x="1828800" y="3276600"/>
            <a:ext cx="0" cy="6477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7" name="Line 49"/>
          <p:cNvSpPr>
            <a:spLocks noChangeShapeType="1"/>
          </p:cNvSpPr>
          <p:nvPr/>
        </p:nvSpPr>
        <p:spPr bwMode="auto">
          <a:xfrm flipV="1">
            <a:off x="3635375" y="3140075"/>
            <a:ext cx="1873250" cy="936625"/>
          </a:xfrm>
          <a:prstGeom prst="line">
            <a:avLst/>
          </a:prstGeom>
          <a:noFill/>
          <a:ln w="57150" cap="rnd">
            <a:solidFill>
              <a:srgbClr val="FF33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8" name="Line 50"/>
          <p:cNvSpPr>
            <a:spLocks noChangeShapeType="1"/>
          </p:cNvSpPr>
          <p:nvPr/>
        </p:nvSpPr>
        <p:spPr bwMode="auto">
          <a:xfrm>
            <a:off x="3754437" y="4703470"/>
            <a:ext cx="1944688" cy="0"/>
          </a:xfrm>
          <a:prstGeom prst="line">
            <a:avLst/>
          </a:prstGeom>
          <a:noFill/>
          <a:ln w="57150" cap="rnd">
            <a:solidFill>
              <a:srgbClr val="FF33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9" name="Text Box 51"/>
          <p:cNvSpPr txBox="1">
            <a:spLocks noChangeArrowheads="1"/>
          </p:cNvSpPr>
          <p:nvPr/>
        </p:nvSpPr>
        <p:spPr bwMode="auto">
          <a:xfrm rot="20125734">
            <a:off x="3348038" y="3355975"/>
            <a:ext cx="1439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400" b="1">
                <a:solidFill>
                  <a:srgbClr val="0000FF"/>
                </a:solidFill>
              </a:rPr>
              <a:t>1,2 Br</a:t>
            </a:r>
          </a:p>
        </p:txBody>
      </p:sp>
      <p:sp>
        <p:nvSpPr>
          <p:cNvPr id="110" name="Text Box 52"/>
          <p:cNvSpPr txBox="1">
            <a:spLocks noChangeArrowheads="1"/>
          </p:cNvSpPr>
          <p:nvPr/>
        </p:nvSpPr>
        <p:spPr bwMode="auto">
          <a:xfrm>
            <a:off x="3851275" y="4156075"/>
            <a:ext cx="19446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0000FF"/>
                </a:solidFill>
              </a:rPr>
              <a:t>1,4 Br</a:t>
            </a:r>
          </a:p>
        </p:txBody>
      </p:sp>
      <p:sp>
        <p:nvSpPr>
          <p:cNvPr id="111" name="Line 54"/>
          <p:cNvSpPr>
            <a:spLocks noChangeShapeType="1"/>
          </p:cNvSpPr>
          <p:nvPr/>
        </p:nvSpPr>
        <p:spPr bwMode="auto">
          <a:xfrm>
            <a:off x="1116013" y="2925763"/>
            <a:ext cx="0" cy="358775"/>
          </a:xfrm>
          <a:prstGeom prst="line">
            <a:avLst/>
          </a:prstGeom>
          <a:noFill/>
          <a:ln w="57150" cap="rnd">
            <a:solidFill>
              <a:srgbClr val="FF33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 name="Line 55"/>
          <p:cNvSpPr>
            <a:spLocks noChangeShapeType="1"/>
          </p:cNvSpPr>
          <p:nvPr/>
        </p:nvSpPr>
        <p:spPr bwMode="auto">
          <a:xfrm>
            <a:off x="2627313" y="2925763"/>
            <a:ext cx="0" cy="358775"/>
          </a:xfrm>
          <a:prstGeom prst="line">
            <a:avLst/>
          </a:prstGeom>
          <a:noFill/>
          <a:ln w="57150" cap="rnd">
            <a:solidFill>
              <a:srgbClr val="FF33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3" name="Text Box 57"/>
          <p:cNvSpPr txBox="1">
            <a:spLocks noChangeArrowheads="1"/>
          </p:cNvSpPr>
          <p:nvPr/>
        </p:nvSpPr>
        <p:spPr bwMode="auto">
          <a:xfrm>
            <a:off x="6615113" y="4579938"/>
            <a:ext cx="172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FF3300"/>
                </a:solidFill>
              </a:rPr>
              <a:t>(</a:t>
            </a:r>
            <a:r>
              <a:rPr lang="zh-CN" altLang="en-US" sz="2800" b="1">
                <a:solidFill>
                  <a:srgbClr val="FF3300"/>
                </a:solidFill>
              </a:rPr>
              <a:t>主产物</a:t>
            </a:r>
            <a:r>
              <a:rPr lang="en-US" altLang="zh-CN" sz="2800" b="1">
                <a:solidFill>
                  <a:srgbClr val="FF3300"/>
                </a:solidFill>
              </a:rPr>
              <a:t>)</a:t>
            </a:r>
          </a:p>
        </p:txBody>
      </p:sp>
      <p:sp>
        <p:nvSpPr>
          <p:cNvPr id="114" name="Text Box 59"/>
          <p:cNvSpPr txBox="1">
            <a:spLocks noChangeArrowheads="1"/>
          </p:cNvSpPr>
          <p:nvPr/>
        </p:nvSpPr>
        <p:spPr bwMode="auto">
          <a:xfrm>
            <a:off x="1107997" y="4598193"/>
            <a:ext cx="172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FF3300"/>
                </a:solidFill>
              </a:rPr>
              <a:t>(</a:t>
            </a:r>
            <a:r>
              <a:rPr lang="zh-CN" altLang="en-US" sz="2800" b="1">
                <a:solidFill>
                  <a:srgbClr val="FF3300"/>
                </a:solidFill>
              </a:rPr>
              <a:t>中间体</a:t>
            </a:r>
            <a:r>
              <a:rPr lang="en-US" altLang="zh-CN" sz="2800" b="1">
                <a:solidFill>
                  <a:srgbClr val="FF3300"/>
                </a:solidFill>
              </a:rPr>
              <a:t>)</a:t>
            </a:r>
          </a:p>
        </p:txBody>
      </p:sp>
      <p:pic>
        <p:nvPicPr>
          <p:cNvPr id="2" name="图片 1"/>
          <p:cNvPicPr>
            <a:picLocks noChangeAspect="1"/>
          </p:cNvPicPr>
          <p:nvPr/>
        </p:nvPicPr>
        <p:blipFill>
          <a:blip r:embed="rId2"/>
          <a:stretch>
            <a:fillRect/>
          </a:stretch>
        </p:blipFill>
        <p:spPr>
          <a:xfrm>
            <a:off x="569953" y="5406400"/>
            <a:ext cx="3617289" cy="509250"/>
          </a:xfrm>
          <a:prstGeom prst="rect">
            <a:avLst/>
          </a:prstGeom>
        </p:spPr>
      </p:pic>
      <p:pic>
        <p:nvPicPr>
          <p:cNvPr id="3" name="图片 2"/>
          <p:cNvPicPr>
            <a:picLocks noChangeAspect="1"/>
          </p:cNvPicPr>
          <p:nvPr/>
        </p:nvPicPr>
        <p:blipFill>
          <a:blip r:embed="rId3"/>
          <a:stretch>
            <a:fillRect/>
          </a:stretch>
        </p:blipFill>
        <p:spPr>
          <a:xfrm>
            <a:off x="4647151" y="5360931"/>
            <a:ext cx="3662618" cy="600188"/>
          </a:xfrm>
          <a:prstGeom prst="rect">
            <a:avLst/>
          </a:prstGeom>
        </p:spPr>
      </p:pic>
      <p:pic>
        <p:nvPicPr>
          <p:cNvPr id="4" name="图片 3"/>
          <p:cNvPicPr>
            <a:picLocks noChangeAspect="1"/>
          </p:cNvPicPr>
          <p:nvPr/>
        </p:nvPicPr>
        <p:blipFill>
          <a:blip r:embed="rId4"/>
          <a:stretch>
            <a:fillRect/>
          </a:stretch>
        </p:blipFill>
        <p:spPr>
          <a:xfrm>
            <a:off x="622045" y="6203258"/>
            <a:ext cx="3662618" cy="600188"/>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0-#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wipe(left)">
                                      <p:cBhvr>
                                        <p:cTn id="13" dur="500"/>
                                        <p:tgtEl>
                                          <p:spTgt spid="6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wipe(left)">
                                      <p:cBhvr>
                                        <p:cTn id="17" dur="500"/>
                                        <p:tgtEl>
                                          <p:spTgt spid="6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wipe(left)">
                                      <p:cBhvr>
                                        <p:cTn id="22" dur="500"/>
                                        <p:tgtEl>
                                          <p:spTgt spid="7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left)">
                                      <p:cBhvr>
                                        <p:cTn id="27" dur="500"/>
                                        <p:tgtEl>
                                          <p:spTgt spid="69"/>
                                        </p:tgtEl>
                                      </p:cBhvr>
                                    </p:animEffec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wipe(left)">
                                      <p:cBhvr>
                                        <p:cTn id="35" dur="500"/>
                                        <p:tgtEl>
                                          <p:spTgt spid="9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wipe(up)">
                                      <p:cBhvr>
                                        <p:cTn id="45" dur="500"/>
                                        <p:tgtEl>
                                          <p:spTgt spid="93"/>
                                        </p:tgtEl>
                                      </p:cBhvr>
                                    </p:animEffect>
                                  </p:childTnLst>
                                </p:cTn>
                              </p:par>
                            </p:childTnLst>
                          </p:cTn>
                        </p:par>
                        <p:par>
                          <p:cTn id="46" fill="hold">
                            <p:stCondLst>
                              <p:cond delay="500"/>
                            </p:stCondLst>
                            <p:childTnLst>
                              <p:par>
                                <p:cTn id="47" presetID="22" presetClass="entr" presetSubtype="1" fill="hold" grpId="0" nodeType="afterEffect">
                                  <p:stCondLst>
                                    <p:cond delay="0"/>
                                  </p:stCondLst>
                                  <p:childTnLst>
                                    <p:set>
                                      <p:cBhvr>
                                        <p:cTn id="48" dur="1" fill="hold">
                                          <p:stCondLst>
                                            <p:cond delay="0"/>
                                          </p:stCondLst>
                                        </p:cTn>
                                        <p:tgtEl>
                                          <p:spTgt spid="95"/>
                                        </p:tgtEl>
                                        <p:attrNameLst>
                                          <p:attrName>style.visibility</p:attrName>
                                        </p:attrNameLst>
                                      </p:cBhvr>
                                      <p:to>
                                        <p:strVal val="visible"/>
                                      </p:to>
                                    </p:set>
                                    <p:animEffect transition="in" filter="wipe(up)">
                                      <p:cBhvr>
                                        <p:cTn id="49" dur="500"/>
                                        <p:tgtEl>
                                          <p:spTgt spid="95"/>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nodeType="click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down)">
                                      <p:cBhvr>
                                        <p:cTn id="54" dur="500"/>
                                        <p:tgtEl>
                                          <p:spTgt spid="86"/>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11"/>
                                        </p:tgtEl>
                                        <p:attrNameLst>
                                          <p:attrName>style.visibility</p:attrName>
                                        </p:attrNameLst>
                                      </p:cBhvr>
                                      <p:to>
                                        <p:strVal val="visible"/>
                                      </p:to>
                                    </p:set>
                                    <p:animEffect transition="in" filter="wipe(down)">
                                      <p:cBhvr>
                                        <p:cTn id="59" dur="500"/>
                                        <p:tgtEl>
                                          <p:spTgt spid="111"/>
                                        </p:tgtEl>
                                      </p:cBhvr>
                                    </p:animEffect>
                                  </p:childTnLst>
                                </p:cTn>
                              </p:par>
                            </p:childTnLst>
                          </p:cTn>
                        </p:par>
                        <p:par>
                          <p:cTn id="60" fill="hold">
                            <p:stCondLst>
                              <p:cond delay="500"/>
                            </p:stCondLst>
                            <p:childTnLst>
                              <p:par>
                                <p:cTn id="61" presetID="22" presetClass="entr" presetSubtype="4" fill="hold" grpId="0" nodeType="afterEffect">
                                  <p:stCondLst>
                                    <p:cond delay="0"/>
                                  </p:stCondLst>
                                  <p:childTnLst>
                                    <p:set>
                                      <p:cBhvr>
                                        <p:cTn id="62" dur="1" fill="hold">
                                          <p:stCondLst>
                                            <p:cond delay="0"/>
                                          </p:stCondLst>
                                        </p:cTn>
                                        <p:tgtEl>
                                          <p:spTgt spid="112"/>
                                        </p:tgtEl>
                                        <p:attrNameLst>
                                          <p:attrName>style.visibility</p:attrName>
                                        </p:attrNameLst>
                                      </p:cBhvr>
                                      <p:to>
                                        <p:strVal val="visible"/>
                                      </p:to>
                                    </p:set>
                                    <p:animEffect transition="in" filter="wipe(down)">
                                      <p:cBhvr>
                                        <p:cTn id="63" dur="500"/>
                                        <p:tgtEl>
                                          <p:spTgt spid="11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6"/>
                                        </p:tgtEl>
                                        <p:attrNameLst>
                                          <p:attrName>style.visibility</p:attrName>
                                        </p:attrNameLst>
                                      </p:cBhvr>
                                      <p:to>
                                        <p:strVal val="visible"/>
                                      </p:to>
                                    </p:set>
                                    <p:animEffect transition="in" filter="wipe(up)">
                                      <p:cBhvr>
                                        <p:cTn id="68" dur="500"/>
                                        <p:tgtEl>
                                          <p:spTgt spid="106"/>
                                        </p:tgtEl>
                                      </p:cBhvr>
                                    </p:animEffect>
                                  </p:childTnLst>
                                </p:cTn>
                              </p:par>
                            </p:childTnLst>
                          </p:cTn>
                        </p:par>
                        <p:par>
                          <p:cTn id="69" fill="hold">
                            <p:stCondLst>
                              <p:cond delay="500"/>
                            </p:stCondLst>
                            <p:childTnLst>
                              <p:par>
                                <p:cTn id="70" presetID="22" presetClass="entr" presetSubtype="1" fill="hold" nodeType="afterEffect">
                                  <p:stCondLst>
                                    <p:cond delay="0"/>
                                  </p:stCondLst>
                                  <p:childTnLst>
                                    <p:set>
                                      <p:cBhvr>
                                        <p:cTn id="71" dur="1" fill="hold">
                                          <p:stCondLst>
                                            <p:cond delay="0"/>
                                          </p:stCondLst>
                                        </p:cTn>
                                        <p:tgtEl>
                                          <p:spTgt spid="96"/>
                                        </p:tgtEl>
                                        <p:attrNameLst>
                                          <p:attrName>style.visibility</p:attrName>
                                        </p:attrNameLst>
                                      </p:cBhvr>
                                      <p:to>
                                        <p:strVal val="visible"/>
                                      </p:to>
                                    </p:set>
                                    <p:animEffect transition="in" filter="wipe(up)">
                                      <p:cBhvr>
                                        <p:cTn id="72" dur="500"/>
                                        <p:tgtEl>
                                          <p:spTgt spid="9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9"/>
                                        </p:tgtEl>
                                        <p:attrNameLst>
                                          <p:attrName>style.visibility</p:attrName>
                                        </p:attrNameLst>
                                      </p:cBhvr>
                                      <p:to>
                                        <p:strVal val="visible"/>
                                      </p:to>
                                    </p:set>
                                    <p:animEffect transition="in" filter="wipe(down)">
                                      <p:cBhvr>
                                        <p:cTn id="77" dur="500"/>
                                        <p:tgtEl>
                                          <p:spTgt spid="109"/>
                                        </p:tgtEl>
                                      </p:cBhvr>
                                    </p:animEffect>
                                  </p:childTnLst>
                                </p:cTn>
                              </p:par>
                            </p:childTnLst>
                          </p:cTn>
                        </p:par>
                        <p:par>
                          <p:cTn id="78" fill="hold">
                            <p:stCondLst>
                              <p:cond delay="500"/>
                            </p:stCondLst>
                            <p:childTnLst>
                              <p:par>
                                <p:cTn id="79" presetID="22" presetClass="entr" presetSubtype="4" fill="hold" grpId="0" nodeType="afterEffect">
                                  <p:stCondLst>
                                    <p:cond delay="0"/>
                                  </p:stCondLst>
                                  <p:childTnLst>
                                    <p:set>
                                      <p:cBhvr>
                                        <p:cTn id="80" dur="1" fill="hold">
                                          <p:stCondLst>
                                            <p:cond delay="0"/>
                                          </p:stCondLst>
                                        </p:cTn>
                                        <p:tgtEl>
                                          <p:spTgt spid="107"/>
                                        </p:tgtEl>
                                        <p:attrNameLst>
                                          <p:attrName>style.visibility</p:attrName>
                                        </p:attrNameLst>
                                      </p:cBhvr>
                                      <p:to>
                                        <p:strVal val="visible"/>
                                      </p:to>
                                    </p:set>
                                    <p:animEffect transition="in" filter="wipe(down)">
                                      <p:cBhvr>
                                        <p:cTn id="81" dur="500"/>
                                        <p:tgtEl>
                                          <p:spTgt spid="107"/>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10"/>
                                        </p:tgtEl>
                                        <p:attrNameLst>
                                          <p:attrName>style.visibility</p:attrName>
                                        </p:attrNameLst>
                                      </p:cBhvr>
                                      <p:to>
                                        <p:strVal val="visible"/>
                                      </p:to>
                                    </p:set>
                                    <p:animEffect transition="in" filter="wipe(left)">
                                      <p:cBhvr>
                                        <p:cTn id="86" dur="500"/>
                                        <p:tgtEl>
                                          <p:spTgt spid="110"/>
                                        </p:tgtEl>
                                      </p:cBhvr>
                                    </p:animEffect>
                                  </p:childTnLst>
                                </p:cTn>
                              </p:par>
                            </p:childTnLst>
                          </p:cTn>
                        </p:par>
                        <p:par>
                          <p:cTn id="87" fill="hold">
                            <p:stCondLst>
                              <p:cond delay="500"/>
                            </p:stCondLst>
                            <p:childTnLst>
                              <p:par>
                                <p:cTn id="88" presetID="22" presetClass="entr" presetSubtype="8" fill="hold" grpId="0" nodeType="afterEffect">
                                  <p:stCondLst>
                                    <p:cond delay="0"/>
                                  </p:stCondLst>
                                  <p:childTnLst>
                                    <p:set>
                                      <p:cBhvr>
                                        <p:cTn id="89" dur="1" fill="hold">
                                          <p:stCondLst>
                                            <p:cond delay="0"/>
                                          </p:stCondLst>
                                        </p:cTn>
                                        <p:tgtEl>
                                          <p:spTgt spid="108"/>
                                        </p:tgtEl>
                                        <p:attrNameLst>
                                          <p:attrName>style.visibility</p:attrName>
                                        </p:attrNameLst>
                                      </p:cBhvr>
                                      <p:to>
                                        <p:strVal val="visible"/>
                                      </p:to>
                                    </p:set>
                                    <p:animEffect transition="in" filter="wipe(left)">
                                      <p:cBhvr>
                                        <p:cTn id="90" dur="500"/>
                                        <p:tgtEl>
                                          <p:spTgt spid="108"/>
                                        </p:tgtEl>
                                      </p:cBhvr>
                                    </p:animEffect>
                                  </p:childTnLst>
                                </p:cTn>
                              </p:par>
                            </p:childTnLst>
                          </p:cTn>
                        </p:par>
                      </p:childTnLst>
                    </p:cTn>
                  </p:par>
                  <p:par>
                    <p:cTn id="91" fill="hold">
                      <p:stCondLst>
                        <p:cond delay="indefinite"/>
                      </p:stCondLst>
                      <p:childTnLst>
                        <p:par>
                          <p:cTn id="92" fill="hold">
                            <p:stCondLst>
                              <p:cond delay="0"/>
                            </p:stCondLst>
                            <p:childTnLst>
                              <p:par>
                                <p:cTn id="93" presetID="43" presetClass="entr" presetSubtype="0" fill="hold" grpId="0" nodeType="clickEffect">
                                  <p:stCondLst>
                                    <p:cond delay="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50"/>
                                        <p:tgtEl>
                                          <p:spTgt spid="113"/>
                                        </p:tgtEl>
                                      </p:cBhvr>
                                    </p:animEffect>
                                    <p:anim calcmode="lin" valueType="num">
                                      <p:cBhvr>
                                        <p:cTn id="96" dur="200" fill="hold"/>
                                        <p:tgtEl>
                                          <p:spTgt spid="113"/>
                                        </p:tgtEl>
                                        <p:attrNameLst>
                                          <p:attrName>ppt_x</p:attrName>
                                        </p:attrNameLst>
                                      </p:cBhvr>
                                      <p:tavLst>
                                        <p:tav tm="0">
                                          <p:val>
                                            <p:strVal val="#ppt_x"/>
                                          </p:val>
                                        </p:tav>
                                        <p:tav tm="100000">
                                          <p:val>
                                            <p:strVal val="#ppt_x"/>
                                          </p:val>
                                        </p:tav>
                                      </p:tavLst>
                                    </p:anim>
                                    <p:anim calcmode="lin" valueType="num">
                                      <p:cBhvr>
                                        <p:cTn id="97" dur="200" fill="hold"/>
                                        <p:tgtEl>
                                          <p:spTgt spid="113"/>
                                        </p:tgtEl>
                                        <p:attrNameLst>
                                          <p:attrName>ppt_y</p:attrName>
                                        </p:attrNameLst>
                                      </p:cBhvr>
                                      <p:tavLst>
                                        <p:tav tm="0">
                                          <p:val>
                                            <p:strVal val="#ppt_y+0.31"/>
                                          </p:val>
                                        </p:tav>
                                        <p:tav tm="100000">
                                          <p:val>
                                            <p:strVal val="#ppt_y+0.31"/>
                                          </p:val>
                                        </p:tav>
                                      </p:tavLst>
                                    </p:anim>
                                    <p:anim calcmode="lin" valueType="num">
                                      <p:cBhvr>
                                        <p:cTn id="98" dur="300" decel="50000" fill="hold">
                                          <p:stCondLst>
                                            <p:cond delay="200"/>
                                          </p:stCondLst>
                                        </p:cTn>
                                        <p:tgtEl>
                                          <p:spTgt spid="1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9" dur="300" decel="50000" fill="hold">
                                          <p:stCondLst>
                                            <p:cond delay="200"/>
                                          </p:stCondLst>
                                        </p:cTn>
                                        <p:tgtEl>
                                          <p:spTgt spid="1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3" presetClass="entr" presetSubtype="0" fill="hold" grpId="0" nodeType="clickEffect">
                                  <p:stCondLst>
                                    <p:cond delay="0"/>
                                  </p:stCondLst>
                                  <p:childTnLst>
                                    <p:set>
                                      <p:cBhvr>
                                        <p:cTn id="103" dur="1" fill="hold">
                                          <p:stCondLst>
                                            <p:cond delay="0"/>
                                          </p:stCondLst>
                                        </p:cTn>
                                        <p:tgtEl>
                                          <p:spTgt spid="114"/>
                                        </p:tgtEl>
                                        <p:attrNameLst>
                                          <p:attrName>style.visibility</p:attrName>
                                        </p:attrNameLst>
                                      </p:cBhvr>
                                      <p:to>
                                        <p:strVal val="visible"/>
                                      </p:to>
                                    </p:set>
                                    <p:animEffect transition="in" filter="fade">
                                      <p:cBhvr>
                                        <p:cTn id="104" dur="50"/>
                                        <p:tgtEl>
                                          <p:spTgt spid="114"/>
                                        </p:tgtEl>
                                      </p:cBhvr>
                                    </p:animEffect>
                                    <p:anim calcmode="lin" valueType="num">
                                      <p:cBhvr>
                                        <p:cTn id="105" dur="200" fill="hold"/>
                                        <p:tgtEl>
                                          <p:spTgt spid="114"/>
                                        </p:tgtEl>
                                        <p:attrNameLst>
                                          <p:attrName>ppt_x</p:attrName>
                                        </p:attrNameLst>
                                      </p:cBhvr>
                                      <p:tavLst>
                                        <p:tav tm="0">
                                          <p:val>
                                            <p:strVal val="#ppt_x"/>
                                          </p:val>
                                        </p:tav>
                                        <p:tav tm="100000">
                                          <p:val>
                                            <p:strVal val="#ppt_x"/>
                                          </p:val>
                                        </p:tav>
                                      </p:tavLst>
                                    </p:anim>
                                    <p:anim calcmode="lin" valueType="num">
                                      <p:cBhvr>
                                        <p:cTn id="106" dur="200" fill="hold"/>
                                        <p:tgtEl>
                                          <p:spTgt spid="114"/>
                                        </p:tgtEl>
                                        <p:attrNameLst>
                                          <p:attrName>ppt_y</p:attrName>
                                        </p:attrNameLst>
                                      </p:cBhvr>
                                      <p:tavLst>
                                        <p:tav tm="0">
                                          <p:val>
                                            <p:strVal val="#ppt_y+0.31"/>
                                          </p:val>
                                        </p:tav>
                                        <p:tav tm="100000">
                                          <p:val>
                                            <p:strVal val="#ppt_y+0.31"/>
                                          </p:val>
                                        </p:tav>
                                      </p:tavLst>
                                    </p:anim>
                                    <p:anim calcmode="lin" valueType="num">
                                      <p:cBhvr>
                                        <p:cTn id="107" dur="300" decel="50000" fill="hold">
                                          <p:stCondLst>
                                            <p:cond delay="200"/>
                                          </p:stCondLst>
                                        </p:cTn>
                                        <p:tgtEl>
                                          <p:spTgt spid="1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08" dur="300" decel="50000" fill="hold">
                                          <p:stCondLst>
                                            <p:cond delay="200"/>
                                          </p:stCondLst>
                                        </p:cTn>
                                        <p:tgtEl>
                                          <p:spTgt spid="1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utoUpdateAnimBg="0"/>
      <p:bldP spid="67" grpId="0"/>
      <p:bldP spid="68" grpId="0" animBg="1"/>
      <p:bldP spid="69" grpId="0"/>
      <p:bldP spid="92" grpId="0" animBg="1"/>
      <p:bldP spid="93" grpId="0" animBg="1"/>
      <p:bldP spid="94" grpId="0"/>
      <p:bldP spid="95" grpId="0"/>
      <p:bldP spid="106" grpId="0" animBg="1"/>
      <p:bldP spid="107" grpId="0" animBg="1"/>
      <p:bldP spid="108" grpId="0" animBg="1"/>
      <p:bldP spid="109" grpId="0"/>
      <p:bldP spid="110" grpId="0"/>
      <p:bldP spid="111" grpId="0" animBg="1"/>
      <p:bldP spid="112" grpId="0" animBg="1"/>
      <p:bldP spid="113" grpId="0"/>
      <p:bldP spid="1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83768" y="1412776"/>
            <a:ext cx="3801041"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五三</a:t>
            </a:r>
            <a:r>
              <a:rPr lang="en-US" altLang="zh-CN" sz="5400" b="0" cap="none" spc="0" smtClean="0">
                <a:ln w="0"/>
                <a:solidFill>
                  <a:schemeClr val="tx1"/>
                </a:solidFill>
                <a:effectLst>
                  <a:outerShdw blurRad="38100" dist="19050" dir="2700000" algn="tl" rotWithShape="0">
                    <a:schemeClr val="dk1">
                      <a:alpha val="40000"/>
                    </a:schemeClr>
                  </a:outerShdw>
                </a:effectLst>
              </a:rPr>
              <a:t>36</a:t>
            </a:r>
            <a:r>
              <a:rPr lang="zh-CN" altLang="en-US" sz="5400" b="0" cap="none" spc="0" smtClean="0">
                <a:ln w="0"/>
                <a:solidFill>
                  <a:schemeClr val="tx1"/>
                </a:solidFill>
                <a:effectLst>
                  <a:outerShdw blurRad="38100" dist="19050" dir="2700000" algn="tl" rotWithShape="0">
                    <a:schemeClr val="dk1">
                      <a:alpha val="40000"/>
                    </a:schemeClr>
                  </a:outerShdw>
                </a:effectLst>
              </a:rPr>
              <a:t>页  </a:t>
            </a:r>
            <a:r>
              <a:rPr lang="en-US" altLang="zh-CN" sz="5400" b="0" cap="none" spc="0" smtClean="0">
                <a:ln w="0"/>
                <a:solidFill>
                  <a:schemeClr val="tx1"/>
                </a:solidFill>
                <a:effectLst>
                  <a:outerShdw blurRad="38100" dist="19050" dir="2700000" algn="tl" rotWithShape="0">
                    <a:schemeClr val="dk1">
                      <a:alpha val="40000"/>
                    </a:schemeClr>
                  </a:outerShdw>
                </a:effectLst>
              </a:rPr>
              <a:t>7</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pic>
        <p:nvPicPr>
          <p:cNvPr id="4" name="图片 3"/>
          <p:cNvPicPr>
            <a:picLocks noChangeAspect="1"/>
          </p:cNvPicPr>
          <p:nvPr/>
        </p:nvPicPr>
        <p:blipFill>
          <a:blip r:embed="rId2"/>
          <a:stretch>
            <a:fillRect/>
          </a:stretch>
        </p:blipFill>
        <p:spPr>
          <a:xfrm>
            <a:off x="863588" y="3176972"/>
            <a:ext cx="6020344" cy="1620180"/>
          </a:xfrm>
          <a:prstGeom prst="rect">
            <a:avLst/>
          </a:prstGeom>
        </p:spPr>
      </p:pic>
    </p:spTree>
    <p:extLst>
      <p:ext uri="{BB962C8B-B14F-4D97-AF65-F5344CB8AC3E}">
        <p14:creationId xmlns:p14="http://schemas.microsoft.com/office/powerpoint/2010/main" val="3904820224"/>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44"/>
          <p:cNvGrpSpPr>
            <a:grpSpLocks/>
          </p:cNvGrpSpPr>
          <p:nvPr/>
        </p:nvGrpSpPr>
        <p:grpSpPr bwMode="auto">
          <a:xfrm>
            <a:off x="341444" y="5265204"/>
            <a:ext cx="8077200" cy="1435100"/>
            <a:chOff x="226" y="2795"/>
            <a:chExt cx="5088" cy="904"/>
          </a:xfrm>
        </p:grpSpPr>
        <p:grpSp>
          <p:nvGrpSpPr>
            <p:cNvPr id="62" name="Group 45"/>
            <p:cNvGrpSpPr>
              <a:grpSpLocks/>
            </p:cNvGrpSpPr>
            <p:nvPr/>
          </p:nvGrpSpPr>
          <p:grpSpPr bwMode="auto">
            <a:xfrm>
              <a:off x="226" y="2931"/>
              <a:ext cx="2112" cy="672"/>
              <a:chOff x="336" y="2976"/>
              <a:chExt cx="2112" cy="672"/>
            </a:xfrm>
          </p:grpSpPr>
          <p:sp>
            <p:nvSpPr>
              <p:cNvPr id="71" name="Rectangle 46"/>
              <p:cNvSpPr>
                <a:spLocks noChangeArrowheads="1"/>
              </p:cNvSpPr>
              <p:nvPr/>
            </p:nvSpPr>
            <p:spPr bwMode="auto">
              <a:xfrm>
                <a:off x="336" y="2976"/>
                <a:ext cx="211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Times New Roman" panose="02020603050405020304" pitchFamily="18" charset="0"/>
                  </a:rPr>
                  <a:t>n 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=C—CH=CH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                                                                      </a:t>
                </a:r>
              </a:p>
            </p:txBody>
          </p:sp>
          <p:sp>
            <p:nvSpPr>
              <p:cNvPr id="72" name="Rectangle 47"/>
              <p:cNvSpPr>
                <a:spLocks noChangeArrowheads="1"/>
              </p:cNvSpPr>
              <p:nvPr/>
            </p:nvSpPr>
            <p:spPr bwMode="auto">
              <a:xfrm>
                <a:off x="912" y="3360"/>
                <a:ext cx="4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3</a:t>
                </a:r>
              </a:p>
            </p:txBody>
          </p:sp>
          <p:sp>
            <p:nvSpPr>
              <p:cNvPr id="73" name="Line 48"/>
              <p:cNvSpPr>
                <a:spLocks noChangeShapeType="1"/>
              </p:cNvSpPr>
              <p:nvPr/>
            </p:nvSpPr>
            <p:spPr bwMode="auto">
              <a:xfrm>
                <a:off x="1056" y="3216"/>
                <a:ext cx="0" cy="192"/>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3" name="Group 49"/>
            <p:cNvGrpSpPr>
              <a:grpSpLocks/>
            </p:cNvGrpSpPr>
            <p:nvPr/>
          </p:nvGrpSpPr>
          <p:grpSpPr bwMode="auto">
            <a:xfrm>
              <a:off x="3058" y="2979"/>
              <a:ext cx="2256" cy="720"/>
              <a:chOff x="2880" y="3216"/>
              <a:chExt cx="2256" cy="720"/>
            </a:xfrm>
          </p:grpSpPr>
          <p:sp>
            <p:nvSpPr>
              <p:cNvPr id="66" name="Rectangle 50"/>
              <p:cNvSpPr>
                <a:spLocks noChangeArrowheads="1"/>
              </p:cNvSpPr>
              <p:nvPr/>
            </p:nvSpPr>
            <p:spPr bwMode="auto">
              <a:xfrm>
                <a:off x="2976" y="3216"/>
                <a:ext cx="21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Times New Roman" panose="02020603050405020304" pitchFamily="18" charset="0"/>
                  </a:rPr>
                  <a:t>[ 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—C=CH—CH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 ]</a:t>
                </a:r>
                <a:r>
                  <a:rPr kumimoji="1" lang="en-US" altLang="zh-CN" sz="2400" b="1" baseline="-25000">
                    <a:latin typeface="Times New Roman" panose="02020603050405020304" pitchFamily="18" charset="0"/>
                  </a:rPr>
                  <a:t>n</a:t>
                </a:r>
                <a:r>
                  <a:rPr kumimoji="1" lang="en-US" altLang="zh-CN" sz="2400" b="1">
                    <a:latin typeface="Times New Roman" panose="02020603050405020304" pitchFamily="18" charset="0"/>
                  </a:rPr>
                  <a:t>                                                                     </a:t>
                </a:r>
                <a:endParaRPr kumimoji="1" lang="en-US" altLang="zh-CN" sz="2400" b="1" baseline="-25000">
                  <a:latin typeface="Times New Roman" panose="02020603050405020304" pitchFamily="18" charset="0"/>
                </a:endParaRPr>
              </a:p>
            </p:txBody>
          </p:sp>
          <p:sp>
            <p:nvSpPr>
              <p:cNvPr id="67" name="Rectangle 51"/>
              <p:cNvSpPr>
                <a:spLocks noChangeArrowheads="1"/>
              </p:cNvSpPr>
              <p:nvPr/>
            </p:nvSpPr>
            <p:spPr bwMode="auto">
              <a:xfrm>
                <a:off x="3600" y="3648"/>
                <a:ext cx="48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3</a:t>
                </a:r>
              </a:p>
            </p:txBody>
          </p:sp>
          <p:sp>
            <p:nvSpPr>
              <p:cNvPr id="68" name="Line 52"/>
              <p:cNvSpPr>
                <a:spLocks noChangeShapeType="1"/>
              </p:cNvSpPr>
              <p:nvPr/>
            </p:nvSpPr>
            <p:spPr bwMode="auto">
              <a:xfrm flipH="1">
                <a:off x="2880" y="3360"/>
                <a:ext cx="24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9" name="Line 53"/>
              <p:cNvSpPr>
                <a:spLocks noChangeShapeType="1"/>
              </p:cNvSpPr>
              <p:nvPr/>
            </p:nvSpPr>
            <p:spPr bwMode="auto">
              <a:xfrm flipH="1">
                <a:off x="4752" y="3360"/>
                <a:ext cx="24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 name="Line 54"/>
              <p:cNvSpPr>
                <a:spLocks noChangeShapeType="1"/>
              </p:cNvSpPr>
              <p:nvPr/>
            </p:nvSpPr>
            <p:spPr bwMode="auto">
              <a:xfrm>
                <a:off x="3744" y="3456"/>
                <a:ext cx="0" cy="24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64" name="Line 55"/>
            <p:cNvSpPr>
              <a:spLocks noChangeShapeType="1"/>
            </p:cNvSpPr>
            <p:nvPr/>
          </p:nvSpPr>
          <p:spPr bwMode="auto">
            <a:xfrm>
              <a:off x="2050" y="3219"/>
              <a:ext cx="1056"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5" name="Text Box 56"/>
            <p:cNvSpPr txBox="1">
              <a:spLocks noChangeArrowheads="1"/>
            </p:cNvSpPr>
            <p:nvPr/>
          </p:nvSpPr>
          <p:spPr bwMode="auto">
            <a:xfrm>
              <a:off x="2064" y="2795"/>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ea typeface="黑体" panose="02010609060101010101" pitchFamily="49" charset="-122"/>
                </a:rPr>
                <a:t>催化剂</a:t>
              </a:r>
            </a:p>
          </p:txBody>
        </p:sp>
      </p:grpSp>
      <p:pic>
        <p:nvPicPr>
          <p:cNvPr id="3" name="图片 2"/>
          <p:cNvPicPr>
            <a:picLocks noChangeAspect="1"/>
          </p:cNvPicPr>
          <p:nvPr/>
        </p:nvPicPr>
        <p:blipFill>
          <a:blip r:embed="rId3"/>
          <a:stretch>
            <a:fillRect/>
          </a:stretch>
        </p:blipFill>
        <p:spPr>
          <a:xfrm>
            <a:off x="467544" y="2951351"/>
            <a:ext cx="4072136" cy="2262268"/>
          </a:xfrm>
          <a:prstGeom prst="rect">
            <a:avLst/>
          </a:prstGeom>
        </p:spPr>
      </p:pic>
      <p:sp>
        <p:nvSpPr>
          <p:cNvPr id="77" name="Rectangle 43"/>
          <p:cNvSpPr>
            <a:spLocks noChangeArrowheads="1"/>
          </p:cNvSpPr>
          <p:nvPr/>
        </p:nvSpPr>
        <p:spPr bwMode="auto">
          <a:xfrm>
            <a:off x="7837" y="616353"/>
            <a:ext cx="2698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0000"/>
                </a:solidFill>
                <a:latin typeface="隶书" panose="02010509060101010101" pitchFamily="49" charset="-122"/>
                <a:ea typeface="隶书" panose="02010509060101010101" pitchFamily="49" charset="-122"/>
              </a:rPr>
              <a:t>b</a:t>
            </a:r>
            <a:r>
              <a:rPr lang="zh-CN" altLang="en-US" sz="3600" b="1">
                <a:solidFill>
                  <a:srgbClr val="FF0000"/>
                </a:solidFill>
                <a:latin typeface="隶书" panose="02010509060101010101" pitchFamily="49" charset="-122"/>
                <a:ea typeface="隶书" panose="02010509060101010101" pitchFamily="49" charset="-122"/>
              </a:rPr>
              <a:t>、加聚反应</a:t>
            </a:r>
          </a:p>
        </p:txBody>
      </p:sp>
      <p:sp>
        <p:nvSpPr>
          <p:cNvPr id="78" name="Text Box 28"/>
          <p:cNvSpPr txBox="1">
            <a:spLocks noChangeArrowheads="1"/>
          </p:cNvSpPr>
          <p:nvPr/>
        </p:nvSpPr>
        <p:spPr bwMode="auto">
          <a:xfrm>
            <a:off x="115787" y="1388974"/>
            <a:ext cx="4679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nCH</a:t>
            </a:r>
            <a:r>
              <a:rPr lang="en-US" altLang="zh-CN" sz="3200" b="1" baseline="-25000"/>
              <a:t>2</a:t>
            </a:r>
            <a:r>
              <a:rPr lang="en-US" altLang="zh-CN" sz="3200" b="1"/>
              <a:t>=CH-CH=CH</a:t>
            </a:r>
            <a:r>
              <a:rPr lang="en-US" altLang="zh-CN" sz="3200" b="1" baseline="-25000"/>
              <a:t>2</a:t>
            </a:r>
          </a:p>
        </p:txBody>
      </p:sp>
      <p:grpSp>
        <p:nvGrpSpPr>
          <p:cNvPr id="79" name="Group 29"/>
          <p:cNvGrpSpPr>
            <a:grpSpLocks/>
          </p:cNvGrpSpPr>
          <p:nvPr/>
        </p:nvGrpSpPr>
        <p:grpSpPr bwMode="auto">
          <a:xfrm>
            <a:off x="5130699" y="1483799"/>
            <a:ext cx="4176713" cy="579438"/>
            <a:chOff x="2925" y="3838"/>
            <a:chExt cx="2631" cy="365"/>
          </a:xfrm>
        </p:grpSpPr>
        <p:sp>
          <p:nvSpPr>
            <p:cNvPr id="80" name="Text Box 30"/>
            <p:cNvSpPr txBox="1">
              <a:spLocks noChangeArrowheads="1"/>
            </p:cNvSpPr>
            <p:nvPr/>
          </p:nvSpPr>
          <p:spPr bwMode="auto">
            <a:xfrm>
              <a:off x="2971" y="3838"/>
              <a:ext cx="258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t>[CH</a:t>
              </a:r>
              <a:r>
                <a:rPr lang="en-US" altLang="zh-CN" sz="3200" b="1" baseline="-25000"/>
                <a:t>2</a:t>
              </a:r>
              <a:r>
                <a:rPr lang="en-US" altLang="zh-CN" sz="3200" b="1"/>
                <a:t>-CH=CH-CH</a:t>
              </a:r>
              <a:r>
                <a:rPr lang="en-US" altLang="zh-CN" sz="3200" b="1" baseline="-25000"/>
                <a:t>2</a:t>
              </a:r>
              <a:r>
                <a:rPr lang="en-US" altLang="zh-CN" sz="3200" b="1"/>
                <a:t>]</a:t>
              </a:r>
              <a:r>
                <a:rPr lang="en-US" altLang="zh-CN" sz="3200" b="1" baseline="-25000"/>
                <a:t>n</a:t>
              </a:r>
            </a:p>
          </p:txBody>
        </p:sp>
        <p:sp>
          <p:nvSpPr>
            <p:cNvPr id="81" name="Line 31"/>
            <p:cNvSpPr>
              <a:spLocks noChangeShapeType="1"/>
            </p:cNvSpPr>
            <p:nvPr/>
          </p:nvSpPr>
          <p:spPr bwMode="auto">
            <a:xfrm>
              <a:off x="2925" y="4020"/>
              <a:ext cx="182" cy="0"/>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2" name="Line 32"/>
            <p:cNvSpPr>
              <a:spLocks noChangeShapeType="1"/>
            </p:cNvSpPr>
            <p:nvPr/>
          </p:nvSpPr>
          <p:spPr bwMode="auto">
            <a:xfrm>
              <a:off x="5057" y="4020"/>
              <a:ext cx="182" cy="0"/>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83" name="Line 33"/>
          <p:cNvSpPr>
            <a:spLocks noChangeShapeType="1"/>
          </p:cNvSpPr>
          <p:nvPr/>
        </p:nvSpPr>
        <p:spPr bwMode="auto">
          <a:xfrm>
            <a:off x="3835299" y="1864799"/>
            <a:ext cx="1296988"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4" name="Text Box 58"/>
          <p:cNvSpPr txBox="1">
            <a:spLocks noChangeArrowheads="1"/>
          </p:cNvSpPr>
          <p:nvPr/>
        </p:nvSpPr>
        <p:spPr bwMode="auto">
          <a:xfrm>
            <a:off x="3682899" y="1331399"/>
            <a:ext cx="19446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0000FF"/>
                </a:solidFill>
              </a:rPr>
              <a:t>1,4 </a:t>
            </a:r>
            <a:r>
              <a:rPr lang="zh-CN" altLang="en-US" sz="2800" b="1">
                <a:solidFill>
                  <a:srgbClr val="0000FF"/>
                </a:solidFill>
              </a:rPr>
              <a:t>加聚</a:t>
            </a:r>
          </a:p>
        </p:txBody>
      </p:sp>
      <p:pic>
        <p:nvPicPr>
          <p:cNvPr id="2" name="图片 1"/>
          <p:cNvPicPr>
            <a:picLocks noChangeAspect="1"/>
          </p:cNvPicPr>
          <p:nvPr/>
        </p:nvPicPr>
        <p:blipFill>
          <a:blip r:embed="rId4"/>
          <a:stretch>
            <a:fillRect/>
          </a:stretch>
        </p:blipFill>
        <p:spPr>
          <a:xfrm>
            <a:off x="4834862" y="2715305"/>
            <a:ext cx="3236522" cy="745688"/>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500"/>
                                        <p:tgtEl>
                                          <p:spTgt spid="7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ipe(left)">
                                      <p:cBhvr>
                                        <p:cTn id="11" dur="500"/>
                                        <p:tgtEl>
                                          <p:spTgt spid="8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9"/>
                                        </p:tgtEl>
                                        <p:attrNameLst>
                                          <p:attrName>style.visibility</p:attrName>
                                        </p:attrNameLst>
                                      </p:cBhvr>
                                      <p:to>
                                        <p:strVal val="visible"/>
                                      </p:to>
                                    </p:set>
                                    <p:animEffect transition="in" filter="wipe(left)">
                                      <p:cBhvr>
                                        <p:cTn id="16" dur="500"/>
                                        <p:tgtEl>
                                          <p:spTgt spid="7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500"/>
                                        <p:tgtEl>
                                          <p:spTgt spid="8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additive="base">
                                        <p:cTn id="32" dur="500" fill="hold"/>
                                        <p:tgtEl>
                                          <p:spTgt spid="61"/>
                                        </p:tgtEl>
                                        <p:attrNameLst>
                                          <p:attrName>ppt_x</p:attrName>
                                        </p:attrNameLst>
                                      </p:cBhvr>
                                      <p:tavLst>
                                        <p:tav tm="0">
                                          <p:val>
                                            <p:strVal val="#ppt_x"/>
                                          </p:val>
                                        </p:tav>
                                        <p:tav tm="100000">
                                          <p:val>
                                            <p:strVal val="#ppt_x"/>
                                          </p:val>
                                        </p:tav>
                                      </p:tavLst>
                                    </p:anim>
                                    <p:anim calcmode="lin" valueType="num">
                                      <p:cBhvr additive="base">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83" grpId="0" animBg="1"/>
      <p:bldP spid="8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7995" y="7199"/>
            <a:ext cx="52705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zh-CN" altLang="en-US" sz="4000" b="1">
                <a:solidFill>
                  <a:srgbClr val="FF0000"/>
                </a:solidFill>
                <a:latin typeface="隶书" panose="02010509060101010101" pitchFamily="49" charset="-122"/>
                <a:ea typeface="隶书" panose="02010509060101010101" pitchFamily="49" charset="-122"/>
              </a:rPr>
              <a:t>二、烯烃的顺反异构</a:t>
            </a:r>
          </a:p>
        </p:txBody>
      </p:sp>
      <p:sp>
        <p:nvSpPr>
          <p:cNvPr id="33795" name="Text Box 3"/>
          <p:cNvSpPr txBox="1">
            <a:spLocks noChangeArrowheads="1"/>
          </p:cNvSpPr>
          <p:nvPr/>
        </p:nvSpPr>
        <p:spPr bwMode="auto">
          <a:xfrm>
            <a:off x="253293" y="708874"/>
            <a:ext cx="8135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zh-CN" sz="2400" b="1">
                <a:ea typeface="黑体" panose="02010609060101010101" pitchFamily="49" charset="-122"/>
              </a:rPr>
              <a:t>    </a:t>
            </a:r>
            <a:r>
              <a:rPr lang="zh-CN" altLang="en-US" sz="2400" b="1">
                <a:ea typeface="黑体" panose="02010609060101010101" pitchFamily="49" charset="-122"/>
              </a:rPr>
              <a:t>由于</a:t>
            </a:r>
            <a:r>
              <a:rPr lang="zh-CN" altLang="en-US" sz="2400" b="1">
                <a:solidFill>
                  <a:srgbClr val="FF3300"/>
                </a:solidFill>
                <a:ea typeface="黑体" panose="02010609060101010101" pitchFamily="49" charset="-122"/>
              </a:rPr>
              <a:t>碳碳双键</a:t>
            </a:r>
            <a:r>
              <a:rPr lang="zh-CN" altLang="en-US" sz="2400" b="1">
                <a:ea typeface="黑体" panose="02010609060101010101" pitchFamily="49" charset="-122"/>
              </a:rPr>
              <a:t>不能旋转而导致分子中原子或原子团在空间的排列方式不同所产生的异构现象，称为</a:t>
            </a:r>
            <a:r>
              <a:rPr lang="zh-CN" altLang="en-US" sz="2400" b="1">
                <a:solidFill>
                  <a:srgbClr val="FF3300"/>
                </a:solidFill>
                <a:ea typeface="黑体" panose="02010609060101010101" pitchFamily="49" charset="-122"/>
              </a:rPr>
              <a:t>顺反异构</a:t>
            </a:r>
            <a:r>
              <a:rPr lang="zh-CN" altLang="en-US" sz="2400" b="1">
                <a:ea typeface="黑体" panose="02010609060101010101" pitchFamily="49" charset="-122"/>
              </a:rPr>
              <a:t>。</a:t>
            </a:r>
          </a:p>
        </p:txBody>
      </p:sp>
      <p:sp>
        <p:nvSpPr>
          <p:cNvPr id="5" name="Rectangle 2"/>
          <p:cNvSpPr txBox="1">
            <a:spLocks noChangeArrowheads="1"/>
          </p:cNvSpPr>
          <p:nvPr/>
        </p:nvSpPr>
        <p:spPr>
          <a:xfrm>
            <a:off x="-7851" y="1540669"/>
            <a:ext cx="4329113" cy="396044"/>
          </a:xfrm>
          <a:prstGeom prst="rect">
            <a:avLst/>
          </a:prstGeom>
        </p:spPr>
        <p:txBody>
          <a:bodyPr/>
          <a:lstStyle>
            <a:lvl1pPr algn="l" defTabSz="846138" rtl="0" fontAlgn="base">
              <a:spcBef>
                <a:spcPct val="0"/>
              </a:spcBef>
              <a:spcAft>
                <a:spcPct val="0"/>
              </a:spcAft>
              <a:defRPr sz="2200" kern="1200">
                <a:solidFill>
                  <a:srgbClr val="000000"/>
                </a:solidFill>
                <a:latin typeface="+mj-lt"/>
                <a:ea typeface="+mj-ea"/>
                <a:cs typeface="+mj-cs"/>
              </a:defRPr>
            </a:lvl1pPr>
            <a:lvl2pPr algn="l" defTabSz="846138" rtl="0" fontAlgn="base">
              <a:spcBef>
                <a:spcPct val="0"/>
              </a:spcBef>
              <a:spcAft>
                <a:spcPct val="0"/>
              </a:spcAft>
              <a:defRPr sz="2200">
                <a:solidFill>
                  <a:srgbClr val="000000"/>
                </a:solidFill>
                <a:latin typeface="Arial" panose="020B0604020202020204" pitchFamily="34" charset="0"/>
              </a:defRPr>
            </a:lvl2pPr>
            <a:lvl3pPr algn="l" defTabSz="846138" rtl="0" fontAlgn="base">
              <a:spcBef>
                <a:spcPct val="0"/>
              </a:spcBef>
              <a:spcAft>
                <a:spcPct val="0"/>
              </a:spcAft>
              <a:defRPr sz="2200">
                <a:solidFill>
                  <a:srgbClr val="000000"/>
                </a:solidFill>
                <a:latin typeface="Arial" panose="020B0604020202020204" pitchFamily="34" charset="0"/>
              </a:defRPr>
            </a:lvl3pPr>
            <a:lvl4pPr algn="l" defTabSz="846138" rtl="0" fontAlgn="base">
              <a:spcBef>
                <a:spcPct val="0"/>
              </a:spcBef>
              <a:spcAft>
                <a:spcPct val="0"/>
              </a:spcAft>
              <a:defRPr sz="2200">
                <a:solidFill>
                  <a:srgbClr val="000000"/>
                </a:solidFill>
                <a:latin typeface="Arial" panose="020B0604020202020204" pitchFamily="34" charset="0"/>
              </a:defRPr>
            </a:lvl4pPr>
            <a:lvl5pPr algn="l" defTabSz="846138" rtl="0" fontAlgn="base">
              <a:spcBef>
                <a:spcPct val="0"/>
              </a:spcBef>
              <a:spcAft>
                <a:spcPct val="0"/>
              </a:spcAft>
              <a:defRPr sz="2200">
                <a:solidFill>
                  <a:srgbClr val="000000"/>
                </a:solidFill>
                <a:latin typeface="Arial" panose="020B0604020202020204" pitchFamily="34" charset="0"/>
              </a:defRPr>
            </a:lvl5pPr>
            <a:lvl6pPr marL="457200" algn="l" defTabSz="846138" rtl="0" fontAlgn="base">
              <a:spcBef>
                <a:spcPct val="0"/>
              </a:spcBef>
              <a:spcAft>
                <a:spcPct val="0"/>
              </a:spcAft>
              <a:defRPr sz="2200">
                <a:solidFill>
                  <a:srgbClr val="000000"/>
                </a:solidFill>
                <a:latin typeface="Arial" panose="020B0604020202020204" pitchFamily="34" charset="0"/>
              </a:defRPr>
            </a:lvl6pPr>
            <a:lvl7pPr marL="914400" algn="l" defTabSz="846138" rtl="0" fontAlgn="base">
              <a:spcBef>
                <a:spcPct val="0"/>
              </a:spcBef>
              <a:spcAft>
                <a:spcPct val="0"/>
              </a:spcAft>
              <a:defRPr sz="2200">
                <a:solidFill>
                  <a:srgbClr val="000000"/>
                </a:solidFill>
                <a:latin typeface="Arial" panose="020B0604020202020204" pitchFamily="34" charset="0"/>
              </a:defRPr>
            </a:lvl7pPr>
            <a:lvl8pPr marL="1371600" algn="l" defTabSz="846138" rtl="0" fontAlgn="base">
              <a:spcBef>
                <a:spcPct val="0"/>
              </a:spcBef>
              <a:spcAft>
                <a:spcPct val="0"/>
              </a:spcAft>
              <a:defRPr sz="2200">
                <a:solidFill>
                  <a:srgbClr val="000000"/>
                </a:solidFill>
                <a:latin typeface="Arial" panose="020B0604020202020204" pitchFamily="34" charset="0"/>
              </a:defRPr>
            </a:lvl8pPr>
            <a:lvl9pPr marL="1828800" algn="l" defTabSz="846138" rtl="0" fontAlgn="base">
              <a:spcBef>
                <a:spcPct val="0"/>
              </a:spcBef>
              <a:spcAft>
                <a:spcPct val="0"/>
              </a:spcAft>
              <a:defRPr sz="2200">
                <a:solidFill>
                  <a:srgbClr val="000000"/>
                </a:solidFill>
                <a:latin typeface="Arial" panose="020B0604020202020204" pitchFamily="34" charset="0"/>
              </a:defRPr>
            </a:lvl9pPr>
          </a:lstStyle>
          <a:p>
            <a:r>
              <a:rPr lang="zh-CN" altLang="en-US" sz="2400" b="1" smtClean="0">
                <a:ea typeface="宋体" panose="02010600030101010101" pitchFamily="2" charset="-122"/>
              </a:rPr>
              <a:t>产生顺反异构的条件：</a:t>
            </a:r>
            <a:endParaRPr lang="zh-CN" altLang="en-US" sz="2400" b="1">
              <a:ea typeface="宋体" panose="02010600030101010101" pitchFamily="2" charset="-122"/>
            </a:endParaRPr>
          </a:p>
        </p:txBody>
      </p:sp>
      <p:sp>
        <p:nvSpPr>
          <p:cNvPr id="6" name="Rectangle 3"/>
          <p:cNvSpPr txBox="1">
            <a:spLocks noChangeArrowheads="1"/>
          </p:cNvSpPr>
          <p:nvPr/>
        </p:nvSpPr>
        <p:spPr>
          <a:xfrm>
            <a:off x="0" y="1936713"/>
            <a:ext cx="7921625" cy="888962"/>
          </a:xfrm>
          <a:prstGeom prst="rect">
            <a:avLst/>
          </a:prstGeom>
        </p:spPr>
        <p:txBody>
          <a:bodyPr/>
          <a:lstStyle>
            <a:lvl1pPr marL="317500" indent="-317500" algn="l" defTabSz="846138" rtl="0" fontAlgn="base">
              <a:spcBef>
                <a:spcPct val="20000"/>
              </a:spcBef>
              <a:spcAft>
                <a:spcPct val="0"/>
              </a:spcAft>
              <a:defRPr sz="2200" kern="1200">
                <a:solidFill>
                  <a:schemeClr val="tx1"/>
                </a:solidFill>
                <a:latin typeface="+mn-lt"/>
                <a:ea typeface="+mn-ea"/>
                <a:cs typeface="+mn-cs"/>
              </a:defRPr>
            </a:lvl1pPr>
            <a:lvl2pPr marL="688975" indent="-265113" algn="l" defTabSz="846138" rtl="0" fontAlgn="base">
              <a:spcBef>
                <a:spcPct val="20000"/>
              </a:spcBef>
              <a:spcAft>
                <a:spcPct val="0"/>
              </a:spcAft>
              <a:buChar char="–"/>
              <a:defRPr sz="2200" kern="1200">
                <a:solidFill>
                  <a:schemeClr val="tx1"/>
                </a:solidFill>
                <a:latin typeface="+mn-lt"/>
                <a:ea typeface="+mn-ea"/>
                <a:cs typeface="+mn-cs"/>
              </a:defRPr>
            </a:lvl2pPr>
            <a:lvl3pPr marL="1058863" indent="-212725" algn="l" defTabSz="846138" rtl="0" fontAlgn="base">
              <a:spcBef>
                <a:spcPct val="20000"/>
              </a:spcBef>
              <a:spcAft>
                <a:spcPct val="0"/>
              </a:spcAft>
              <a:buChar char="•"/>
              <a:defRPr sz="2200" kern="1200">
                <a:solidFill>
                  <a:schemeClr val="tx1"/>
                </a:solidFill>
                <a:latin typeface="+mn-lt"/>
                <a:ea typeface="+mn-ea"/>
                <a:cs typeface="+mn-cs"/>
              </a:defRPr>
            </a:lvl3pPr>
            <a:lvl4pPr marL="1481138" indent="-211138" algn="l" defTabSz="846138" rtl="0" fontAlgn="base">
              <a:spcBef>
                <a:spcPct val="20000"/>
              </a:spcBef>
              <a:spcAft>
                <a:spcPct val="0"/>
              </a:spcAft>
              <a:buChar char="–"/>
              <a:defRPr sz="2200" kern="1200">
                <a:solidFill>
                  <a:schemeClr val="tx1"/>
                </a:solidFill>
                <a:latin typeface="+mn-lt"/>
                <a:ea typeface="+mn-ea"/>
                <a:cs typeface="+mn-cs"/>
              </a:defRPr>
            </a:lvl4pPr>
            <a:lvl5pPr marL="1905000" indent="-211138" algn="l" defTabSz="846138" rtl="0" fontAlgn="base">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r>
              <a:rPr lang="en-US" altLang="zh-CN" sz="2400" b="1" smtClean="0">
                <a:latin typeface="宋体" panose="02010600030101010101" pitchFamily="2" charset="-122"/>
                <a:ea typeface="宋体" panose="02010600030101010101" pitchFamily="2" charset="-122"/>
              </a:rPr>
              <a:t>1</a:t>
            </a:r>
            <a:r>
              <a:rPr lang="zh-CN" altLang="en-US" sz="2400" b="1" smtClean="0">
                <a:latin typeface="宋体" panose="02010600030101010101" pitchFamily="2" charset="-122"/>
                <a:ea typeface="宋体" panose="02010600030101010101" pitchFamily="2" charset="-122"/>
              </a:rPr>
              <a:t>、必须有双键；</a:t>
            </a:r>
          </a:p>
          <a:p>
            <a:pPr marL="0" indent="0"/>
            <a:r>
              <a:rPr lang="en-US" altLang="zh-CN" sz="2400" b="1" smtClean="0">
                <a:latin typeface="宋体" panose="02010600030101010101" pitchFamily="2" charset="-122"/>
                <a:ea typeface="宋体" panose="02010600030101010101" pitchFamily="2" charset="-122"/>
              </a:rPr>
              <a:t>2</a:t>
            </a:r>
            <a:r>
              <a:rPr lang="zh-CN" altLang="en-US" sz="2400" b="1" smtClean="0">
                <a:latin typeface="宋体" panose="02010600030101010101" pitchFamily="2" charset="-122"/>
                <a:ea typeface="宋体" panose="02010600030101010101" pitchFamily="2" charset="-122"/>
              </a:rPr>
              <a:t>、每个双键碳原子连接了两个不同的原子或原子团。</a:t>
            </a:r>
            <a:endParaRPr lang="zh-CN" altLang="en-US" sz="2400" b="1">
              <a:latin typeface="宋体" panose="02010600030101010101" pitchFamily="2" charset="-122"/>
              <a:ea typeface="宋体" panose="02010600030101010101" pitchFamily="2" charset="-122"/>
            </a:endParaRPr>
          </a:p>
        </p:txBody>
      </p:sp>
      <p:graphicFrame>
        <p:nvGraphicFramePr>
          <p:cNvPr id="7" name="Object 5"/>
          <p:cNvGraphicFramePr>
            <a:graphicFrameLocks noChangeAspect="1"/>
          </p:cNvGraphicFramePr>
          <p:nvPr>
            <p:extLst>
              <p:ext uri="{D42A27DB-BD31-4B8C-83A1-F6EECF244321}">
                <p14:modId xmlns:p14="http://schemas.microsoft.com/office/powerpoint/2010/main" val="951658037"/>
              </p:ext>
            </p:extLst>
          </p:nvPr>
        </p:nvGraphicFramePr>
        <p:xfrm>
          <a:off x="30021" y="2996952"/>
          <a:ext cx="8569325" cy="2273300"/>
        </p:xfrm>
        <a:graphic>
          <a:graphicData uri="http://schemas.openxmlformats.org/presentationml/2006/ole">
            <mc:AlternateContent xmlns:mc="http://schemas.openxmlformats.org/markup-compatibility/2006">
              <mc:Choice xmlns:v="urn:schemas-microsoft-com:vml" Requires="v">
                <p:oleObj spid="_x0000_s145425" r:id="rId4" imgW="4884120" imgH="967680" progId="">
                  <p:embed/>
                </p:oleObj>
              </mc:Choice>
              <mc:Fallback>
                <p:oleObj r:id="rId4" imgW="4884120" imgH="96768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21" y="2996952"/>
                        <a:ext cx="8569325" cy="2273300"/>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p:cNvSpPr txBox="1">
            <a:spLocks noChangeArrowheads="1"/>
          </p:cNvSpPr>
          <p:nvPr/>
        </p:nvSpPr>
        <p:spPr bwMode="auto">
          <a:xfrm>
            <a:off x="179388" y="116632"/>
            <a:ext cx="7777162" cy="1190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latin typeface="Times New Roman" panose="02020603050405020304" pitchFamily="18" charset="0"/>
              </a:rPr>
              <a:t>　　两个相同的原子或原子团排列在双键的</a:t>
            </a:r>
            <a:r>
              <a:rPr lang="zh-CN" altLang="en-US" sz="3600" b="1">
                <a:solidFill>
                  <a:srgbClr val="0000FF"/>
                </a:solidFill>
                <a:latin typeface="Times New Roman" panose="02020603050405020304" pitchFamily="18" charset="0"/>
              </a:rPr>
              <a:t>同一侧</a:t>
            </a:r>
            <a:r>
              <a:rPr lang="zh-CN" altLang="en-US" sz="3600" b="1">
                <a:latin typeface="Times New Roman" panose="02020603050405020304" pitchFamily="18" charset="0"/>
              </a:rPr>
              <a:t>的称为</a:t>
            </a:r>
            <a:r>
              <a:rPr lang="zh-CN" altLang="en-US" sz="3600" b="1">
                <a:solidFill>
                  <a:srgbClr val="FF3300"/>
                </a:solidFill>
                <a:latin typeface="Times New Roman" panose="02020603050405020304" pitchFamily="18" charset="0"/>
              </a:rPr>
              <a:t>顺式结构</a:t>
            </a:r>
            <a:r>
              <a:rPr lang="zh-CN" altLang="en-US" sz="3600" b="1">
                <a:latin typeface="Times New Roman" panose="02020603050405020304" pitchFamily="18" charset="0"/>
              </a:rPr>
              <a:t>。</a:t>
            </a:r>
          </a:p>
        </p:txBody>
      </p:sp>
      <p:sp>
        <p:nvSpPr>
          <p:cNvPr id="142339" name="Text Box 3"/>
          <p:cNvSpPr txBox="1">
            <a:spLocks noChangeArrowheads="1"/>
          </p:cNvSpPr>
          <p:nvPr/>
        </p:nvSpPr>
        <p:spPr bwMode="auto">
          <a:xfrm>
            <a:off x="217488" y="1288206"/>
            <a:ext cx="7777162" cy="1190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a:latin typeface="Times New Roman" panose="02020603050405020304" pitchFamily="18" charset="0"/>
              </a:rPr>
              <a:t>　　两个相同的原子或原子团排列在双键的</a:t>
            </a:r>
            <a:r>
              <a:rPr lang="zh-CN" altLang="en-US" sz="3600" b="1">
                <a:solidFill>
                  <a:srgbClr val="0000FF"/>
                </a:solidFill>
                <a:latin typeface="Times New Roman" panose="02020603050405020304" pitchFamily="18" charset="0"/>
              </a:rPr>
              <a:t>两侧</a:t>
            </a:r>
            <a:r>
              <a:rPr lang="zh-CN" altLang="en-US" sz="3600" b="1">
                <a:latin typeface="Times New Roman" panose="02020603050405020304" pitchFamily="18" charset="0"/>
              </a:rPr>
              <a:t>的称为</a:t>
            </a:r>
            <a:r>
              <a:rPr lang="zh-CN" altLang="en-US" sz="3600" b="1">
                <a:solidFill>
                  <a:srgbClr val="FF3300"/>
                </a:solidFill>
                <a:latin typeface="Times New Roman" panose="02020603050405020304" pitchFamily="18" charset="0"/>
              </a:rPr>
              <a:t>反式结构</a:t>
            </a:r>
            <a:r>
              <a:rPr lang="zh-CN" altLang="en-US" sz="3600" b="1">
                <a:latin typeface="Times New Roman" panose="02020603050405020304" pitchFamily="18" charset="0"/>
              </a:rPr>
              <a:t>。</a:t>
            </a:r>
          </a:p>
        </p:txBody>
      </p:sp>
      <p:pic>
        <p:nvPicPr>
          <p:cNvPr id="142340" name="Picture 4" descr="图片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51370" r="44820"/>
          <a:stretch>
            <a:fillRect/>
          </a:stretch>
        </p:blipFill>
        <p:spPr bwMode="auto">
          <a:xfrm>
            <a:off x="4552913" y="2750214"/>
            <a:ext cx="4608513"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42341" name="Picture 5" descr="图片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44820" b="51311"/>
          <a:stretch>
            <a:fillRect/>
          </a:stretch>
        </p:blipFill>
        <p:spPr bwMode="auto">
          <a:xfrm>
            <a:off x="391563" y="2738968"/>
            <a:ext cx="4608512" cy="1296987"/>
          </a:xfrm>
          <a:prstGeom prst="rect">
            <a:avLst/>
          </a:prstGeom>
          <a:noFill/>
          <a:extLst>
            <a:ext uri="{909E8E84-426E-40DD-AFC4-6F175D3DCCD1}">
              <a14:hiddenFill xmlns:a14="http://schemas.microsoft.com/office/drawing/2010/main">
                <a:solidFill>
                  <a:srgbClr val="FFFFFF"/>
                </a:solidFill>
              </a14:hiddenFill>
            </a:ext>
          </a:extLst>
        </p:spPr>
      </p:pic>
      <p:sp>
        <p:nvSpPr>
          <p:cNvPr id="142342" name="Rectangle 6"/>
          <p:cNvSpPr>
            <a:spLocks noChangeArrowheads="1"/>
          </p:cNvSpPr>
          <p:nvPr/>
        </p:nvSpPr>
        <p:spPr bwMode="auto">
          <a:xfrm>
            <a:off x="376201" y="3209756"/>
            <a:ext cx="2554287" cy="647700"/>
          </a:xfrm>
          <a:prstGeom prst="rect">
            <a:avLst/>
          </a:prstGeom>
          <a:noFill/>
          <a:ln w="28575" algn="ctr">
            <a:solidFill>
              <a:srgbClr val="FF99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42343" name="Rectangle 7"/>
          <p:cNvSpPr>
            <a:spLocks noChangeArrowheads="1"/>
          </p:cNvSpPr>
          <p:nvPr/>
        </p:nvSpPr>
        <p:spPr bwMode="auto">
          <a:xfrm rot="-1644745">
            <a:off x="4706901" y="3016914"/>
            <a:ext cx="2554287" cy="1009650"/>
          </a:xfrm>
          <a:prstGeom prst="rect">
            <a:avLst/>
          </a:prstGeom>
          <a:noFill/>
          <a:ln w="28575" algn="ctr">
            <a:solidFill>
              <a:srgbClr val="FF99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1" name="Rectangle 5"/>
          <p:cNvSpPr>
            <a:spLocks noChangeArrowheads="1"/>
          </p:cNvSpPr>
          <p:nvPr/>
        </p:nvSpPr>
        <p:spPr bwMode="auto">
          <a:xfrm>
            <a:off x="3401182" y="6477585"/>
            <a:ext cx="1368425" cy="431800"/>
          </a:xfrm>
          <a:prstGeom prst="rect">
            <a:avLst/>
          </a:prstGeom>
          <a:solidFill>
            <a:schemeClr val="bg1"/>
          </a:solidFill>
          <a:ln>
            <a:noFill/>
          </a:ln>
          <a:effectLst/>
          <a:extLst>
            <a:ext uri="{91240B29-F687-4F45-9708-019B960494DF}">
              <a14:hiddenLine xmlns:a14="http://schemas.microsoft.com/office/drawing/2010/main" w="12700" algn="ctr">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3" name="Text Box 7"/>
          <p:cNvSpPr txBox="1">
            <a:spLocks noChangeArrowheads="1"/>
          </p:cNvSpPr>
          <p:nvPr/>
        </p:nvSpPr>
        <p:spPr bwMode="auto">
          <a:xfrm>
            <a:off x="904838" y="5244214"/>
            <a:ext cx="729615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zh-CN" altLang="en-US" sz="2800" b="1">
                <a:latin typeface="Times New Roman" panose="02020603050405020304" pitchFamily="18" charset="0"/>
                <a:ea typeface="华文仿宋" panose="02010600040101010101" pitchFamily="2" charset="-122"/>
              </a:rPr>
              <a:t>化学性质基本相同，但物理性质有一定差异。</a:t>
            </a:r>
          </a:p>
        </p:txBody>
      </p:sp>
      <p:pic>
        <p:nvPicPr>
          <p:cNvPr id="2" name="图片 1"/>
          <p:cNvPicPr>
            <a:picLocks noChangeAspect="1"/>
          </p:cNvPicPr>
          <p:nvPr/>
        </p:nvPicPr>
        <p:blipFill>
          <a:blip r:embed="rId3"/>
          <a:stretch>
            <a:fillRect/>
          </a:stretch>
        </p:blipFill>
        <p:spPr>
          <a:xfrm>
            <a:off x="755576" y="4220084"/>
            <a:ext cx="1051643" cy="736594"/>
          </a:xfrm>
          <a:prstGeom prst="rect">
            <a:avLst/>
          </a:prstGeom>
        </p:spPr>
      </p:pic>
      <p:pic>
        <p:nvPicPr>
          <p:cNvPr id="3" name="图片 2"/>
          <p:cNvPicPr>
            <a:picLocks noChangeAspect="1"/>
          </p:cNvPicPr>
          <p:nvPr/>
        </p:nvPicPr>
        <p:blipFill>
          <a:blip r:embed="rId4"/>
          <a:stretch>
            <a:fillRect/>
          </a:stretch>
        </p:blipFill>
        <p:spPr>
          <a:xfrm>
            <a:off x="6649524" y="4132933"/>
            <a:ext cx="1060709" cy="782063"/>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2338"/>
                                        </p:tgtEl>
                                        <p:attrNameLst>
                                          <p:attrName>style.visibility</p:attrName>
                                        </p:attrNameLst>
                                      </p:cBhvr>
                                      <p:to>
                                        <p:strVal val="visible"/>
                                      </p:to>
                                    </p:set>
                                    <p:animEffect transition="in" filter="dissolve">
                                      <p:cBhvr>
                                        <p:cTn id="7" dur="500"/>
                                        <p:tgtEl>
                                          <p:spTgt spid="142338"/>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42341"/>
                                        </p:tgtEl>
                                        <p:attrNameLst>
                                          <p:attrName>style.visibility</p:attrName>
                                        </p:attrNameLst>
                                      </p:cBhvr>
                                      <p:to>
                                        <p:strVal val="visible"/>
                                      </p:to>
                                    </p:set>
                                    <p:animEffect transition="in" filter="dissolve">
                                      <p:cBhvr>
                                        <p:cTn id="11" dur="500"/>
                                        <p:tgtEl>
                                          <p:spTgt spid="142341"/>
                                        </p:tgtEl>
                                      </p:cBhvr>
                                    </p:animEffect>
                                  </p:childTnLst>
                                </p:cTn>
                              </p:par>
                            </p:childTnLst>
                          </p:cTn>
                        </p:par>
                        <p:par>
                          <p:cTn id="12" fill="hold" nodeType="afterGroup">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42342"/>
                                        </p:tgtEl>
                                        <p:attrNameLst>
                                          <p:attrName>style.visibility</p:attrName>
                                        </p:attrNameLst>
                                      </p:cBhvr>
                                      <p:to>
                                        <p:strVal val="visible"/>
                                      </p:to>
                                    </p:set>
                                    <p:animEffect transition="in" filter="dissolve">
                                      <p:cBhvr>
                                        <p:cTn id="15" dur="500"/>
                                        <p:tgtEl>
                                          <p:spTgt spid="1423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42339"/>
                                        </p:tgtEl>
                                        <p:attrNameLst>
                                          <p:attrName>style.visibility</p:attrName>
                                        </p:attrNameLst>
                                      </p:cBhvr>
                                      <p:to>
                                        <p:strVal val="visible"/>
                                      </p:to>
                                    </p:set>
                                    <p:animEffect transition="in" filter="dissolve">
                                      <p:cBhvr>
                                        <p:cTn id="20" dur="500"/>
                                        <p:tgtEl>
                                          <p:spTgt spid="142339"/>
                                        </p:tgtEl>
                                      </p:cBhvr>
                                    </p:animEffect>
                                  </p:childTnLst>
                                </p:cTn>
                              </p:par>
                            </p:childTnLst>
                          </p:cTn>
                        </p:par>
                        <p:par>
                          <p:cTn id="21" fill="hold" nodeType="afterGroup">
                            <p:stCondLst>
                              <p:cond delay="500"/>
                            </p:stCondLst>
                            <p:childTnLst>
                              <p:par>
                                <p:cTn id="22" presetID="9" presetClass="entr" presetSubtype="0" fill="hold" nodeType="afterEffect">
                                  <p:stCondLst>
                                    <p:cond delay="0"/>
                                  </p:stCondLst>
                                  <p:childTnLst>
                                    <p:set>
                                      <p:cBhvr>
                                        <p:cTn id="23" dur="1" fill="hold">
                                          <p:stCondLst>
                                            <p:cond delay="0"/>
                                          </p:stCondLst>
                                        </p:cTn>
                                        <p:tgtEl>
                                          <p:spTgt spid="142340"/>
                                        </p:tgtEl>
                                        <p:attrNameLst>
                                          <p:attrName>style.visibility</p:attrName>
                                        </p:attrNameLst>
                                      </p:cBhvr>
                                      <p:to>
                                        <p:strVal val="visible"/>
                                      </p:to>
                                    </p:set>
                                    <p:animEffect transition="in" filter="dissolve">
                                      <p:cBhvr>
                                        <p:cTn id="24" dur="500"/>
                                        <p:tgtEl>
                                          <p:spTgt spid="142340"/>
                                        </p:tgtEl>
                                      </p:cBhvr>
                                    </p:animEffect>
                                  </p:childTnLst>
                                </p:cTn>
                              </p:par>
                            </p:childTnLst>
                          </p:cTn>
                        </p:par>
                        <p:par>
                          <p:cTn id="25" fill="hold" nodeType="afterGroup">
                            <p:stCondLst>
                              <p:cond delay="1000"/>
                            </p:stCondLst>
                            <p:childTnLst>
                              <p:par>
                                <p:cTn id="26" presetID="9" presetClass="entr" presetSubtype="0" fill="hold" grpId="0" nodeType="afterEffect">
                                  <p:stCondLst>
                                    <p:cond delay="0"/>
                                  </p:stCondLst>
                                  <p:childTnLst>
                                    <p:set>
                                      <p:cBhvr>
                                        <p:cTn id="27" dur="1" fill="hold">
                                          <p:stCondLst>
                                            <p:cond delay="0"/>
                                          </p:stCondLst>
                                        </p:cTn>
                                        <p:tgtEl>
                                          <p:spTgt spid="142343"/>
                                        </p:tgtEl>
                                        <p:attrNameLst>
                                          <p:attrName>style.visibility</p:attrName>
                                        </p:attrNameLst>
                                      </p:cBhvr>
                                      <p:to>
                                        <p:strVal val="visible"/>
                                      </p:to>
                                    </p:set>
                                    <p:animEffect transition="in" filter="dissolve">
                                      <p:cBhvr>
                                        <p:cTn id="28" dur="500"/>
                                        <p:tgtEl>
                                          <p:spTgt spid="142343"/>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dissolve">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dissolve">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p:bldP spid="142339" grpId="0"/>
      <p:bldP spid="142342" grpId="0" animBg="1"/>
      <p:bldP spid="142343" grpId="0" animBg="1"/>
      <p:bldP spid="11" grpId="0" animBg="1"/>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152636"/>
            <a:ext cx="6567824" cy="584775"/>
          </a:xfrm>
          <a:prstGeom prst="rect">
            <a:avLst/>
          </a:prstGeom>
          <a:noFill/>
        </p:spPr>
        <p:txBody>
          <a:bodyPr wrap="none" lIns="91440" tIns="45720" rIns="91440" bIns="45720">
            <a:spAutoFit/>
          </a:bodyPr>
          <a:lstStyle/>
          <a:p>
            <a:pPr algn="ctr"/>
            <a:r>
              <a:rPr lang="zh-CN" altLang="en-US" sz="3200" b="0" cap="none" spc="0" smtClean="0">
                <a:ln w="0"/>
                <a:solidFill>
                  <a:schemeClr val="tx1"/>
                </a:solidFill>
                <a:effectLst>
                  <a:outerShdw blurRad="38100" dist="19050" dir="2700000" algn="tl" rotWithShape="0">
                    <a:schemeClr val="dk1">
                      <a:alpha val="40000"/>
                    </a:schemeClr>
                  </a:outerShdw>
                </a:effectLst>
              </a:rPr>
              <a:t>判断哪一个是顺式？哪一个是反式</a:t>
            </a:r>
            <a:r>
              <a:rPr lang="en-US" altLang="zh-CN" sz="3200" b="0" cap="none" spc="0" smtClean="0">
                <a:ln w="0"/>
                <a:solidFill>
                  <a:schemeClr val="tx1"/>
                </a:solidFill>
                <a:effectLst>
                  <a:outerShdw blurRad="38100" dist="19050" dir="2700000" algn="tl" rotWithShape="0">
                    <a:schemeClr val="dk1">
                      <a:alpha val="40000"/>
                    </a:schemeClr>
                  </a:outerShdw>
                </a:effectLst>
              </a:rPr>
              <a:t>?</a:t>
            </a:r>
            <a:endParaRPr lang="zh-CN" altLang="en-US" sz="3200" b="0" cap="none" spc="0">
              <a:ln w="0"/>
              <a:solidFill>
                <a:schemeClr val="tx1"/>
              </a:solidFill>
              <a:effectLst>
                <a:outerShdw blurRad="38100" dist="19050" dir="2700000" algn="tl" rotWithShape="0">
                  <a:schemeClr val="dk1">
                    <a:alpha val="40000"/>
                  </a:schemeClr>
                </a:outerShdw>
              </a:effectLst>
            </a:endParaRPr>
          </a:p>
        </p:txBody>
      </p:sp>
      <p:pic>
        <p:nvPicPr>
          <p:cNvPr id="4" name="图片 3"/>
          <p:cNvPicPr>
            <a:picLocks noChangeAspect="1"/>
          </p:cNvPicPr>
          <p:nvPr/>
        </p:nvPicPr>
        <p:blipFill>
          <a:blip r:embed="rId2"/>
          <a:stretch>
            <a:fillRect/>
          </a:stretch>
        </p:blipFill>
        <p:spPr>
          <a:xfrm>
            <a:off x="386832" y="1193864"/>
            <a:ext cx="3293771" cy="1440160"/>
          </a:xfrm>
          <a:prstGeom prst="rect">
            <a:avLst/>
          </a:prstGeom>
        </p:spPr>
      </p:pic>
      <p:pic>
        <p:nvPicPr>
          <p:cNvPr id="5" name="图片 4"/>
          <p:cNvPicPr>
            <a:picLocks noChangeAspect="1"/>
          </p:cNvPicPr>
          <p:nvPr/>
        </p:nvPicPr>
        <p:blipFill>
          <a:blip r:embed="rId3"/>
          <a:stretch>
            <a:fillRect/>
          </a:stretch>
        </p:blipFill>
        <p:spPr>
          <a:xfrm>
            <a:off x="539552" y="3068960"/>
            <a:ext cx="2988332" cy="1567932"/>
          </a:xfrm>
          <a:prstGeom prst="rect">
            <a:avLst/>
          </a:prstGeom>
        </p:spPr>
      </p:pic>
      <p:pic>
        <p:nvPicPr>
          <p:cNvPr id="6" name="图片 5"/>
          <p:cNvPicPr>
            <a:picLocks noChangeAspect="1"/>
          </p:cNvPicPr>
          <p:nvPr/>
        </p:nvPicPr>
        <p:blipFill>
          <a:blip r:embed="rId4"/>
          <a:stretch>
            <a:fillRect/>
          </a:stretch>
        </p:blipFill>
        <p:spPr>
          <a:xfrm>
            <a:off x="539552" y="5013176"/>
            <a:ext cx="2880320" cy="1534874"/>
          </a:xfrm>
          <a:prstGeom prst="rect">
            <a:avLst/>
          </a:prstGeom>
        </p:spPr>
      </p:pic>
    </p:spTree>
    <p:extLst>
      <p:ext uri="{BB962C8B-B14F-4D97-AF65-F5344CB8AC3E}">
        <p14:creationId xmlns:p14="http://schemas.microsoft.com/office/powerpoint/2010/main" val="78330139"/>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91780" y="404664"/>
            <a:ext cx="2762295" cy="923330"/>
          </a:xfrm>
          <a:prstGeom prst="rect">
            <a:avLst/>
          </a:prstGeom>
          <a:noFill/>
        </p:spPr>
        <p:txBody>
          <a:bodyPr wrap="none" lIns="91440" tIns="45720" rIns="91440" bIns="45720">
            <a:spAutoFit/>
          </a:bodyPr>
          <a:lstStyle/>
          <a:p>
            <a:pPr algn="ctr"/>
            <a:r>
              <a:rPr lang="en-US" altLang="zh-CN" sz="5400" b="0" cap="none" spc="0" smtClean="0">
                <a:ln w="0"/>
                <a:solidFill>
                  <a:schemeClr val="tx1"/>
                </a:solidFill>
                <a:effectLst>
                  <a:outerShdw blurRad="38100" dist="19050" dir="2700000" algn="tl" rotWithShape="0">
                    <a:schemeClr val="dk1">
                      <a:alpha val="40000"/>
                    </a:schemeClr>
                  </a:outerShdw>
                </a:effectLst>
                <a:hlinkClick r:id="rId2" action="ppaction://hlinkfile"/>
              </a:rPr>
              <a:t>D-A</a:t>
            </a:r>
            <a:r>
              <a:rPr lang="zh-CN" altLang="en-US" sz="5400" b="0" cap="none" spc="0" smtClean="0">
                <a:ln w="0"/>
                <a:solidFill>
                  <a:schemeClr val="tx1"/>
                </a:solidFill>
                <a:effectLst>
                  <a:outerShdw blurRad="38100" dist="19050" dir="2700000" algn="tl" rotWithShape="0">
                    <a:schemeClr val="dk1">
                      <a:alpha val="40000"/>
                    </a:schemeClr>
                  </a:outerShdw>
                </a:effectLst>
                <a:hlinkClick r:id="rId2" action="ppaction://hlinkfile"/>
              </a:rPr>
              <a:t>反应</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pic>
        <p:nvPicPr>
          <p:cNvPr id="3" name="图片 2"/>
          <p:cNvPicPr>
            <a:picLocks noChangeAspect="1"/>
          </p:cNvPicPr>
          <p:nvPr/>
        </p:nvPicPr>
        <p:blipFill>
          <a:blip r:embed="rId3"/>
          <a:stretch>
            <a:fillRect/>
          </a:stretch>
        </p:blipFill>
        <p:spPr>
          <a:xfrm>
            <a:off x="266816" y="1327994"/>
            <a:ext cx="2772308" cy="1466811"/>
          </a:xfrm>
          <a:prstGeom prst="rect">
            <a:avLst/>
          </a:prstGeom>
        </p:spPr>
      </p:pic>
      <p:pic>
        <p:nvPicPr>
          <p:cNvPr id="4" name="图片 3"/>
          <p:cNvPicPr>
            <a:picLocks noChangeAspect="1"/>
          </p:cNvPicPr>
          <p:nvPr/>
        </p:nvPicPr>
        <p:blipFill>
          <a:blip r:embed="rId4"/>
          <a:stretch>
            <a:fillRect/>
          </a:stretch>
        </p:blipFill>
        <p:spPr>
          <a:xfrm>
            <a:off x="2015716" y="2794805"/>
            <a:ext cx="2666386" cy="1440160"/>
          </a:xfrm>
          <a:prstGeom prst="rect">
            <a:avLst/>
          </a:prstGeom>
        </p:spPr>
      </p:pic>
      <p:pic>
        <p:nvPicPr>
          <p:cNvPr id="5" name="图片 4"/>
          <p:cNvPicPr>
            <a:picLocks noChangeAspect="1"/>
          </p:cNvPicPr>
          <p:nvPr/>
        </p:nvPicPr>
        <p:blipFill>
          <a:blip r:embed="rId5"/>
          <a:stretch>
            <a:fillRect/>
          </a:stretch>
        </p:blipFill>
        <p:spPr>
          <a:xfrm>
            <a:off x="4665687" y="4617132"/>
            <a:ext cx="3774072" cy="1764196"/>
          </a:xfrm>
          <a:prstGeom prst="rect">
            <a:avLst/>
          </a:prstGeom>
        </p:spPr>
      </p:pic>
      <p:pic>
        <p:nvPicPr>
          <p:cNvPr id="6" name="图片 5"/>
          <p:cNvPicPr>
            <a:picLocks noChangeAspect="1"/>
          </p:cNvPicPr>
          <p:nvPr/>
        </p:nvPicPr>
        <p:blipFill>
          <a:blip r:embed="rId6"/>
          <a:stretch>
            <a:fillRect/>
          </a:stretch>
        </p:blipFill>
        <p:spPr>
          <a:xfrm>
            <a:off x="3112677" y="1552148"/>
            <a:ext cx="842534" cy="860489"/>
          </a:xfrm>
          <a:prstGeom prst="rect">
            <a:avLst/>
          </a:prstGeom>
        </p:spPr>
      </p:pic>
      <p:pic>
        <p:nvPicPr>
          <p:cNvPr id="7" name="图片 6"/>
          <p:cNvPicPr>
            <a:picLocks noChangeAspect="1"/>
          </p:cNvPicPr>
          <p:nvPr/>
        </p:nvPicPr>
        <p:blipFill>
          <a:blip r:embed="rId7"/>
          <a:stretch>
            <a:fillRect/>
          </a:stretch>
        </p:blipFill>
        <p:spPr>
          <a:xfrm>
            <a:off x="4413173" y="1776305"/>
            <a:ext cx="4279099" cy="1018500"/>
          </a:xfrm>
          <a:prstGeom prst="rect">
            <a:avLst/>
          </a:prstGeom>
        </p:spPr>
      </p:pic>
    </p:spTree>
    <p:extLst>
      <p:ext uri="{BB962C8B-B14F-4D97-AF65-F5344CB8AC3E}">
        <p14:creationId xmlns:p14="http://schemas.microsoft.com/office/powerpoint/2010/main" val="30576121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323850" y="836613"/>
            <a:ext cx="8569325" cy="2528887"/>
          </a:xfrm>
          <a:prstGeom prst="rect">
            <a:avLst/>
          </a:prstGeom>
          <a:noFill/>
          <a:ln w="12700" algn="ctr">
            <a:noFill/>
            <a:miter lim="800000"/>
            <a:headEnd/>
            <a:tailEnd/>
          </a:ln>
          <a:effectLst>
            <a:outerShdw dist="35921" dir="2700000" sy="50000" kx="2115830" algn="bl" rotWithShape="0">
              <a:srgbClr val="C0C0C0">
                <a:alpha val="80000"/>
              </a:srgbClr>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kumimoji="1" lang="zh-CN" altLang="en-US" sz="3200" b="1">
                <a:latin typeface="黑体" panose="02010609060101010101" pitchFamily="49" charset="-122"/>
                <a:ea typeface="黑体" panose="02010609060101010101" pitchFamily="49" charset="-122"/>
              </a:rPr>
              <a:t>思考题：下列物质中没有顺反异构的是哪些？</a:t>
            </a:r>
          </a:p>
          <a:p>
            <a:r>
              <a:rPr kumimoji="1" lang="en-US" altLang="zh-CN" sz="3200" b="1">
                <a:latin typeface="黑体" panose="02010609060101010101" pitchFamily="49" charset="-122"/>
                <a:ea typeface="黑体" panose="02010609060101010101" pitchFamily="49" charset="-122"/>
              </a:rPr>
              <a:t>1</a:t>
            </a:r>
            <a:r>
              <a:rPr kumimoji="1" lang="zh-CN" altLang="en-US" sz="3200" b="1">
                <a:latin typeface="黑体" panose="02010609060101010101" pitchFamily="49" charset="-122"/>
                <a:ea typeface="黑体" panose="02010609060101010101" pitchFamily="49" charset="-122"/>
              </a:rPr>
              <a:t>、 </a:t>
            </a:r>
            <a:r>
              <a:rPr kumimoji="1" lang="en-US" altLang="zh-CN" sz="3200" b="1">
                <a:latin typeface="黑体" panose="02010609060101010101" pitchFamily="49" charset="-122"/>
                <a:ea typeface="黑体" panose="02010609060101010101" pitchFamily="49" charset="-122"/>
              </a:rPr>
              <a:t>1,2-</a:t>
            </a:r>
            <a:r>
              <a:rPr kumimoji="1" lang="zh-CN" altLang="en-US" sz="3200" b="1">
                <a:latin typeface="黑体" panose="02010609060101010101" pitchFamily="49" charset="-122"/>
                <a:ea typeface="黑体" panose="02010609060101010101" pitchFamily="49" charset="-122"/>
              </a:rPr>
              <a:t>二氯乙烯</a:t>
            </a:r>
          </a:p>
          <a:p>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 </a:t>
            </a:r>
            <a:r>
              <a:rPr kumimoji="1" lang="en-US" altLang="zh-CN" sz="3200" b="1">
                <a:latin typeface="黑体" panose="02010609060101010101" pitchFamily="49" charset="-122"/>
                <a:ea typeface="黑体" panose="02010609060101010101" pitchFamily="49" charset="-122"/>
              </a:rPr>
              <a:t>1,2-</a:t>
            </a:r>
            <a:r>
              <a:rPr kumimoji="1" lang="zh-CN" altLang="en-US" sz="3200" b="1">
                <a:latin typeface="黑体" panose="02010609060101010101" pitchFamily="49" charset="-122"/>
                <a:ea typeface="黑体" panose="02010609060101010101" pitchFamily="49" charset="-122"/>
              </a:rPr>
              <a:t>二氯丙烯</a:t>
            </a:r>
          </a:p>
          <a:p>
            <a:r>
              <a:rPr kumimoji="1" lang="en-US" altLang="zh-CN" sz="3200" b="1">
                <a:latin typeface="黑体" panose="02010609060101010101" pitchFamily="49" charset="-122"/>
                <a:ea typeface="黑体" panose="02010609060101010101" pitchFamily="49" charset="-122"/>
              </a:rPr>
              <a:t>3</a:t>
            </a:r>
            <a:r>
              <a:rPr kumimoji="1" lang="zh-CN" altLang="en-US" sz="3200" b="1">
                <a:latin typeface="黑体" panose="02010609060101010101" pitchFamily="49" charset="-122"/>
                <a:ea typeface="黑体" panose="02010609060101010101" pitchFamily="49" charset="-122"/>
              </a:rPr>
              <a:t>、 </a:t>
            </a:r>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甲基</a:t>
            </a:r>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丁烯</a:t>
            </a:r>
          </a:p>
          <a:p>
            <a:r>
              <a:rPr kumimoji="1" lang="en-US" altLang="zh-CN" sz="3200" b="1">
                <a:latin typeface="黑体" panose="02010609060101010101" pitchFamily="49" charset="-122"/>
                <a:ea typeface="黑体" panose="02010609060101010101" pitchFamily="49" charset="-122"/>
              </a:rPr>
              <a:t>4</a:t>
            </a:r>
            <a:r>
              <a:rPr kumimoji="1" lang="zh-CN" altLang="en-US" sz="3200" b="1">
                <a:latin typeface="黑体" panose="02010609060101010101" pitchFamily="49" charset="-122"/>
                <a:ea typeface="黑体" panose="02010609060101010101" pitchFamily="49" charset="-122"/>
              </a:rPr>
              <a:t>、 </a:t>
            </a:r>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氯</a:t>
            </a:r>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丁烯 </a:t>
            </a:r>
          </a:p>
        </p:txBody>
      </p:sp>
      <p:sp>
        <p:nvSpPr>
          <p:cNvPr id="37891" name="Rectangle 3"/>
          <p:cNvSpPr>
            <a:spLocks noChangeArrowheads="1"/>
          </p:cNvSpPr>
          <p:nvPr/>
        </p:nvSpPr>
        <p:spPr bwMode="auto">
          <a:xfrm>
            <a:off x="4608513" y="2205038"/>
            <a:ext cx="7969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zh-CN" sz="4800" b="1">
                <a:solidFill>
                  <a:srgbClr val="FF0066"/>
                </a:solidFill>
                <a:latin typeface="黑体" panose="02010609060101010101" pitchFamily="49" charset="-122"/>
                <a:ea typeface="黑体" panose="02010609060101010101" pitchFamily="49" charset="-122"/>
              </a:rPr>
              <a:t>×</a:t>
            </a:r>
          </a:p>
        </p:txBody>
      </p:sp>
      <p:sp>
        <p:nvSpPr>
          <p:cNvPr id="37892" name="Rectangle 4"/>
          <p:cNvSpPr>
            <a:spLocks noChangeArrowheads="1"/>
          </p:cNvSpPr>
          <p:nvPr/>
        </p:nvSpPr>
        <p:spPr bwMode="auto">
          <a:xfrm>
            <a:off x="4537075" y="1196975"/>
            <a:ext cx="796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zh-CN" sz="4800" b="1">
                <a:solidFill>
                  <a:srgbClr val="FF0066"/>
                </a:solidFill>
                <a:latin typeface="黑体" panose="02010609060101010101" pitchFamily="49" charset="-122"/>
                <a:ea typeface="黑体" panose="02010609060101010101" pitchFamily="49" charset="-122"/>
              </a:rPr>
              <a:t>√</a:t>
            </a:r>
          </a:p>
        </p:txBody>
      </p:sp>
      <p:sp>
        <p:nvSpPr>
          <p:cNvPr id="37893" name="Rectangle 5"/>
          <p:cNvSpPr>
            <a:spLocks noChangeArrowheads="1"/>
          </p:cNvSpPr>
          <p:nvPr/>
        </p:nvSpPr>
        <p:spPr bwMode="auto">
          <a:xfrm>
            <a:off x="4537075" y="1700213"/>
            <a:ext cx="7969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zh-CN" sz="4800" b="1">
                <a:solidFill>
                  <a:srgbClr val="FF0066"/>
                </a:solidFill>
                <a:latin typeface="黑体" panose="02010609060101010101" pitchFamily="49" charset="-122"/>
                <a:ea typeface="黑体" panose="02010609060101010101" pitchFamily="49" charset="-122"/>
              </a:rPr>
              <a:t>√</a:t>
            </a:r>
          </a:p>
        </p:txBody>
      </p:sp>
      <p:sp>
        <p:nvSpPr>
          <p:cNvPr id="37894" name="Rectangle 6"/>
          <p:cNvSpPr>
            <a:spLocks noChangeArrowheads="1"/>
          </p:cNvSpPr>
          <p:nvPr/>
        </p:nvSpPr>
        <p:spPr bwMode="auto">
          <a:xfrm>
            <a:off x="4645025" y="2673350"/>
            <a:ext cx="796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zh-CN" sz="4800" b="1">
                <a:solidFill>
                  <a:srgbClr val="FF0066"/>
                </a:solidFill>
                <a:latin typeface="黑体" panose="02010609060101010101" pitchFamily="49" charset="-122"/>
                <a:ea typeface="黑体" panose="02010609060101010101" pitchFamily="49" charset="-122"/>
              </a:rPr>
              <a:t>√</a:t>
            </a:r>
          </a:p>
        </p:txBody>
      </p:sp>
      <p:sp>
        <p:nvSpPr>
          <p:cNvPr id="145415" name="Text Box 7"/>
          <p:cNvSpPr txBox="1">
            <a:spLocks noChangeArrowheads="1"/>
          </p:cNvSpPr>
          <p:nvPr/>
        </p:nvSpPr>
        <p:spPr bwMode="auto">
          <a:xfrm>
            <a:off x="879475" y="42989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zh-CN" altLang="zh-CN" sz="1800"/>
          </a:p>
        </p:txBody>
      </p:sp>
      <p:sp>
        <p:nvSpPr>
          <p:cNvPr id="37896" name="Rectangle 8"/>
          <p:cNvSpPr>
            <a:spLocks noRot="1" noChangeArrowheads="1"/>
          </p:cNvSpPr>
          <p:nvPr/>
        </p:nvSpPr>
        <p:spPr bwMode="auto">
          <a:xfrm>
            <a:off x="576263" y="3644900"/>
            <a:ext cx="7235825"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nSpc>
                <a:spcPct val="90000"/>
              </a:lnSpc>
              <a:spcBef>
                <a:spcPct val="20000"/>
              </a:spcBef>
            </a:pPr>
            <a:r>
              <a:rPr lang="zh-CN" altLang="en-US" sz="3600" b="1">
                <a:solidFill>
                  <a:srgbClr val="FF0066"/>
                </a:solidFill>
                <a:latin typeface="黑体" panose="02010609060101010101" pitchFamily="49" charset="-122"/>
                <a:ea typeface="黑体" panose="02010609060101010101" pitchFamily="49" charset="-122"/>
              </a:rPr>
              <a:t>练习</a:t>
            </a:r>
            <a:r>
              <a:rPr lang="en-US" altLang="zh-CN" sz="3600" b="1">
                <a:solidFill>
                  <a:srgbClr val="FF0066"/>
                </a:solidFill>
                <a:latin typeface="黑体" panose="02010609060101010101" pitchFamily="49" charset="-122"/>
                <a:ea typeface="黑体" panose="02010609060101010101" pitchFamily="49" charset="-122"/>
              </a:rPr>
              <a:t>1</a:t>
            </a:r>
            <a:r>
              <a:rPr lang="zh-CN" altLang="en-US" sz="3600" b="1">
                <a:solidFill>
                  <a:srgbClr val="FF0066"/>
                </a:solidFill>
                <a:latin typeface="黑体" panose="02010609060101010101" pitchFamily="49" charset="-122"/>
                <a:ea typeface="黑体" panose="02010609060101010101" pitchFamily="49" charset="-122"/>
              </a:rPr>
              <a:t>：</a:t>
            </a:r>
          </a:p>
          <a:p>
            <a:pPr>
              <a:lnSpc>
                <a:spcPct val="90000"/>
              </a:lnSpc>
              <a:spcBef>
                <a:spcPct val="20000"/>
              </a:spcBef>
            </a:pPr>
            <a:r>
              <a:rPr lang="zh-CN" altLang="en-US" sz="3200" b="1">
                <a:ea typeface="黑体" panose="02010609060101010101" pitchFamily="49" charset="-122"/>
              </a:rPr>
              <a:t>下列哪些物质存在顺反异构</a:t>
            </a:r>
            <a:r>
              <a:rPr lang="zh-CN" altLang="en-US" sz="3200" b="1"/>
              <a:t>？</a:t>
            </a:r>
          </a:p>
          <a:p>
            <a:pPr>
              <a:lnSpc>
                <a:spcPct val="90000"/>
              </a:lnSpc>
              <a:spcBef>
                <a:spcPct val="20000"/>
              </a:spcBef>
            </a:pPr>
            <a:r>
              <a:rPr lang="en-US" altLang="zh-CN" sz="3200" b="1"/>
              <a:t>(A)</a:t>
            </a:r>
            <a:r>
              <a:rPr lang="zh-CN" altLang="en-US" sz="3200" b="1">
                <a:ea typeface="黑体" panose="02010609060101010101" pitchFamily="49" charset="-122"/>
              </a:rPr>
              <a:t>１，２－二氯丙烯</a:t>
            </a:r>
            <a:r>
              <a:rPr lang="zh-CN" altLang="en-US" sz="3200" b="1"/>
              <a:t>　　 </a:t>
            </a:r>
            <a:r>
              <a:rPr lang="en-US" altLang="zh-CN" sz="3200" b="1"/>
              <a:t>(B) </a:t>
            </a:r>
            <a:r>
              <a:rPr lang="en-US" altLang="zh-CN" sz="3200" b="1">
                <a:latin typeface="黑体" panose="02010609060101010101" pitchFamily="49" charset="-122"/>
                <a:ea typeface="黑体" panose="02010609060101010101" pitchFamily="49" charset="-122"/>
              </a:rPr>
              <a:t>2-</a:t>
            </a:r>
            <a:r>
              <a:rPr lang="zh-CN" altLang="en-US" sz="3200" b="1">
                <a:latin typeface="黑体" panose="02010609060101010101" pitchFamily="49" charset="-122"/>
                <a:ea typeface="黑体" panose="02010609060101010101" pitchFamily="49" charset="-122"/>
              </a:rPr>
              <a:t>丁烯</a:t>
            </a:r>
          </a:p>
          <a:p>
            <a:pPr>
              <a:lnSpc>
                <a:spcPct val="90000"/>
              </a:lnSpc>
              <a:spcBef>
                <a:spcPct val="20000"/>
              </a:spcBef>
            </a:pPr>
            <a:r>
              <a:rPr lang="en-US" altLang="zh-CN" sz="3200" b="1"/>
              <a:t>(C) </a:t>
            </a:r>
            <a:r>
              <a:rPr lang="zh-CN" altLang="en-US" sz="3200" b="1">
                <a:ea typeface="黑体" panose="02010609060101010101" pitchFamily="49" charset="-122"/>
              </a:rPr>
              <a:t>丙烯</a:t>
            </a:r>
            <a:r>
              <a:rPr lang="zh-CN" altLang="en-US" sz="3200" b="1"/>
              <a:t>　　　　　　　　</a:t>
            </a:r>
            <a:r>
              <a:rPr lang="en-US" altLang="zh-CN" sz="3200" b="1"/>
              <a:t>(D) </a:t>
            </a:r>
            <a:r>
              <a:rPr lang="en-US" altLang="zh-CN" sz="3200" b="1">
                <a:latin typeface="黑体" panose="02010609060101010101" pitchFamily="49" charset="-122"/>
                <a:ea typeface="黑体" panose="02010609060101010101" pitchFamily="49" charset="-122"/>
              </a:rPr>
              <a:t>1-</a:t>
            </a:r>
            <a:r>
              <a:rPr lang="zh-CN" altLang="en-US" sz="3200" b="1">
                <a:latin typeface="黑体" panose="02010609060101010101" pitchFamily="49" charset="-122"/>
                <a:ea typeface="黑体" panose="02010609060101010101" pitchFamily="49" charset="-122"/>
              </a:rPr>
              <a:t>丁烯</a:t>
            </a:r>
          </a:p>
        </p:txBody>
      </p:sp>
      <p:sp>
        <p:nvSpPr>
          <p:cNvPr id="145417" name="Text Box 9"/>
          <p:cNvSpPr txBox="1">
            <a:spLocks noChangeArrowheads="1"/>
          </p:cNvSpPr>
          <p:nvPr/>
        </p:nvSpPr>
        <p:spPr bwMode="auto">
          <a:xfrm>
            <a:off x="6135688" y="40830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zh-CN" altLang="zh-CN" sz="1800"/>
          </a:p>
        </p:txBody>
      </p:sp>
      <p:sp>
        <p:nvSpPr>
          <p:cNvPr id="37898" name="Rectangle 10"/>
          <p:cNvSpPr>
            <a:spLocks noChangeArrowheads="1"/>
          </p:cNvSpPr>
          <p:nvPr/>
        </p:nvSpPr>
        <p:spPr bwMode="auto">
          <a:xfrm>
            <a:off x="6227763" y="3973513"/>
            <a:ext cx="10636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zh-CN" sz="4800" b="1">
                <a:solidFill>
                  <a:srgbClr val="FF0066"/>
                </a:solidFill>
                <a:ea typeface="黑体" panose="02010609060101010101" pitchFamily="49" charset="-122"/>
              </a:rPr>
              <a:t>AB</a:t>
            </a:r>
          </a:p>
        </p:txBody>
      </p:sp>
      <p:sp>
        <p:nvSpPr>
          <p:cNvPr id="145419" name="Rectangle 11"/>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8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P spid="37893" grpId="0"/>
      <p:bldP spid="37894" grpId="0"/>
      <p:bldP spid="37896" grpId="0"/>
      <p:bldP spid="3789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533400" y="2133600"/>
            <a:ext cx="7696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20000"/>
              </a:spcBef>
            </a:pPr>
            <a:r>
              <a:rPr lang="zh-CN" altLang="en-US" sz="3200" b="1">
                <a:solidFill>
                  <a:srgbClr val="FF3300"/>
                </a:solidFill>
                <a:latin typeface="Times New Roman" panose="02020603050405020304" pitchFamily="18" charset="0"/>
              </a:rPr>
              <a:t>（</a:t>
            </a:r>
            <a:r>
              <a:rPr lang="en-US" altLang="zh-CN" sz="3200" b="1">
                <a:solidFill>
                  <a:srgbClr val="FF3300"/>
                </a:solidFill>
                <a:latin typeface="Times New Roman" panose="02020603050405020304" pitchFamily="18" charset="0"/>
              </a:rPr>
              <a:t>1</a:t>
            </a:r>
            <a:r>
              <a:rPr lang="zh-CN" altLang="en-US" sz="3200" b="1">
                <a:solidFill>
                  <a:srgbClr val="FF3300"/>
                </a:solidFill>
                <a:latin typeface="Times New Roman" panose="02020603050405020304" pitchFamily="18" charset="0"/>
              </a:rPr>
              <a:t>）</a:t>
            </a:r>
            <a:r>
              <a:rPr lang="zh-CN" altLang="en-US" sz="3200" b="1">
                <a:solidFill>
                  <a:srgbClr val="FF3300"/>
                </a:solidFill>
                <a:latin typeface="Times New Roman" panose="02020603050405020304" pitchFamily="18" charset="0"/>
                <a:ea typeface="黑体" panose="02010609060101010101" pitchFamily="49" charset="-122"/>
              </a:rPr>
              <a:t>丁烯的碳链和位置异构</a:t>
            </a:r>
            <a:r>
              <a:rPr lang="zh-CN" altLang="en-US" sz="3200" b="1">
                <a:solidFill>
                  <a:srgbClr val="FF3300"/>
                </a:solidFill>
                <a:latin typeface="Times New Roman" panose="02020603050405020304" pitchFamily="18" charset="0"/>
              </a:rPr>
              <a:t>：</a:t>
            </a:r>
          </a:p>
          <a:p>
            <a:pPr>
              <a:spcBef>
                <a:spcPct val="20000"/>
              </a:spcBef>
            </a:pPr>
            <a:r>
              <a:rPr lang="zh-CN" altLang="en-US" sz="3200" b="1">
                <a:latin typeface="Times New Roman" panose="02020603050405020304" pitchFamily="18" charset="0"/>
              </a:rPr>
              <a:t>     </a:t>
            </a:r>
            <a:r>
              <a:rPr lang="en-US" altLang="en-US" sz="3200" b="1">
                <a:latin typeface="Times New Roman" panose="02020603050405020304" pitchFamily="18" charset="0"/>
              </a:rPr>
              <a:t>CH</a:t>
            </a:r>
            <a:r>
              <a:rPr lang="en-US" altLang="en-US" sz="3200" b="1" baseline="-25000">
                <a:latin typeface="Times New Roman" panose="02020603050405020304" pitchFamily="18" charset="0"/>
              </a:rPr>
              <a:t>2</a:t>
            </a:r>
            <a:r>
              <a:rPr lang="en-US" altLang="en-US" sz="3200" b="1">
                <a:latin typeface="Times New Roman" panose="02020603050405020304" pitchFamily="18" charset="0"/>
              </a:rPr>
              <a:t>=CH-CH</a:t>
            </a:r>
            <a:r>
              <a:rPr lang="en-US" altLang="en-US" sz="3200" b="1" baseline="-25000">
                <a:latin typeface="Times New Roman" panose="02020603050405020304" pitchFamily="18" charset="0"/>
              </a:rPr>
              <a:t>2</a:t>
            </a:r>
            <a:r>
              <a:rPr lang="en-US" altLang="en-US" sz="3200" b="1">
                <a:latin typeface="Times New Roman" panose="02020603050405020304" pitchFamily="18" charset="0"/>
              </a:rPr>
              <a:t>-CH</a:t>
            </a:r>
            <a:r>
              <a:rPr lang="en-US" altLang="en-US" sz="3200" b="1" baseline="-25000">
                <a:latin typeface="Times New Roman" panose="02020603050405020304" pitchFamily="18" charset="0"/>
              </a:rPr>
              <a:t>3       </a:t>
            </a:r>
            <a:r>
              <a:rPr lang="en-US" altLang="en-US" sz="3200" b="1">
                <a:latin typeface="Times New Roman" panose="02020603050405020304" pitchFamily="18" charset="0"/>
              </a:rPr>
              <a:t>CH</a:t>
            </a:r>
            <a:r>
              <a:rPr lang="en-US" altLang="en-US" sz="3200" b="1" baseline="-25000">
                <a:latin typeface="Times New Roman" panose="02020603050405020304" pitchFamily="18" charset="0"/>
              </a:rPr>
              <a:t>3 </a:t>
            </a:r>
            <a:r>
              <a:rPr lang="en-US" altLang="en-US" sz="3200" b="1">
                <a:latin typeface="Times New Roman" panose="02020603050405020304" pitchFamily="18" charset="0"/>
              </a:rPr>
              <a:t>CH=CHCH</a:t>
            </a:r>
            <a:r>
              <a:rPr lang="en-US" altLang="en-US" sz="3200" b="1" baseline="-25000">
                <a:latin typeface="Times New Roman" panose="02020603050405020304" pitchFamily="18" charset="0"/>
              </a:rPr>
              <a:t>3    </a:t>
            </a:r>
            <a:endParaRPr lang="en-US" altLang="zh-CN" sz="3200" b="1">
              <a:latin typeface="Times New Roman" panose="02020603050405020304" pitchFamily="18" charset="0"/>
            </a:endParaRPr>
          </a:p>
          <a:p>
            <a:pPr>
              <a:spcBef>
                <a:spcPct val="20000"/>
              </a:spcBef>
            </a:pPr>
            <a:r>
              <a:rPr lang="en-US" altLang="zh-CN" sz="3200" b="1">
                <a:latin typeface="Times New Roman" panose="02020603050405020304" pitchFamily="18" charset="0"/>
              </a:rPr>
              <a:t>          1-</a:t>
            </a:r>
            <a:r>
              <a:rPr lang="zh-CN" altLang="en-US" sz="3200" b="1">
                <a:latin typeface="Times New Roman" panose="02020603050405020304" pitchFamily="18" charset="0"/>
                <a:ea typeface="黑体" panose="02010609060101010101" pitchFamily="49" charset="-122"/>
              </a:rPr>
              <a:t>丁烯</a:t>
            </a:r>
            <a:r>
              <a:rPr lang="zh-CN" altLang="en-US" sz="3200" b="1">
                <a:latin typeface="Times New Roman" panose="02020603050405020304" pitchFamily="18" charset="0"/>
              </a:rPr>
              <a:t>                         </a:t>
            </a:r>
            <a:r>
              <a:rPr lang="en-US" altLang="zh-CN" sz="3200" b="1">
                <a:latin typeface="Times New Roman" panose="02020603050405020304" pitchFamily="18" charset="0"/>
              </a:rPr>
              <a:t>2-</a:t>
            </a:r>
            <a:r>
              <a:rPr lang="zh-CN" altLang="en-US" sz="3200" b="1">
                <a:latin typeface="Times New Roman" panose="02020603050405020304" pitchFamily="18" charset="0"/>
                <a:ea typeface="黑体" panose="02010609060101010101" pitchFamily="49" charset="-122"/>
              </a:rPr>
              <a:t>丁烯</a:t>
            </a:r>
          </a:p>
          <a:p>
            <a:pPr>
              <a:spcBef>
                <a:spcPct val="20000"/>
              </a:spcBef>
            </a:pPr>
            <a:r>
              <a:rPr lang="zh-CN" altLang="en-US" sz="3200" b="1">
                <a:latin typeface="Times New Roman" panose="02020603050405020304" pitchFamily="18" charset="0"/>
              </a:rPr>
              <a:t>           （</a:t>
            </a:r>
            <a:r>
              <a:rPr lang="en-US" altLang="zh-CN" sz="3200" b="1">
                <a:latin typeface="Times New Roman" panose="02020603050405020304" pitchFamily="18" charset="0"/>
              </a:rPr>
              <a:t>1</a:t>
            </a:r>
            <a:r>
              <a:rPr lang="zh-CN" altLang="en-US" sz="3200" b="1">
                <a:latin typeface="Times New Roman" panose="02020603050405020304" pitchFamily="18" charset="0"/>
              </a:rPr>
              <a:t>）                          （</a:t>
            </a:r>
            <a:r>
              <a:rPr lang="en-US" altLang="zh-CN" sz="3200" b="1">
                <a:latin typeface="Times New Roman" panose="02020603050405020304" pitchFamily="18" charset="0"/>
              </a:rPr>
              <a:t>2</a:t>
            </a:r>
            <a:r>
              <a:rPr lang="zh-CN" altLang="en-US" sz="3200" b="1">
                <a:latin typeface="Times New Roman" panose="02020603050405020304" pitchFamily="18" charset="0"/>
              </a:rPr>
              <a:t>）</a:t>
            </a:r>
          </a:p>
          <a:p>
            <a:pPr>
              <a:spcBef>
                <a:spcPct val="20000"/>
              </a:spcBef>
            </a:pPr>
            <a:r>
              <a:rPr lang="zh-CN" altLang="en-US" sz="3200" b="1">
                <a:latin typeface="Times New Roman" panose="02020603050405020304" pitchFamily="18" charset="0"/>
              </a:rPr>
              <a:t>         （</a:t>
            </a:r>
            <a:r>
              <a:rPr lang="en-US" altLang="zh-CN" sz="3200" b="1">
                <a:latin typeface="Times New Roman" panose="02020603050405020304" pitchFamily="18" charset="0"/>
              </a:rPr>
              <a:t>1</a:t>
            </a:r>
            <a:r>
              <a:rPr lang="zh-CN" altLang="en-US" sz="3200" b="1">
                <a:latin typeface="Times New Roman" panose="02020603050405020304" pitchFamily="18" charset="0"/>
              </a:rPr>
              <a:t>）、（</a:t>
            </a:r>
            <a:r>
              <a:rPr lang="en-US" altLang="zh-CN" sz="3200" b="1">
                <a:latin typeface="Times New Roman" panose="02020603050405020304" pitchFamily="18" charset="0"/>
              </a:rPr>
              <a:t>2</a:t>
            </a:r>
            <a:r>
              <a:rPr lang="zh-CN" altLang="en-US" sz="3200" b="1">
                <a:latin typeface="Times New Roman" panose="02020603050405020304" pitchFamily="18" charset="0"/>
              </a:rPr>
              <a:t>）</a:t>
            </a:r>
            <a:r>
              <a:rPr lang="zh-CN" altLang="en-US" sz="3200" b="1">
                <a:latin typeface="Times New Roman" panose="02020603050405020304" pitchFamily="18" charset="0"/>
                <a:ea typeface="黑体" panose="02010609060101010101" pitchFamily="49" charset="-122"/>
              </a:rPr>
              <a:t>是双键位置异构。</a:t>
            </a:r>
          </a:p>
        </p:txBody>
      </p:sp>
      <p:sp>
        <p:nvSpPr>
          <p:cNvPr id="39939" name="Text Box 3"/>
          <p:cNvSpPr txBox="1">
            <a:spLocks noChangeArrowheads="1"/>
          </p:cNvSpPr>
          <p:nvPr/>
        </p:nvSpPr>
        <p:spPr bwMode="auto">
          <a:xfrm>
            <a:off x="609600" y="609600"/>
            <a:ext cx="821055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zh-CN" altLang="en-US" sz="3200" b="1">
                <a:solidFill>
                  <a:srgbClr val="FF3300"/>
                </a:solidFill>
                <a:ea typeface="黑体" panose="02010609060101010101" pitchFamily="49" charset="-122"/>
              </a:rPr>
              <a:t>练习</a:t>
            </a:r>
            <a:r>
              <a:rPr lang="en-US" altLang="zh-CN" sz="3200" b="1">
                <a:solidFill>
                  <a:srgbClr val="FF3300"/>
                </a:solidFill>
                <a:ea typeface="黑体" panose="02010609060101010101" pitchFamily="49" charset="-122"/>
              </a:rPr>
              <a:t>2</a:t>
            </a:r>
            <a:r>
              <a:rPr lang="zh-CN" altLang="en-US" sz="3200" b="1">
                <a:solidFill>
                  <a:srgbClr val="FF3300"/>
                </a:solidFill>
                <a:ea typeface="黑体" panose="02010609060101010101" pitchFamily="49" charset="-122"/>
              </a:rPr>
              <a:t>：</a:t>
            </a:r>
            <a:endParaRPr lang="zh-CN" altLang="en-US" sz="3200" b="1">
              <a:ea typeface="黑体" panose="02010609060101010101" pitchFamily="49" charset="-122"/>
            </a:endParaRPr>
          </a:p>
          <a:p>
            <a:pPr>
              <a:spcBef>
                <a:spcPct val="50000"/>
              </a:spcBef>
            </a:pPr>
            <a:r>
              <a:rPr lang="zh-CN" altLang="en-US" sz="3200" b="1">
                <a:ea typeface="黑体" panose="02010609060101010101" pitchFamily="49" charset="-122"/>
              </a:rPr>
              <a:t>写出分子式为</a:t>
            </a:r>
            <a:r>
              <a:rPr lang="en-US" altLang="zh-CN" sz="3200" b="1">
                <a:ea typeface="黑体" panose="02010609060101010101" pitchFamily="49" charset="-122"/>
              </a:rPr>
              <a:t>C</a:t>
            </a:r>
            <a:r>
              <a:rPr lang="en-US" altLang="zh-CN" sz="3200" b="1" baseline="-25000">
                <a:ea typeface="黑体" panose="02010609060101010101" pitchFamily="49" charset="-122"/>
              </a:rPr>
              <a:t>4</a:t>
            </a:r>
            <a:r>
              <a:rPr lang="en-US" altLang="zh-CN" sz="3200" b="1">
                <a:ea typeface="黑体" panose="02010609060101010101" pitchFamily="49" charset="-122"/>
              </a:rPr>
              <a:t>H</a:t>
            </a:r>
            <a:r>
              <a:rPr lang="en-US" altLang="zh-CN" sz="3200" b="1" baseline="-25000">
                <a:ea typeface="黑体" panose="02010609060101010101" pitchFamily="49" charset="-122"/>
              </a:rPr>
              <a:t>8</a:t>
            </a:r>
            <a:r>
              <a:rPr lang="zh-CN" altLang="en-US" sz="3200" b="1">
                <a:ea typeface="黑体" panose="02010609060101010101" pitchFamily="49" charset="-122"/>
              </a:rPr>
              <a:t>属于烯烃的同分异构体</a:t>
            </a:r>
          </a:p>
        </p:txBody>
      </p:sp>
      <p:sp>
        <p:nvSpPr>
          <p:cNvPr id="147460" name="Rectangle 4"/>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2200">
                <a:solidFill>
                  <a:srgbClr val="000000"/>
                </a:solidFill>
                <a:latin typeface="Arial" panose="020B0604020202020204" pitchFamily="34" charset="0"/>
              </a:defRPr>
            </a:lvl1pPr>
            <a:lvl2pPr defTabSz="846138">
              <a:defRPr sz="2200">
                <a:solidFill>
                  <a:srgbClr val="000000"/>
                </a:solidFill>
                <a:latin typeface="Arial" panose="020B0604020202020204" pitchFamily="34" charset="0"/>
              </a:defRPr>
            </a:lvl2pPr>
            <a:lvl3pPr defTabSz="846138">
              <a:defRPr sz="2200">
                <a:solidFill>
                  <a:srgbClr val="000000"/>
                </a:solidFill>
                <a:latin typeface="Arial" panose="020B0604020202020204" pitchFamily="34" charset="0"/>
              </a:defRPr>
            </a:lvl3pPr>
            <a:lvl4pPr defTabSz="846138">
              <a:defRPr sz="2200">
                <a:solidFill>
                  <a:srgbClr val="000000"/>
                </a:solidFill>
                <a:latin typeface="Arial" panose="020B0604020202020204" pitchFamily="34" charset="0"/>
              </a:defRPr>
            </a:lvl4pPr>
            <a:lvl5pPr defTabSz="846138">
              <a:defRPr sz="2200">
                <a:solidFill>
                  <a:srgbClr val="000000"/>
                </a:solidFill>
                <a:latin typeface="Arial" panose="020B0604020202020204" pitchFamily="34" charset="0"/>
              </a:defRPr>
            </a:lvl5pPr>
            <a:lvl6pPr marL="457200" defTabSz="846138" fontAlgn="base">
              <a:spcBef>
                <a:spcPct val="0"/>
              </a:spcBef>
              <a:spcAft>
                <a:spcPct val="0"/>
              </a:spcAft>
              <a:defRPr sz="2200">
                <a:solidFill>
                  <a:srgbClr val="000000"/>
                </a:solidFill>
                <a:latin typeface="Arial" panose="020B0604020202020204" pitchFamily="34" charset="0"/>
              </a:defRPr>
            </a:lvl6pPr>
            <a:lvl7pPr marL="914400" defTabSz="846138" fontAlgn="base">
              <a:spcBef>
                <a:spcPct val="0"/>
              </a:spcBef>
              <a:spcAft>
                <a:spcPct val="0"/>
              </a:spcAft>
              <a:defRPr sz="2200">
                <a:solidFill>
                  <a:srgbClr val="000000"/>
                </a:solidFill>
                <a:latin typeface="Arial" panose="020B0604020202020204" pitchFamily="34" charset="0"/>
              </a:defRPr>
            </a:lvl7pPr>
            <a:lvl8pPr marL="1371600" defTabSz="846138" fontAlgn="base">
              <a:spcBef>
                <a:spcPct val="0"/>
              </a:spcBef>
              <a:spcAft>
                <a:spcPct val="0"/>
              </a:spcAft>
              <a:defRPr sz="2200">
                <a:solidFill>
                  <a:srgbClr val="000000"/>
                </a:solidFill>
                <a:latin typeface="Arial" panose="020B0604020202020204" pitchFamily="34" charset="0"/>
              </a:defRPr>
            </a:lvl8pPr>
            <a:lvl9pPr marL="1828800" defTabSz="846138" fontAlgn="base">
              <a:spcBef>
                <a:spcPct val="0"/>
              </a:spcBef>
              <a:spcAft>
                <a:spcPct val="0"/>
              </a:spcAft>
              <a:defRPr sz="2200">
                <a:solidFill>
                  <a:srgbClr val="000000"/>
                </a:solidFill>
                <a:latin typeface="Arial" panose="020B0604020202020204" pitchFamily="34" charset="0"/>
              </a:defRPr>
            </a:lvl9pPr>
          </a:lstStyle>
          <a:p>
            <a:r>
              <a:rPr lang="zh-CN" altLang="en-US" b="1"/>
              <a:t>烷烃和烯烃</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8|4.6|1.6|4.6|49.3"/>
</p:tagLst>
</file>

<file path=ppt/tags/tag2.xml><?xml version="1.0" encoding="utf-8"?>
<p:tagLst xmlns:a="http://schemas.openxmlformats.org/drawingml/2006/main" xmlns:r="http://schemas.openxmlformats.org/officeDocument/2006/relationships" xmlns:p="http://schemas.openxmlformats.org/presentationml/2006/main">
  <p:tag name="TIMING" val="|0.8|4.6|1.6|4.6|49.3"/>
</p:tagLst>
</file>

<file path=ppt/tags/tag3.xml><?xml version="1.0" encoding="utf-8"?>
<p:tagLst xmlns:a="http://schemas.openxmlformats.org/drawingml/2006/main" xmlns:r="http://schemas.openxmlformats.org/officeDocument/2006/relationships" xmlns:p="http://schemas.openxmlformats.org/presentationml/2006/main">
  <p:tag name="TIMING" val="|3.1|26.4|3.3"/>
</p:tagLst>
</file>

<file path=ppt/tags/tag4.xml><?xml version="1.0" encoding="utf-8"?>
<p:tagLst xmlns:a="http://schemas.openxmlformats.org/drawingml/2006/main" xmlns:r="http://schemas.openxmlformats.org/officeDocument/2006/relationships" xmlns:p="http://schemas.openxmlformats.org/presentationml/2006/main">
  <p:tag name="TIMING" val="|0.9|15.3"/>
</p:tagLst>
</file>

<file path=ppt/theme/theme1.xml><?xml version="1.0" encoding="utf-8"?>
<a:theme xmlns:a="http://schemas.openxmlformats.org/drawingml/2006/main" name="Generic medical background">
  <a:themeElements>
    <a:clrScheme name="Generic medical background 13">
      <a:dk1>
        <a:srgbClr val="000000"/>
      </a:dk1>
      <a:lt1>
        <a:srgbClr val="FFFFFF"/>
      </a:lt1>
      <a:dk2>
        <a:srgbClr val="FFFFFF"/>
      </a:dk2>
      <a:lt2>
        <a:srgbClr val="5F5F5F"/>
      </a:lt2>
      <a:accent1>
        <a:srgbClr val="036B13"/>
      </a:accent1>
      <a:accent2>
        <a:srgbClr val="97BB98"/>
      </a:accent2>
      <a:accent3>
        <a:srgbClr val="FFFFFF"/>
      </a:accent3>
      <a:accent4>
        <a:srgbClr val="000000"/>
      </a:accent4>
      <a:accent5>
        <a:srgbClr val="AABAAA"/>
      </a:accent5>
      <a:accent6>
        <a:srgbClr val="88A989"/>
      </a:accent6>
      <a:hlink>
        <a:srgbClr val="C0C0C0"/>
      </a:hlink>
      <a:folHlink>
        <a:srgbClr val="004800"/>
      </a:folHlink>
    </a:clrScheme>
    <a:fontScheme name="Generic medical background">
      <a:majorFont>
        <a:latin typeface="Arial"/>
        <a:ea typeface=""/>
        <a:cs typeface=""/>
      </a:majorFont>
      <a:minorFont>
        <a:latin typeface="黑体"/>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81013" rtl="0" eaLnBrk="1" fontAlgn="base" latinLnBrk="0" hangingPunct="1">
          <a:lnSpc>
            <a:spcPct val="100000"/>
          </a:lnSpc>
          <a:spcBef>
            <a:spcPct val="0"/>
          </a:spcBef>
          <a:spcAft>
            <a:spcPct val="0"/>
          </a:spcAft>
          <a:buClrTx/>
          <a:buSzTx/>
          <a:buFontTx/>
          <a:buNone/>
          <a:tabLst/>
          <a:defRPr kumimoji="0" lang="en-GB" sz="1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81013" rtl="0" eaLnBrk="1" fontAlgn="base" latinLnBrk="0" hangingPunct="1">
          <a:lnSpc>
            <a:spcPct val="100000"/>
          </a:lnSpc>
          <a:spcBef>
            <a:spcPct val="0"/>
          </a:spcBef>
          <a:spcAft>
            <a:spcPct val="0"/>
          </a:spcAft>
          <a:buClrTx/>
          <a:buSzTx/>
          <a:buFontTx/>
          <a:buNone/>
          <a:tabLst/>
          <a:defRPr kumimoji="0" lang="en-GB" sz="1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Generic medical backgrou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eneric medical backgroun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eneric medical backgroun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eneric medical backgroun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eneric medical backgroun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eneric medical backgroun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eneric medical backgroun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eneric medical backgroun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eneric medical backgroun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eneric medical backgroun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eneric medical backgroun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eneric medical backgroun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eneric medical background 13">
        <a:dk1>
          <a:srgbClr val="000000"/>
        </a:dk1>
        <a:lt1>
          <a:srgbClr val="FFFFFF"/>
        </a:lt1>
        <a:dk2>
          <a:srgbClr val="FFFFFF"/>
        </a:dk2>
        <a:lt2>
          <a:srgbClr val="5F5F5F"/>
        </a:lt2>
        <a:accent1>
          <a:srgbClr val="036B13"/>
        </a:accent1>
        <a:accent2>
          <a:srgbClr val="97BB98"/>
        </a:accent2>
        <a:accent3>
          <a:srgbClr val="FFFFFF"/>
        </a:accent3>
        <a:accent4>
          <a:srgbClr val="000000"/>
        </a:accent4>
        <a:accent5>
          <a:srgbClr val="AABAAA"/>
        </a:accent5>
        <a:accent6>
          <a:srgbClr val="88A989"/>
        </a:accent6>
        <a:hlink>
          <a:srgbClr val="C0C0C0"/>
        </a:hlink>
        <a:folHlink>
          <a:srgbClr val="004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2780</TotalTime>
  <Pages>0</Pages>
  <Words>1489</Words>
  <Characters>0</Characters>
  <Application>Microsoft Office PowerPoint</Application>
  <DocSecurity>0</DocSecurity>
  <PresentationFormat>全屏显示(4:3)</PresentationFormat>
  <Lines>0</Lines>
  <Paragraphs>286</Paragraphs>
  <Slides>32</Slides>
  <Notes>6</Notes>
  <HiddenSlides>0</HiddenSlides>
  <MMClips>2</MMClips>
  <ScaleCrop>false</ScaleCrop>
  <HeadingPairs>
    <vt:vector size="8" baseType="variant">
      <vt:variant>
        <vt:lpstr>已用的字体</vt:lpstr>
      </vt:variant>
      <vt:variant>
        <vt:i4>13</vt:i4>
      </vt:variant>
      <vt:variant>
        <vt:lpstr>主题</vt:lpstr>
      </vt:variant>
      <vt:variant>
        <vt:i4>2</vt:i4>
      </vt:variant>
      <vt:variant>
        <vt:lpstr>嵌入 OLE 服务器</vt:lpstr>
      </vt:variant>
      <vt:variant>
        <vt:i4>1</vt:i4>
      </vt:variant>
      <vt:variant>
        <vt:lpstr>幻灯片标题</vt:lpstr>
      </vt:variant>
      <vt:variant>
        <vt:i4>32</vt:i4>
      </vt:variant>
    </vt:vector>
  </HeadingPairs>
  <TitlesOfParts>
    <vt:vector size="48" baseType="lpstr">
      <vt:lpstr>方正舒体</vt:lpstr>
      <vt:lpstr>方正姚体</vt:lpstr>
      <vt:lpstr>仿宋_GB2312</vt:lpstr>
      <vt:lpstr>黑体</vt:lpstr>
      <vt:lpstr>华文仿宋</vt:lpstr>
      <vt:lpstr>华文新魏</vt:lpstr>
      <vt:lpstr>经典隶变简</vt:lpstr>
      <vt:lpstr>隶书</vt:lpstr>
      <vt:lpstr>宋体</vt:lpstr>
      <vt:lpstr>Arial</vt:lpstr>
      <vt:lpstr>Symbol</vt:lpstr>
      <vt:lpstr>Times New Roman</vt:lpstr>
      <vt:lpstr>Wingdings</vt:lpstr>
      <vt:lpstr>Generic medical background</vt:lpstr>
      <vt:lpstr>默认设计模板</vt:lpstr>
      <vt:lpstr>公式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x</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 title text here</dc:title>
  <dc:subject/>
  <dc:creator>x</dc:creator>
  <cp:keywords/>
  <dc:description/>
  <cp:lastModifiedBy>oscarfox</cp:lastModifiedBy>
  <cp:revision>94</cp:revision>
  <cp:lastPrinted>1899-12-30T00:00:00Z</cp:lastPrinted>
  <dcterms:created xsi:type="dcterms:W3CDTF">2008-10-09T13:36:39Z</dcterms:created>
  <dcterms:modified xsi:type="dcterms:W3CDTF">2017-03-19T10:13:33Z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2052-8.1.0.3526</vt:lpwstr>
  </property>
</Properties>
</file>