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1" r:id="rId4"/>
    <p:sldId id="272" r:id="rId5"/>
    <p:sldId id="273" r:id="rId6"/>
    <p:sldId id="269" r:id="rId7"/>
    <p:sldId id="270" r:id="rId8"/>
    <p:sldId id="257" r:id="rId9"/>
    <p:sldId id="264" r:id="rId10"/>
    <p:sldId id="267" r:id="rId11"/>
    <p:sldId id="259" r:id="rId12"/>
    <p:sldId id="260" r:id="rId13"/>
    <p:sldId id="265" r:id="rId14"/>
    <p:sldId id="266" r:id="rId15"/>
    <p:sldId id="268" r:id="rId16"/>
  </p:sldIdLst>
  <p:sldSz cx="9144000" cy="6858000"/>
  <p:notesSz cx="6858000" cy="9144000"/>
  <p:custDataLst>
    <p:tags r:id="rId20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gs" Target="tags/tag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 descr="5副本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标题 2050"/>
          <p:cNvSpPr>
            <a:spLocks noGrp="1"/>
          </p:cNvSpPr>
          <p:nvPr>
            <p:ph type="ctrTitle"/>
          </p:nvPr>
        </p:nvSpPr>
        <p:spPr>
          <a:xfrm>
            <a:off x="684213" y="3357563"/>
            <a:ext cx="7772400" cy="12541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2" name="副标题 2051"/>
          <p:cNvSpPr>
            <a:spLocks noGrp="1"/>
          </p:cNvSpPr>
          <p:nvPr>
            <p:ph type="subTitle" idx="1"/>
          </p:nvPr>
        </p:nvSpPr>
        <p:spPr>
          <a:xfrm>
            <a:off x="1371600" y="4654550"/>
            <a:ext cx="6400800" cy="9858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Tx/>
              <a:buSzTx/>
              <a:buFontTx/>
              <a:buNone/>
              <a:defRPr/>
            </a:lvl1pPr>
            <a:lvl2pPr marL="457200" lvl="1" indent="0" algn="ctr">
              <a:buClrTx/>
              <a:buSzTx/>
              <a:buFontTx/>
              <a:buNone/>
              <a:defRPr/>
            </a:lvl2pPr>
            <a:lvl3pPr marL="914400" lvl="2" indent="0" algn="ctr">
              <a:buClrTx/>
              <a:buSzTx/>
              <a:buFontTx/>
              <a:buNone/>
              <a:defRPr/>
            </a:lvl3pPr>
            <a:lvl4pPr marL="1371600" lvl="3" indent="0" algn="ctr">
              <a:buClrTx/>
              <a:buSzTx/>
              <a:buFontTx/>
              <a:buNone/>
              <a:defRPr/>
            </a:lvl4pPr>
            <a:lvl5pPr marL="1828800" lvl="4" indent="0" algn="ctr">
              <a:buClrTx/>
              <a:buSzTx/>
              <a:buFontTx/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2053" name="日期占位符 205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4" name="页脚占位符 2053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055" name="灯片编号占位符 2054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2504" cy="47148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412875"/>
            <a:ext cx="4032504" cy="47148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37735" y="620713"/>
            <a:ext cx="2060178" cy="550703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620713"/>
            <a:ext cx="6061104" cy="55070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 b="-69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68313" y="620713"/>
            <a:ext cx="8229600" cy="7207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47148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2773363" y="6021388"/>
            <a:ext cx="3255962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2000" b="1">
                <a:solidFill>
                  <a:srgbClr val="FF0000"/>
                </a:solidFill>
                <a:latin typeface="时尚中黑简体" charset="-122"/>
                <a:ea typeface="时尚中黑简体" charset="-122"/>
              </a:defRPr>
            </a:lvl1pPr>
          </a:lstStyle>
          <a:p>
            <a:pPr lvl="0"/>
            <a:r>
              <a:rPr lang="zh-CN" altLang="en-US" sz="2000" b="1" dirty="0">
                <a:solidFill>
                  <a:srgbClr val="FF0000"/>
                </a:solidFill>
                <a:latin typeface="时尚中黑简体" charset="-122"/>
                <a:ea typeface="时尚中黑简体" charset="-122"/>
              </a:rPr>
              <a:t>海通中学  季茂法</a:t>
            </a:r>
            <a:endParaRPr lang="zh-CN" altLang="en-US" sz="2000" b="1" dirty="0">
              <a:solidFill>
                <a:srgbClr val="FF0000"/>
              </a:solidFill>
              <a:latin typeface="时尚中黑简体" charset="-122"/>
              <a:ea typeface="时尚中黑简体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hf sldNum="0" hd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36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1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NULL" TargetMode="Externa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097"/>
          <p:cNvSpPr/>
          <p:nvPr/>
        </p:nvSpPr>
        <p:spPr>
          <a:xfrm>
            <a:off x="971550" y="1846263"/>
            <a:ext cx="7345363" cy="1844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FFFF00">
                        <a:alpha val="100000"/>
                      </a:srgbClr>
                    </a:gs>
                    <a:gs pos="100000">
                      <a:srgbClr val="FF9933"/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76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勾股定理的逆定理综合运用</a:t>
            </a:r>
            <a:endParaRPr lang="zh-CN" altLang="en-US" sz="3600" b="1"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FFFF00">
                      <a:alpha val="100000"/>
                    </a:srgbClr>
                  </a:gs>
                  <a:gs pos="100000">
                    <a:srgbClr val="FF9933"/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76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利用勾股定理逆定理证明直角三角形</a:t>
            </a:r>
            <a:endParaRPr lang="zh-CN" altLang="en-US"/>
          </a:p>
        </p:txBody>
      </p:sp>
      <p:sp>
        <p:nvSpPr>
          <p:cNvPr id="100" name="文本框 99"/>
          <p:cNvSpPr txBox="1"/>
          <p:nvPr/>
        </p:nvSpPr>
        <p:spPr>
          <a:xfrm>
            <a:off x="259715" y="1571625"/>
            <a:ext cx="86385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r>
              <a:rPr 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宋体" panose="02010600030101010101" pitchFamily="2" charset="-122"/>
              </a:rPr>
              <a:t>例题</a:t>
            </a: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宋体" panose="02010600030101010101" pitchFamily="2" charset="-122"/>
              </a:rPr>
              <a:t>1.</a:t>
            </a:r>
            <a:r>
              <a:rPr 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宋体" panose="02010600030101010101" pitchFamily="2" charset="-122"/>
              </a:rPr>
              <a:t>试判断，三边长分别为</a:t>
            </a:r>
            <a:r>
              <a:rPr 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2n</a:t>
            </a:r>
            <a:r>
              <a:rPr lang="en-US" sz="3200" b="1" baseline="30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2</a:t>
            </a:r>
            <a:r>
              <a:rPr 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宋体" panose="02010600030101010101" pitchFamily="2" charset="-122"/>
              </a:rPr>
              <a:t>+2n，2n+1，2n</a:t>
            </a:r>
            <a:r>
              <a:rPr lang="en-US" sz="3200" b="1" baseline="30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2</a:t>
            </a:r>
            <a:r>
              <a:rPr 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宋体" panose="02010600030101010101" pitchFamily="2" charset="-122"/>
              </a:rPr>
              <a:t>+2n+1（n为正整数）的三角形是否是直角三角形？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3218" y="1065848"/>
            <a:ext cx="8229600" cy="720725"/>
          </a:xfrm>
        </p:spPr>
        <p:txBody>
          <a:bodyPr/>
          <a:p>
            <a:pPr algn="l"/>
            <a:r>
              <a:rPr lang="zh-CN" altLang="en-US"/>
              <a:t>变式</a:t>
            </a:r>
            <a:r>
              <a:rPr lang="en-US" altLang="zh-CN"/>
              <a:t>1.</a:t>
            </a:r>
            <a:r>
              <a:rPr lang="zh-CN" altLang="en-US"/>
              <a:t>已知△ABC的三边a、b、c，且a+b=17，ab=60，c=13, △ABC是否是直角三角形？你能说明理由吗？</a:t>
            </a:r>
            <a:endParaRPr lang="zh-CN" altLang="en-US"/>
          </a:p>
        </p:txBody>
      </p:sp>
    </p:spTree>
  </p:cSld>
  <p:clrMapOvr>
    <a:masterClrMapping/>
  </p:clrMapOvr>
  <p:transition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1970" name="矩形 211969"/>
          <p:cNvSpPr/>
          <p:nvPr/>
        </p:nvSpPr>
        <p:spPr>
          <a:xfrm>
            <a:off x="196215" y="636905"/>
            <a:ext cx="879665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defTabSz="914400">
              <a:tabLst>
                <a:tab pos="342900" algn="l"/>
              </a:tabLst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变式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2.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如果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△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ABC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的三边分别为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a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c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且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满足     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a</a:t>
            </a:r>
            <a:r>
              <a:rPr lang="en-US" altLang="zh-CN" sz="3200" b="1" baseline="3000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＋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en-US" altLang="zh-CN" sz="3200" b="1" baseline="3000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＋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c</a:t>
            </a:r>
            <a:r>
              <a:rPr lang="en-US" altLang="zh-CN" sz="3200" b="1" baseline="30000"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＋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50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＝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6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a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＋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8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＋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10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c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，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  <a:p>
            <a:pPr defTabSz="914400">
              <a:tabLst>
                <a:tab pos="342900" algn="l"/>
              </a:tabLst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判定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△</a:t>
            </a:r>
            <a:r>
              <a:rPr lang="en-US" altLang="zh-CN" sz="3200" b="1" i="1">
                <a:latin typeface="黑体" panose="02010609060101010101" charset="-122"/>
                <a:ea typeface="黑体" panose="02010609060101010101" charset="-122"/>
              </a:rPr>
              <a:t>ABC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的形状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. </a:t>
            </a:r>
            <a:endParaRPr lang="en-US" altLang="zh-CN" sz="3200" b="1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520" y="969010"/>
            <a:ext cx="8590280" cy="720725"/>
          </a:xfrm>
        </p:spPr>
        <p:txBody>
          <a:bodyPr/>
          <a:p>
            <a:r>
              <a:rPr lang="zh-CN" altLang="en-US"/>
              <a:t>例题</a:t>
            </a:r>
            <a:r>
              <a:rPr lang="en-US" altLang="zh-CN"/>
              <a:t>2</a:t>
            </a:r>
            <a:r>
              <a:rPr lang="zh-CN" altLang="en-US"/>
              <a:t>：如图，△ABC是直角三角形，BC是斜边，将△ABP绕点A逆时针旋转后，能与△ACP′重合，若AP=3，求PP′的长。</a:t>
            </a:r>
            <a:endParaRPr lang="zh-CN" altLang="en-US"/>
          </a:p>
        </p:txBody>
      </p:sp>
      <p:pic>
        <p:nvPicPr>
          <p:cNvPr id="1073744614" name="图片 128" descr="勾股定理专题训练"/>
          <p:cNvPicPr>
            <a:picLocks noChangeAspect="1"/>
          </p:cNvPicPr>
          <p:nvPr>
            <p:ph idx="1"/>
          </p:nvPr>
        </p:nvPicPr>
        <p:blipFill>
          <a:blip r:embed="rId1" r:link="rId2"/>
          <a:stretch>
            <a:fillRect/>
          </a:stretch>
        </p:blipFill>
        <p:spPr>
          <a:xfrm>
            <a:off x="4259580" y="2667635"/>
            <a:ext cx="4163060" cy="29679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6883" y="1412558"/>
            <a:ext cx="8229600" cy="720725"/>
          </a:xfrm>
        </p:spPr>
        <p:txBody>
          <a:bodyPr/>
          <a:p>
            <a:pPr algn="l"/>
            <a:r>
              <a:rPr lang="zh-CN" altLang="en-US"/>
              <a:t>变式</a:t>
            </a:r>
            <a:r>
              <a:rPr lang="en-US" altLang="zh-CN"/>
              <a:t>1</a:t>
            </a:r>
            <a:r>
              <a:rPr lang="en-US" altLang="zh-CN"/>
              <a:t>.</a:t>
            </a:r>
            <a:r>
              <a:rPr lang="zh-CN" altLang="en-US"/>
              <a:t>如图，△ABC为等腰直角三角形，∠BAC=90°，E、F是BC上的点，且∠EAF=45°，试探究EF,BE,CF间的关系，并说明理由</a:t>
            </a:r>
            <a:endParaRPr lang="zh-CN" altLang="en-US"/>
          </a:p>
        </p:txBody>
      </p:sp>
      <p:graphicFrame>
        <p:nvGraphicFramePr>
          <p:cNvPr id="5" name="内容占位符 4"/>
          <p:cNvGraphicFramePr>
            <a:graphicFrameLocks noChangeAspect="1"/>
          </p:cNvGraphicFramePr>
          <p:nvPr>
            <p:ph idx="1"/>
          </p:nvPr>
        </p:nvGraphicFramePr>
        <p:xfrm>
          <a:off x="4143375" y="2695575"/>
          <a:ext cx="4543425" cy="311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1" imgW="1914525" imgH="1314450" progId="Paint.Picture">
                  <p:embed/>
                </p:oleObj>
              </mc:Choice>
              <mc:Fallback>
                <p:oleObj name="" r:id="rId1" imgW="1914525" imgH="1314450" progId="Paint.Picture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43375" y="2695575"/>
                        <a:ext cx="4543425" cy="31191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文本占位符 5121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变式</a:t>
            </a:r>
            <a:r>
              <a:rPr lang="en-US" altLang="zh-CN" sz="3200" b="1" dirty="0">
                <a:latin typeface="黑体" panose="02010609060101010101" charset="-122"/>
                <a:sym typeface="宋体" panose="02010600030101010101" pitchFamily="2" charset="-122"/>
              </a:rPr>
              <a:t>2</a:t>
            </a:r>
            <a:r>
              <a:rPr lang="en-US" altLang="zh-CN" sz="3200" b="1" dirty="0">
                <a:latin typeface="黑体" panose="02010609060101010101" charset="-122"/>
                <a:sym typeface="宋体" panose="02010600030101010101" pitchFamily="2" charset="-122"/>
              </a:rPr>
              <a:t>.</a:t>
            </a:r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△ABC中，∠ACB=90°，AC=BC，P是△ABC内一点，PB=1，PC=2,PA=3.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求∠BPC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5123" name="图片 51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6883" y="3086735"/>
            <a:ext cx="3700462" cy="23066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332105" y="675640"/>
            <a:ext cx="8229600" cy="4714875"/>
          </a:xfrm>
        </p:spPr>
        <p:txBody>
          <a:bodyPr/>
          <a:p>
            <a:pPr marL="0" indent="0">
              <a:buNone/>
            </a:pPr>
            <a:r>
              <a:rPr lang="zh-CN" altLang="en-US" sz="3200" b="1" dirty="0">
                <a:latin typeface="黑体" panose="02010609060101010101" charset="-122"/>
              </a:rPr>
              <a:t>变式</a:t>
            </a:r>
            <a:r>
              <a:rPr lang="en-US" altLang="zh-CN" sz="3200" b="1" dirty="0">
                <a:latin typeface="黑体" panose="02010609060101010101" charset="-122"/>
              </a:rPr>
              <a:t>3</a:t>
            </a:r>
            <a:r>
              <a:rPr lang="zh-CN" altLang="en-US" sz="3200" b="1" dirty="0">
                <a:latin typeface="黑体" panose="02010609060101010101" charset="-122"/>
              </a:rPr>
              <a:t>（</a:t>
            </a:r>
            <a:r>
              <a:rPr lang="en-US" altLang="zh-CN" sz="3200" b="1" dirty="0">
                <a:latin typeface="黑体" panose="02010609060101010101" charset="-122"/>
              </a:rPr>
              <a:t>2018</a:t>
            </a:r>
            <a:r>
              <a:rPr lang="zh-CN" altLang="en-US" sz="3200" b="1" dirty="0">
                <a:latin typeface="黑体" panose="02010609060101010101" charset="-122"/>
              </a:rPr>
              <a:t>年广州中考</a:t>
            </a:r>
            <a:r>
              <a:rPr lang="zh-CN" altLang="en-US" sz="3200" b="1" dirty="0">
                <a:latin typeface="黑体" panose="02010609060101010101" charset="-122"/>
              </a:rPr>
              <a:t>）</a:t>
            </a:r>
            <a:r>
              <a:rPr lang="zh-CN" altLang="en-US" sz="3200" b="1" dirty="0">
                <a:latin typeface="黑体" panose="02010609060101010101" charset="-122"/>
              </a:rPr>
              <a:t>.在四边形ABCD中，</a:t>
            </a:r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∠ABC=30°，∠ADC=60°，AD=CD.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求证：BD</a:t>
            </a:r>
            <a:r>
              <a:rPr lang="zh-CN" altLang="en-US" sz="3200" b="1" baseline="30000" dirty="0">
                <a:latin typeface="黑体" panose="02010609060101010101" charset="-122"/>
                <a:sym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=AB</a:t>
            </a:r>
            <a:r>
              <a:rPr lang="zh-CN" altLang="en-US" sz="3200" b="1" baseline="30000" dirty="0">
                <a:latin typeface="黑体" panose="02010609060101010101" charset="-122"/>
                <a:sym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+BC</a:t>
            </a:r>
            <a:r>
              <a:rPr lang="zh-CN" altLang="en-US" sz="3200" b="1" baseline="30000" dirty="0">
                <a:latin typeface="黑体" panose="02010609060101010101" charset="-122"/>
                <a:sym typeface="宋体" panose="02010600030101010101" pitchFamily="2" charset="-122"/>
              </a:rPr>
              <a:t>2</a:t>
            </a:r>
            <a:endParaRPr lang="zh-CN" altLang="en-US" sz="3200" b="1" baseline="30000" dirty="0">
              <a:latin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12291" name="图片 122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8983" y="2420303"/>
            <a:ext cx="3749675" cy="201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文本占位符 15361"/>
          <p:cNvSpPr>
            <a:spLocks noGrp="1"/>
          </p:cNvSpPr>
          <p:nvPr>
            <p:ph type="body" idx="1"/>
          </p:nvPr>
        </p:nvSpPr>
        <p:spPr>
          <a:xfrm>
            <a:off x="395288" y="836613"/>
            <a:ext cx="8229600" cy="4714875"/>
          </a:xfrm>
        </p:spPr>
        <p:txBody>
          <a:bodyPr/>
          <a:p>
            <a:r>
              <a:rPr lang="zh-CN" altLang="en-US" sz="3200" b="1" dirty="0">
                <a:latin typeface="黑体" panose="02010609060101010101" charset="-122"/>
              </a:rPr>
              <a:t>练习</a:t>
            </a:r>
            <a:r>
              <a:rPr lang="en-US" altLang="zh-CN" sz="3200" b="1" dirty="0">
                <a:latin typeface="黑体" panose="02010609060101010101" charset="-122"/>
              </a:rPr>
              <a:t>3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.如图所示，△ABC是等腰直角三角形，AB=AC，D是斜边BC的中点，E、F分别是AB、AC边上的点，且DE⊥DF，若BE=12，CF=5．求线段EF的长。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  <a:sym typeface="仿宋" panose="02010609060101010101" charset="-122"/>
            </a:endParaRPr>
          </a:p>
        </p:txBody>
      </p:sp>
      <p:pic>
        <p:nvPicPr>
          <p:cNvPr id="15363" name="图片 1536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60925" y="2276475"/>
            <a:ext cx="3362325" cy="3536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占位符 7169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zh-CN" altLang="en-US" sz="3200" b="1" dirty="0">
                <a:latin typeface="黑体" panose="02010609060101010101" charset="-122"/>
              </a:rPr>
              <a:t>变式</a:t>
            </a:r>
            <a:r>
              <a:rPr lang="en-US" altLang="zh-CN" sz="3200" b="1" dirty="0">
                <a:latin typeface="黑体" panose="02010609060101010101" charset="-122"/>
              </a:rPr>
              <a:t>3</a:t>
            </a:r>
            <a:r>
              <a:rPr lang="zh-CN" altLang="en-US" sz="3200" b="1" dirty="0">
                <a:latin typeface="黑体" panose="02010609060101010101" charset="-122"/>
              </a:rPr>
              <a:t>.P是正方形ABCD内一点，PA=1,PB=2,PC=3,以B为旋转中心，将</a:t>
            </a:r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△ABP按顺时针方向旋转，使得点A与C重合，点P旋转到点G.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(1)请画出旋转后的图形，说出此时△APB绕点B旋转了多少度。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7171" name="图片 71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08625" y="3502025"/>
            <a:ext cx="2257425" cy="2381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文本占位符 8193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zh-CN" altLang="en-US" sz="3200" b="1" dirty="0">
                <a:latin typeface="黑体" panose="02010609060101010101" charset="-122"/>
              </a:rPr>
              <a:t>(2)求出PG的长度。</a:t>
            </a:r>
            <a:endParaRPr lang="zh-CN" altLang="en-US" sz="3200" b="1" dirty="0">
              <a:latin typeface="黑体" panose="02010609060101010101" charset="-122"/>
            </a:endParaRPr>
          </a:p>
          <a:p>
            <a:r>
              <a:rPr lang="zh-CN" altLang="en-US" sz="3200" b="1" dirty="0">
                <a:latin typeface="黑体" panose="02010609060101010101" charset="-122"/>
              </a:rPr>
              <a:t>(3)猜想</a:t>
            </a:r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△PGC的形状，并说明理由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(4)求∠APB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  <a:p>
            <a:r>
              <a:rPr lang="zh-CN" altLang="en-US" sz="3200" b="1" dirty="0">
                <a:latin typeface="黑体" panose="02010609060101010101" charset="-122"/>
                <a:sym typeface="宋体" panose="02010600030101010101" pitchFamily="2" charset="-122"/>
              </a:rPr>
              <a:t>(5)求出此正方形ABCD的面积</a:t>
            </a:r>
            <a:endParaRPr lang="zh-CN" altLang="en-US" sz="3200" b="1" dirty="0">
              <a:latin typeface="黑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8195" name="图片 819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7763" y="2420938"/>
            <a:ext cx="2259012" cy="2382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pic>
        <p:nvPicPr>
          <p:cNvPr id="13315" name="图片 133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19475" y="2133600"/>
            <a:ext cx="4333875" cy="2879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文本占位符 14337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zh-CN" altLang="en-US" sz="3200" b="1" dirty="0">
                <a:latin typeface="黑体" panose="02010609060101010101" charset="-122"/>
              </a:rPr>
              <a:t>练习</a:t>
            </a:r>
            <a:r>
              <a:rPr lang="en-US" altLang="zh-CN" sz="3200" b="1" dirty="0">
                <a:latin typeface="黑体" panose="02010609060101010101" charset="-122"/>
              </a:rPr>
              <a:t>1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、在等腰Rt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△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ABC中，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∠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CAB=90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°,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P是三角形内一点，且PA=1,PB=3,PC</a:t>
            </a:r>
            <a:r>
              <a:rPr lang="zh-CN" altLang="en-US" sz="3200" b="1" baseline="30000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2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=7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  <a:sym typeface="仿宋" panose="02010609060101010101" charset="-122"/>
            </a:endParaRPr>
          </a:p>
          <a:p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求：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∠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CPA的大小？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  <a:sym typeface="仿宋" panose="02010609060101010101" charset="-122"/>
            </a:endParaRPr>
          </a:p>
          <a:p>
            <a:endParaRPr lang="zh-CN" altLang="en-US" sz="3200" b="1" dirty="0">
              <a:latin typeface="黑体" panose="02010609060101010101" charset="-122"/>
              <a:ea typeface="黑体" panose="02010609060101010101" charset="-122"/>
              <a:sym typeface="仿宋" panose="02010609060101010101" charset="-122"/>
            </a:endParaRPr>
          </a:p>
        </p:txBody>
      </p:sp>
      <p:pic>
        <p:nvPicPr>
          <p:cNvPr id="14339" name="图片 1433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0563" y="2276475"/>
            <a:ext cx="3286125" cy="34020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468313" y="981075"/>
            <a:ext cx="8229600" cy="4714875"/>
          </a:xfrm>
        </p:spPr>
        <p:txBody>
          <a:bodyPr/>
          <a:p>
            <a:r>
              <a:rPr lang="zh-CN" altLang="en-US" sz="3200" b="1" dirty="0">
                <a:latin typeface="黑体" panose="02010609060101010101" charset="-122"/>
              </a:rPr>
              <a:t>练习</a:t>
            </a:r>
            <a:r>
              <a:rPr lang="en-US" altLang="zh-CN" sz="3200" b="1" dirty="0">
                <a:latin typeface="黑体" panose="02010609060101010101" charset="-122"/>
              </a:rPr>
              <a:t>3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、如图，在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△ABC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中，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∠B=90°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，M为AB上一点，AM=BC，N为BC上一点，CN=BM，连接AN、CM交于点P。求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宋体" panose="02010600030101010101" pitchFamily="2" charset="-122"/>
              </a:rPr>
              <a:t>∠APM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sym typeface="仿宋" panose="02010609060101010101" charset="-122"/>
              </a:rPr>
              <a:t>的大小。</a:t>
            </a:r>
            <a:endParaRPr lang="zh-CN" altLang="en-US" sz="3200" b="1" dirty="0">
              <a:latin typeface="黑体" panose="02010609060101010101" charset="-122"/>
              <a:ea typeface="黑体" panose="02010609060101010101" charset="-122"/>
              <a:sym typeface="仿宋" panose="02010609060101010101" charset="-122"/>
            </a:endParaRPr>
          </a:p>
        </p:txBody>
      </p:sp>
      <p:pic>
        <p:nvPicPr>
          <p:cNvPr id="16387" name="图片 163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08400" y="2565400"/>
            <a:ext cx="3201988" cy="27257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</p:sld>
</file>

<file path=ppt/tags/tag1.xml><?xml version="1.0" encoding="utf-8"?>
<p:tagLst xmlns:p="http://schemas.openxmlformats.org/presentationml/2006/main">
  <p:tag name="KSO_WM_DOC_GUID" val="{f921ea24-41ee-4eee-bda7-92c94fcbb651}"/>
</p:tagLst>
</file>

<file path=ppt/theme/theme1.xml><?xml version="1.0" encoding="utf-8"?>
<a:theme xmlns:a="http://schemas.openxmlformats.org/drawingml/2006/main" name="science and technology preach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819</Words>
  <Application>WPS 演示</Application>
  <PresentationFormat/>
  <Paragraphs>37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Arial</vt:lpstr>
      <vt:lpstr>宋体</vt:lpstr>
      <vt:lpstr>Wingdings</vt:lpstr>
      <vt:lpstr>时尚中黑简体</vt:lpstr>
      <vt:lpstr>黑体</vt:lpstr>
      <vt:lpstr>仿宋</vt:lpstr>
      <vt:lpstr>微软雅黑</vt:lpstr>
      <vt:lpstr>Arial Unicode MS</vt:lpstr>
      <vt:lpstr>Calibri</vt:lpstr>
      <vt:lpstr>science and technology preach</vt:lpstr>
      <vt:lpstr>Paint.Picture</vt:lpstr>
      <vt:lpstr>PowerPoint 演示文稿</vt:lpstr>
      <vt:lpstr>利用勾股定理逆定理证明直角三角形</vt:lpstr>
      <vt:lpstr>变式1.已知△ABC的三边a、b、c，且a+b=17，ab=60，c=13, △ABC是否是直角三角形？你能说明理由吗？</vt:lpstr>
      <vt:lpstr>PowerPoint 演示文稿</vt:lpstr>
      <vt:lpstr>例题2：如图，△ABC是直角三角形，BC是斜边，将△ABP绕点A逆时针旋转后，能与△ACP′重合，若AP=3，求PP′的长。</vt:lpstr>
      <vt:lpstr>变式1.如图，△ABC为等腰直角三角形，∠BAC=90°，E、F是BC上的点，且∠EAF=45°，试探究EF,BE,CF间的关系，并说明理由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4</cp:revision>
  <dcterms:created xsi:type="dcterms:W3CDTF">2012-06-06T01:30:00Z</dcterms:created>
  <dcterms:modified xsi:type="dcterms:W3CDTF">2019-03-12T10:03:45Z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2052-11.1.0.8527</vt:lpwstr>
  </property>
</Properties>
</file>