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622" r:id="rId4"/>
    <p:sldId id="624" r:id="rId5"/>
    <p:sldId id="623" r:id="rId6"/>
    <p:sldId id="385" r:id="rId7"/>
    <p:sldId id="386" r:id="rId8"/>
    <p:sldId id="400" r:id="rId9"/>
    <p:sldId id="401" r:id="rId10"/>
    <p:sldId id="407" r:id="rId11"/>
    <p:sldId id="408" r:id="rId12"/>
    <p:sldId id="391" r:id="rId13"/>
    <p:sldId id="394" r:id="rId14"/>
    <p:sldId id="395" r:id="rId15"/>
    <p:sldId id="403" r:id="rId16"/>
    <p:sldId id="404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D4CD"/>
    <a:srgbClr val="B5DBDC"/>
    <a:srgbClr val="9CE5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90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576" y="307"/>
      </p:cViewPr>
      <p:guideLst>
        <p:guide orient="horz" pos="2160"/>
        <p:guide pos="21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98A216-F025-413E-8A7A-C652A4A6F1DB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D96D-8EC4-4264-88FC-E4DBE1EA4B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671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Today we are going to learn about a man who is good at a traditional Chinese skill.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D96D-8EC4-4264-88FC-E4DBE1EA4B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607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Can you guess what is he good? Making dough toys.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D96D-8EC4-4264-88FC-E4DBE1EA4B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211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D96D-8EC4-4264-88FC-E4DBE1EA4B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565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277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946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817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738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824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4533" y="-1392865"/>
            <a:ext cx="3347484" cy="3347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02471">
            <a:off x="8036413" y="2957982"/>
            <a:ext cx="5996963" cy="599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72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196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886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994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37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7FC3B4C9-6946-4493-B2BD-4E86DEA11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CC3B5C1-D8B4-42DF-A9FD-AFDB7D351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DF91470-09DC-4056-8F6C-3ABB2A1E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2F7F5-8939-4C98-BEB2-BB7A7F02986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080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C6D1923-10A9-48BD-9277-F8A6A1C3A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4C77A81-EDC2-4763-ABFA-A64FD7FB8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695FF79-9F8A-4F53-8E43-57EE094F3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B1A62B-B1FA-4F6A-82B2-4FAD9D95FD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85200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77190E9-7F21-4A19-9A4E-E303EF9AC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C5A7BAB-DBE8-474D-A41F-0822D1864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F2DDFEE-5EDB-4789-A4A5-786502E6B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E8A38-FF01-4CCC-AE04-F30B24654F4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0804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8047C58-F96F-4AF5-8906-7D2932C73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67457D1-991A-4EA9-9C58-3E868D03F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6FDA6FA-9D88-4156-BC56-B9742B0CE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B7FF3-2FD5-47BF-A962-1A9F0E13E6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3538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C55EEF7-A403-4283-A3B7-9FB4FDEE3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15B9692-B542-49AB-9DFB-5E9331AC8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CC1386A-90DE-413A-84E3-862C9193F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DD674-FDB7-4380-9D2F-137CCA5580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0520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8239041C-BA02-498F-AF4F-59C3CE365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5E516506-02C5-4C09-86E2-1F8179E9B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12FE7C95-E871-46BC-AD4F-9E284B760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8B79F-4275-4AFD-9229-71E0245C75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664186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BBE2CBB2-B7B4-47D4-AE6E-AEEBD2AA4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1A715FC5-71C7-4E97-BF12-41C307A49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40B841D8-30FA-4AB1-9BB6-869FDC78A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2184B-6B3C-44B8-9946-C8E5A286C8B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54365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DA98547-6AC4-4C05-8C27-2E731AD9A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E97998A-DC57-456F-90CA-C13B9CD04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E9E258F-DF67-4C4D-8ECE-F9F0FAC7B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53C13-C402-4AB2-8C62-327977BF829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3076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0756C0F0-DA61-44DC-AC88-5A3DD556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AA949D98-901D-4C85-80DE-281585E38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F232675-A25B-44B1-8CD8-7A8AD66B3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EAD27-FA3B-4D19-95BB-CB88103D73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721451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8025DCE-5206-4627-A37A-056B97E75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00703A8-B7F4-41CB-B248-EDF2939F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1A57474-A70C-430D-932B-C68BFD888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9FFE1-5F4E-4591-9772-A1ECA279CCF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436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606E368-061B-484C-84B0-6EC66AA1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16AF07D-2CC3-4FB2-A583-DEACF7193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7246A04-08CC-417A-93BC-03F5D9DD5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9FBEFF-E6BB-499D-82AD-94CCCC434AE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701880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6D085AC-5DD5-43E5-BB29-639206EAC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E7023DA-8E15-4A7E-B7D1-98AE99A14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818F466-AC21-40B3-A91C-8CFAD8E71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147F9-125F-4747-9732-F95F84E2E7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45642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7FC3B4C9-6946-4493-B2BD-4E86DEA11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CC3B5C1-D8B4-42DF-A9FD-AFDB7D351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DF91470-09DC-4056-8F6C-3ABB2A1E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2F7F5-8939-4C98-BEB2-BB7A7F02986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8101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79500" y="609600"/>
            <a:ext cx="10610851" cy="206210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81F399EA-7003-4CDE-B069-5BB12736A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B9AD453C-FEB3-4BD0-BD4D-F7B60FE41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879B9142-264D-4BFA-BD31-A9006F783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131A8-7F16-44D2-8AC8-41FDB9BDFED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76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2A6C7-CE6E-48D3-8AA8-94B7F667ED92}" type="datetimeFigureOut">
              <a:rPr lang="zh-CN" altLang="en-US" smtClean="0"/>
              <a:t>2019/3/26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08220-7A3E-4822-B290-3E6E1121FDD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感谢您下载包图网平台上提供的</a:t>
            </a:r>
            <a:r>
              <a:rPr kumimoji="0" lang="en-US" altLang="zh-CN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PPT</a:t>
            </a: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1487570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3B603289-27C6-4EAB-9FF3-FE6DDF353151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894377DA-3D31-467D-A60C-F902F769C5D1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23E0D000-2CB2-4F5F-8226-025309E2D29B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C227DA0-72A6-4DA9-9E75-F020CDCBE9A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3E7885DD-27F4-4B2C-AB25-F45717FB373E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DAFF14C4-3D76-4822-9693-7C00EC337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40D98579-33EA-4237-A3EB-C58CFD380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3 Writing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2303E6FA-32C2-46B9-94AE-D5D072238B4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03830A7B-9922-42E8-A261-C24430E9F4E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44ABEA4C-431C-428E-BCAE-53F9A66D9B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7F7DD514-75ED-4950-9F4C-C2A4D56F05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78497E88-2499-44BB-8F26-84ECDE4885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BA37FB04-653F-446B-8ED5-F75E18F64F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6236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file:///D:\&#21150;&#20844;\&#22791;&#35838;\&#20843;&#24180;&#32423;&#19979;\U3\writing&#35270;&#39057;.flv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B16C7A-41C0-DE4A-B02A-B339B4B0A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1821" y="3812954"/>
            <a:ext cx="6465287" cy="1516014"/>
          </a:xfrm>
        </p:spPr>
        <p:txBody>
          <a:bodyPr>
            <a:normAutofit/>
          </a:bodyPr>
          <a:lstStyle/>
          <a:p>
            <a:pPr algn="l"/>
            <a:r>
              <a:rPr kumimoji="1" lang="en-US" altLang="zh-CN" sz="4800" dirty="0">
                <a:latin typeface="Forte" panose="03060902040502070203" pitchFamily="66" charset="0"/>
              </a:rPr>
              <a:t>Unit 3</a:t>
            </a:r>
            <a:br>
              <a:rPr kumimoji="1" lang="en-US" altLang="zh-CN" sz="4800" dirty="0">
                <a:latin typeface="Forte" panose="03060902040502070203" pitchFamily="66" charset="0"/>
              </a:rPr>
            </a:br>
            <a:r>
              <a:rPr kumimoji="1" lang="en-US" altLang="zh-CN" sz="4800" dirty="0">
                <a:latin typeface="Matura MT Script Capitals" panose="03020802060602070202" pitchFamily="66" charset="0"/>
              </a:rPr>
              <a:t>Traditional Skills</a:t>
            </a:r>
            <a:endParaRPr kumimoji="1" lang="zh-CN" altLang="en-US" sz="4800" dirty="0">
              <a:latin typeface="Matura MT Script Capitals" panose="03020802060602070202" pitchFamily="66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7977E46-A547-0846-B9F3-1226E7769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21821" y="5550568"/>
            <a:ext cx="6465286" cy="602551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kumimoji="1" lang="en-US" altLang="zh-CN" sz="4800" dirty="0">
                <a:solidFill>
                  <a:srgbClr val="7030A0"/>
                </a:solidFill>
                <a:latin typeface="Forte" panose="03060902040502070203" pitchFamily="66" charset="0"/>
                <a:ea typeface="+mj-ea"/>
                <a:cs typeface="+mj-cs"/>
              </a:rPr>
              <a:t>writing</a:t>
            </a:r>
            <a:endParaRPr kumimoji="1" lang="zh-CN" altLang="en-US" sz="4800" dirty="0">
              <a:solidFill>
                <a:srgbClr val="7030A0"/>
              </a:solidFill>
              <a:latin typeface="Forte" panose="03060902040502070203" pitchFamily="66" charset="0"/>
              <a:ea typeface="+mj-ea"/>
              <a:cs typeface="+mj-cs"/>
            </a:endParaRPr>
          </a:p>
        </p:txBody>
      </p:sp>
      <p:pic>
        <p:nvPicPr>
          <p:cNvPr id="6" name="Picture 45">
            <a:extLst>
              <a:ext uri="{FF2B5EF4-FFF2-40B4-BE49-F238E27FC236}">
                <a16:creationId xmlns:a16="http://schemas.microsoft.com/office/drawing/2014/main" id="{E749D788-4D15-AE45-A003-11DD66CB44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r="896" b="-5"/>
          <a:stretch/>
        </p:blipFill>
        <p:spPr bwMode="auto">
          <a:xfrm>
            <a:off x="317635" y="321733"/>
            <a:ext cx="4151681" cy="302683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275604E-C9E1-7A4B-828D-373C2894D9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258" r="2901" b="5"/>
          <a:stretch/>
        </p:blipFill>
        <p:spPr>
          <a:xfrm>
            <a:off x="4638955" y="321733"/>
            <a:ext cx="3539976" cy="2985818"/>
          </a:xfrm>
          <a:prstGeom prst="rect">
            <a:avLst/>
          </a:prstGeom>
        </p:spPr>
      </p:pic>
      <p:pic>
        <p:nvPicPr>
          <p:cNvPr id="5" name="Picture 41" descr="http://www.chinancient.com/wp-content/uploads/2009/05/Paper-Cutting-01-297x300.jpg">
            <a:extLst>
              <a:ext uri="{FF2B5EF4-FFF2-40B4-BE49-F238E27FC236}">
                <a16:creationId xmlns:a16="http://schemas.microsoft.com/office/drawing/2014/main" id="{64FB6F48-EBA2-F644-B472-FF8EF10EEC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0" r="-3" b="5611"/>
          <a:stretch/>
        </p:blipFill>
        <p:spPr bwMode="auto">
          <a:xfrm>
            <a:off x="8348570" y="321734"/>
            <a:ext cx="3535590" cy="29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87D869A-6BAA-7747-AD4C-7746B5ED34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r="-1" b="15156"/>
          <a:stretch/>
        </p:blipFill>
        <p:spPr>
          <a:xfrm>
            <a:off x="317635" y="3509433"/>
            <a:ext cx="4160452" cy="3026833"/>
          </a:xfrm>
          <a:prstGeom prst="rect">
            <a:avLst/>
          </a:pr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40341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AA680BEE-27FF-4299-9CCE-457BEFF70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18019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AC36B97-7DBD-4F4B-B68E-BBA7EC5275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>
            <a:extLst>
              <a:ext uri="{FF2B5EF4-FFF2-40B4-BE49-F238E27FC236}">
                <a16:creationId xmlns:a16="http://schemas.microsoft.com/office/drawing/2014/main" id="{FE7F9D8B-097E-4353-92FF-2A6011C09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3156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000" dirty="0"/>
              <a:t>Turn the dough into different characters</a:t>
            </a:r>
            <a:endParaRPr lang="zh-CN" altLang="en-US" sz="4000" dirty="0"/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82EB3758-31A0-44EA-83C3-2E4518C6F7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486"/>
            <a:ext cx="6495930" cy="6237514"/>
          </a:xfr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21574DB-644E-4E3A-AE1C-9D1E8D9EDF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930" y="620486"/>
            <a:ext cx="5715000" cy="623751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6ADE2D95-C259-42CB-A7D4-CA954D2B49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486"/>
            <a:ext cx="12192000" cy="623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2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99C664-CF9A-4E7A-BB64-B9D83A357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0269"/>
            <a:ext cx="10515600" cy="1325563"/>
          </a:xfrm>
        </p:spPr>
        <p:txBody>
          <a:bodyPr/>
          <a:lstStyle/>
          <a:p>
            <a:r>
              <a:rPr lang="en-US" altLang="zh-CN" dirty="0"/>
              <a:t>What is required to make a dough toy? 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5E2474-DBF1-42CD-AA9E-44092EB48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>
                <a:hlinkClick r:id="rId2" action="ppaction://hlinkfile"/>
              </a:rPr>
              <a:t>Video</a:t>
            </a:r>
            <a:r>
              <a:rPr lang="en-US" altLang="zh-CN" dirty="0"/>
              <a:t> about making Monkey King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A small piece of dough and some simple tools.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AF26790-ADEE-4732-A9A9-F371EC799AD0}"/>
              </a:ext>
            </a:extLst>
          </p:cNvPr>
          <p:cNvSpPr/>
          <p:nvPr/>
        </p:nvSpPr>
        <p:spPr>
          <a:xfrm>
            <a:off x="838200" y="3320249"/>
            <a:ext cx="7710996" cy="532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72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4">
            <a:extLst>
              <a:ext uri="{FF2B5EF4-FFF2-40B4-BE49-F238E27FC236}">
                <a16:creationId xmlns:a16="http://schemas.microsoft.com/office/drawing/2014/main" id="{86546B97-9708-4B41-B0E4-67A8E95A148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063750" y="1344614"/>
            <a:ext cx="8375650" cy="215582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600" b="1" i="1" dirty="0"/>
              <a:t>A. Mark wrote an article about </a:t>
            </a:r>
            <a:r>
              <a:rPr lang="en-US" altLang="zh-CN" sz="3600" b="1" i="1" dirty="0" err="1"/>
              <a:t>Mr</a:t>
            </a:r>
            <a:r>
              <a:rPr lang="en-US" altLang="zh-CN" sz="3600" b="1" i="1" dirty="0"/>
              <a:t> Chen. Read the article and answer the questions below. </a:t>
            </a:r>
            <a:r>
              <a:rPr lang="zh-CN" altLang="en-US" sz="3600" b="1" i="1" dirty="0"/>
              <a:t>（</a:t>
            </a:r>
            <a:r>
              <a:rPr lang="en-US" altLang="zh-CN" sz="3600" b="1" i="1" dirty="0"/>
              <a:t>P44)</a:t>
            </a:r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29803D59-D888-41B7-B9D6-54E3F0A40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9" y="614363"/>
            <a:ext cx="69818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A person with a traditional skill</a:t>
            </a:r>
          </a:p>
        </p:txBody>
      </p:sp>
      <p:sp>
        <p:nvSpPr>
          <p:cNvPr id="6" name="矩形 10">
            <a:extLst>
              <a:ext uri="{FF2B5EF4-FFF2-40B4-BE49-F238E27FC236}">
                <a16:creationId xmlns:a16="http://schemas.microsoft.com/office/drawing/2014/main" id="{81F26155-D477-4BB3-9E1D-BFB479839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3284538"/>
            <a:ext cx="8402638" cy="2419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None/>
              <a:defRPr/>
            </a:pPr>
            <a:r>
              <a:rPr lang="en-US" sz="3600" dirty="0" err="1"/>
              <a:t>Mr</a:t>
            </a:r>
            <a:r>
              <a:rPr lang="en-US" sz="3600" dirty="0"/>
              <a:t> Chen makes toys from dough. He is over 50 years old now. His hands are rough because he works with dough all</a:t>
            </a:r>
          </a:p>
          <a:p>
            <a:pPr>
              <a:spcBef>
                <a:spcPct val="20000"/>
              </a:spcBef>
              <a:buFontTx/>
              <a:buNone/>
              <a:defRPr/>
            </a:pPr>
            <a:r>
              <a:rPr lang="en-US" sz="3600" dirty="0"/>
              <a:t>the time.</a:t>
            </a:r>
          </a:p>
        </p:txBody>
      </p:sp>
      <p:pic>
        <p:nvPicPr>
          <p:cNvPr id="25604" name="图片 4100">
            <a:extLst>
              <a:ext uri="{FF2B5EF4-FFF2-40B4-BE49-F238E27FC236}">
                <a16:creationId xmlns:a16="http://schemas.microsoft.com/office/drawing/2014/main" id="{D2DDB903-765C-45D3-A0A2-8E39CADB8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02728">
            <a:off x="10014299" y="3788681"/>
            <a:ext cx="1871662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4">
            <a:extLst>
              <a:ext uri="{FF2B5EF4-FFF2-40B4-BE49-F238E27FC236}">
                <a16:creationId xmlns:a16="http://schemas.microsoft.com/office/drawing/2014/main" id="{CF47C440-4D11-4F65-9C1E-56C0EC126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1" y="1568450"/>
            <a:ext cx="7134225" cy="63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spcBef>
                <a:spcPct val="5000"/>
              </a:spcBef>
              <a:buFont typeface="Arial" panose="020B0604020202020204" pitchFamily="34" charset="0"/>
              <a:buAutoNum type="arabicPeriod"/>
            </a:pPr>
            <a:r>
              <a:rPr lang="en-US" altLang="zh-CN" sz="3600">
                <a:latin typeface="Times New Roman" panose="02020603050405020304" pitchFamily="18" charset="0"/>
              </a:rPr>
              <a:t>How does Mark describe Mr Chen?</a:t>
            </a:r>
          </a:p>
        </p:txBody>
      </p:sp>
      <p:sp>
        <p:nvSpPr>
          <p:cNvPr id="5123" name="矩形 6">
            <a:extLst>
              <a:ext uri="{FF2B5EF4-FFF2-40B4-BE49-F238E27FC236}">
                <a16:creationId xmlns:a16="http://schemas.microsoft.com/office/drawing/2014/main" id="{8BF893DB-74CD-49FA-AC77-0B960B69EE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6938" y="2781300"/>
            <a:ext cx="7313612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He is over 50 years old now. His hands are rough 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</a:rPr>
              <a:t>because he works with dough all the time.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27651" name="图片 6" descr="捏面人">
            <a:extLst>
              <a:ext uri="{FF2B5EF4-FFF2-40B4-BE49-F238E27FC236}">
                <a16:creationId xmlns:a16="http://schemas.microsoft.com/office/drawing/2014/main" id="{D03F98CF-8A6F-4A17-BE5B-820998D47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175" y="4076700"/>
            <a:ext cx="330200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4">
            <a:extLst>
              <a:ext uri="{FF2B5EF4-FFF2-40B4-BE49-F238E27FC236}">
                <a16:creationId xmlns:a16="http://schemas.microsoft.com/office/drawing/2014/main" id="{C5FE129C-9C71-457F-9AC5-3BC238C36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908051"/>
            <a:ext cx="86233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2. How does Mark describe Mr Chen’s work?</a:t>
            </a:r>
          </a:p>
        </p:txBody>
      </p:sp>
      <p:sp>
        <p:nvSpPr>
          <p:cNvPr id="5124" name="矩形 7">
            <a:extLst>
              <a:ext uri="{FF2B5EF4-FFF2-40B4-BE49-F238E27FC236}">
                <a16:creationId xmlns:a16="http://schemas.microsoft.com/office/drawing/2014/main" id="{0003307D-38E4-413C-946D-FAF08B03F7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6775" y="1628776"/>
            <a:ext cx="7920038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Mr Chen 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</a:rPr>
              <a:t>makes dough toys of different sizes. Only a small piece of dough and some simple tools are required. He uses his hands to turn the dough into different characters.</a:t>
            </a:r>
          </a:p>
        </p:txBody>
      </p:sp>
      <p:pic>
        <p:nvPicPr>
          <p:cNvPr id="28675" name="图片 5" descr="面团 捏面人.jpg">
            <a:extLst>
              <a:ext uri="{FF2B5EF4-FFF2-40B4-BE49-F238E27FC236}">
                <a16:creationId xmlns:a16="http://schemas.microsoft.com/office/drawing/2014/main" id="{C6ED705C-4EAA-491F-BAB5-F781FC2F3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4737100"/>
            <a:ext cx="2951162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矩形 4">
            <a:extLst>
              <a:ext uri="{FF2B5EF4-FFF2-40B4-BE49-F238E27FC236}">
                <a16:creationId xmlns:a16="http://schemas.microsoft.com/office/drawing/2014/main" id="{A6B38A2E-4274-4F10-B037-3D18968EB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814388"/>
            <a:ext cx="7473950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3. What does Mark think of Mr Chen’s </a:t>
            </a:r>
          </a:p>
          <a:p>
            <a:pPr>
              <a:lnSpc>
                <a:spcPct val="150000"/>
              </a:lnSpc>
              <a:spcBef>
                <a:spcPct val="5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dough toys?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5125" name="矩形 8">
            <a:extLst>
              <a:ext uri="{FF2B5EF4-FFF2-40B4-BE49-F238E27FC236}">
                <a16:creationId xmlns:a16="http://schemas.microsoft.com/office/drawing/2014/main" id="{E0C151B2-CB9B-4D1D-BCCE-E448ABE2D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8"/>
            <a:ext cx="66563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</a:rPr>
              <a:t>He thinks that t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hey are very lovely.</a:t>
            </a:r>
          </a:p>
        </p:txBody>
      </p:sp>
      <p:pic>
        <p:nvPicPr>
          <p:cNvPr id="29699" name="图片 4" descr="面人1.jpg">
            <a:extLst>
              <a:ext uri="{FF2B5EF4-FFF2-40B4-BE49-F238E27FC236}">
                <a16:creationId xmlns:a16="http://schemas.microsoft.com/office/drawing/2014/main" id="{C3D8C6C9-C29F-40B4-9D48-FDDBB1E1E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526" y="4005264"/>
            <a:ext cx="239871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5" descr="面人2.jpg">
            <a:extLst>
              <a:ext uri="{FF2B5EF4-FFF2-40B4-BE49-F238E27FC236}">
                <a16:creationId xmlns:a16="http://schemas.microsoft.com/office/drawing/2014/main" id="{70C0C51F-2BEE-4128-80E3-5F1B4FD05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225" y="4005264"/>
            <a:ext cx="24003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图片 6" descr="面人3.jpg">
            <a:extLst>
              <a:ext uri="{FF2B5EF4-FFF2-40B4-BE49-F238E27FC236}">
                <a16:creationId xmlns:a16="http://schemas.microsoft.com/office/drawing/2014/main" id="{0EB16AE3-3407-45A9-AE91-22260BF3D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976" y="4005264"/>
            <a:ext cx="239871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1">
            <a:extLst>
              <a:ext uri="{FF2B5EF4-FFF2-40B4-BE49-F238E27FC236}">
                <a16:creationId xmlns:a16="http://schemas.microsoft.com/office/drawing/2014/main" id="{7FA397C7-67A8-4140-84C9-AF2BEB2F8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692150"/>
            <a:ext cx="7489825" cy="106680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17375E"/>
                </a:solidFill>
                <a:latin typeface="Times New Roman"/>
                <a:ea typeface="宋体" panose="02010600030101010101" pitchFamily="2" charset="-122"/>
              </a:rPr>
              <a:t>Read the article again and match each paragraph with its general idea.</a:t>
            </a:r>
            <a:endParaRPr lang="zh-CN" altLang="zh-CN" sz="3200" b="1" dirty="0">
              <a:solidFill>
                <a:srgbClr val="17375E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71B331CD-AA4C-4B77-ABF8-9053442A3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5" y="2350041"/>
            <a:ext cx="2160237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0F6FC6">
                        <a:tint val="40000"/>
                        <a:satMod val="250000"/>
                      </a:srgbClr>
                    </a:gs>
                    <a:gs pos="9000">
                      <a:srgbClr val="0F6FC6">
                        <a:tint val="52000"/>
                        <a:satMod val="300000"/>
                      </a:srgbClr>
                    </a:gs>
                    <a:gs pos="50000">
                      <a:srgbClr val="0F6FC6">
                        <a:shade val="20000"/>
                        <a:satMod val="300000"/>
                      </a:srgbClr>
                    </a:gs>
                    <a:gs pos="79000">
                      <a:srgbClr val="0F6FC6">
                        <a:tint val="52000"/>
                        <a:satMod val="300000"/>
                      </a:srgbClr>
                    </a:gs>
                    <a:gs pos="100000">
                      <a:srgbClr val="0F6FC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Paragraph 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0F6FC6">
                        <a:tint val="40000"/>
                        <a:satMod val="250000"/>
                      </a:srgbClr>
                    </a:gs>
                    <a:gs pos="9000">
                      <a:srgbClr val="0F6FC6">
                        <a:tint val="52000"/>
                        <a:satMod val="300000"/>
                      </a:srgbClr>
                    </a:gs>
                    <a:gs pos="50000">
                      <a:srgbClr val="0F6FC6">
                        <a:shade val="20000"/>
                        <a:satMod val="300000"/>
                      </a:srgbClr>
                    </a:gs>
                    <a:gs pos="79000">
                      <a:srgbClr val="0F6FC6">
                        <a:tint val="52000"/>
                        <a:satMod val="300000"/>
                      </a:srgbClr>
                    </a:gs>
                    <a:gs pos="100000">
                      <a:srgbClr val="0F6FC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Paragraph 2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0F6FC6">
                        <a:tint val="40000"/>
                        <a:satMod val="250000"/>
                      </a:srgbClr>
                    </a:gs>
                    <a:gs pos="9000">
                      <a:srgbClr val="0F6FC6">
                        <a:tint val="52000"/>
                        <a:satMod val="300000"/>
                      </a:srgbClr>
                    </a:gs>
                    <a:gs pos="50000">
                      <a:srgbClr val="0F6FC6">
                        <a:shade val="20000"/>
                        <a:satMod val="300000"/>
                      </a:srgbClr>
                    </a:gs>
                    <a:gs pos="79000">
                      <a:srgbClr val="0F6FC6">
                        <a:tint val="52000"/>
                        <a:satMod val="300000"/>
                      </a:srgbClr>
                    </a:gs>
                    <a:gs pos="100000">
                      <a:srgbClr val="0F6FC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Paragraph 3</a:t>
            </a:r>
            <a:endParaRPr lang="en-US" altLang="zh-CN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B3BAF58-CA0A-4B85-A43F-4B3C09B172C8}"/>
              </a:ext>
            </a:extLst>
          </p:cNvPr>
          <p:cNvSpPr/>
          <p:nvPr/>
        </p:nvSpPr>
        <p:spPr>
          <a:xfrm>
            <a:off x="4835354" y="1916832"/>
            <a:ext cx="5653132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4625" indent="-1746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0F6FC6">
                        <a:tint val="40000"/>
                        <a:satMod val="250000"/>
                      </a:srgbClr>
                    </a:gs>
                    <a:gs pos="9000">
                      <a:srgbClr val="0F6FC6">
                        <a:tint val="52000"/>
                        <a:satMod val="300000"/>
                      </a:srgbClr>
                    </a:gs>
                    <a:gs pos="50000">
                      <a:srgbClr val="0F6FC6">
                        <a:shade val="20000"/>
                        <a:satMod val="300000"/>
                      </a:srgbClr>
                    </a:gs>
                    <a:gs pos="79000">
                      <a:srgbClr val="0F6FC6">
                        <a:tint val="52000"/>
                        <a:satMod val="300000"/>
                      </a:srgbClr>
                    </a:gs>
                    <a:gs pos="100000">
                      <a:srgbClr val="0F6FC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Describes the person’s work and the tools needed for his/her work.</a:t>
            </a:r>
            <a:endParaRPr lang="zh-CN" altLang="en-US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F8FBF57-40D6-4567-970B-6CAB003EF8B3}"/>
              </a:ext>
            </a:extLst>
          </p:cNvPr>
          <p:cNvSpPr/>
          <p:nvPr/>
        </p:nvSpPr>
        <p:spPr>
          <a:xfrm>
            <a:off x="4871860" y="3719934"/>
            <a:ext cx="5293096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4625" indent="-1746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0F6FC6">
                        <a:tint val="40000"/>
                        <a:satMod val="250000"/>
                      </a:srgbClr>
                    </a:gs>
                    <a:gs pos="9000">
                      <a:srgbClr val="0F6FC6">
                        <a:tint val="52000"/>
                        <a:satMod val="300000"/>
                      </a:srgbClr>
                    </a:gs>
                    <a:gs pos="50000">
                      <a:srgbClr val="0F6FC6">
                        <a:shade val="20000"/>
                        <a:satMod val="300000"/>
                      </a:srgbClr>
                    </a:gs>
                    <a:gs pos="79000">
                      <a:srgbClr val="0F6FC6">
                        <a:tint val="52000"/>
                        <a:satMod val="300000"/>
                      </a:srgbClr>
                    </a:gs>
                    <a:gs pos="100000">
                      <a:srgbClr val="0F6FC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Gives an opinion about the person and his/her skill.</a:t>
            </a:r>
            <a:endParaRPr lang="zh-CN" altLang="en-US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1B7E94A-73F7-4D14-BCE0-18E0BBA96735}"/>
              </a:ext>
            </a:extLst>
          </p:cNvPr>
          <p:cNvSpPr/>
          <p:nvPr/>
        </p:nvSpPr>
        <p:spPr>
          <a:xfrm>
            <a:off x="4943872" y="5436514"/>
            <a:ext cx="3854798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746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0F6FC6">
                        <a:tint val="40000"/>
                        <a:satMod val="250000"/>
                      </a:srgbClr>
                    </a:gs>
                    <a:gs pos="9000">
                      <a:srgbClr val="0F6FC6">
                        <a:tint val="52000"/>
                        <a:satMod val="300000"/>
                      </a:srgbClr>
                    </a:gs>
                    <a:gs pos="50000">
                      <a:srgbClr val="0F6FC6">
                        <a:shade val="20000"/>
                        <a:satMod val="300000"/>
                      </a:srgbClr>
                    </a:gs>
                    <a:gs pos="79000">
                      <a:srgbClr val="0F6FC6">
                        <a:tint val="52000"/>
                        <a:satMod val="300000"/>
                      </a:srgbClr>
                    </a:gs>
                    <a:gs pos="100000">
                      <a:srgbClr val="0F6FC6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Describes the person.</a:t>
            </a:r>
            <a:endParaRPr lang="zh-CN" altLang="en-US" sz="3200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0F6FC6">
                      <a:tint val="40000"/>
                      <a:satMod val="250000"/>
                    </a:srgbClr>
                  </a:gs>
                  <a:gs pos="9000">
                    <a:srgbClr val="0F6FC6">
                      <a:tint val="52000"/>
                      <a:satMod val="300000"/>
                    </a:srgbClr>
                  </a:gs>
                  <a:gs pos="50000">
                    <a:srgbClr val="0F6FC6">
                      <a:shade val="20000"/>
                      <a:satMod val="300000"/>
                    </a:srgbClr>
                  </a:gs>
                  <a:gs pos="79000">
                    <a:srgbClr val="0F6FC6">
                      <a:tint val="52000"/>
                      <a:satMod val="300000"/>
                    </a:srgbClr>
                  </a:gs>
                  <a:gs pos="100000">
                    <a:srgbClr val="0F6FC6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/>
              <a:ea typeface="宋体" panose="02010600030101010101" pitchFamily="2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115404AE-D450-43DA-936B-44ABC123CB54}"/>
              </a:ext>
            </a:extLst>
          </p:cNvPr>
          <p:cNvCxnSpPr/>
          <p:nvPr/>
        </p:nvCxnSpPr>
        <p:spPr>
          <a:xfrm>
            <a:off x="3792538" y="2997200"/>
            <a:ext cx="1295400" cy="2376488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A63EDFC1-F9A1-4E1C-9B4F-5C1A77967381}"/>
              </a:ext>
            </a:extLst>
          </p:cNvPr>
          <p:cNvCxnSpPr/>
          <p:nvPr/>
        </p:nvCxnSpPr>
        <p:spPr>
          <a:xfrm flipH="1">
            <a:off x="4008439" y="3141664"/>
            <a:ext cx="1150937" cy="935037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4D59E011-F353-4F62-8E51-D30800973686}"/>
              </a:ext>
            </a:extLst>
          </p:cNvPr>
          <p:cNvCxnSpPr/>
          <p:nvPr/>
        </p:nvCxnSpPr>
        <p:spPr>
          <a:xfrm flipH="1">
            <a:off x="4008438" y="4508500"/>
            <a:ext cx="1008062" cy="649288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4">
            <a:extLst>
              <a:ext uri="{FF2B5EF4-FFF2-40B4-BE49-F238E27FC236}">
                <a16:creationId xmlns:a16="http://schemas.microsoft.com/office/drawing/2014/main" id="{5A6B4396-6268-4D9E-BDFC-EA4A729A5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086" y="18144"/>
            <a:ext cx="1116874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 i="1" dirty="0">
                <a:latin typeface="Times New Roman" panose="02020603050405020304" pitchFamily="18" charset="0"/>
              </a:rPr>
              <a:t>B. Write a short article about a person with a traditional skill. Use the example in A and the outline below to help you.</a:t>
            </a:r>
          </a:p>
        </p:txBody>
      </p:sp>
      <p:sp>
        <p:nvSpPr>
          <p:cNvPr id="33794" name="Rectangle 3">
            <a:extLst>
              <a:ext uri="{FF2B5EF4-FFF2-40B4-BE49-F238E27FC236}">
                <a16:creationId xmlns:a16="http://schemas.microsoft.com/office/drawing/2014/main" id="{17FD5798-C23D-45F4-BF5D-B7AF053A3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086" y="1100138"/>
            <a:ext cx="12420600" cy="530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highlight>
                  <a:srgbClr val="FFFF00"/>
                </a:highlight>
                <a:latin typeface="Times New Roman" panose="02020603050405020304" pitchFamily="18" charset="0"/>
              </a:rPr>
              <a:t>Paragraph 1.   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Describe the person. 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Who is he/she? What does he/she look like?)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highlight>
                  <a:srgbClr val="FFFF00"/>
                </a:highlight>
                <a:latin typeface="Times New Roman" panose="02020603050405020304" pitchFamily="18" charset="0"/>
              </a:rPr>
              <a:t>Paragraph 2.   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Describe the person’s work and the tools needed for his/her work. You may also describe the important steps in his/her work.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highlight>
                  <a:srgbClr val="FFFF00"/>
                </a:highlight>
                <a:latin typeface="Times New Roman" panose="02020603050405020304" pitchFamily="18" charset="0"/>
              </a:rPr>
              <a:t>Paragraph 3. 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Give your opinion about the person and his/her skill.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What do you think of his/her skill? Would you like to learn his/her skill?)</a:t>
            </a:r>
          </a:p>
          <a:p>
            <a:pPr>
              <a:lnSpc>
                <a:spcPct val="120000"/>
              </a:lnSpc>
            </a:pP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[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学评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P59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页作文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]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05D4D4AC-B13F-41F2-A452-3FE8B1FA8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25" y="464911"/>
            <a:ext cx="8064500" cy="73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*dough 		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[U]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n. 生面团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E1C7CF79-EF37-4E92-8B7F-A0B03076E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5875" y="-78735"/>
            <a:ext cx="27368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/>
              <a:t> P44</a:t>
            </a:r>
          </a:p>
        </p:txBody>
      </p:sp>
      <p:sp>
        <p:nvSpPr>
          <p:cNvPr id="5" name="内容占位符 1">
            <a:extLst>
              <a:ext uri="{FF2B5EF4-FFF2-40B4-BE49-F238E27FC236}">
                <a16:creationId xmlns:a16="http://schemas.microsoft.com/office/drawing/2014/main" id="{80DF9CEE-3B0A-4DF1-8D10-581AC3FF01AD}"/>
              </a:ext>
            </a:extLst>
          </p:cNvPr>
          <p:cNvSpPr txBox="1">
            <a:spLocks noChangeArrowheads="1"/>
          </p:cNvSpPr>
          <p:nvPr/>
        </p:nvSpPr>
        <p:spPr>
          <a:xfrm>
            <a:off x="173149" y="1411844"/>
            <a:ext cx="11695226" cy="50165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 2. </a:t>
            </a:r>
            <a:r>
              <a:rPr lang="zh-CN" altLang="en-US" sz="3200" b="1" dirty="0">
                <a:sym typeface="宋体" panose="02010600030101010101" pitchFamily="2" charset="-122"/>
              </a:rPr>
              <a:t>size  			</a:t>
            </a:r>
            <a:endParaRPr lang="en-US" altLang="zh-CN" sz="3200" b="1" dirty="0"/>
          </a:p>
          <a:p>
            <a:pPr marL="0" indent="0">
              <a:spcBef>
                <a:spcPct val="0"/>
              </a:spcBef>
              <a:buNone/>
            </a:pPr>
            <a:endParaRPr lang="en-US" altLang="zh-CN" sz="3200" dirty="0"/>
          </a:p>
          <a:p>
            <a:pPr>
              <a:spcBef>
                <a:spcPct val="0"/>
              </a:spcBef>
            </a:pPr>
            <a:endParaRPr lang="en-US" altLang="zh-CN" sz="3200" dirty="0"/>
          </a:p>
          <a:p>
            <a:pPr>
              <a:spcBef>
                <a:spcPct val="0"/>
              </a:spcBef>
            </a:pPr>
            <a:endParaRPr lang="zh-CN" altLang="en-US" sz="3200" dirty="0"/>
          </a:p>
          <a:p>
            <a:pPr>
              <a:spcBef>
                <a:spcPct val="0"/>
              </a:spcBef>
            </a:pPr>
            <a:r>
              <a:rPr lang="zh-CN" altLang="en-US" sz="3200" dirty="0"/>
              <a:t>这本书同那本书的大小一样。</a:t>
            </a:r>
          </a:p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This book is </a:t>
            </a:r>
            <a:r>
              <a:rPr lang="en-US" altLang="zh-CN" sz="3200" u="sng" dirty="0">
                <a:solidFill>
                  <a:srgbClr val="FF0000"/>
                </a:solidFill>
              </a:rPr>
              <a:t>                                          </a:t>
            </a:r>
            <a:r>
              <a:rPr lang="en-US" altLang="zh-CN" sz="3200" dirty="0">
                <a:solidFill>
                  <a:srgbClr val="FF0000"/>
                </a:solidFill>
              </a:rPr>
              <a:t>   .</a:t>
            </a:r>
          </a:p>
          <a:p>
            <a:pPr>
              <a:spcBef>
                <a:spcPct val="0"/>
              </a:spcBef>
            </a:pPr>
            <a:r>
              <a:rPr lang="zh-CN" altLang="en-US" sz="3200" dirty="0"/>
              <a:t>我想看看不同号码的鞋。</a:t>
            </a:r>
          </a:p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I want to look at the shoes   </a:t>
            </a:r>
            <a:r>
              <a:rPr lang="en-US" altLang="zh-CN" sz="3200" u="sng" dirty="0">
                <a:solidFill>
                  <a:srgbClr val="FF0000"/>
                </a:solidFill>
              </a:rPr>
              <a:t>                                 </a:t>
            </a:r>
            <a:r>
              <a:rPr lang="en-US" altLang="zh-CN" sz="3200" dirty="0">
                <a:solidFill>
                  <a:srgbClr val="FF0000"/>
                </a:solidFill>
              </a:rPr>
              <a:t>   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FEA4BDA1-3A47-4DB6-A3C1-80A4E7B6B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4797" y="1202421"/>
            <a:ext cx="8064500" cy="73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lnSpc>
                <a:spcPct val="150000"/>
              </a:lnSpc>
            </a:pPr>
            <a:r>
              <a:rPr lang="en-US" altLang="zh-CN" sz="3200" b="1" dirty="0">
                <a:sym typeface="宋体" panose="02010600030101010101" pitchFamily="2" charset="-122"/>
              </a:rPr>
              <a:t>[U]</a:t>
            </a:r>
            <a:r>
              <a:rPr lang="zh-CN" altLang="en-US" sz="3200" b="1" dirty="0">
                <a:sym typeface="宋体" panose="02010600030101010101" pitchFamily="2" charset="-122"/>
              </a:rPr>
              <a:t> 大小、</a:t>
            </a:r>
            <a:r>
              <a:rPr lang="zh-CN" altLang="en-US" sz="3200" b="1" dirty="0"/>
              <a:t>尺寸、体积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BBF2E18-BAE1-444A-98C5-450A3521C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4797" y="1929663"/>
            <a:ext cx="8064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/>
              <a:t>[C]</a:t>
            </a:r>
            <a:r>
              <a:rPr lang="zh-CN" altLang="en-US" sz="3200" b="1" dirty="0"/>
              <a:t> 衣服、鞋等的尺码、号</a:t>
            </a:r>
            <a:endParaRPr lang="en-US" altLang="zh-CN" sz="3200" b="1" dirty="0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8E5155A2-3BAC-4256-8E56-2F9D7722B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683" y="3453905"/>
            <a:ext cx="8064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7030A0"/>
                </a:solidFill>
              </a:rPr>
              <a:t>the same size as that one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776C9A6A-BD60-4F9E-96CC-F08C66BC3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1054" y="4348020"/>
            <a:ext cx="8064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u="sng" dirty="0">
                <a:solidFill>
                  <a:srgbClr val="7030A0"/>
                </a:solidFill>
              </a:rPr>
              <a:t>of</a:t>
            </a:r>
            <a:r>
              <a:rPr lang="en-US" altLang="zh-CN" sz="3200" dirty="0">
                <a:solidFill>
                  <a:srgbClr val="7030A0"/>
                </a:solidFill>
              </a:rPr>
              <a:t> different sizes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51393A18-51F0-4006-B2BF-719FC3D6A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25" y="5087464"/>
            <a:ext cx="8064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….-sized/size: adj. </a:t>
            </a:r>
            <a:r>
              <a:rPr lang="zh-CN" altLang="en-US" sz="3200" b="1" dirty="0">
                <a:solidFill>
                  <a:srgbClr val="7030A0"/>
                </a:solidFill>
              </a:rPr>
              <a:t>“</a:t>
            </a:r>
            <a:r>
              <a:rPr lang="en-US" altLang="zh-CN" sz="3200" b="1" dirty="0">
                <a:solidFill>
                  <a:srgbClr val="7030A0"/>
                </a:solidFill>
              </a:rPr>
              <a:t>….</a:t>
            </a:r>
            <a:r>
              <a:rPr lang="zh-CN" altLang="en-US" sz="3200" b="1" dirty="0">
                <a:solidFill>
                  <a:srgbClr val="7030A0"/>
                </a:solidFill>
              </a:rPr>
              <a:t>大小的、规模的</a:t>
            </a:r>
            <a:r>
              <a:rPr lang="en-US" altLang="zh-CN" sz="3200" b="1" dirty="0">
                <a:solidFill>
                  <a:srgbClr val="7030A0"/>
                </a:solidFill>
              </a:rPr>
              <a:t>”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A5385539-89C9-4F0B-8414-28978D762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123" y="5781525"/>
            <a:ext cx="982186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742950" indent="-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zh-CN" altLang="en-US" sz="3200" b="1" dirty="0"/>
              <a:t>大的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中等的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像口袋一样小的</a:t>
            </a:r>
            <a:endParaRPr lang="en-US" altLang="zh-CN" sz="3200" b="1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/>
              <a:t>large-sized/medium-sized/pocket-size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2" descr="生气的脸.png">
            <a:extLst>
              <a:ext uri="{FF2B5EF4-FFF2-40B4-BE49-F238E27FC236}">
                <a16:creationId xmlns:a16="http://schemas.microsoft.com/office/drawing/2014/main" id="{FE620BD7-7965-4671-B29D-A83EE2743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63" y="4308475"/>
            <a:ext cx="2159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内容占位符 1">
            <a:extLst>
              <a:ext uri="{FF2B5EF4-FFF2-40B4-BE49-F238E27FC236}">
                <a16:creationId xmlns:a16="http://schemas.microsoft.com/office/drawing/2014/main" id="{4209D934-6391-4D52-9716-4B243575A4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74826" y="968375"/>
            <a:ext cx="8583613" cy="2946400"/>
          </a:xfrm>
        </p:spPr>
        <p:txBody>
          <a:bodyPr/>
          <a:lstStyle/>
          <a:p>
            <a:r>
              <a:rPr lang="en-US" altLang="zh-CN" sz="3200" b="1" dirty="0">
                <a:sym typeface="宋体" panose="02010600030101010101" pitchFamily="2" charset="-122"/>
              </a:rPr>
              <a:t>3. </a:t>
            </a:r>
            <a:r>
              <a:rPr lang="zh-CN" altLang="en-US" sz="3200" b="1" dirty="0"/>
              <a:t>all the time</a:t>
            </a:r>
            <a:r>
              <a:rPr lang="en-US" altLang="zh-CN" sz="3200" dirty="0"/>
              <a:t>	</a:t>
            </a:r>
          </a:p>
          <a:p>
            <a:r>
              <a:rPr lang="en-US" altLang="zh-CN" sz="3200" dirty="0"/>
              <a:t>	</a:t>
            </a:r>
            <a:r>
              <a:rPr lang="zh-CN" altLang="en-US" sz="3200" dirty="0"/>
              <a:t>（ 在某段时间内）一直 ；始终</a:t>
            </a:r>
            <a:endParaRPr lang="en-US" altLang="zh-CN" sz="3200" dirty="0"/>
          </a:p>
          <a:p>
            <a:r>
              <a:rPr lang="zh-CN" altLang="en-US" sz="3200" dirty="0"/>
              <a:t>如：</a:t>
            </a:r>
            <a:endParaRPr lang="en-US" altLang="zh-CN" sz="3200" dirty="0"/>
          </a:p>
          <a:p>
            <a:r>
              <a:rPr lang="en-US" altLang="zh-CN" sz="3200" dirty="0">
                <a:solidFill>
                  <a:srgbClr val="FF0000"/>
                </a:solidFill>
              </a:rPr>
              <a:t>Why does he keep such a long face all the time?</a:t>
            </a:r>
          </a:p>
          <a:p>
            <a:r>
              <a:rPr lang="zh-CN" altLang="en-US" sz="3200" dirty="0"/>
              <a:t>为什么他总是拉长着脸？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F929DA74-4B48-4E99-AE11-F6C671DF3C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839789"/>
            <a:ext cx="9818914" cy="5359159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3200" b="1" dirty="0">
                <a:sym typeface="宋体" panose="02010600030101010101" pitchFamily="2" charset="-122"/>
              </a:rPr>
              <a:t>4. </a:t>
            </a:r>
            <a:r>
              <a:rPr lang="zh-CN" altLang="en-US" sz="3200" b="1" dirty="0">
                <a:sym typeface="宋体" panose="02010600030101010101" pitchFamily="2" charset="-122"/>
              </a:rPr>
              <a:t>simple  	</a:t>
            </a:r>
            <a:r>
              <a:rPr lang="en-US" altLang="zh-CN" sz="3200" b="1" dirty="0">
                <a:sym typeface="宋体" panose="02010600030101010101" pitchFamily="2" charset="-122"/>
              </a:rPr>
              <a:t>	</a:t>
            </a:r>
            <a:r>
              <a:rPr lang="zh-CN" altLang="en-US" sz="3200" b="1" dirty="0">
                <a:sym typeface="宋体" panose="02010600030101010101" pitchFamily="2" charset="-122"/>
              </a:rPr>
              <a:t>adj. 简单的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en-US" sz="3200" b="1" dirty="0">
                <a:sym typeface="宋体" panose="02010600030101010101" pitchFamily="2" charset="-122"/>
              </a:rPr>
              <a:t>    simply		adv. </a:t>
            </a:r>
            <a:r>
              <a:rPr lang="zh-CN" altLang="en-US" sz="3200" b="1" dirty="0">
                <a:sym typeface="宋体" panose="02010600030101010101" pitchFamily="2" charset="-122"/>
              </a:rPr>
              <a:t>仅仅，只，简单地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zh-CN" sz="3200" dirty="0"/>
              <a:t>这台机器使用起来很简单。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The machine is quite simple to use.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zh-CN" sz="3200" dirty="0"/>
              <a:t>这些数学练习题</a:t>
            </a:r>
            <a:r>
              <a:rPr lang="zh-CN" altLang="en-US" sz="3200" dirty="0"/>
              <a:t>太</a:t>
            </a:r>
            <a:r>
              <a:rPr lang="zh-CN" altLang="zh-CN" sz="3200" dirty="0"/>
              <a:t>简单</a:t>
            </a:r>
            <a:r>
              <a:rPr lang="zh-CN" altLang="en-US" sz="3200" dirty="0"/>
              <a:t>，</a:t>
            </a:r>
            <a:r>
              <a:rPr lang="zh-CN" altLang="zh-CN" sz="3200" dirty="0"/>
              <a:t>任何人都会做。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The math exercises are simple enough for anyone to work out.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zh-CN" sz="3200" dirty="0"/>
              <a:t>让我简单地介绍一下他。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Let me introduce him simply.</a:t>
            </a:r>
            <a:endParaRPr lang="zh-CN" altLang="zh-CN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>
            <a:extLst>
              <a:ext uri="{FF2B5EF4-FFF2-40B4-BE49-F238E27FC236}">
                <a16:creationId xmlns:a16="http://schemas.microsoft.com/office/drawing/2014/main" id="{C62EADE4-0F29-421B-BAF3-3DABFBB2B8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55171" y="401186"/>
            <a:ext cx="12311743" cy="580072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/>
              <a:t>5. </a:t>
            </a:r>
            <a:r>
              <a:rPr lang="en-US" altLang="zh-CN" sz="3200" b="1" dirty="0" err="1"/>
              <a:t>Mr</a:t>
            </a:r>
            <a:r>
              <a:rPr lang="en-US" altLang="zh-CN" sz="3200" b="1" dirty="0"/>
              <a:t> Chen uses his hands to </a:t>
            </a:r>
            <a:r>
              <a:rPr lang="en-US" altLang="zh-CN" sz="3200" b="1" dirty="0">
                <a:solidFill>
                  <a:srgbClr val="FF0000"/>
                </a:solidFill>
              </a:rPr>
              <a:t>turn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the dough </a:t>
            </a:r>
            <a:r>
              <a:rPr lang="en-US" altLang="zh-CN" sz="3200" b="1" dirty="0">
                <a:solidFill>
                  <a:srgbClr val="FF0000"/>
                </a:solidFill>
              </a:rPr>
              <a:t>into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different characters. 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陈先生用手把这些面团变成不同的人物造型。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turn ... into ...	</a:t>
            </a:r>
            <a:r>
              <a:rPr lang="zh-CN" altLang="en-US" sz="3200" dirty="0"/>
              <a:t>把</a:t>
            </a:r>
            <a:r>
              <a:rPr lang="en-US" altLang="zh-CN" sz="3200" dirty="0"/>
              <a:t>……</a:t>
            </a:r>
            <a:r>
              <a:rPr lang="zh-CN" altLang="en-US" sz="3200" dirty="0"/>
              <a:t>变成</a:t>
            </a:r>
            <a:r>
              <a:rPr lang="en-US" altLang="zh-CN" sz="3200" dirty="0"/>
              <a:t>……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他们把这栋旧楼改成了图书馆。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They turned the old building into a library.</a:t>
            </a:r>
            <a:r>
              <a:rPr lang="en-US" altLang="zh-CN" sz="3200" dirty="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这场战斗有可能变成一场战争。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fighting may turn into a war.</a:t>
            </a:r>
            <a:endParaRPr lang="en-US" altLang="zh-CN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39C701DE-B0D7-44DB-8101-77F3BB59A5A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54225" y="1268413"/>
            <a:ext cx="8218488" cy="5403850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 dirty="0"/>
              <a:t>根据中文意思完成句子。</a:t>
            </a:r>
            <a:endParaRPr lang="zh-CN" altLang="en-US" sz="32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1. </a:t>
            </a:r>
            <a:r>
              <a:rPr lang="zh-CN" altLang="en-US" sz="3200" dirty="0"/>
              <a:t>让我们把这片地改成花园吧。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	Let’s ______ this</a:t>
            </a:r>
            <a:r>
              <a:rPr lang="zh-CN" altLang="en-US" sz="3200" dirty="0"/>
              <a:t> area</a:t>
            </a:r>
            <a:r>
              <a:rPr lang="en-US" altLang="zh-CN" sz="3200" dirty="0"/>
              <a:t> ______ a garden.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2. </a:t>
            </a:r>
            <a:r>
              <a:rPr lang="zh-CN" altLang="en-US" sz="3200" dirty="0"/>
              <a:t>她正成为一位伟大的音乐家。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	She ______ ______ ______ a great musician.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3. </a:t>
            </a:r>
            <a:r>
              <a:rPr lang="zh-CN" altLang="en-US" sz="3200" dirty="0"/>
              <a:t>仙女把那个小孩变成了一只兔子。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	The fairy _______________ the child ______ a rabbit</a:t>
            </a:r>
            <a:endParaRPr lang="zh-CN" altLang="en-US" sz="3200" dirty="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835FFE2-0F19-47F8-B1D1-3C7BAC270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4463" y="5354639"/>
            <a:ext cx="56880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turned                             into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322688E9-EA6A-4468-9BA6-5190AE06F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1375" y="2625725"/>
            <a:ext cx="38163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turn            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into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C48962D9-6929-44EE-A91A-8A0DCA028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4539" y="3995738"/>
            <a:ext cx="3603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is      turning   into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7" name="矩形 1">
            <a:extLst>
              <a:ext uri="{FF2B5EF4-FFF2-40B4-BE49-F238E27FC236}">
                <a16:creationId xmlns:a16="http://schemas.microsoft.com/office/drawing/2014/main" id="{ED45DF1B-20C4-420D-9CFB-647FD0560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9163" y="403226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3558" name="椭圆 4">
            <a:extLst>
              <a:ext uri="{FF2B5EF4-FFF2-40B4-BE49-F238E27FC236}">
                <a16:creationId xmlns:a16="http://schemas.microsoft.com/office/drawing/2014/main" id="{F3882542-49A1-4F3D-A425-E1AECFF37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9" y="26035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B85366A-00D9-4E71-B815-B593C19DAB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仲夏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1678</TotalTime>
  <Words>519</Words>
  <Application>Microsoft Office PowerPoint</Application>
  <PresentationFormat>宽屏</PresentationFormat>
  <Paragraphs>93</Paragraphs>
  <Slides>15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等线</vt:lpstr>
      <vt:lpstr>等线 Light</vt:lpstr>
      <vt:lpstr>微软雅黑</vt:lpstr>
      <vt:lpstr>Arial</vt:lpstr>
      <vt:lpstr>Calibri</vt:lpstr>
      <vt:lpstr>Comic Sans MS</vt:lpstr>
      <vt:lpstr>Forte</vt:lpstr>
      <vt:lpstr>Matura MT Script Capitals</vt:lpstr>
      <vt:lpstr>Times New Roman</vt:lpstr>
      <vt:lpstr>Wingdings 2</vt:lpstr>
      <vt:lpstr>Office 主题​​</vt:lpstr>
      <vt:lpstr>模板</vt:lpstr>
      <vt:lpstr>Unit 3 Traditional Skills</vt:lpstr>
      <vt:lpstr>PowerPoint 演示文稿</vt:lpstr>
      <vt:lpstr>Turn the dough into different characters</vt:lpstr>
      <vt:lpstr>What is required to make a dough toy?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仲夏</dc:title>
  <dc:creator>Administrator</dc:creator>
  <cp:lastModifiedBy>Chen Yimin</cp:lastModifiedBy>
  <cp:revision>210</cp:revision>
  <dcterms:created xsi:type="dcterms:W3CDTF">2017-11-24T07:14:42Z</dcterms:created>
  <dcterms:modified xsi:type="dcterms:W3CDTF">2019-03-26T11:20:44Z</dcterms:modified>
</cp:coreProperties>
</file>