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20"/>
  </p:notesMasterIdLst>
  <p:sldIdLst>
    <p:sldId id="500" r:id="rId3"/>
    <p:sldId id="497" r:id="rId4"/>
    <p:sldId id="501" r:id="rId5"/>
    <p:sldId id="295" r:id="rId6"/>
    <p:sldId id="487" r:id="rId7"/>
    <p:sldId id="502" r:id="rId8"/>
    <p:sldId id="488" r:id="rId9"/>
    <p:sldId id="506" r:id="rId10"/>
    <p:sldId id="508" r:id="rId11"/>
    <p:sldId id="507" r:id="rId12"/>
    <p:sldId id="509" r:id="rId13"/>
    <p:sldId id="510" r:id="rId14"/>
    <p:sldId id="511" r:id="rId15"/>
    <p:sldId id="493" r:id="rId16"/>
    <p:sldId id="504" r:id="rId17"/>
    <p:sldId id="505" r:id="rId18"/>
    <p:sldId id="499" r:id="rId19"/>
  </p:sldIdLst>
  <p:sldSz cx="9144000" cy="5143500" type="screen16x9"/>
  <p:notesSz cx="9144000" cy="6858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6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163A5A"/>
    <a:srgbClr val="EA0000"/>
    <a:srgbClr val="76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3826" autoAdjust="0"/>
  </p:normalViewPr>
  <p:slideViewPr>
    <p:cSldViewPr snapToGrid="0">
      <p:cViewPr varScale="1">
        <p:scale>
          <a:sx n="89" d="100"/>
          <a:sy n="89" d="100"/>
        </p:scale>
        <p:origin x="620" y="52"/>
      </p:cViewPr>
      <p:guideLst>
        <p:guide orient="horz" pos="1669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1" d="100"/>
        <a:sy n="12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9936A364-F56D-418B-92EA-B8A9C286C719}" type="datetimeFigureOut">
              <a:rPr lang="zh-CN" altLang="en-US" smtClean="0"/>
              <a:t>2021/3/6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621F41D1-EB0D-4857-8E93-8C1C831E6153}" type="slidenum">
              <a:rPr lang="zh-CN" altLang="en-US" smtClean="0"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93916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1F41D1-EB0D-4857-8E93-8C1C831E6153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546527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【</a:t>
            </a:r>
            <a:r>
              <a:rPr lang="zh-CN" altLang="en-US" dirty="0"/>
              <a:t>板书</a:t>
            </a:r>
            <a:r>
              <a:rPr lang="en-US" altLang="zh-CN" dirty="0"/>
              <a:t>】</a:t>
            </a:r>
            <a:r>
              <a:rPr lang="zh-CN" altLang="en-US" dirty="0"/>
              <a:t>在黑板上板书课题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60138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这部作品与我们以往在教材中看到的文学作品有何不同之处？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1F41D1-EB0D-4857-8E93-8C1C831E6153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27880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2021/3/6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2021/3/6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2021/3/6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2021/3/6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2021/3/6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2021/3/6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2021/3/6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2021/3/6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2021/3/6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2021/3/6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2021/3/6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1"/>
          <p:cNvGrpSpPr/>
          <p:nvPr userDrawn="1"/>
        </p:nvGrpSpPr>
        <p:grpSpPr bwMode="auto">
          <a:xfrm>
            <a:off x="253769" y="-19938"/>
            <a:ext cx="674786" cy="646331"/>
            <a:chOff x="2506532" y="465192"/>
            <a:chExt cx="675190" cy="646231"/>
          </a:xfrm>
        </p:grpSpPr>
        <p:sp>
          <p:nvSpPr>
            <p:cNvPr id="4" name="文本框 2"/>
            <p:cNvSpPr txBox="1">
              <a:spLocks noChangeArrowheads="1"/>
            </p:cNvSpPr>
            <p:nvPr/>
          </p:nvSpPr>
          <p:spPr bwMode="auto">
            <a:xfrm>
              <a:off x="2506532" y="465192"/>
              <a:ext cx="236653" cy="646231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en-US" altLang="zh-CN" sz="3600" dirty="0">
                  <a:solidFill>
                    <a:srgbClr val="005292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5</a:t>
              </a:r>
              <a:endParaRPr lang="zh-CN" altLang="en-US" sz="3600" dirty="0">
                <a:solidFill>
                  <a:srgbClr val="005292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cxnSp>
          <p:nvCxnSpPr>
            <p:cNvPr id="7" name="直接连接符 6"/>
            <p:cNvCxnSpPr/>
            <p:nvPr/>
          </p:nvCxnSpPr>
          <p:spPr>
            <a:xfrm flipH="1">
              <a:off x="2722573" y="599954"/>
              <a:ext cx="459149" cy="459075"/>
            </a:xfrm>
            <a:prstGeom prst="line">
              <a:avLst/>
            </a:prstGeom>
            <a:ln w="28575">
              <a:solidFill>
                <a:srgbClr val="0052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矩形 7"/>
          <p:cNvSpPr/>
          <p:nvPr userDrawn="1"/>
        </p:nvSpPr>
        <p:spPr>
          <a:xfrm>
            <a:off x="1" y="572146"/>
            <a:ext cx="9138050" cy="34281"/>
          </a:xfrm>
          <a:prstGeom prst="rect">
            <a:avLst/>
          </a:prstGeom>
          <a:solidFill>
            <a:srgbClr val="005292"/>
          </a:solidFill>
          <a:ln>
            <a:solidFill>
              <a:srgbClr val="0052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1" tIns="45705" rIns="91411" bIns="45705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ppt_汇元01">
            <a:extLst>
              <a:ext uri="{FF2B5EF4-FFF2-40B4-BE49-F238E27FC236}">
                <a16:creationId xmlns:a16="http://schemas.microsoft.com/office/drawing/2014/main" id="{DF2EAC27-2687-4628-83D4-781AB598329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03879" name="Rectangle 7"/>
          <p:cNvSpPr>
            <a:spLocks noGrp="1" noChangeArrowheads="1"/>
          </p:cNvSpPr>
          <p:nvPr>
            <p:ph type="ctrTitle"/>
          </p:nvPr>
        </p:nvSpPr>
        <p:spPr>
          <a:xfrm>
            <a:off x="685800" y="1848996"/>
            <a:ext cx="7772400" cy="600164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103880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</p:spTree>
    <p:extLst>
      <p:ext uri="{BB962C8B-B14F-4D97-AF65-F5344CB8AC3E}">
        <p14:creationId xmlns:p14="http://schemas.microsoft.com/office/powerpoint/2010/main" val="634889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449606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553998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827026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4192197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34522"/>
            <a:ext cx="8229600" cy="600164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39300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2903781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49756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753160"/>
            <a:ext cx="3008313" cy="323165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853223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702339"/>
            <a:ext cx="5486400" cy="323165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221294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1721134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02399" y="348854"/>
            <a:ext cx="1200329" cy="424576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1" y="348854"/>
            <a:ext cx="6143625" cy="424576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3346946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824AF190-E6C3-4F71-9AD4-820770AEF1A8}" type="datetimeFigureOut">
              <a:rPr lang="zh-CN" altLang="en-US" smtClean="0"/>
              <a:t>2021/3/6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B5B5BF9F-75C6-42BD-8363-2F606FE0B601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软雅黑" panose="020B0503020204020204" pitchFamily="34" charset="-122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2" descr="ppt_汇元01">
            <a:extLst>
              <a:ext uri="{FF2B5EF4-FFF2-40B4-BE49-F238E27FC236}">
                <a16:creationId xmlns:a16="http://schemas.microsoft.com/office/drawing/2014/main" id="{FD49EF07-E1FC-44B4-8222-F75972337DA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Line 7">
            <a:extLst>
              <a:ext uri="{FF2B5EF4-FFF2-40B4-BE49-F238E27FC236}">
                <a16:creationId xmlns:a16="http://schemas.microsoft.com/office/drawing/2014/main" id="{FF56E884-53FA-49C2-BE01-30F627E42CED}"/>
              </a:ext>
            </a:extLst>
          </p:cNvPr>
          <p:cNvSpPr>
            <a:spLocks noChangeShapeType="1"/>
          </p:cNvSpPr>
          <p:nvPr userDrawn="1"/>
        </p:nvSpPr>
        <p:spPr bwMode="white">
          <a:xfrm>
            <a:off x="7038975" y="4793457"/>
            <a:ext cx="0" cy="350044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350"/>
          </a:p>
        </p:txBody>
      </p:sp>
      <p:pic>
        <p:nvPicPr>
          <p:cNvPr id="1028" name="Picture 9" descr="logo_white">
            <a:extLst>
              <a:ext uri="{FF2B5EF4-FFF2-40B4-BE49-F238E27FC236}">
                <a16:creationId xmlns:a16="http://schemas.microsoft.com/office/drawing/2014/main" id="{4749DE9F-D758-4A59-9DAD-DAAAA1EC959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225" y="4807744"/>
            <a:ext cx="1079500" cy="267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10" descr="1kat_white">
            <a:extLst>
              <a:ext uri="{FF2B5EF4-FFF2-40B4-BE49-F238E27FC236}">
                <a16:creationId xmlns:a16="http://schemas.microsoft.com/office/drawing/2014/main" id="{4C993145-2AA8-40A8-81D3-97F3FEE2744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818460"/>
            <a:ext cx="1712912" cy="267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11" descr="1haot_white">
            <a:extLst>
              <a:ext uri="{FF2B5EF4-FFF2-40B4-BE49-F238E27FC236}">
                <a16:creationId xmlns:a16="http://schemas.microsoft.com/office/drawing/2014/main" id="{DE51FDB6-6638-49AD-89BA-E9202CCBBE6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2350" y="4830366"/>
            <a:ext cx="1625600" cy="254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1" name="Rectangle 2">
            <a:extLst>
              <a:ext uri="{FF2B5EF4-FFF2-40B4-BE49-F238E27FC236}">
                <a16:creationId xmlns:a16="http://schemas.microsoft.com/office/drawing/2014/main" id="{812C6FF1-382A-4FEE-947F-A45CE0A30C7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34522"/>
            <a:ext cx="8394700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32" name="Rectangle 3">
            <a:extLst>
              <a:ext uri="{FF2B5EF4-FFF2-40B4-BE49-F238E27FC236}">
                <a16:creationId xmlns:a16="http://schemas.microsoft.com/office/drawing/2014/main" id="{4C137173-9D1B-4304-8D44-86E3EC3035A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1469005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b="1">
          <a:solidFill>
            <a:srgbClr val="FF99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 b="1">
          <a:solidFill>
            <a:srgbClr val="FF9900"/>
          </a:solidFill>
          <a:latin typeface="Arial" charset="0"/>
          <a:ea typeface="华文中宋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 b="1">
          <a:solidFill>
            <a:srgbClr val="FF9900"/>
          </a:solidFill>
          <a:latin typeface="Arial" charset="0"/>
          <a:ea typeface="华文中宋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 b="1">
          <a:solidFill>
            <a:srgbClr val="FF9900"/>
          </a:solidFill>
          <a:latin typeface="Arial" charset="0"/>
          <a:ea typeface="华文中宋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 b="1">
          <a:solidFill>
            <a:srgbClr val="FF9900"/>
          </a:solidFill>
          <a:latin typeface="Arial" charset="0"/>
          <a:ea typeface="华文中宋" pitchFamily="2" charset="-122"/>
        </a:defRPr>
      </a:lvl5pPr>
      <a:lvl6pPr marL="342900" algn="ctr" rtl="0" fontAlgn="base">
        <a:spcBef>
          <a:spcPct val="0"/>
        </a:spcBef>
        <a:spcAft>
          <a:spcPct val="0"/>
        </a:spcAft>
        <a:defRPr sz="3300" b="1">
          <a:solidFill>
            <a:srgbClr val="FF9900"/>
          </a:solidFill>
          <a:latin typeface="Arial" charset="0"/>
          <a:ea typeface="华文中宋" pitchFamily="2" charset="-122"/>
        </a:defRPr>
      </a:lvl6pPr>
      <a:lvl7pPr marL="685800" algn="ctr" rtl="0" fontAlgn="base">
        <a:spcBef>
          <a:spcPct val="0"/>
        </a:spcBef>
        <a:spcAft>
          <a:spcPct val="0"/>
        </a:spcAft>
        <a:defRPr sz="3300" b="1">
          <a:solidFill>
            <a:srgbClr val="FF9900"/>
          </a:solidFill>
          <a:latin typeface="Arial" charset="0"/>
          <a:ea typeface="华文中宋" pitchFamily="2" charset="-122"/>
        </a:defRPr>
      </a:lvl7pPr>
      <a:lvl8pPr marL="1028700" algn="ctr" rtl="0" fontAlgn="base">
        <a:spcBef>
          <a:spcPct val="0"/>
        </a:spcBef>
        <a:spcAft>
          <a:spcPct val="0"/>
        </a:spcAft>
        <a:defRPr sz="3300" b="1">
          <a:solidFill>
            <a:srgbClr val="FF9900"/>
          </a:solidFill>
          <a:latin typeface="Arial" charset="0"/>
          <a:ea typeface="华文中宋" pitchFamily="2" charset="-122"/>
        </a:defRPr>
      </a:lvl8pPr>
      <a:lvl9pPr marL="1371600" algn="ctr" rtl="0" fontAlgn="base">
        <a:spcBef>
          <a:spcPct val="0"/>
        </a:spcBef>
        <a:spcAft>
          <a:spcPct val="0"/>
        </a:spcAft>
        <a:defRPr sz="3300" b="1">
          <a:solidFill>
            <a:srgbClr val="FF9900"/>
          </a:solidFill>
          <a:latin typeface="Arial" charset="0"/>
          <a:ea typeface="华文中宋" pitchFamily="2" charset="-122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har char="•"/>
        <a:defRPr sz="1800" b="1">
          <a:solidFill>
            <a:schemeClr val="bg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har char="–"/>
        <a:defRPr sz="1800" b="1">
          <a:solidFill>
            <a:schemeClr val="bg1"/>
          </a:solidFill>
          <a:latin typeface="+mn-lt"/>
          <a:ea typeface="+mn-ea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har char="•"/>
        <a:defRPr sz="1500" b="1">
          <a:solidFill>
            <a:schemeClr val="bg1"/>
          </a:solidFill>
          <a:latin typeface="+mn-lt"/>
          <a:ea typeface="+mn-ea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har char="–"/>
        <a:defRPr sz="1500" b="1">
          <a:solidFill>
            <a:schemeClr val="bg1"/>
          </a:solidFill>
          <a:latin typeface="+mn-lt"/>
          <a:ea typeface="+mn-ea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har char="»"/>
        <a:defRPr sz="1200" b="1">
          <a:solidFill>
            <a:schemeClr val="bg1"/>
          </a:solidFill>
          <a:latin typeface="+mn-lt"/>
          <a:ea typeface="+mn-ea"/>
        </a:defRPr>
      </a:lvl5pPr>
      <a:lvl6pPr marL="1885950" indent="-171450" algn="l" rtl="0" fontAlgn="base">
        <a:spcBef>
          <a:spcPct val="20000"/>
        </a:spcBef>
        <a:spcAft>
          <a:spcPct val="0"/>
        </a:spcAft>
        <a:buChar char="»"/>
        <a:defRPr sz="1200" b="1">
          <a:solidFill>
            <a:schemeClr val="bg1"/>
          </a:solidFill>
          <a:latin typeface="+mn-lt"/>
          <a:ea typeface="+mn-ea"/>
        </a:defRPr>
      </a:lvl6pPr>
      <a:lvl7pPr marL="2228850" indent="-171450" algn="l" rtl="0" fontAlgn="base">
        <a:spcBef>
          <a:spcPct val="20000"/>
        </a:spcBef>
        <a:spcAft>
          <a:spcPct val="0"/>
        </a:spcAft>
        <a:buChar char="»"/>
        <a:defRPr sz="1200" b="1">
          <a:solidFill>
            <a:schemeClr val="bg1"/>
          </a:solidFill>
          <a:latin typeface="+mn-lt"/>
          <a:ea typeface="+mn-ea"/>
        </a:defRPr>
      </a:lvl7pPr>
      <a:lvl8pPr marL="2571750" indent="-171450" algn="l" rtl="0" fontAlgn="base">
        <a:spcBef>
          <a:spcPct val="20000"/>
        </a:spcBef>
        <a:spcAft>
          <a:spcPct val="0"/>
        </a:spcAft>
        <a:buChar char="»"/>
        <a:defRPr sz="1200" b="1">
          <a:solidFill>
            <a:schemeClr val="bg1"/>
          </a:solidFill>
          <a:latin typeface="+mn-lt"/>
          <a:ea typeface="+mn-ea"/>
        </a:defRPr>
      </a:lvl8pPr>
      <a:lvl9pPr marL="2914650" indent="-171450" algn="l" rtl="0" fontAlgn="base">
        <a:spcBef>
          <a:spcPct val="20000"/>
        </a:spcBef>
        <a:spcAft>
          <a:spcPct val="0"/>
        </a:spcAft>
        <a:buChar char="»"/>
        <a:defRPr sz="1200" b="1">
          <a:solidFill>
            <a:schemeClr val="bg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6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&#38647;&#38632;&#31934;&#24425;&#29255;&#27573;-&#39640;&#28165;480P.qsv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A_文本框 49"/>
          <p:cNvSpPr txBox="1"/>
          <p:nvPr>
            <p:custDataLst>
              <p:tags r:id="rId1"/>
            </p:custDataLst>
          </p:nvPr>
        </p:nvSpPr>
        <p:spPr>
          <a:xfrm>
            <a:off x="2402175" y="1353142"/>
            <a:ext cx="43396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弦外之音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·</a:t>
            </a:r>
            <a:r>
              <a:rPr lang="zh-CN" altLang="en-US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真实之声</a:t>
            </a:r>
            <a:endParaRPr kumimoji="0" sz="3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cxnSp>
        <p:nvCxnSpPr>
          <p:cNvPr id="53" name="PA_直接连接符 52"/>
          <p:cNvCxnSpPr/>
          <p:nvPr>
            <p:custDataLst>
              <p:tags r:id="rId2"/>
            </p:custDataLst>
          </p:nvPr>
        </p:nvCxnSpPr>
        <p:spPr>
          <a:xfrm>
            <a:off x="1652271" y="3030157"/>
            <a:ext cx="6166021" cy="0"/>
          </a:xfrm>
          <a:prstGeom prst="line">
            <a:avLst/>
          </a:prstGeom>
          <a:ln w="9525">
            <a:solidFill>
              <a:schemeClr val="tx2">
                <a:lumMod val="50000"/>
                <a:alpha val="28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PA_文本框 56"/>
          <p:cNvSpPr txBox="1"/>
          <p:nvPr>
            <p:custDataLst>
              <p:tags r:id="rId3"/>
            </p:custDataLst>
          </p:nvPr>
        </p:nvSpPr>
        <p:spPr>
          <a:xfrm>
            <a:off x="1918455" y="2300794"/>
            <a:ext cx="53070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品味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雷雨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3600" b="1" dirty="0"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台词的张力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4F81BD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52341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hlinkClick r:id="rId2" action="ppaction://hlinkfile"/>
            <a:extLst>
              <a:ext uri="{FF2B5EF4-FFF2-40B4-BE49-F238E27FC236}">
                <a16:creationId xmlns:a16="http://schemas.microsoft.com/office/drawing/2014/main" id="{3E6C4C4F-3011-4004-911D-49D4A32957E3}"/>
              </a:ext>
            </a:extLst>
          </p:cNvPr>
          <p:cNvSpPr txBox="1"/>
          <p:nvPr/>
        </p:nvSpPr>
        <p:spPr>
          <a:xfrm>
            <a:off x="1203416" y="1940936"/>
            <a:ext cx="6737168" cy="630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周朴园与鲁侍萍三十年后相见的片段</a:t>
            </a:r>
            <a:r>
              <a:rPr lang="en-US" altLang="zh-CN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……</a:t>
            </a:r>
          </a:p>
        </p:txBody>
      </p:sp>
    </p:spTree>
    <p:extLst>
      <p:ext uri="{BB962C8B-B14F-4D97-AF65-F5344CB8AC3E}">
        <p14:creationId xmlns:p14="http://schemas.microsoft.com/office/powerpoint/2010/main" val="2867685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6FF18519-6C44-45CC-ADA7-3605595845E6}"/>
              </a:ext>
            </a:extLst>
          </p:cNvPr>
          <p:cNvSpPr txBox="1"/>
          <p:nvPr/>
        </p:nvSpPr>
        <p:spPr>
          <a:xfrm>
            <a:off x="971550" y="1142419"/>
            <a:ext cx="7200899" cy="19234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66700" algn="just">
              <a:lnSpc>
                <a:spcPct val="150000"/>
              </a:lnSpc>
            </a:pPr>
            <a:r>
              <a:rPr lang="en-US" altLang="zh-CN" sz="2800" b="1" kern="100" dirty="0">
                <a:effectLst/>
                <a:latin typeface="方正姚体" panose="02010601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     </a:t>
            </a:r>
            <a:r>
              <a:rPr lang="zh-CN" altLang="en-US" sz="2800" b="1" kern="100" dirty="0">
                <a:latin typeface="方正姚体" panose="02010601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戏</a:t>
            </a:r>
            <a:r>
              <a:rPr lang="zh-CN" altLang="zh-CN" sz="2800" b="1" kern="100" dirty="0">
                <a:effectLst/>
                <a:latin typeface="方正姚体" panose="02010601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剧是舞台艺术，</a:t>
            </a:r>
            <a:r>
              <a:rPr lang="zh-CN" altLang="zh-CN" sz="2800" b="1" u="sng" kern="100" dirty="0">
                <a:solidFill>
                  <a:srgbClr val="FF0000"/>
                </a:solidFill>
                <a:effectLst/>
                <a:latin typeface="方正姚体" panose="02010601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台词及舞台说明</a:t>
            </a:r>
            <a:r>
              <a:rPr lang="zh-CN" altLang="zh-CN" sz="2800" b="1" kern="100" dirty="0">
                <a:effectLst/>
                <a:latin typeface="方正姚体" panose="02010601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是包含</a:t>
            </a:r>
            <a:r>
              <a:rPr lang="zh-CN" altLang="zh-CN" sz="2800" b="1" u="sng" kern="100" dirty="0">
                <a:solidFill>
                  <a:srgbClr val="FF0000"/>
                </a:solidFill>
                <a:effectLst/>
                <a:latin typeface="方正姚体" panose="02010601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动作、语气、语调</a:t>
            </a:r>
            <a:r>
              <a:rPr lang="zh-CN" altLang="en-US" sz="2800" b="1" kern="100" dirty="0">
                <a:effectLst/>
                <a:latin typeface="方正姚体" panose="02010601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等</a:t>
            </a:r>
            <a:r>
              <a:rPr lang="zh-CN" altLang="zh-CN" sz="2800" b="1" kern="100" dirty="0">
                <a:effectLst/>
                <a:latin typeface="方正姚体" panose="02010601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，潜在的还有人物的</a:t>
            </a:r>
            <a:r>
              <a:rPr lang="zh-CN" altLang="zh-CN" sz="2800" b="1" u="sng" kern="100" dirty="0">
                <a:solidFill>
                  <a:srgbClr val="FF0000"/>
                </a:solidFill>
                <a:effectLst/>
                <a:latin typeface="方正姚体" panose="02010601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心理活动变化</a:t>
            </a:r>
            <a:r>
              <a:rPr lang="zh-CN" altLang="zh-CN" sz="2800" b="1" kern="100" dirty="0">
                <a:effectLst/>
                <a:latin typeface="方正姚体" panose="02010601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26450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6291AA22-6219-4FFA-9D6E-2951E94EAB77}"/>
              </a:ext>
            </a:extLst>
          </p:cNvPr>
          <p:cNvSpPr/>
          <p:nvPr/>
        </p:nvSpPr>
        <p:spPr>
          <a:xfrm>
            <a:off x="137160" y="464343"/>
            <a:ext cx="8869680" cy="3222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 </a:t>
            </a:r>
            <a:r>
              <a:rPr lang="zh-CN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剧作家塑造舞台形象，必须通过</a:t>
            </a:r>
            <a:r>
              <a:rPr lang="zh-CN" altLang="zh-CN" sz="2800" b="1" u="sng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剧中人自己的语言和动作</a:t>
            </a:r>
            <a:r>
              <a:rPr lang="zh-CN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，直接诉诸观众的耳目，不像小说家那样，可以利用叙述人身份从旁加以说明以丰富读者的想象，因此</a:t>
            </a:r>
            <a:r>
              <a:rPr lang="zh-CN" altLang="zh-CN" sz="2800" b="1" u="sng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语言</a:t>
            </a:r>
            <a:r>
              <a:rPr lang="zh-CN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对于戏剧中的</a:t>
            </a:r>
            <a:r>
              <a:rPr lang="zh-CN" altLang="zh-CN" sz="2800" b="1" u="sng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性格描写</a:t>
            </a:r>
            <a:r>
              <a:rPr lang="zh-CN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具有特殊重要的作用。</a:t>
            </a:r>
            <a:endParaRPr lang="en-US" altLang="zh-CN" sz="2800" b="1" kern="100" dirty="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indent="266700" algn="r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——陈瘦竹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zh-CN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沈蔚德 《现代剧作家散论》</a:t>
            </a:r>
            <a:endParaRPr lang="zh-CN" altLang="zh-CN" sz="2800" b="1" kern="10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Box 93"/>
          <p:cNvSpPr txBox="1"/>
          <p:nvPr/>
        </p:nvSpPr>
        <p:spPr>
          <a:xfrm>
            <a:off x="0" y="322214"/>
            <a:ext cx="26125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altLang="zh-CN" sz="3200" b="1" dirty="0">
                <a:solidFill>
                  <a:srgbClr val="163A5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3200" b="1" dirty="0">
                <a:solidFill>
                  <a:srgbClr val="163A5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梳理文本</a:t>
            </a:r>
            <a:r>
              <a:rPr lang="en-US" altLang="zh-CN" sz="3200" b="1" dirty="0">
                <a:solidFill>
                  <a:srgbClr val="163A5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endParaRPr lang="zh-CN" altLang="en-US" sz="3200" b="1" dirty="0">
              <a:solidFill>
                <a:srgbClr val="163A5A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329638" y="1323682"/>
            <a:ext cx="8442511" cy="25766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2800" b="1" dirty="0">
                <a:solidFill>
                  <a:srgbClr val="163A5A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三个部分：</a:t>
            </a:r>
            <a:endParaRPr lang="en-US" altLang="zh-CN" sz="2800" b="1" dirty="0">
              <a:solidFill>
                <a:srgbClr val="163A5A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zh-CN" sz="2800" b="1" dirty="0">
                <a:solidFill>
                  <a:srgbClr val="163A5A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 </a:t>
            </a:r>
            <a:r>
              <a:rPr lang="zh-CN" altLang="en-US" sz="2800" b="1" dirty="0">
                <a:solidFill>
                  <a:srgbClr val="163A5A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周朴园与侍萍相认前（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开头至第</a:t>
            </a:r>
            <a:r>
              <a:rPr lang="en-US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30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页第</a:t>
            </a:r>
            <a:r>
              <a:rPr lang="en-US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行止</a:t>
            </a:r>
            <a:r>
              <a:rPr lang="zh-CN" altLang="en-US" sz="2800" b="1" dirty="0">
                <a:solidFill>
                  <a:srgbClr val="163A5A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zh-CN" sz="2800" b="1" dirty="0">
                <a:solidFill>
                  <a:srgbClr val="163A5A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2. </a:t>
            </a:r>
            <a:r>
              <a:rPr lang="zh-CN" altLang="en-US" sz="2800" b="1" dirty="0">
                <a:solidFill>
                  <a:srgbClr val="163A5A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周朴园与侍萍相认后（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至第</a:t>
            </a:r>
            <a:r>
              <a:rPr lang="en-US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32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页倒数第</a:t>
            </a:r>
            <a:r>
              <a:rPr lang="en-US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行止</a:t>
            </a:r>
            <a:r>
              <a:rPr lang="zh-CN" altLang="en-US" sz="2800" b="1" dirty="0">
                <a:solidFill>
                  <a:srgbClr val="163A5A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zh-CN" sz="2800" b="1" dirty="0">
                <a:solidFill>
                  <a:srgbClr val="163A5A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3. </a:t>
            </a:r>
            <a:r>
              <a:rPr lang="zh-CN" altLang="en-US" sz="2800" b="1" dirty="0">
                <a:solidFill>
                  <a:srgbClr val="163A5A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周朴园与鲁大海的冲突（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至结尾</a:t>
            </a:r>
            <a:r>
              <a:rPr lang="zh-CN" altLang="en-US" sz="2800" b="1" dirty="0">
                <a:solidFill>
                  <a:srgbClr val="163A5A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</a:p>
        </p:txBody>
      </p:sp>
      <p:cxnSp>
        <p:nvCxnSpPr>
          <p:cNvPr id="38" name="直接连接符 37"/>
          <p:cNvCxnSpPr>
            <a:cxnSpLocks/>
          </p:cNvCxnSpPr>
          <p:nvPr/>
        </p:nvCxnSpPr>
        <p:spPr>
          <a:xfrm>
            <a:off x="189014" y="1115335"/>
            <a:ext cx="8723760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234468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B0DC297E-D7D4-42CB-B0D1-F21E0E682F9F}"/>
              </a:ext>
            </a:extLst>
          </p:cNvPr>
          <p:cNvSpPr txBox="1"/>
          <p:nvPr/>
        </p:nvSpPr>
        <p:spPr>
          <a:xfrm>
            <a:off x="0" y="613642"/>
            <a:ext cx="9144000" cy="43271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533400" indent="273050" algn="just">
              <a:lnSpc>
                <a:spcPct val="125000"/>
              </a:lnSpc>
            </a:pPr>
            <a:r>
              <a:rPr lang="zh-CN" altLang="zh-CN" sz="2800" b="1" kern="100" dirty="0">
                <a:effectLst/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（</a:t>
            </a:r>
            <a:r>
              <a:rPr lang="zh-CN" altLang="en-US" sz="2800" b="1" kern="100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请根据示例，</a:t>
            </a:r>
            <a:r>
              <a:rPr lang="zh-CN" altLang="en-US" sz="2800" b="1" u="sng" kern="1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带着问题</a:t>
            </a:r>
            <a:r>
              <a:rPr lang="zh-CN" altLang="en-US" sz="2800" b="1" kern="100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跟搭档分角色细读台词，并</a:t>
            </a:r>
            <a:r>
              <a:rPr lang="zh-CN" altLang="en-US" sz="2800" b="1" u="sng" kern="1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选择能解答这个问题的台词部分</a:t>
            </a:r>
            <a:r>
              <a:rPr lang="zh-CN" altLang="en-US" sz="2800" b="1" kern="100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给大家展示。</a:t>
            </a:r>
            <a:r>
              <a:rPr lang="zh-CN" altLang="zh-CN" sz="2800" b="1" kern="100" dirty="0">
                <a:effectLst/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）</a:t>
            </a:r>
          </a:p>
          <a:p>
            <a:pPr marR="533400" indent="273050" algn="just">
              <a:lnSpc>
                <a:spcPct val="125000"/>
              </a:lnSpc>
            </a:pPr>
            <a:r>
              <a:rPr lang="en-US" altLang="zh-CN" sz="28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1. </a:t>
            </a:r>
            <a:r>
              <a:rPr lang="zh-CN" altLang="zh-CN" sz="28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每个同学</a:t>
            </a:r>
            <a:r>
              <a:rPr lang="zh-CN" altLang="zh-CN" sz="2800" b="1" u="sng" kern="1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找一个搭档</a:t>
            </a:r>
            <a:r>
              <a:rPr lang="zh-CN" altLang="zh-CN" sz="28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，将这个部分的台词</a:t>
            </a:r>
            <a:r>
              <a:rPr lang="zh-CN" altLang="zh-CN" sz="2800" b="1" u="sng" kern="1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分角色</a:t>
            </a:r>
            <a:r>
              <a:rPr lang="zh-CN" altLang="zh-CN" sz="28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朗读，注意</a:t>
            </a:r>
            <a:r>
              <a:rPr lang="zh-CN" altLang="en-US" sz="2800" b="1" u="sng" kern="1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人物的身份</a:t>
            </a:r>
            <a:r>
              <a:rPr lang="zh-CN" altLang="en-US" sz="28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zh-CN" altLang="zh-CN" sz="28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台词的</a:t>
            </a:r>
            <a:r>
              <a:rPr lang="zh-CN" altLang="zh-CN" sz="2800" b="1" u="sng" kern="1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语气、节奏</a:t>
            </a:r>
            <a:r>
              <a:rPr lang="zh-CN" altLang="zh-CN" sz="28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等</a:t>
            </a:r>
            <a:r>
              <a:rPr lang="zh-CN" altLang="en-US" sz="28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，最好做一些</a:t>
            </a:r>
            <a:r>
              <a:rPr lang="zh-CN" altLang="en-US" sz="2800" b="1" u="sng" kern="1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旁批</a:t>
            </a:r>
            <a:r>
              <a:rPr lang="zh-CN" altLang="zh-CN" sz="28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；</a:t>
            </a:r>
          </a:p>
          <a:p>
            <a:pPr marR="533400" indent="273050" algn="just">
              <a:lnSpc>
                <a:spcPct val="125000"/>
              </a:lnSpc>
            </a:pPr>
            <a:r>
              <a:rPr lang="en-US" altLang="zh-CN" sz="28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2. </a:t>
            </a:r>
            <a:r>
              <a:rPr lang="zh-CN" altLang="en-US" sz="2800" b="1" u="sng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演员同学</a:t>
            </a:r>
            <a:r>
              <a:rPr lang="zh-CN" altLang="zh-CN" sz="2800" b="1" u="sng" kern="1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展示</a:t>
            </a:r>
            <a:r>
              <a:rPr lang="zh-CN" altLang="en-US" sz="28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时</a:t>
            </a:r>
            <a:r>
              <a:rPr lang="zh-CN" altLang="zh-CN" sz="28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，其他同学都是导演，对展示的同学</a:t>
            </a:r>
            <a:r>
              <a:rPr lang="zh-CN" altLang="zh-CN" sz="2800" b="1" u="sng" kern="1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做点评</a:t>
            </a:r>
            <a:r>
              <a:rPr lang="zh-CN" altLang="zh-CN" sz="28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zh-CN" sz="2800" b="1" u="sng" kern="1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并说明理由</a:t>
            </a:r>
            <a:r>
              <a:rPr lang="zh-CN" altLang="zh-CN" sz="28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；</a:t>
            </a:r>
          </a:p>
          <a:p>
            <a:pPr>
              <a:lnSpc>
                <a:spcPct val="125000"/>
              </a:lnSpc>
            </a:pPr>
            <a:r>
              <a:rPr lang="en-US" altLang="zh-CN" sz="2800" b="1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                       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B35F30C9-C461-4F14-9EDF-FE6E128A4F18}"/>
              </a:ext>
            </a:extLst>
          </p:cNvPr>
          <p:cNvCxnSpPr>
            <a:cxnSpLocks/>
          </p:cNvCxnSpPr>
          <p:nvPr/>
        </p:nvCxnSpPr>
        <p:spPr>
          <a:xfrm>
            <a:off x="210120" y="599208"/>
            <a:ext cx="8723760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93">
            <a:extLst>
              <a:ext uri="{FF2B5EF4-FFF2-40B4-BE49-F238E27FC236}">
                <a16:creationId xmlns:a16="http://schemas.microsoft.com/office/drawing/2014/main" id="{27989D37-B2BD-4D43-AA77-2699BD3FEC1B}"/>
              </a:ext>
            </a:extLst>
          </p:cNvPr>
          <p:cNvSpPr txBox="1"/>
          <p:nvPr/>
        </p:nvSpPr>
        <p:spPr>
          <a:xfrm>
            <a:off x="-111318" y="0"/>
            <a:ext cx="82034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altLang="zh-CN" sz="3200" b="1" dirty="0">
                <a:solidFill>
                  <a:srgbClr val="163A5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3200" b="1" dirty="0">
                <a:solidFill>
                  <a:srgbClr val="163A5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活动</a:t>
            </a:r>
            <a:r>
              <a:rPr lang="en-US" altLang="zh-CN" sz="3200" b="1" dirty="0">
                <a:solidFill>
                  <a:srgbClr val="163A5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lang="zh-CN" altLang="en-US" sz="3200" b="1" dirty="0">
                <a:solidFill>
                  <a:srgbClr val="163A5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我是演员，也是导演</a:t>
            </a:r>
            <a:r>
              <a:rPr lang="en-US" altLang="zh-CN" sz="3200" b="1" dirty="0">
                <a:solidFill>
                  <a:srgbClr val="163A5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——</a:t>
            </a:r>
            <a:r>
              <a:rPr lang="zh-CN" altLang="en-US" sz="3200" b="1" dirty="0">
                <a:solidFill>
                  <a:srgbClr val="163A5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台词细读</a:t>
            </a:r>
          </a:p>
        </p:txBody>
      </p:sp>
    </p:spTree>
    <p:extLst>
      <p:ext uri="{BB962C8B-B14F-4D97-AF65-F5344CB8AC3E}">
        <p14:creationId xmlns:p14="http://schemas.microsoft.com/office/powerpoint/2010/main" val="3360763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59FD9F9E-9304-44A6-9EAA-504DD20487E2}"/>
              </a:ext>
            </a:extLst>
          </p:cNvPr>
          <p:cNvSpPr txBox="1"/>
          <p:nvPr/>
        </p:nvSpPr>
        <p:spPr>
          <a:xfrm>
            <a:off x="104503" y="992144"/>
            <a:ext cx="9039497" cy="9845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周朴园：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梅家的一个年轻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小姐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很贤惠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，也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很规矩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，有一天夜里，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忽然地投水死了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400" b="1" u="sng" dirty="0">
                <a:latin typeface="楷体" panose="02010609060101010101" pitchFamily="49" charset="-122"/>
                <a:ea typeface="楷体" panose="02010609060101010101" pitchFamily="49" charset="-122"/>
              </a:rPr>
              <a:t>后来，后来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你知道吗？</a:t>
            </a:r>
          </a:p>
        </p:txBody>
      </p:sp>
      <p:sp>
        <p:nvSpPr>
          <p:cNvPr id="6" name="TextBox 51">
            <a:extLst>
              <a:ext uri="{FF2B5EF4-FFF2-40B4-BE49-F238E27FC236}">
                <a16:creationId xmlns:a16="http://schemas.microsoft.com/office/drawing/2014/main" id="{CC06A412-BCCB-44AC-82CF-B5253B932861}"/>
              </a:ext>
            </a:extLst>
          </p:cNvPr>
          <p:cNvSpPr txBox="1"/>
          <p:nvPr/>
        </p:nvSpPr>
        <p:spPr>
          <a:xfrm>
            <a:off x="-104503" y="260013"/>
            <a:ext cx="90394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8">
              <a:defRPr/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示例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lang="zh-CN" altLang="en-US" sz="2400" b="1" spc="300" dirty="0">
                <a:solidFill>
                  <a:prstClr val="black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为何三十年前的事，周和鲁说出来的是不同的版本？</a:t>
            </a:r>
            <a:endParaRPr kumimoji="0" lang="zh-CN" altLang="en-US" sz="24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兰亭细黑_GBK" panose="02000000000000000000" pitchFamily="2" charset="-122"/>
              <a:ea typeface="方正兰亭细黑_GBK" panose="02000000000000000000" pitchFamily="2" charset="-122"/>
              <a:cs typeface="+mn-cs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68059670-2ED8-487C-9F00-BFFD6A0E3C56}"/>
              </a:ext>
            </a:extLst>
          </p:cNvPr>
          <p:cNvSpPr txBox="1"/>
          <p:nvPr/>
        </p:nvSpPr>
        <p:spPr>
          <a:xfrm>
            <a:off x="0" y="2201616"/>
            <a:ext cx="9039497" cy="24248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鲁侍萍：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可是她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不是小姐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，她也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不贤惠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，并且听说是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不大规矩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的。</a:t>
            </a:r>
          </a:p>
          <a:p>
            <a:pPr>
              <a:lnSpc>
                <a:spcPct val="130000"/>
              </a:lnSpc>
            </a:pPr>
            <a:r>
              <a:rPr lang="zh-CN" altLang="en-US" sz="24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鲁侍萍：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这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是个下等人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不很守本分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的。听说她跟那时周公馆的少爷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有点不清白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，生了两个儿子。生了第二个，才过三天，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忽然周少爷不要了她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400" b="1" u="sng" dirty="0">
                <a:latin typeface="楷体" panose="02010609060101010101" pitchFamily="49" charset="-122"/>
                <a:ea typeface="楷体" panose="02010609060101010101" pitchFamily="49" charset="-122"/>
              </a:rPr>
              <a:t>大孩子就放在周公馆，刚生的孩子抱在怀里，在年三十夜里投河死的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522284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0ACC299B-C725-4692-9186-EE5ABD30F4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3354413"/>
              </p:ext>
            </p:extLst>
          </p:nvPr>
        </p:nvGraphicFramePr>
        <p:xfrm>
          <a:off x="0" y="217913"/>
          <a:ext cx="9144000" cy="4510088"/>
        </p:xfrm>
        <a:graphic>
          <a:graphicData uri="http://schemas.openxmlformats.org/drawingml/2006/table">
            <a:tbl>
              <a:tblPr firstRow="1" firstCol="1" bandRow="1"/>
              <a:tblGrid>
                <a:gridCol w="2377440">
                  <a:extLst>
                    <a:ext uri="{9D8B030D-6E8A-4147-A177-3AD203B41FA5}">
                      <a16:colId xmlns:a16="http://schemas.microsoft.com/office/drawing/2014/main" val="2063286675"/>
                    </a:ext>
                  </a:extLst>
                </a:gridCol>
                <a:gridCol w="4141510">
                  <a:extLst>
                    <a:ext uri="{9D8B030D-6E8A-4147-A177-3AD203B41FA5}">
                      <a16:colId xmlns:a16="http://schemas.microsoft.com/office/drawing/2014/main" val="3370385920"/>
                    </a:ext>
                  </a:extLst>
                </a:gridCol>
                <a:gridCol w="905105">
                  <a:extLst>
                    <a:ext uri="{9D8B030D-6E8A-4147-A177-3AD203B41FA5}">
                      <a16:colId xmlns:a16="http://schemas.microsoft.com/office/drawing/2014/main" val="2661359242"/>
                    </a:ext>
                  </a:extLst>
                </a:gridCol>
                <a:gridCol w="1719945">
                  <a:extLst>
                    <a:ext uri="{9D8B030D-6E8A-4147-A177-3AD203B41FA5}">
                      <a16:colId xmlns:a16="http://schemas.microsoft.com/office/drawing/2014/main" val="247297419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  <a:latin typeface="等线" panose="02010600030101010101" pitchFamily="2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台词及问题引导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  <a:latin typeface="等线" panose="02010600030101010101" pitchFamily="2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弦外之音（心理活动）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  <a:latin typeface="等线" panose="02010600030101010101" pitchFamily="2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语气语调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  <a:latin typeface="等线" panose="02010600030101010101" pitchFamily="2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人物性格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28695159"/>
                  </a:ext>
                </a:extLst>
              </a:tr>
              <a:tr h="129413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zh-CN" sz="2400" b="1" kern="100" dirty="0">
                          <a:effectLst/>
                          <a:latin typeface="等线" panose="02010600030101010101" pitchFamily="2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【示例】</a:t>
                      </a:r>
                      <a:endParaRPr lang="en-US" altLang="zh-CN" sz="2400" b="1" kern="100" dirty="0">
                        <a:effectLst/>
                        <a:latin typeface="等线" panose="02010600030101010101" pitchFamily="2" charset="-122"/>
                        <a:ea typeface="楷体" panose="02010609060101010101" pitchFamily="49" charset="-122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zh-CN" sz="2400" b="1" kern="100" dirty="0">
                          <a:effectLst/>
                          <a:latin typeface="等线" panose="02010600030101010101" pitchFamily="2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周朴园：梅家的一个</a:t>
                      </a:r>
                      <a:r>
                        <a:rPr lang="zh-CN" sz="2400" b="1" u="sng" kern="100" dirty="0"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年轻小姐</a:t>
                      </a:r>
                      <a:r>
                        <a:rPr lang="zh-CN" sz="2400" b="1" kern="100" dirty="0">
                          <a:effectLst/>
                          <a:latin typeface="等线" panose="02010600030101010101" pitchFamily="2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zh-CN" sz="2400" b="1" u="sng" kern="100" dirty="0"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很贤惠</a:t>
                      </a:r>
                      <a:r>
                        <a:rPr lang="zh-CN" sz="2400" b="1" kern="100" dirty="0">
                          <a:effectLst/>
                          <a:latin typeface="等线" panose="02010600030101010101" pitchFamily="2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，也</a:t>
                      </a:r>
                      <a:r>
                        <a:rPr lang="zh-CN" sz="2400" b="1" u="sng" kern="100" dirty="0">
                          <a:effectLst/>
                          <a:latin typeface="等线" panose="02010600030101010101" pitchFamily="2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很规矩</a:t>
                      </a:r>
                      <a:r>
                        <a:rPr lang="zh-CN" sz="2400" b="1" kern="100" dirty="0">
                          <a:effectLst/>
                          <a:latin typeface="等线" panose="02010600030101010101" pitchFamily="2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，有一天夜里，</a:t>
                      </a:r>
                      <a:r>
                        <a:rPr lang="zh-CN" sz="2400" b="1" u="sng" kern="100" dirty="0"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忽然地投水死了</a:t>
                      </a:r>
                      <a:r>
                        <a:rPr lang="zh-CN" sz="2400" b="1" kern="100" dirty="0">
                          <a:effectLst/>
                          <a:latin typeface="等线" panose="02010600030101010101" pitchFamily="2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，后来，后来，——你知道吗？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</a:pPr>
                      <a:endParaRPr lang="zh-CN" sz="20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zh-CN" sz="2400" b="1" kern="100" dirty="0">
                          <a:effectLst/>
                          <a:latin typeface="等线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周朴园在</a:t>
                      </a:r>
                      <a:r>
                        <a:rPr lang="zh-CN" sz="2400" b="1" u="sng" kern="100" dirty="0"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模糊和美化</a:t>
                      </a:r>
                      <a:r>
                        <a:rPr lang="zh-CN" sz="2400" b="1" kern="100" dirty="0">
                          <a:effectLst/>
                          <a:latin typeface="等线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那段经历，一是</a:t>
                      </a:r>
                      <a:r>
                        <a:rPr lang="zh-CN" sz="2400" b="1" u="sng" kern="100" dirty="0"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符合他自己的身份、地位</a:t>
                      </a:r>
                      <a:r>
                        <a:rPr lang="zh-CN" sz="2400" b="1" kern="100" dirty="0">
                          <a:effectLst/>
                          <a:latin typeface="等线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；二是那段经历确实是</a:t>
                      </a:r>
                      <a:r>
                        <a:rPr lang="zh-CN" sz="2400" b="1" u="sng" kern="100" dirty="0"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他此生最美好的回忆</a:t>
                      </a:r>
                      <a:r>
                        <a:rPr lang="zh-CN" sz="2400" b="1" kern="100" dirty="0">
                          <a:effectLst/>
                          <a:latin typeface="等线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，成为他此后三十年的</a:t>
                      </a:r>
                      <a:r>
                        <a:rPr lang="zh-CN" sz="2400" b="1" u="sng" kern="100" dirty="0"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精神寄托</a:t>
                      </a:r>
                      <a:r>
                        <a:rPr lang="zh-CN" sz="2400" b="1" kern="100" dirty="0">
                          <a:effectLst/>
                          <a:latin typeface="等线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，空虚的精神得到抚慰</a:t>
                      </a:r>
                      <a:r>
                        <a:rPr lang="zh-CN" altLang="en-US" sz="2400" b="1" kern="100" dirty="0">
                          <a:effectLst/>
                          <a:latin typeface="等线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。还表示自己不清楚后情以</a:t>
                      </a:r>
                      <a:r>
                        <a:rPr lang="zh-CN" sz="2400" b="1" u="sng" kern="100" dirty="0"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减轻自己的罪孽感</a:t>
                      </a:r>
                      <a:r>
                        <a:rPr lang="zh-CN" sz="2400" b="1" kern="100" dirty="0">
                          <a:effectLst/>
                          <a:latin typeface="等线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。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sz="20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sz="20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76806"/>
                  </a:ext>
                </a:extLst>
              </a:tr>
            </a:tbl>
          </a:graphicData>
        </a:graphic>
      </p:graphicFrame>
      <p:sp>
        <p:nvSpPr>
          <p:cNvPr id="8" name="TextBox 51">
            <a:extLst>
              <a:ext uri="{FF2B5EF4-FFF2-40B4-BE49-F238E27FC236}">
                <a16:creationId xmlns:a16="http://schemas.microsoft.com/office/drawing/2014/main" id="{5F5262AC-37CC-4EDF-84AF-75F82D1E5510}"/>
              </a:ext>
            </a:extLst>
          </p:cNvPr>
          <p:cNvSpPr txBox="1"/>
          <p:nvPr/>
        </p:nvSpPr>
        <p:spPr>
          <a:xfrm>
            <a:off x="6582321" y="2249057"/>
            <a:ext cx="862148" cy="1113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8">
              <a:lnSpc>
                <a:spcPct val="150000"/>
              </a:lnSpc>
              <a:defRPr/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悠长</a:t>
            </a:r>
            <a:endParaRPr lang="en-US" altLang="zh-CN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defTabSz="914378">
              <a:lnSpc>
                <a:spcPct val="150000"/>
              </a:lnSpc>
              <a:defRPr/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舒缓</a:t>
            </a:r>
          </a:p>
        </p:txBody>
      </p:sp>
      <p:sp>
        <p:nvSpPr>
          <p:cNvPr id="9" name="TextBox 51">
            <a:extLst>
              <a:ext uri="{FF2B5EF4-FFF2-40B4-BE49-F238E27FC236}">
                <a16:creationId xmlns:a16="http://schemas.microsoft.com/office/drawing/2014/main" id="{9862AAA0-0816-4C39-AC28-891A6C7E0113}"/>
              </a:ext>
            </a:extLst>
          </p:cNvPr>
          <p:cNvSpPr txBox="1"/>
          <p:nvPr/>
        </p:nvSpPr>
        <p:spPr>
          <a:xfrm>
            <a:off x="7529175" y="2249057"/>
            <a:ext cx="1428204" cy="1113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8">
              <a:lnSpc>
                <a:spcPct val="150000"/>
              </a:lnSpc>
              <a:defRPr/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孤独深情自欺欺人</a:t>
            </a:r>
          </a:p>
        </p:txBody>
      </p:sp>
    </p:spTree>
    <p:extLst>
      <p:ext uri="{BB962C8B-B14F-4D97-AF65-F5344CB8AC3E}">
        <p14:creationId xmlns:p14="http://schemas.microsoft.com/office/powerpoint/2010/main" val="315904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0ACC299B-C725-4692-9186-EE5ABD30F4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6642752"/>
              </p:ext>
            </p:extLst>
          </p:nvPr>
        </p:nvGraphicFramePr>
        <p:xfrm>
          <a:off x="0" y="0"/>
          <a:ext cx="9144000" cy="4835716"/>
        </p:xfrm>
        <a:graphic>
          <a:graphicData uri="http://schemas.openxmlformats.org/drawingml/2006/table">
            <a:tbl>
              <a:tblPr firstRow="1" firstCol="1" bandRow="1"/>
              <a:tblGrid>
                <a:gridCol w="3357154">
                  <a:extLst>
                    <a:ext uri="{9D8B030D-6E8A-4147-A177-3AD203B41FA5}">
                      <a16:colId xmlns:a16="http://schemas.microsoft.com/office/drawing/2014/main" val="2063286675"/>
                    </a:ext>
                  </a:extLst>
                </a:gridCol>
                <a:gridCol w="3161796">
                  <a:extLst>
                    <a:ext uri="{9D8B030D-6E8A-4147-A177-3AD203B41FA5}">
                      <a16:colId xmlns:a16="http://schemas.microsoft.com/office/drawing/2014/main" val="3370385920"/>
                    </a:ext>
                  </a:extLst>
                </a:gridCol>
                <a:gridCol w="905105">
                  <a:extLst>
                    <a:ext uri="{9D8B030D-6E8A-4147-A177-3AD203B41FA5}">
                      <a16:colId xmlns:a16="http://schemas.microsoft.com/office/drawing/2014/main" val="2661359242"/>
                    </a:ext>
                  </a:extLst>
                </a:gridCol>
                <a:gridCol w="1719945">
                  <a:extLst>
                    <a:ext uri="{9D8B030D-6E8A-4147-A177-3AD203B41FA5}">
                      <a16:colId xmlns:a16="http://schemas.microsoft.com/office/drawing/2014/main" val="247297419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  <a:latin typeface="等线" panose="02010600030101010101" pitchFamily="2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台词及问题引导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  <a:latin typeface="等线" panose="02010600030101010101" pitchFamily="2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弦外之音（心理活动）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  <a:latin typeface="等线" panose="02010600030101010101" pitchFamily="2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语气语调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2400" b="1" kern="100" dirty="0">
                          <a:effectLst/>
                          <a:latin typeface="等线" panose="02010600030101010101" pitchFamily="2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人物性格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28695159"/>
                  </a:ext>
                </a:extLst>
              </a:tr>
              <a:tr h="129413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zh-CN" sz="2400" b="1" kern="100" dirty="0">
                          <a:effectLst/>
                          <a:latin typeface="等线" panose="02010600030101010101" pitchFamily="2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【示例】</a:t>
                      </a:r>
                      <a:endParaRPr lang="en-US" altLang="zh-CN" sz="2400" b="1" kern="100" dirty="0">
                        <a:effectLst/>
                        <a:latin typeface="等线" panose="02010600030101010101" pitchFamily="2" charset="-122"/>
                        <a:ea typeface="楷体" panose="02010609060101010101" pitchFamily="49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CN" alt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方正姚体" panose="02010601030101010101" pitchFamily="2" charset="-122"/>
                          <a:ea typeface="方正姚体" panose="02010601030101010101" pitchFamily="2" charset="-122"/>
                          <a:cs typeface="+mn-cs"/>
                        </a:rPr>
                        <a:t>鲁侍萍：</a:t>
                      </a:r>
                      <a:r>
                        <a:rPr kumimoji="0" lang="zh-CN" alt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  <a:cs typeface="+mn-cs"/>
                        </a:rPr>
                        <a:t>可是她</a:t>
                      </a:r>
                      <a:r>
                        <a:rPr kumimoji="0" lang="zh-CN" altLang="en-US" sz="2000" b="1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  <a:cs typeface="+mn-cs"/>
                        </a:rPr>
                        <a:t>不是小姐</a:t>
                      </a:r>
                      <a:r>
                        <a:rPr kumimoji="0" lang="zh-CN" alt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  <a:cs typeface="+mn-cs"/>
                        </a:rPr>
                        <a:t>，她也</a:t>
                      </a:r>
                      <a:r>
                        <a:rPr kumimoji="0" lang="zh-CN" altLang="en-US" sz="2000" b="1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  <a:cs typeface="+mn-cs"/>
                        </a:rPr>
                        <a:t>不贤惠</a:t>
                      </a:r>
                      <a:r>
                        <a:rPr kumimoji="0" lang="zh-CN" alt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  <a:cs typeface="+mn-cs"/>
                        </a:rPr>
                        <a:t>，并且听说是</a:t>
                      </a:r>
                      <a:r>
                        <a:rPr kumimoji="0" lang="zh-CN" altLang="en-US" sz="2000" b="1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  <a:cs typeface="+mn-cs"/>
                        </a:rPr>
                        <a:t>不大规矩</a:t>
                      </a:r>
                      <a:r>
                        <a:rPr kumimoji="0" lang="zh-CN" alt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  <a:cs typeface="+mn-cs"/>
                        </a:rPr>
                        <a:t>的。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CN" alt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方正姚体" panose="02010601030101010101" pitchFamily="2" charset="-122"/>
                          <a:ea typeface="方正姚体" panose="02010601030101010101" pitchFamily="2" charset="-122"/>
                          <a:cs typeface="+mn-cs"/>
                        </a:rPr>
                        <a:t>鲁侍萍：</a:t>
                      </a:r>
                      <a:r>
                        <a:rPr kumimoji="0" lang="zh-CN" alt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  <a:cs typeface="+mn-cs"/>
                        </a:rPr>
                        <a:t>这</a:t>
                      </a:r>
                      <a:r>
                        <a:rPr kumimoji="0" lang="zh-CN" altLang="en-US" sz="2000" b="1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  <a:cs typeface="+mn-cs"/>
                        </a:rPr>
                        <a:t>是个下等人</a:t>
                      </a:r>
                      <a:r>
                        <a:rPr kumimoji="0" lang="zh-CN" alt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  <a:cs typeface="+mn-cs"/>
                        </a:rPr>
                        <a:t>，</a:t>
                      </a:r>
                      <a:r>
                        <a:rPr kumimoji="0" lang="zh-CN" altLang="en-US" sz="2000" b="1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  <a:cs typeface="+mn-cs"/>
                        </a:rPr>
                        <a:t>不很守本分</a:t>
                      </a:r>
                      <a:r>
                        <a:rPr kumimoji="0" lang="zh-CN" alt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  <a:cs typeface="+mn-cs"/>
                        </a:rPr>
                        <a:t>的。听说她跟那时周公馆的少爷</a:t>
                      </a:r>
                      <a:r>
                        <a:rPr kumimoji="0" lang="zh-CN" altLang="en-US" sz="2000" b="1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  <a:cs typeface="+mn-cs"/>
                        </a:rPr>
                        <a:t>有点不清白</a:t>
                      </a:r>
                      <a:r>
                        <a:rPr kumimoji="0" lang="zh-CN" alt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  <a:cs typeface="+mn-cs"/>
                        </a:rPr>
                        <a:t>，生了两个儿子。生了第二个，才过三天，</a:t>
                      </a:r>
                      <a:r>
                        <a:rPr kumimoji="0" lang="zh-CN" altLang="en-US" sz="2000" b="1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  <a:cs typeface="+mn-cs"/>
                        </a:rPr>
                        <a:t>忽然周少爷不要了她</a:t>
                      </a:r>
                      <a:r>
                        <a:rPr kumimoji="0" lang="zh-CN" alt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  <a:cs typeface="+mn-cs"/>
                        </a:rPr>
                        <a:t>，</a:t>
                      </a:r>
                      <a:r>
                        <a:rPr kumimoji="0" lang="zh-CN" altLang="en-US" sz="2000" b="1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  <a:cs typeface="+mn-cs"/>
                        </a:rPr>
                        <a:t>大孩子就放在周公馆，刚生的孩子抱在怀里，在年三十夜里投河死的</a:t>
                      </a:r>
                      <a:r>
                        <a:rPr kumimoji="0" lang="zh-CN" alt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楷体" panose="02010609060101010101" pitchFamily="49" charset="-122"/>
                          <a:ea typeface="楷体" panose="02010609060101010101" pitchFamily="49" charset="-122"/>
                          <a:cs typeface="+mn-cs"/>
                        </a:rPr>
                        <a:t>。</a:t>
                      </a:r>
                    </a:p>
                    <a:p>
                      <a:pPr algn="just">
                        <a:lnSpc>
                          <a:spcPct val="115000"/>
                        </a:lnSpc>
                      </a:pPr>
                      <a:endParaRPr lang="zh-CN" sz="20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zh-CN" altLang="en-US" sz="2400" b="1" kern="100" dirty="0">
                          <a:effectLst/>
                          <a:latin typeface="等线" panose="02010600030101010101" pitchFamily="2" charset="-122"/>
                          <a:ea typeface="+mn-ea"/>
                          <a:cs typeface="Times New Roman" panose="02020603050405020304" pitchFamily="18" charset="0"/>
                        </a:rPr>
                        <a:t>鲁侍萍清晰记得并当面揭露事实真相，她</a:t>
                      </a:r>
                      <a:r>
                        <a:rPr lang="zh-CN" altLang="en-US" sz="2400" b="1" u="sng" kern="100" dirty="0"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+mn-ea"/>
                          <a:cs typeface="Times New Roman" panose="02020603050405020304" pitchFamily="18" charset="0"/>
                        </a:rPr>
                        <a:t>极力否定</a:t>
                      </a:r>
                      <a:r>
                        <a:rPr lang="zh-CN" altLang="en-US" sz="2400" b="1" kern="100" dirty="0">
                          <a:effectLst/>
                          <a:latin typeface="等线" panose="02010600030101010101" pitchFamily="2" charset="-122"/>
                          <a:ea typeface="+mn-ea"/>
                          <a:cs typeface="Times New Roman" panose="02020603050405020304" pitchFamily="18" charset="0"/>
                        </a:rPr>
                        <a:t>那一段经历，并</a:t>
                      </a:r>
                      <a:r>
                        <a:rPr lang="zh-CN" altLang="en-US" sz="2400" b="1" u="sng" kern="100" dirty="0"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+mn-ea"/>
                          <a:cs typeface="Times New Roman" panose="02020603050405020304" pitchFamily="18" charset="0"/>
                        </a:rPr>
                        <a:t>清醒地认识到过去的错误</a:t>
                      </a:r>
                      <a:r>
                        <a:rPr lang="zh-CN" altLang="en-US" sz="2400" b="1" kern="100" dirty="0">
                          <a:effectLst/>
                          <a:latin typeface="等线" panose="02010600030101010101" pitchFamily="2" charset="-122"/>
                          <a:ea typeface="+mn-ea"/>
                          <a:cs typeface="Times New Roman" panose="02020603050405020304" pitchFamily="18" charset="0"/>
                        </a:rPr>
                        <a:t>，她感到</a:t>
                      </a:r>
                      <a:r>
                        <a:rPr lang="zh-CN" altLang="en-US" sz="2400" b="1" u="sng" kern="100" dirty="0"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+mn-ea"/>
                          <a:cs typeface="Times New Roman" panose="02020603050405020304" pitchFamily="18" charset="0"/>
                        </a:rPr>
                        <a:t>懊悔、愤恨</a:t>
                      </a:r>
                      <a:r>
                        <a:rPr lang="zh-CN" altLang="en-US" sz="2400" b="1" kern="100" dirty="0">
                          <a:effectLst/>
                          <a:latin typeface="等线" panose="02010600030101010101" pitchFamily="2" charset="-122"/>
                          <a:ea typeface="+mn-ea"/>
                          <a:cs typeface="Times New Roman" panose="02020603050405020304" pitchFamily="18" charset="0"/>
                        </a:rPr>
                        <a:t>，以此</a:t>
                      </a:r>
                      <a:r>
                        <a:rPr lang="zh-CN" altLang="en-US" sz="2400" b="1" u="sng" kern="100" dirty="0">
                          <a:solidFill>
                            <a:srgbClr val="FF0000"/>
                          </a:solidFill>
                          <a:effectLst/>
                          <a:latin typeface="等线" panose="02010600030101010101" pitchFamily="2" charset="-122"/>
                          <a:ea typeface="+mn-ea"/>
                          <a:cs typeface="Times New Roman" panose="02020603050405020304" pitchFamily="18" charset="0"/>
                        </a:rPr>
                        <a:t>提醒自己不再犯同样的错误</a:t>
                      </a:r>
                      <a:r>
                        <a:rPr lang="zh-CN" altLang="en-US" sz="2400" b="1" kern="100" dirty="0">
                          <a:effectLst/>
                          <a:latin typeface="等线" panose="02010600030101010101" pitchFamily="2" charset="-122"/>
                          <a:ea typeface="+mn-ea"/>
                          <a:cs typeface="Times New Roman" panose="02020603050405020304" pitchFamily="18" charset="0"/>
                        </a:rPr>
                        <a:t>。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sz="20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sz="20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76806"/>
                  </a:ext>
                </a:extLst>
              </a:tr>
            </a:tbl>
          </a:graphicData>
        </a:graphic>
      </p:graphicFrame>
      <p:sp>
        <p:nvSpPr>
          <p:cNvPr id="8" name="TextBox 51">
            <a:extLst>
              <a:ext uri="{FF2B5EF4-FFF2-40B4-BE49-F238E27FC236}">
                <a16:creationId xmlns:a16="http://schemas.microsoft.com/office/drawing/2014/main" id="{5F5262AC-37CC-4EDF-84AF-75F82D1E5510}"/>
              </a:ext>
            </a:extLst>
          </p:cNvPr>
          <p:cNvSpPr txBox="1"/>
          <p:nvPr/>
        </p:nvSpPr>
        <p:spPr>
          <a:xfrm>
            <a:off x="6582321" y="2249057"/>
            <a:ext cx="8621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8">
              <a:defRPr/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冷静克制</a:t>
            </a:r>
          </a:p>
        </p:txBody>
      </p:sp>
      <p:sp>
        <p:nvSpPr>
          <p:cNvPr id="9" name="TextBox 51">
            <a:extLst>
              <a:ext uri="{FF2B5EF4-FFF2-40B4-BE49-F238E27FC236}">
                <a16:creationId xmlns:a16="http://schemas.microsoft.com/office/drawing/2014/main" id="{9862AAA0-0816-4C39-AC28-891A6C7E0113}"/>
              </a:ext>
            </a:extLst>
          </p:cNvPr>
          <p:cNvSpPr txBox="1"/>
          <p:nvPr/>
        </p:nvSpPr>
        <p:spPr>
          <a:xfrm>
            <a:off x="7580132" y="2340917"/>
            <a:ext cx="14282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8">
              <a:defRPr/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坚韧自尊</a:t>
            </a:r>
          </a:p>
        </p:txBody>
      </p:sp>
    </p:spTree>
    <p:extLst>
      <p:ext uri="{BB962C8B-B14F-4D97-AF65-F5344CB8AC3E}">
        <p14:creationId xmlns:p14="http://schemas.microsoft.com/office/powerpoint/2010/main" val="3923214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B0DC297E-D7D4-42CB-B0D1-F21E0E682F9F}"/>
              </a:ext>
            </a:extLst>
          </p:cNvPr>
          <p:cNvSpPr txBox="1"/>
          <p:nvPr/>
        </p:nvSpPr>
        <p:spPr>
          <a:xfrm>
            <a:off x="210120" y="677481"/>
            <a:ext cx="9144000" cy="3788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533400" indent="273050" algn="just">
              <a:lnSpc>
                <a:spcPct val="125000"/>
              </a:lnSpc>
            </a:pPr>
            <a:r>
              <a:rPr lang="zh-CN" altLang="zh-CN" sz="2800" b="1" kern="100" dirty="0">
                <a:effectLst/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（</a:t>
            </a:r>
            <a:r>
              <a:rPr lang="zh-CN" altLang="en-US" sz="2800" b="1" kern="100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请根据示例，</a:t>
            </a:r>
            <a:r>
              <a:rPr lang="zh-CN" altLang="en-US" sz="2800" b="1" u="sng" kern="1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带着问题</a:t>
            </a:r>
            <a:r>
              <a:rPr lang="zh-CN" altLang="en-US" sz="2800" b="1" kern="100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跟搭档分角色细读台词，并</a:t>
            </a:r>
            <a:r>
              <a:rPr lang="zh-CN" altLang="en-US" sz="2800" b="1" u="sng" kern="1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选择能解答这个问题的台词部分</a:t>
            </a:r>
            <a:r>
              <a:rPr lang="zh-CN" altLang="en-US" sz="2800" b="1" kern="100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给大家展示。</a:t>
            </a:r>
            <a:r>
              <a:rPr lang="zh-CN" altLang="zh-CN" sz="2800" b="1" kern="100" dirty="0">
                <a:effectLst/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）</a:t>
            </a:r>
          </a:p>
          <a:p>
            <a:pPr marR="533400" lvl="0" indent="273050" algn="just">
              <a:lnSpc>
                <a:spcPct val="125000"/>
              </a:lnSpc>
            </a:pPr>
            <a:r>
              <a:rPr lang="en-US" altLang="zh-CN" sz="2800" b="1" kern="1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1. </a:t>
            </a:r>
            <a:r>
              <a:rPr lang="zh-CN" altLang="zh-CN" sz="2800" b="1" kern="1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每个同学</a:t>
            </a:r>
            <a:r>
              <a:rPr lang="zh-CN" altLang="zh-CN" sz="2800" b="1" u="sng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找一个搭档</a:t>
            </a:r>
            <a:r>
              <a:rPr lang="zh-CN" altLang="zh-CN" sz="2800" b="1" kern="1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，将这个部分的台词</a:t>
            </a:r>
            <a:r>
              <a:rPr lang="zh-CN" altLang="zh-CN" sz="2800" b="1" u="sng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分角色</a:t>
            </a:r>
            <a:r>
              <a:rPr lang="zh-CN" altLang="zh-CN" sz="2800" b="1" kern="1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朗读，注意</a:t>
            </a:r>
            <a:r>
              <a:rPr lang="zh-CN" altLang="en-US" sz="2800" b="1" u="sng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人物的身份</a:t>
            </a:r>
            <a:r>
              <a:rPr lang="zh-CN" altLang="en-US" sz="2800" b="1" kern="1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zh-CN" altLang="zh-CN" sz="2800" b="1" kern="1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台词的</a:t>
            </a:r>
            <a:r>
              <a:rPr lang="zh-CN" altLang="zh-CN" sz="2800" b="1" u="sng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语气、节奏</a:t>
            </a:r>
            <a:r>
              <a:rPr lang="zh-CN" altLang="zh-CN" sz="2800" b="1" kern="1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等</a:t>
            </a:r>
            <a:r>
              <a:rPr lang="zh-CN" altLang="en-US" sz="2800" b="1" kern="1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，最好做一些</a:t>
            </a:r>
            <a:r>
              <a:rPr lang="zh-CN" altLang="en-US" sz="2800" b="1" u="sng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旁批</a:t>
            </a:r>
            <a:r>
              <a:rPr lang="zh-CN" altLang="zh-CN" sz="2800" b="1" kern="1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；</a:t>
            </a:r>
          </a:p>
          <a:p>
            <a:pPr marR="533400" lvl="0" indent="273050" algn="just">
              <a:lnSpc>
                <a:spcPct val="125000"/>
              </a:lnSpc>
            </a:pPr>
            <a:r>
              <a:rPr lang="en-US" altLang="zh-CN" sz="2800" b="1" kern="1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2. </a:t>
            </a:r>
            <a:r>
              <a:rPr lang="zh-CN" altLang="en-US" sz="2800" b="1" u="sng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演员同学</a:t>
            </a:r>
            <a:r>
              <a:rPr lang="zh-CN" altLang="zh-CN" sz="2800" b="1" u="sng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展示</a:t>
            </a:r>
            <a:r>
              <a:rPr lang="zh-CN" altLang="en-US" sz="2800" b="1" kern="1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时</a:t>
            </a:r>
            <a:r>
              <a:rPr lang="zh-CN" altLang="zh-CN" sz="2800" b="1" kern="1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，其他同学都是导演，对展示的同学</a:t>
            </a:r>
            <a:r>
              <a:rPr lang="zh-CN" altLang="zh-CN" sz="2800" b="1" u="sng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做点评</a:t>
            </a:r>
            <a:r>
              <a:rPr lang="zh-CN" altLang="zh-CN" sz="2800" b="1" kern="1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zh-CN" sz="2800" b="1" u="sng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并说明理由</a:t>
            </a:r>
            <a:r>
              <a:rPr lang="zh-CN" altLang="zh-CN" sz="2800" b="1" kern="1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；</a:t>
            </a:r>
            <a:endParaRPr lang="zh-CN" altLang="zh-CN" sz="2800" b="1" kern="10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B35F30C9-C461-4F14-9EDF-FE6E128A4F18}"/>
              </a:ext>
            </a:extLst>
          </p:cNvPr>
          <p:cNvCxnSpPr>
            <a:cxnSpLocks/>
          </p:cNvCxnSpPr>
          <p:nvPr/>
        </p:nvCxnSpPr>
        <p:spPr>
          <a:xfrm>
            <a:off x="210120" y="584775"/>
            <a:ext cx="8723760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93">
            <a:extLst>
              <a:ext uri="{FF2B5EF4-FFF2-40B4-BE49-F238E27FC236}">
                <a16:creationId xmlns:a16="http://schemas.microsoft.com/office/drawing/2014/main" id="{27989D37-B2BD-4D43-AA77-2699BD3FEC1B}"/>
              </a:ext>
            </a:extLst>
          </p:cNvPr>
          <p:cNvSpPr txBox="1"/>
          <p:nvPr/>
        </p:nvSpPr>
        <p:spPr>
          <a:xfrm>
            <a:off x="0" y="0"/>
            <a:ext cx="82034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altLang="zh-CN" sz="3200" b="1" dirty="0">
                <a:solidFill>
                  <a:srgbClr val="163A5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3200" b="1" dirty="0">
                <a:solidFill>
                  <a:srgbClr val="163A5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活动</a:t>
            </a:r>
            <a:r>
              <a:rPr lang="en-US" altLang="zh-CN" sz="3200" b="1" dirty="0">
                <a:solidFill>
                  <a:srgbClr val="163A5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lang="zh-CN" altLang="en-US" sz="3200" b="1" dirty="0">
                <a:solidFill>
                  <a:srgbClr val="163A5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我是演员，也是导演</a:t>
            </a:r>
            <a:r>
              <a:rPr lang="en-US" altLang="zh-CN" sz="3200" b="1" dirty="0">
                <a:solidFill>
                  <a:srgbClr val="163A5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——</a:t>
            </a:r>
            <a:r>
              <a:rPr lang="zh-CN" altLang="en-US" sz="3200" b="1" dirty="0">
                <a:solidFill>
                  <a:srgbClr val="163A5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台词细读</a:t>
            </a:r>
          </a:p>
        </p:txBody>
      </p:sp>
    </p:spTree>
    <p:extLst>
      <p:ext uri="{BB962C8B-B14F-4D97-AF65-F5344CB8AC3E}">
        <p14:creationId xmlns:p14="http://schemas.microsoft.com/office/powerpoint/2010/main" val="206045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2FEAFC8A-C8CD-47AE-A266-0BABCA238838}"/>
              </a:ext>
            </a:extLst>
          </p:cNvPr>
          <p:cNvSpPr txBox="1"/>
          <p:nvPr/>
        </p:nvSpPr>
        <p:spPr>
          <a:xfrm>
            <a:off x="0" y="477704"/>
            <a:ext cx="9013393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533400" indent="273050" algn="just">
              <a:lnSpc>
                <a:spcPct val="150000"/>
              </a:lnSpc>
            </a:pPr>
            <a:r>
              <a:rPr lang="zh-CN" altLang="en-US" sz="2800" b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第一部分：周朴园与侍萍相认前</a:t>
            </a:r>
          </a:p>
          <a:p>
            <a:pPr marR="533400" indent="273050" algn="just">
              <a:lnSpc>
                <a:spcPct val="150000"/>
              </a:lnSpc>
            </a:pPr>
            <a:r>
              <a:rPr lang="en-US" altLang="zh-CN" sz="2800" b="1" kern="100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en-US" sz="2800" b="1" kern="100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问题</a:t>
            </a:r>
            <a:r>
              <a:rPr lang="en-US" altLang="zh-CN" sz="2800" b="1" kern="100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】</a:t>
            </a:r>
            <a:r>
              <a:rPr lang="zh-CN" altLang="en-US" sz="2800" b="1" kern="100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周朴园与侍萍想不想与彼此相认？为什么？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94855C72-BD3B-4A61-B33E-430E11A6CD8B}"/>
              </a:ext>
            </a:extLst>
          </p:cNvPr>
          <p:cNvSpPr txBox="1"/>
          <p:nvPr/>
        </p:nvSpPr>
        <p:spPr>
          <a:xfrm>
            <a:off x="2610070" y="2259947"/>
            <a:ext cx="4578129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533400" indent="273050" algn="just">
              <a:lnSpc>
                <a:spcPct val="150000"/>
              </a:lnSpc>
            </a:pPr>
            <a:r>
              <a:rPr lang="zh-CN" altLang="en-US" sz="28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周朴园：</a:t>
            </a:r>
            <a:r>
              <a:rPr lang="zh-CN" altLang="en-US" sz="2800" b="1" kern="1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拒绝</a:t>
            </a:r>
            <a:endParaRPr lang="en-US" altLang="zh-CN" sz="2800" b="1" kern="100" dirty="0">
              <a:solidFill>
                <a:srgbClr val="FF000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R="533400" indent="273050" algn="just">
              <a:lnSpc>
                <a:spcPct val="150000"/>
              </a:lnSpc>
            </a:pPr>
            <a:r>
              <a:rPr lang="zh-CN" altLang="en-US" sz="28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侍  萍：</a:t>
            </a:r>
            <a:r>
              <a:rPr lang="zh-CN" altLang="en-US" sz="2800" b="1" kern="1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不想</a:t>
            </a:r>
            <a:r>
              <a:rPr lang="en-US" altLang="zh-CN" sz="2800" b="1" kern="1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——</a:t>
            </a:r>
            <a:r>
              <a:rPr lang="zh-CN" altLang="en-US" sz="2800" b="1" kern="1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想</a:t>
            </a:r>
            <a:endParaRPr lang="zh-CN" altLang="zh-CN" sz="2800" b="1" kern="100" dirty="0">
              <a:solidFill>
                <a:srgbClr val="FF000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8302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2FEAFC8A-C8CD-47AE-A266-0BABCA238838}"/>
              </a:ext>
            </a:extLst>
          </p:cNvPr>
          <p:cNvSpPr txBox="1"/>
          <p:nvPr/>
        </p:nvSpPr>
        <p:spPr>
          <a:xfrm>
            <a:off x="254000" y="319009"/>
            <a:ext cx="9013393" cy="19697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533400" lvl="0" indent="273050" algn="just">
              <a:lnSpc>
                <a:spcPct val="150000"/>
              </a:lnSpc>
            </a:pPr>
            <a:r>
              <a:rPr lang="zh-CN" altLang="en-US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第二部分：周朴园与侍萍相认后</a:t>
            </a:r>
          </a:p>
          <a:p>
            <a:pPr marR="533400" lvl="0" indent="273050" algn="just">
              <a:lnSpc>
                <a:spcPct val="150000"/>
              </a:lnSpc>
            </a:pPr>
            <a:r>
              <a:rPr lang="en-US" altLang="zh-CN" sz="2800" b="1" kern="1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en-US" sz="2800" b="1" kern="1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问题</a:t>
            </a:r>
            <a:r>
              <a:rPr lang="en-US" altLang="zh-CN" sz="2800" b="1" kern="1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】</a:t>
            </a:r>
            <a:r>
              <a:rPr lang="zh-CN" altLang="en-US" sz="2800" b="1" kern="1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面对突如其来的三十年前的真相，周朴园的反应是什么？侍萍又是如何回应的？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26034F24-B9BA-42D7-B0A1-4996A2C38624}"/>
              </a:ext>
            </a:extLst>
          </p:cNvPr>
          <p:cNvSpPr txBox="1"/>
          <p:nvPr/>
        </p:nvSpPr>
        <p:spPr>
          <a:xfrm>
            <a:off x="968213" y="2571750"/>
            <a:ext cx="7584965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533400" indent="273050" algn="just">
              <a:lnSpc>
                <a:spcPct val="150000"/>
              </a:lnSpc>
            </a:pPr>
            <a:r>
              <a:rPr lang="zh-CN" altLang="en-US" sz="28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周朴园：</a:t>
            </a:r>
            <a:r>
              <a:rPr lang="zh-CN" altLang="en-US" sz="2800" b="1" kern="1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无法接受真相</a:t>
            </a:r>
            <a:r>
              <a:rPr lang="en-US" altLang="zh-CN" sz="2800" b="1" kern="1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——</a:t>
            </a:r>
            <a:r>
              <a:rPr lang="zh-CN" altLang="en-US" sz="2800" b="1" kern="1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想办法</a:t>
            </a:r>
            <a:r>
              <a:rPr lang="zh-CN" altLang="en-US" sz="2800" b="1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封口</a:t>
            </a:r>
            <a:endParaRPr lang="en-US" altLang="zh-CN" sz="2800" b="1" kern="100" dirty="0">
              <a:solidFill>
                <a:srgbClr val="FF000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R="533400" indent="273050" algn="just">
              <a:lnSpc>
                <a:spcPct val="150000"/>
              </a:lnSpc>
            </a:pPr>
            <a:r>
              <a:rPr lang="zh-CN" altLang="en-US" sz="28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侍  萍：</a:t>
            </a:r>
            <a:r>
              <a:rPr lang="zh-CN" altLang="en-US" sz="2800" b="1" kern="1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爆发</a:t>
            </a:r>
            <a:r>
              <a:rPr lang="en-US" altLang="zh-CN" sz="2800" b="1" kern="1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——</a:t>
            </a:r>
            <a:r>
              <a:rPr lang="zh-CN" altLang="en-US" sz="2800" b="1" kern="1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隐瞒真相</a:t>
            </a:r>
            <a:r>
              <a:rPr lang="en-US" altLang="zh-CN" sz="2800" b="1" kern="1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——</a:t>
            </a:r>
            <a:r>
              <a:rPr lang="zh-CN" altLang="en-US" sz="2800" b="1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拒收金钱</a:t>
            </a:r>
            <a:endParaRPr lang="zh-CN" altLang="zh-CN" sz="2800" b="1" kern="100" dirty="0">
              <a:solidFill>
                <a:srgbClr val="FF000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4672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2FEAFC8A-C8CD-47AE-A266-0BABCA238838}"/>
              </a:ext>
            </a:extLst>
          </p:cNvPr>
          <p:cNvSpPr txBox="1"/>
          <p:nvPr/>
        </p:nvSpPr>
        <p:spPr>
          <a:xfrm>
            <a:off x="0" y="0"/>
            <a:ext cx="9013393" cy="19697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533400" lvl="0" indent="273050" algn="just">
              <a:lnSpc>
                <a:spcPct val="150000"/>
              </a:lnSpc>
            </a:pPr>
            <a:r>
              <a:rPr lang="zh-CN" altLang="en-US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第三部分：周朴园与鲁大海的冲突</a:t>
            </a:r>
          </a:p>
          <a:p>
            <a:pPr marR="533400" lvl="0" indent="273050" algn="just">
              <a:lnSpc>
                <a:spcPct val="150000"/>
              </a:lnSpc>
            </a:pPr>
            <a:r>
              <a:rPr lang="en-US" altLang="zh-CN" sz="2800" b="1" kern="1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en-US" sz="2800" b="1" kern="1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问题</a:t>
            </a:r>
            <a:r>
              <a:rPr lang="en-US" altLang="zh-CN" sz="2800" b="1" kern="1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】</a:t>
            </a:r>
            <a:r>
              <a:rPr lang="zh-CN" altLang="en-US" sz="2800" b="1" kern="10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对于罢工，周朴园与鲁大海认知出现什么样的错位？为何会这样？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6CDA31AA-2A7B-4FB6-BB06-96ADAF4404A7}"/>
              </a:ext>
            </a:extLst>
          </p:cNvPr>
          <p:cNvSpPr txBox="1"/>
          <p:nvPr/>
        </p:nvSpPr>
        <p:spPr>
          <a:xfrm>
            <a:off x="1703306" y="2531728"/>
            <a:ext cx="5737387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533400" indent="273050" algn="just">
              <a:lnSpc>
                <a:spcPct val="150000"/>
              </a:lnSpc>
            </a:pPr>
            <a:r>
              <a:rPr lang="zh-CN" altLang="en-US" sz="28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周朴园：</a:t>
            </a:r>
            <a:r>
              <a:rPr lang="zh-CN" altLang="en-US" sz="2800" b="1" kern="1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小事一桩，已解决</a:t>
            </a:r>
            <a:endParaRPr lang="en-US" altLang="zh-CN" sz="2800" b="1" kern="100" dirty="0">
              <a:solidFill>
                <a:srgbClr val="FF000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R="533400" indent="273050" algn="just">
              <a:lnSpc>
                <a:spcPct val="150000"/>
              </a:lnSpc>
            </a:pPr>
            <a:r>
              <a:rPr lang="zh-CN" altLang="en-US" sz="28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鲁大海：</a:t>
            </a:r>
            <a:r>
              <a:rPr lang="zh-CN" altLang="en-US" sz="2800" b="1" kern="100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不明真相，胸有成竹</a:t>
            </a:r>
            <a:endParaRPr lang="zh-CN" altLang="zh-CN" sz="2800" b="1" kern="100" dirty="0">
              <a:solidFill>
                <a:srgbClr val="FF000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3094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F229C243-D29B-4E82-A81E-8FD75E9C3C1B}"/>
              </a:ext>
            </a:extLst>
          </p:cNvPr>
          <p:cNvSpPr txBox="1"/>
          <p:nvPr/>
        </p:nvSpPr>
        <p:spPr>
          <a:xfrm>
            <a:off x="396070" y="1066997"/>
            <a:ext cx="2993231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人物立场不同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E42065C3-3AD6-4732-9D54-A57DC74FF181}"/>
              </a:ext>
            </a:extLst>
          </p:cNvPr>
          <p:cNvSpPr txBox="1"/>
          <p:nvPr/>
        </p:nvSpPr>
        <p:spPr>
          <a:xfrm>
            <a:off x="4088674" y="1066997"/>
            <a:ext cx="2344580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认知出现</a:t>
            </a:r>
            <a:r>
              <a:rPr lang="zh-CN" altLang="en-US" sz="28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错位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A21D156E-5F8F-4701-BD21-17C53AC405C8}"/>
              </a:ext>
            </a:extLst>
          </p:cNvPr>
          <p:cNvSpPr txBox="1"/>
          <p:nvPr/>
        </p:nvSpPr>
        <p:spPr>
          <a:xfrm>
            <a:off x="3010477" y="1934076"/>
            <a:ext cx="1652928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矛盾冲突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FFF2DAF-EE82-40DC-8F64-FC97F372D150}"/>
              </a:ext>
            </a:extLst>
          </p:cNvPr>
          <p:cNvSpPr txBox="1"/>
          <p:nvPr/>
        </p:nvSpPr>
        <p:spPr>
          <a:xfrm>
            <a:off x="5667681" y="1934075"/>
            <a:ext cx="3177539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推动故事发展</a:t>
            </a:r>
          </a:p>
        </p:txBody>
      </p:sp>
      <p:sp>
        <p:nvSpPr>
          <p:cNvPr id="7" name="箭头: 右 6">
            <a:extLst>
              <a:ext uri="{FF2B5EF4-FFF2-40B4-BE49-F238E27FC236}">
                <a16:creationId xmlns:a16="http://schemas.microsoft.com/office/drawing/2014/main" id="{2C102EEC-FA01-4D4B-A3B5-6CDAD50776CC}"/>
              </a:ext>
            </a:extLst>
          </p:cNvPr>
          <p:cNvSpPr/>
          <p:nvPr/>
        </p:nvSpPr>
        <p:spPr>
          <a:xfrm>
            <a:off x="3157963" y="1404825"/>
            <a:ext cx="642937" cy="109660"/>
          </a:xfrm>
          <a:prstGeom prst="rightArrow">
            <a:avLst/>
          </a:prstGeom>
          <a:solidFill>
            <a:srgbClr val="FF0000"/>
          </a:solidFill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2" name="箭头: 右 11">
            <a:extLst>
              <a:ext uri="{FF2B5EF4-FFF2-40B4-BE49-F238E27FC236}">
                <a16:creationId xmlns:a16="http://schemas.microsoft.com/office/drawing/2014/main" id="{CEC7B1F8-7B99-47AD-824D-2EABF873C87D}"/>
              </a:ext>
            </a:extLst>
          </p:cNvPr>
          <p:cNvSpPr/>
          <p:nvPr/>
        </p:nvSpPr>
        <p:spPr>
          <a:xfrm>
            <a:off x="6540546" y="1404825"/>
            <a:ext cx="642937" cy="109660"/>
          </a:xfrm>
          <a:prstGeom prst="rightArrow">
            <a:avLst/>
          </a:prstGeom>
          <a:solidFill>
            <a:srgbClr val="FF0000"/>
          </a:solidFill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箭头: 右 12">
            <a:extLst>
              <a:ext uri="{FF2B5EF4-FFF2-40B4-BE49-F238E27FC236}">
                <a16:creationId xmlns:a16="http://schemas.microsoft.com/office/drawing/2014/main" id="{3BAC4534-38E4-4FB1-ACF5-F095218CBC64}"/>
              </a:ext>
            </a:extLst>
          </p:cNvPr>
          <p:cNvSpPr/>
          <p:nvPr/>
        </p:nvSpPr>
        <p:spPr>
          <a:xfrm>
            <a:off x="2254452" y="2282381"/>
            <a:ext cx="642937" cy="109660"/>
          </a:xfrm>
          <a:prstGeom prst="rightArrow">
            <a:avLst/>
          </a:prstGeom>
          <a:solidFill>
            <a:srgbClr val="FF0000"/>
          </a:solidFill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4" name="箭头: 右 13">
            <a:extLst>
              <a:ext uri="{FF2B5EF4-FFF2-40B4-BE49-F238E27FC236}">
                <a16:creationId xmlns:a16="http://schemas.microsoft.com/office/drawing/2014/main" id="{FBCE8A7F-EC7B-47ED-A0FE-5653637DB1F4}"/>
              </a:ext>
            </a:extLst>
          </p:cNvPr>
          <p:cNvSpPr/>
          <p:nvPr/>
        </p:nvSpPr>
        <p:spPr>
          <a:xfrm>
            <a:off x="4844074" y="2282381"/>
            <a:ext cx="642937" cy="109660"/>
          </a:xfrm>
          <a:prstGeom prst="rightArrow">
            <a:avLst/>
          </a:prstGeom>
          <a:solidFill>
            <a:srgbClr val="FF0000"/>
          </a:solidFill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78A582BF-8073-4433-81C8-475513B5D128}"/>
              </a:ext>
            </a:extLst>
          </p:cNvPr>
          <p:cNvSpPr txBox="1"/>
          <p:nvPr/>
        </p:nvSpPr>
        <p:spPr>
          <a:xfrm>
            <a:off x="2575921" y="2910814"/>
            <a:ext cx="4536306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1.</a:t>
            </a:r>
            <a:r>
              <a:rPr lang="zh-CN" altLang="en-US" sz="28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戏剧台词设计的巧妙之处</a:t>
            </a:r>
          </a:p>
        </p:txBody>
      </p:sp>
    </p:spTree>
    <p:extLst>
      <p:ext uri="{BB962C8B-B14F-4D97-AF65-F5344CB8AC3E}">
        <p14:creationId xmlns:p14="http://schemas.microsoft.com/office/powerpoint/2010/main" val="16865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 animBg="1"/>
      <p:bldP spid="12" grpId="0" animBg="1"/>
      <p:bldP spid="13" grpId="0" animBg="1"/>
      <p:bldP spid="14" grpId="0" animBg="1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F229C243-D29B-4E82-A81E-8FD75E9C3C1B}"/>
              </a:ext>
            </a:extLst>
          </p:cNvPr>
          <p:cNvSpPr txBox="1"/>
          <p:nvPr/>
        </p:nvSpPr>
        <p:spPr>
          <a:xfrm>
            <a:off x="1068743" y="1028576"/>
            <a:ext cx="4479130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周朴园</a:t>
            </a:r>
            <a:r>
              <a:rPr lang="zh-CN" altLang="en-US" sz="2800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冷酷虚伪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但也有</a:t>
            </a:r>
            <a:r>
              <a:rPr lang="zh-CN" altLang="en-US" sz="2800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温情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A21D156E-5F8F-4701-BD21-17C53AC405C8}"/>
              </a:ext>
            </a:extLst>
          </p:cNvPr>
          <p:cNvSpPr txBox="1"/>
          <p:nvPr/>
        </p:nvSpPr>
        <p:spPr>
          <a:xfrm>
            <a:off x="1068743" y="2056475"/>
            <a:ext cx="4558298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鲁侍萍</a:t>
            </a:r>
            <a:r>
              <a:rPr lang="zh-CN" altLang="en-US" sz="2800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善良自尊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但也有</a:t>
            </a:r>
            <a:r>
              <a:rPr lang="zh-CN" altLang="en-US" sz="2800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软弱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FFF2DAF-EE82-40DC-8F64-FC97F372D150}"/>
              </a:ext>
            </a:extLst>
          </p:cNvPr>
          <p:cNvSpPr txBox="1"/>
          <p:nvPr/>
        </p:nvSpPr>
        <p:spPr>
          <a:xfrm>
            <a:off x="1068743" y="3084374"/>
            <a:ext cx="4558298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鲁大海</a:t>
            </a:r>
            <a:r>
              <a:rPr lang="zh-CN" altLang="en-US" sz="2800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单纯正义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但也有</a:t>
            </a:r>
            <a:r>
              <a:rPr lang="zh-CN" altLang="en-US" sz="2800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无知</a:t>
            </a:r>
          </a:p>
        </p:txBody>
      </p:sp>
      <p:sp>
        <p:nvSpPr>
          <p:cNvPr id="2" name="右大括号 1">
            <a:extLst>
              <a:ext uri="{FF2B5EF4-FFF2-40B4-BE49-F238E27FC236}">
                <a16:creationId xmlns:a16="http://schemas.microsoft.com/office/drawing/2014/main" id="{F7632F5B-EEBE-4A36-B164-A2349E959F36}"/>
              </a:ext>
            </a:extLst>
          </p:cNvPr>
          <p:cNvSpPr/>
          <p:nvPr/>
        </p:nvSpPr>
        <p:spPr>
          <a:xfrm>
            <a:off x="5763410" y="1476054"/>
            <a:ext cx="362324" cy="2028825"/>
          </a:xfrm>
          <a:prstGeom prst="rightBrac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B20EB4BC-DBC1-48FA-998B-AC3BD1EBCC7D}"/>
              </a:ext>
            </a:extLst>
          </p:cNvPr>
          <p:cNvSpPr txBox="1"/>
          <p:nvPr/>
        </p:nvSpPr>
        <p:spPr>
          <a:xfrm>
            <a:off x="6262104" y="2056475"/>
            <a:ext cx="2390117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2.</a:t>
            </a:r>
            <a:r>
              <a:rPr lang="zh-CN" altLang="en-US" sz="28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人性复杂性</a:t>
            </a:r>
          </a:p>
        </p:txBody>
      </p:sp>
    </p:spTree>
    <p:extLst>
      <p:ext uri="{BB962C8B-B14F-4D97-AF65-F5344CB8AC3E}">
        <p14:creationId xmlns:p14="http://schemas.microsoft.com/office/powerpoint/2010/main" val="4153917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" grpId="0" animBg="1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A24E6AA9-E074-4429-B5F7-00C0344273CB}"/>
              </a:ext>
            </a:extLst>
          </p:cNvPr>
          <p:cNvSpPr txBox="1"/>
          <p:nvPr/>
        </p:nvSpPr>
        <p:spPr>
          <a:xfrm>
            <a:off x="333384" y="413845"/>
            <a:ext cx="8308182" cy="3869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【</a:t>
            </a:r>
            <a:r>
              <a:rPr lang="zh-CN" altLang="en-US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小结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】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    这部剧揭示了人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内心的欲望与现实的冲突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    曹禺：“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雷雨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所显示的，并不是因果，并不是报应，而是我所觉得的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天地间的‘残忍’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。”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</a:pP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  这就是</a:t>
            </a:r>
            <a:r>
              <a:rPr lang="zh-CN" altLang="en-US" sz="28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鲜活的人物</a:t>
            </a: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，</a:t>
            </a:r>
            <a:r>
              <a:rPr lang="zh-CN" altLang="en-US" sz="28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真实的生活</a:t>
            </a:r>
            <a:r>
              <a:rPr lang="zh-CN" altLang="en-US" sz="2800" b="1" dirty="0">
                <a:solidFill>
                  <a:prstClr val="black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。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3564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A24E6AA9-E074-4429-B5F7-00C0344273CB}"/>
              </a:ext>
            </a:extLst>
          </p:cNvPr>
          <p:cNvSpPr txBox="1"/>
          <p:nvPr/>
        </p:nvSpPr>
        <p:spPr>
          <a:xfrm>
            <a:off x="0" y="0"/>
            <a:ext cx="9144000" cy="44377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作业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latin typeface="幼圆" panose="02010509060101010101" pitchFamily="49" charset="-122"/>
                <a:ea typeface="幼圆" panose="02010509060101010101" pitchFamily="49" charset="-122"/>
              </a:rPr>
              <a:t>    假定学校将开展“戏剧之夜”的活动，你作为话剧</a:t>
            </a:r>
            <a:r>
              <a:rPr lang="en-US" altLang="zh-CN" sz="2400" b="1" dirty="0">
                <a:latin typeface="幼圆" panose="02010509060101010101" pitchFamily="49" charset="-122"/>
                <a:ea typeface="幼圆" panose="02010509060101010101" pitchFamily="49" charset="-122"/>
              </a:rPr>
              <a:t>《</a:t>
            </a:r>
            <a:r>
              <a:rPr lang="zh-CN" altLang="en-US" sz="2400" b="1" dirty="0">
                <a:latin typeface="幼圆" panose="02010509060101010101" pitchFamily="49" charset="-122"/>
                <a:ea typeface="幼圆" panose="02010509060101010101" pitchFamily="49" charset="-122"/>
              </a:rPr>
              <a:t>雷雨</a:t>
            </a:r>
            <a:r>
              <a:rPr lang="en-US" altLang="zh-CN" sz="2400" b="1" dirty="0">
                <a:latin typeface="幼圆" panose="02010509060101010101" pitchFamily="49" charset="-122"/>
                <a:ea typeface="幼圆" panose="02010509060101010101" pitchFamily="49" charset="-122"/>
              </a:rPr>
              <a:t>》</a:t>
            </a:r>
            <a:r>
              <a:rPr lang="zh-CN" altLang="en-US" sz="2400" b="1" dirty="0">
                <a:latin typeface="幼圆" panose="02010509060101010101" pitchFamily="49" charset="-122"/>
                <a:ea typeface="幼圆" panose="02010509060101010101" pitchFamily="49" charset="-122"/>
              </a:rPr>
              <a:t>的导演。请完成以下任务：</a:t>
            </a: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幼圆" panose="02010509060101010101" pitchFamily="49" charset="-122"/>
                <a:ea typeface="幼圆" panose="02010509060101010101" pitchFamily="49" charset="-122"/>
              </a:rPr>
              <a:t>    1.</a:t>
            </a:r>
            <a:r>
              <a:rPr lang="zh-CN" altLang="en-US" sz="2400" b="1" dirty="0">
                <a:latin typeface="幼圆" panose="02010509060101010101" pitchFamily="49" charset="-122"/>
                <a:ea typeface="幼圆" panose="02010509060101010101" pitchFamily="49" charset="-122"/>
              </a:rPr>
              <a:t>导演在排练时需要给演员做表演解说，请节选一个片段，写一段</a:t>
            </a:r>
            <a:r>
              <a:rPr lang="zh-CN" altLang="en-US" sz="24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表演说明</a:t>
            </a:r>
            <a:r>
              <a:rPr lang="zh-CN" altLang="en-US" sz="2400" b="1" dirty="0">
                <a:latin typeface="幼圆" panose="02010509060101010101" pitchFamily="49" charset="-122"/>
                <a:ea typeface="幼圆" panose="02010509060101010101" pitchFamily="49" charset="-122"/>
              </a:rPr>
              <a:t>。要求：对动作、表情、心理状态、在舞台上与其他演员的位置关系等都要有详细说明。</a:t>
            </a: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幼圆" panose="02010509060101010101" pitchFamily="49" charset="-122"/>
                <a:ea typeface="幼圆" panose="02010509060101010101" pitchFamily="49" charset="-122"/>
              </a:rPr>
              <a:t>    2.</a:t>
            </a:r>
            <a:r>
              <a:rPr lang="zh-CN" altLang="en-US" sz="2400" b="1" dirty="0">
                <a:latin typeface="幼圆" panose="02010509060101010101" pitchFamily="49" charset="-122"/>
                <a:ea typeface="幼圆" panose="02010509060101010101" pitchFamily="49" charset="-122"/>
              </a:rPr>
              <a:t>请为这部作品设计一款</a:t>
            </a:r>
            <a:r>
              <a:rPr lang="zh-CN" altLang="en-US" sz="2400" b="1" u="sng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宣传海报</a:t>
            </a:r>
            <a:r>
              <a:rPr lang="zh-CN" altLang="en-US" sz="2400" b="1" dirty="0">
                <a:latin typeface="幼圆" panose="02010509060101010101" pitchFamily="49" charset="-122"/>
                <a:ea typeface="幼圆" panose="02010509060101010101" pitchFamily="49" charset="-122"/>
              </a:rPr>
              <a:t>，要求：画风符合作品风格；含有简洁的推荐词。</a:t>
            </a:r>
          </a:p>
        </p:txBody>
      </p:sp>
    </p:spTree>
    <p:extLst>
      <p:ext uri="{BB962C8B-B14F-4D97-AF65-F5344CB8AC3E}">
        <p14:creationId xmlns:p14="http://schemas.microsoft.com/office/powerpoint/2010/main" val="296103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heme/theme1.xml><?xml version="1.0" encoding="utf-8"?>
<a:theme xmlns:a="http://schemas.openxmlformats.org/drawingml/2006/main" name="第一PPT，www.1ppt.com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44450">
          <a:solidFill>
            <a:srgbClr val="00B05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自定义设计方案">
      <a:majorFont>
        <a:latin typeface="Arial"/>
        <a:ea typeface="华文中宋"/>
        <a:cs typeface=""/>
      </a:majorFont>
      <a:minorFont>
        <a:latin typeface="Arial"/>
        <a:ea typeface="华文中宋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4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charset="0"/>
            <a:ea typeface="华文中宋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4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charset="0"/>
            <a:ea typeface="华文中宋" pitchFamily="2" charset="-122"/>
          </a:defRPr>
        </a:defPPr>
      </a:lstStyle>
    </a:lnDef>
  </a:objectDefaults>
  <a:extraClrSchemeLst>
    <a:extraClrScheme>
      <a:clrScheme name="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3095</TotalTime>
  <Words>1160</Words>
  <Application>Microsoft Office PowerPoint</Application>
  <PresentationFormat>全屏显示(16:9)</PresentationFormat>
  <Paragraphs>78</Paragraphs>
  <Slides>17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17</vt:i4>
      </vt:variant>
    </vt:vector>
  </HeadingPairs>
  <TitlesOfParts>
    <vt:vector size="31" baseType="lpstr">
      <vt:lpstr>等线</vt:lpstr>
      <vt:lpstr>方正兰亭细黑_GBK</vt:lpstr>
      <vt:lpstr>方正姚体</vt:lpstr>
      <vt:lpstr>黑体</vt:lpstr>
      <vt:lpstr>华文新魏</vt:lpstr>
      <vt:lpstr>华文行楷</vt:lpstr>
      <vt:lpstr>楷体</vt:lpstr>
      <vt:lpstr>宋体</vt:lpstr>
      <vt:lpstr>幼圆</vt:lpstr>
      <vt:lpstr>Arial</vt:lpstr>
      <vt:lpstr>Calibri</vt:lpstr>
      <vt:lpstr>Impact</vt:lpstr>
      <vt:lpstr>第一PPT，www.1ppt.com​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水墨中国风</dc:title>
  <dc:creator>第一PPT</dc:creator>
  <cp:keywords>www.1ppt.com</cp:keywords>
  <dc:description>www.1ppt.com</dc:description>
  <cp:lastModifiedBy>zhao</cp:lastModifiedBy>
  <cp:revision>310</cp:revision>
  <dcterms:created xsi:type="dcterms:W3CDTF">2015-01-22T11:01:00Z</dcterms:created>
  <dcterms:modified xsi:type="dcterms:W3CDTF">2021-03-06T01:53:28Z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2052-10.1.0.6028</vt:lpwstr>
  </property>
</Properties>
</file>