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3" r:id="rId4"/>
    <p:sldId id="264" r:id="rId5"/>
    <p:sldId id="265" r:id="rId6"/>
    <p:sldId id="266" r:id="rId7"/>
    <p:sldId id="269" r:id="rId8"/>
    <p:sldId id="273" r:id="rId9"/>
    <p:sldId id="274" r:id="rId10"/>
    <p:sldId id="267" r:id="rId11"/>
    <p:sldId id="256" r:id="rId12"/>
    <p:sldId id="270" r:id="rId13"/>
    <p:sldId id="271" r:id="rId14"/>
    <p:sldId id="272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2014/3/21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2014/3/21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blogs.edweek.org/teachers/coach_gs_teaching_tips/Students%20sleeping%20in%20class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流程图: 手动输入 9"/>
          <p:cNvSpPr/>
          <p:nvPr/>
        </p:nvSpPr>
        <p:spPr>
          <a:xfrm>
            <a:off x="0" y="3643313"/>
            <a:ext cx="9144000" cy="1214437"/>
          </a:xfrm>
          <a:prstGeom prst="flowChartManualInpu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" name="Picture 2" descr="http://www.1-87vehicles.org/images/Diorama/fire_city_block_l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1643050"/>
            <a:ext cx="4750111" cy="2857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071938" y="1785938"/>
            <a:ext cx="19288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zh-CN" sz="2000" b="1">
                <a:solidFill>
                  <a:srgbClr val="FFCC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itannic Bold" pitchFamily="34" charset="0"/>
                <a:ea typeface="MS Gothic" pitchFamily="49" charset="-128"/>
              </a:rPr>
              <a:t>A blind man </a:t>
            </a:r>
          </a:p>
          <a:p>
            <a:pPr>
              <a:defRPr/>
            </a:pPr>
            <a:r>
              <a:rPr lang="en-US" altLang="zh-CN" sz="2000" b="1">
                <a:solidFill>
                  <a:srgbClr val="FFCC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itannic Bold" pitchFamily="34" charset="0"/>
                <a:ea typeface="MS Gothic" pitchFamily="49" charset="-128"/>
              </a:rPr>
              <a:t>and his “eyes” </a:t>
            </a:r>
          </a:p>
          <a:p>
            <a:pPr>
              <a:defRPr/>
            </a:pPr>
            <a:r>
              <a:rPr lang="en-US" altLang="zh-CN" sz="2000" b="1">
                <a:solidFill>
                  <a:srgbClr val="FFCC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itannic Bold" pitchFamily="34" charset="0"/>
                <a:ea typeface="MS Gothic" pitchFamily="49" charset="-128"/>
              </a:rPr>
              <a:t>in a fire </a:t>
            </a:r>
          </a:p>
        </p:txBody>
      </p:sp>
      <p:pic>
        <p:nvPicPr>
          <p:cNvPr id="3077" name="图片 8" descr="scree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75" y="1714500"/>
            <a:ext cx="4678363" cy="290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6"/>
          <p:cNvSpPr txBox="1">
            <a:spLocks noChangeArrowheads="1"/>
          </p:cNvSpPr>
          <p:nvPr/>
        </p:nvSpPr>
        <p:spPr bwMode="auto">
          <a:xfrm>
            <a:off x="2000250" y="282575"/>
            <a:ext cx="71437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  <a:ea typeface="+mn-ea"/>
              </a:rPr>
              <a:t>Checking-up</a:t>
            </a:r>
          </a:p>
        </p:txBody>
      </p:sp>
      <p:pic>
        <p:nvPicPr>
          <p:cNvPr id="3079" name="图片 5" descr="postit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3" y="0"/>
            <a:ext cx="1928812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TextBox 6"/>
          <p:cNvSpPr txBox="1">
            <a:spLocks noChangeArrowheads="1"/>
          </p:cNvSpPr>
          <p:nvPr/>
        </p:nvSpPr>
        <p:spPr bwMode="auto">
          <a:xfrm rot="-212941">
            <a:off x="527050" y="612775"/>
            <a:ext cx="13573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 b="1" i="1">
                <a:solidFill>
                  <a:srgbClr val="002060"/>
                </a:solidFill>
                <a:latin typeface="Bradley Hand ITC" pitchFamily="66" charset="0"/>
              </a:rPr>
              <a:t>1</a:t>
            </a:r>
            <a:endParaRPr lang="zh-CN" altLang="en-US" sz="3200" b="1" i="1">
              <a:solidFill>
                <a:srgbClr val="002060"/>
              </a:solidFill>
              <a:latin typeface="Bradley Hand ITC" pitchFamily="66" charset="0"/>
            </a:endParaRPr>
          </a:p>
        </p:txBody>
      </p:sp>
      <p:sp>
        <p:nvSpPr>
          <p:cNvPr id="6" name="流程图: 文档 5"/>
          <p:cNvSpPr/>
          <p:nvPr/>
        </p:nvSpPr>
        <p:spPr>
          <a:xfrm flipV="1">
            <a:off x="3714750" y="3500438"/>
            <a:ext cx="4143375" cy="815975"/>
          </a:xfrm>
          <a:prstGeom prst="flowChartDocument">
            <a:avLst/>
          </a:prstGeom>
          <a:solidFill>
            <a:schemeClr val="bg1">
              <a:alpha val="51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8" name="图片 7" descr="blindman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29454" y="2857496"/>
            <a:ext cx="1001984" cy="155863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3083" name="图片 10" descr="004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85938" y="2071688"/>
            <a:ext cx="2084387" cy="290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4" name="TextBox 11"/>
          <p:cNvSpPr txBox="1">
            <a:spLocks noChangeArrowheads="1"/>
          </p:cNvSpPr>
          <p:nvPr/>
        </p:nvSpPr>
        <p:spPr bwMode="auto">
          <a:xfrm>
            <a:off x="928688" y="5283200"/>
            <a:ext cx="7459662" cy="954088"/>
          </a:xfrm>
          <a:prstGeom prst="rect">
            <a:avLst/>
          </a:prstGeom>
          <a:ln w="38100"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i="1" dirty="0">
                <a:solidFill>
                  <a:srgbClr val="FF9900"/>
                </a:solidFill>
              </a:rPr>
              <a:t>Look at the pictures and retell the story. Pretend that you are John and retell it in the first person. </a:t>
            </a:r>
            <a:endParaRPr lang="zh-CN" altLang="en-US" sz="2800" b="1" i="1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571625"/>
            <a:ext cx="3178175" cy="177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75" y="1714500"/>
            <a:ext cx="2474913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1714500"/>
            <a:ext cx="2814638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8" y="3357563"/>
            <a:ext cx="3094037" cy="167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86125" y="3395663"/>
            <a:ext cx="300037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72188" y="3357563"/>
            <a:ext cx="2879725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流程图: 文档 7"/>
          <p:cNvSpPr/>
          <p:nvPr/>
        </p:nvSpPr>
        <p:spPr>
          <a:xfrm flipH="1" flipV="1">
            <a:off x="0" y="5286375"/>
            <a:ext cx="9144000" cy="1571625"/>
          </a:xfrm>
          <a:prstGeom prst="flowChartDocument">
            <a:avLst/>
          </a:prstGeom>
          <a:blipFill>
            <a:blip r:embed="rId8" cstate="print"/>
            <a:tile tx="0" ty="0" sx="100000" sy="100000" flip="none" algn="tl"/>
          </a:blip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9" name="图片 8" descr="blindman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357950" y="3390010"/>
            <a:ext cx="1857388" cy="346799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流程图: 文档 5"/>
          <p:cNvSpPr/>
          <p:nvPr/>
        </p:nvSpPr>
        <p:spPr>
          <a:xfrm flipH="1" flipV="1">
            <a:off x="0" y="4143375"/>
            <a:ext cx="9144000" cy="2714625"/>
          </a:xfrm>
          <a:prstGeom prst="flowChartDocumen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458" name="Picture 2" descr="http://www.massachusettscriminaldefenseattorneyblog.com/sniffing%20do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86509">
            <a:off x="1204913" y="1900238"/>
            <a:ext cx="3810000" cy="4391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6"/>
          <p:cNvSpPr txBox="1">
            <a:spLocks noChangeArrowheads="1"/>
          </p:cNvSpPr>
          <p:nvPr/>
        </p:nvSpPr>
        <p:spPr bwMode="auto">
          <a:xfrm>
            <a:off x="2000250" y="260350"/>
            <a:ext cx="71437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  <a:ea typeface="+mn-ea"/>
              </a:rPr>
              <a:t>Strategy training</a:t>
            </a:r>
          </a:p>
        </p:txBody>
      </p:sp>
      <p:pic>
        <p:nvPicPr>
          <p:cNvPr id="9221" name="图片 5" descr="posti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0"/>
            <a:ext cx="1928812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TextBox 6"/>
          <p:cNvSpPr txBox="1">
            <a:spLocks noChangeArrowheads="1"/>
          </p:cNvSpPr>
          <p:nvPr/>
        </p:nvSpPr>
        <p:spPr bwMode="auto">
          <a:xfrm rot="-212941">
            <a:off x="527050" y="612775"/>
            <a:ext cx="13573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 b="1" i="1">
                <a:solidFill>
                  <a:srgbClr val="002060"/>
                </a:solidFill>
                <a:latin typeface="Bradley Hand ITC" pitchFamily="66" charset="0"/>
              </a:rPr>
              <a:t>4</a:t>
            </a:r>
            <a:endParaRPr lang="zh-CN" altLang="en-US" sz="3200" b="1" i="1">
              <a:solidFill>
                <a:srgbClr val="002060"/>
              </a:solidFill>
              <a:latin typeface="Bradley Hand ITC" pitchFamily="66" charset="0"/>
            </a:endParaRPr>
          </a:p>
        </p:txBody>
      </p:sp>
      <p:sp>
        <p:nvSpPr>
          <p:cNvPr id="7" name="云形标注 6"/>
          <p:cNvSpPr/>
          <p:nvPr/>
        </p:nvSpPr>
        <p:spPr>
          <a:xfrm>
            <a:off x="5429250" y="857250"/>
            <a:ext cx="3214688" cy="2500313"/>
          </a:xfrm>
          <a:prstGeom prst="cloudCallout">
            <a:avLst>
              <a:gd name="adj1" fmla="val -92163"/>
              <a:gd name="adj2" fmla="val 17489"/>
            </a:avLst>
          </a:prstGeom>
          <a:solidFill>
            <a:srgbClr val="FFFF99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chemeClr val="bg2">
                    <a:lumMod val="10000"/>
                  </a:schemeClr>
                </a:solidFill>
                <a:latin typeface="Kristen ITC" pitchFamily="66" charset="0"/>
              </a:rPr>
              <a:t>Where is the mistake?</a:t>
            </a:r>
            <a:endParaRPr lang="zh-CN" altLang="en-US" sz="3200" dirty="0">
              <a:solidFill>
                <a:schemeClr val="bg2">
                  <a:lumMod val="10000"/>
                </a:schemeClr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1"/>
          <p:cNvSpPr>
            <a:spLocks noChangeArrowheads="1"/>
          </p:cNvSpPr>
          <p:nvPr/>
        </p:nvSpPr>
        <p:spPr bwMode="auto">
          <a:xfrm>
            <a:off x="1714500" y="1403350"/>
            <a:ext cx="7429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>
                <a:latin typeface="Calibri" pitchFamily="34" charset="0"/>
              </a:rPr>
              <a:t>The firemen arrived </a:t>
            </a:r>
            <a:r>
              <a:rPr lang="en-US" altLang="zh-CN" sz="2800" dirty="0" smtClean="0">
                <a:latin typeface="Calibri" pitchFamily="34" charset="0"/>
              </a:rPr>
              <a:t>in Beijing Airport.</a:t>
            </a:r>
            <a:endParaRPr lang="zh-CN" altLang="en-US" sz="2800" dirty="0">
              <a:latin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8" y="1568450"/>
            <a:ext cx="1571625" cy="646113"/>
          </a:xfrm>
          <a:prstGeom prst="rect">
            <a:avLst/>
          </a:prstGeom>
          <a:solidFill>
            <a:srgbClr val="FF99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Wrong sentence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8" y="2511425"/>
            <a:ext cx="1571625" cy="369888"/>
          </a:xfrm>
          <a:prstGeom prst="rect">
            <a:avLst/>
          </a:pr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Mistake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714500" y="2428875"/>
            <a:ext cx="742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C00000"/>
                </a:solidFill>
                <a:latin typeface="Calibri" pitchFamily="34" charset="0"/>
              </a:rPr>
              <a:t>arrived</a:t>
            </a:r>
            <a:r>
              <a:rPr lang="en-US" altLang="zh-CN" sz="2800">
                <a:latin typeface="Calibri" pitchFamily="34" charset="0"/>
              </a:rPr>
              <a:t> </a:t>
            </a:r>
            <a:r>
              <a:rPr lang="en-US" altLang="zh-CN" sz="2800">
                <a:solidFill>
                  <a:srgbClr val="C00000"/>
                </a:solidFill>
                <a:latin typeface="Calibri" pitchFamily="34" charset="0"/>
              </a:rPr>
              <a:t>in</a:t>
            </a:r>
            <a:endParaRPr lang="zh-CN" altLang="en-US" sz="28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8" y="3273425"/>
            <a:ext cx="1571625" cy="3698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Why 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785938" y="3071813"/>
            <a:ext cx="68580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/>
              <a:t>arrive in</a:t>
            </a:r>
            <a:r>
              <a:rPr lang="zh-CN" altLang="en-US" sz="2400">
                <a:latin typeface="宋体" pitchFamily="2" charset="-122"/>
              </a:rPr>
              <a:t>后面一般加较大的地方，如国家，省份，城市等。</a:t>
            </a:r>
            <a:r>
              <a:rPr lang="en-US" altLang="zh-CN" sz="2400"/>
              <a:t>arrive at</a:t>
            </a:r>
            <a:r>
              <a:rPr lang="zh-CN" altLang="en-US" sz="2400">
                <a:latin typeface="宋体" pitchFamily="2" charset="-122"/>
              </a:rPr>
              <a:t>后面一般加较小的地方，如车站、机场、村庄、学校等。若后面没有地点或跟方位副词则不需要加介词。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438" y="4854575"/>
            <a:ext cx="1571625" cy="646113"/>
          </a:xfrm>
          <a:prstGeom prst="rect">
            <a:avLst/>
          </a:prstGeom>
          <a:solidFill>
            <a:srgbClr val="92D05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Correct sentence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857375" y="4714875"/>
            <a:ext cx="7286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 smtClean="0">
                <a:latin typeface="Calibri" pitchFamily="34" charset="0"/>
              </a:rPr>
              <a:t>The firemen arrived </a:t>
            </a:r>
            <a:r>
              <a:rPr lang="en-US" altLang="zh-CN" sz="2800" dirty="0" smtClean="0">
                <a:latin typeface="Calibri" pitchFamily="34" charset="0"/>
              </a:rPr>
              <a:t>at </a:t>
            </a:r>
            <a:r>
              <a:rPr lang="en-US" altLang="zh-CN" sz="2800" dirty="0" smtClean="0">
                <a:latin typeface="Calibri" pitchFamily="34" charset="0"/>
              </a:rPr>
              <a:t>Beijing Airport.</a:t>
            </a:r>
            <a:endParaRPr lang="zh-CN" altLang="en-US" sz="2800" dirty="0">
              <a:latin typeface="Calibri" pitchFamily="34" charset="0"/>
            </a:endParaRPr>
          </a:p>
        </p:txBody>
      </p:sp>
      <p:sp>
        <p:nvSpPr>
          <p:cNvPr id="10250" name="TextBox 10"/>
          <p:cNvSpPr txBox="1">
            <a:spLocks noChangeArrowheads="1"/>
          </p:cNvSpPr>
          <p:nvPr/>
        </p:nvSpPr>
        <p:spPr bwMode="auto">
          <a:xfrm>
            <a:off x="142875" y="785813"/>
            <a:ext cx="2000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Calibri" pitchFamily="34" charset="0"/>
              </a:rPr>
              <a:t>Sentence 1</a:t>
            </a:r>
            <a:endParaRPr lang="zh-CN" altLang="en-US" sz="24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1"/>
          <p:cNvSpPr>
            <a:spLocks noChangeArrowheads="1"/>
          </p:cNvSpPr>
          <p:nvPr/>
        </p:nvSpPr>
        <p:spPr bwMode="auto">
          <a:xfrm>
            <a:off x="1714500" y="1547813"/>
            <a:ext cx="742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Calibri" pitchFamily="34" charset="0"/>
              </a:rPr>
              <a:t>Most girls’ parents don’t allow them stay out late.</a:t>
            </a:r>
            <a:endParaRPr lang="zh-CN" altLang="en-US" sz="2800">
              <a:latin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8" y="1500188"/>
            <a:ext cx="1571625" cy="646112"/>
          </a:xfrm>
          <a:prstGeom prst="rect">
            <a:avLst/>
          </a:prstGeom>
          <a:solidFill>
            <a:srgbClr val="FF99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Wrong sentence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8" y="2497138"/>
            <a:ext cx="1571625" cy="369887"/>
          </a:xfrm>
          <a:prstGeom prst="rect">
            <a:avLst/>
          </a:pr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Mistake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8" y="3416300"/>
            <a:ext cx="1571625" cy="3698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Why 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785938" y="3214688"/>
            <a:ext cx="73580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>
                <a:latin typeface="Calibri" pitchFamily="34" charset="0"/>
              </a:rPr>
              <a:t>allow</a:t>
            </a:r>
            <a:r>
              <a:rPr lang="zh-CN" altLang="en-US" sz="2800" dirty="0">
                <a:latin typeface="Calibri" pitchFamily="34" charset="0"/>
              </a:rPr>
              <a:t>与</a:t>
            </a:r>
            <a:r>
              <a:rPr lang="en-US" altLang="zh-CN" sz="2800" dirty="0">
                <a:latin typeface="Calibri" pitchFamily="34" charset="0"/>
              </a:rPr>
              <a:t>let</a:t>
            </a:r>
            <a:r>
              <a:rPr lang="zh-CN" altLang="en-US" sz="2800" dirty="0">
                <a:latin typeface="Calibri" pitchFamily="34" charset="0"/>
              </a:rPr>
              <a:t>意思相近，但在使用上有区别：</a:t>
            </a:r>
            <a:r>
              <a:rPr lang="en-US" altLang="zh-CN" sz="2800" dirty="0">
                <a:solidFill>
                  <a:srgbClr val="0070C0"/>
                </a:solidFill>
                <a:latin typeface="Calibri" pitchFamily="34" charset="0"/>
              </a:rPr>
              <a:t>let sb. do </a:t>
            </a:r>
            <a:r>
              <a:rPr lang="en-US" altLang="zh-CN" sz="2800" dirty="0" err="1">
                <a:solidFill>
                  <a:srgbClr val="0070C0"/>
                </a:solidFill>
                <a:latin typeface="Calibri" pitchFamily="34" charset="0"/>
              </a:rPr>
              <a:t>sth</a:t>
            </a:r>
            <a:r>
              <a:rPr lang="en-US" altLang="zh-CN" sz="2800" dirty="0">
                <a:solidFill>
                  <a:srgbClr val="0070C0"/>
                </a:solidFill>
                <a:latin typeface="Calibri" pitchFamily="34" charset="0"/>
              </a:rPr>
              <a:t>.</a:t>
            </a:r>
            <a:r>
              <a:rPr lang="zh-CN" altLang="en-US" sz="2800" dirty="0">
                <a:solidFill>
                  <a:srgbClr val="0070C0"/>
                </a:solidFill>
                <a:latin typeface="Calibri" pitchFamily="34" charset="0"/>
              </a:rPr>
              <a:t>；</a:t>
            </a:r>
            <a:r>
              <a:rPr lang="en-US" altLang="zh-CN" sz="2800" dirty="0">
                <a:solidFill>
                  <a:srgbClr val="0070C0"/>
                </a:solidFill>
                <a:latin typeface="Calibri" pitchFamily="34" charset="0"/>
              </a:rPr>
              <a:t>allow sb. to do </a:t>
            </a:r>
            <a:r>
              <a:rPr lang="en-US" altLang="zh-CN" sz="2800" dirty="0" err="1">
                <a:solidFill>
                  <a:srgbClr val="0070C0"/>
                </a:solidFill>
                <a:latin typeface="Calibri" pitchFamily="34" charset="0"/>
              </a:rPr>
              <a:t>sth</a:t>
            </a:r>
            <a:r>
              <a:rPr lang="en-US" altLang="zh-CN" sz="2800" dirty="0">
                <a:solidFill>
                  <a:srgbClr val="0070C0"/>
                </a:solidFill>
                <a:latin typeface="Calibri" pitchFamily="34" charset="0"/>
              </a:rPr>
              <a:t>.</a:t>
            </a:r>
            <a:r>
              <a:rPr lang="zh-CN" altLang="en-US" sz="2800" dirty="0">
                <a:solidFill>
                  <a:srgbClr val="0070C0"/>
                </a:solidFill>
                <a:latin typeface="Calibri" pitchFamily="34" charset="0"/>
              </a:rPr>
              <a:t>。</a:t>
            </a:r>
            <a:endParaRPr lang="zh-CN" altLang="en-US" sz="2800" dirty="0">
              <a:solidFill>
                <a:srgbClr val="0070C0"/>
              </a:solidFill>
              <a:latin typeface="宋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8" y="4689475"/>
            <a:ext cx="1571625" cy="646113"/>
          </a:xfrm>
          <a:prstGeom prst="rect">
            <a:avLst/>
          </a:prstGeom>
          <a:solidFill>
            <a:srgbClr val="92D05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prstClr val="black"/>
                </a:solidFill>
                <a:latin typeface="Calibri"/>
                <a:ea typeface="宋体"/>
              </a:rPr>
              <a:t>Correct </a:t>
            </a:r>
            <a:r>
              <a:rPr lang="en-US" altLang="zh-CN" b="1" dirty="0">
                <a:latin typeface="+mn-lt"/>
                <a:ea typeface="+mn-ea"/>
              </a:rPr>
              <a:t>sentence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11272" name="TextBox 10"/>
          <p:cNvSpPr txBox="1">
            <a:spLocks noChangeArrowheads="1"/>
          </p:cNvSpPr>
          <p:nvPr/>
        </p:nvSpPr>
        <p:spPr bwMode="auto">
          <a:xfrm>
            <a:off x="142875" y="428625"/>
            <a:ext cx="19288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Calibri" pitchFamily="34" charset="0"/>
              </a:rPr>
              <a:t>Sentence 2</a:t>
            </a:r>
            <a:endParaRPr lang="zh-CN" altLang="en-US" sz="2400" b="1">
              <a:latin typeface="Calibri" pitchFamily="34" charset="0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714500" y="2428875"/>
            <a:ext cx="742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C00000"/>
                </a:solidFill>
                <a:latin typeface="Calibri" pitchFamily="34" charset="0"/>
              </a:rPr>
              <a:t>allow them stay</a:t>
            </a:r>
            <a:endParaRPr lang="zh-CN" altLang="en-US" sz="2800">
              <a:latin typeface="Calibri" pitchFamily="34" charset="0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785938" y="4546600"/>
            <a:ext cx="74295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Calibri" pitchFamily="34" charset="0"/>
              </a:rPr>
              <a:t>Most girls’ parents don’t allow them to stay out late.</a:t>
            </a:r>
            <a:endParaRPr lang="zh-CN" altLang="en-US" sz="2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1"/>
          <p:cNvSpPr>
            <a:spLocks noChangeArrowheads="1"/>
          </p:cNvSpPr>
          <p:nvPr/>
        </p:nvSpPr>
        <p:spPr bwMode="auto">
          <a:xfrm>
            <a:off x="1714500" y="1547813"/>
            <a:ext cx="74295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Calibri" pitchFamily="34" charset="0"/>
              </a:rPr>
              <a:t>Ross hates Maths, and he always falls sleepy in Maths classes.</a:t>
            </a:r>
            <a:endParaRPr lang="zh-CN" altLang="en-US" sz="2800">
              <a:latin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8" y="1714500"/>
            <a:ext cx="1571625" cy="646113"/>
          </a:xfrm>
          <a:prstGeom prst="rect">
            <a:avLst/>
          </a:prstGeom>
          <a:solidFill>
            <a:srgbClr val="FF99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Wrong sentence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8" y="2711450"/>
            <a:ext cx="1571625" cy="369888"/>
          </a:xfrm>
          <a:prstGeom prst="rect">
            <a:avLst/>
          </a:pr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Mistake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8" y="3714750"/>
            <a:ext cx="1571625" cy="3698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Why 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785938" y="3429000"/>
            <a:ext cx="735806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dirty="0">
                <a:solidFill>
                  <a:srgbClr val="7030A0"/>
                </a:solidFill>
                <a:latin typeface="Calibri" pitchFamily="34" charset="0"/>
              </a:rPr>
              <a:t>sleepy</a:t>
            </a:r>
            <a:r>
              <a:rPr lang="zh-CN" altLang="en-US" sz="2400" dirty="0">
                <a:solidFill>
                  <a:srgbClr val="7030A0"/>
                </a:solidFill>
                <a:latin typeface="Calibri" pitchFamily="34" charset="0"/>
              </a:rPr>
              <a:t>是形容词</a:t>
            </a:r>
            <a:r>
              <a:rPr lang="zh-CN" altLang="en-US" sz="2400" dirty="0">
                <a:latin typeface="Calibri" pitchFamily="34" charset="0"/>
              </a:rPr>
              <a:t>，意为</a:t>
            </a:r>
            <a:r>
              <a:rPr lang="zh-CN" altLang="en-US" sz="2400" dirty="0">
                <a:latin typeface="宋体" pitchFamily="2" charset="-122"/>
              </a:rPr>
              <a:t>“</a:t>
            </a:r>
            <a:r>
              <a:rPr lang="zh-CN" altLang="en-US" sz="2400" dirty="0">
                <a:solidFill>
                  <a:srgbClr val="7030A0"/>
                </a:solidFill>
                <a:latin typeface="Calibri" pitchFamily="34" charset="0"/>
              </a:rPr>
              <a:t>困倦的；瞌睡的</a:t>
            </a:r>
            <a:r>
              <a:rPr lang="zh-CN" altLang="en-US" sz="2400" dirty="0">
                <a:latin typeface="宋体" pitchFamily="2" charset="-122"/>
              </a:rPr>
              <a:t>”</a:t>
            </a:r>
            <a:r>
              <a:rPr lang="zh-CN" altLang="en-US" sz="2400" dirty="0">
                <a:latin typeface="Calibri" pitchFamily="34" charset="0"/>
              </a:rPr>
              <a:t>。可以说</a:t>
            </a:r>
            <a:r>
              <a:rPr lang="en-US" altLang="zh-CN" sz="2400" dirty="0">
                <a:solidFill>
                  <a:srgbClr val="C00000"/>
                </a:solidFill>
                <a:latin typeface="Calibri" pitchFamily="34" charset="0"/>
              </a:rPr>
              <a:t>feel </a:t>
            </a:r>
            <a:r>
              <a:rPr lang="en-US" altLang="zh-CN" sz="2400" dirty="0">
                <a:latin typeface="Calibri" pitchFamily="34" charset="0"/>
              </a:rPr>
              <a:t>sleepy</a:t>
            </a:r>
            <a:r>
              <a:rPr lang="zh-CN" altLang="en-US" sz="2400" dirty="0"/>
              <a:t>意为</a:t>
            </a:r>
            <a:r>
              <a:rPr lang="zh-CN" altLang="en-US" sz="2400" dirty="0">
                <a:latin typeface="宋体" pitchFamily="2" charset="-122"/>
              </a:rPr>
              <a:t>“</a:t>
            </a:r>
            <a:r>
              <a:rPr lang="zh-CN" altLang="en-US" sz="2400" dirty="0">
                <a:solidFill>
                  <a:srgbClr val="7030A0"/>
                </a:solidFill>
                <a:latin typeface="Calibri" pitchFamily="34" charset="0"/>
              </a:rPr>
              <a:t>感到有睡意，但没有睡着</a:t>
            </a:r>
            <a:r>
              <a:rPr lang="zh-CN" altLang="en-US" sz="2400" dirty="0">
                <a:latin typeface="宋体" pitchFamily="2" charset="-122"/>
              </a:rPr>
              <a:t>”</a:t>
            </a:r>
            <a:r>
              <a:rPr lang="zh-CN" altLang="en-US" sz="2400" dirty="0">
                <a:latin typeface="Calibri" pitchFamily="34" charset="0"/>
              </a:rPr>
              <a:t>。</a:t>
            </a:r>
            <a:r>
              <a:rPr lang="en-US" altLang="zh-CN" sz="2400" dirty="0">
                <a:latin typeface="Calibri" pitchFamily="34" charset="0"/>
              </a:rPr>
              <a:t>asleep</a:t>
            </a:r>
            <a:r>
              <a:rPr lang="zh-CN" altLang="en-US" sz="2400" dirty="0">
                <a:latin typeface="Calibri" pitchFamily="34" charset="0"/>
              </a:rPr>
              <a:t>是形容词，只能作表语，</a:t>
            </a:r>
            <a:r>
              <a:rPr lang="zh-CN" altLang="en-US" sz="2400" dirty="0"/>
              <a:t>意为</a:t>
            </a:r>
            <a:r>
              <a:rPr lang="zh-CN" altLang="en-US" sz="2400" dirty="0">
                <a:latin typeface="宋体" pitchFamily="2" charset="-122"/>
              </a:rPr>
              <a:t>“</a:t>
            </a:r>
            <a:r>
              <a:rPr lang="zh-CN" altLang="en-US" sz="2400" dirty="0">
                <a:latin typeface="Calibri" pitchFamily="34" charset="0"/>
              </a:rPr>
              <a:t>睡着的</a:t>
            </a:r>
            <a:r>
              <a:rPr lang="zh-CN" altLang="en-US" sz="2400" dirty="0">
                <a:latin typeface="宋体" pitchFamily="2" charset="-122"/>
              </a:rPr>
              <a:t>”</a:t>
            </a:r>
            <a:r>
              <a:rPr lang="zh-CN" altLang="en-US" sz="2400" dirty="0">
                <a:latin typeface="Calibri" pitchFamily="34" charset="0"/>
              </a:rPr>
              <a:t>。</a:t>
            </a:r>
            <a:r>
              <a:rPr lang="en-US" altLang="zh-CN" sz="2400" dirty="0">
                <a:solidFill>
                  <a:srgbClr val="C00000"/>
                </a:solidFill>
                <a:latin typeface="Calibri" pitchFamily="34" charset="0"/>
              </a:rPr>
              <a:t>fall</a:t>
            </a:r>
            <a:r>
              <a:rPr lang="en-US" altLang="zh-CN" sz="2400" dirty="0">
                <a:latin typeface="Calibri" pitchFamily="34" charset="0"/>
              </a:rPr>
              <a:t> asleep</a:t>
            </a:r>
            <a:r>
              <a:rPr lang="zh-CN" altLang="en-US" sz="2400" dirty="0">
                <a:latin typeface="Calibri" pitchFamily="34" charset="0"/>
              </a:rPr>
              <a:t>是动词词组，</a:t>
            </a:r>
            <a:r>
              <a:rPr lang="zh-CN" altLang="en-US" sz="2400" dirty="0"/>
              <a:t>意为</a:t>
            </a:r>
            <a:r>
              <a:rPr lang="zh-CN" altLang="en-US" sz="2400" dirty="0">
                <a:latin typeface="宋体" pitchFamily="2" charset="-122"/>
              </a:rPr>
              <a:t>“</a:t>
            </a:r>
            <a:r>
              <a:rPr lang="zh-CN" altLang="en-US" sz="2400" dirty="0">
                <a:latin typeface="Calibri" pitchFamily="34" charset="0"/>
              </a:rPr>
              <a:t>睡着了</a:t>
            </a:r>
            <a:r>
              <a:rPr lang="zh-CN" altLang="en-US" sz="2400" dirty="0">
                <a:latin typeface="宋体" pitchFamily="2" charset="-122"/>
              </a:rPr>
              <a:t>”</a:t>
            </a:r>
            <a:r>
              <a:rPr lang="zh-CN" altLang="en-US" sz="2400" dirty="0">
                <a:latin typeface="Calibri" pitchFamily="34" charset="0"/>
              </a:rPr>
              <a:t>。</a:t>
            </a:r>
            <a:endParaRPr lang="zh-CN" altLang="en-US" sz="2400" dirty="0">
              <a:latin typeface="宋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8" y="5068888"/>
            <a:ext cx="1571625" cy="646112"/>
          </a:xfrm>
          <a:prstGeom prst="rect">
            <a:avLst/>
          </a:prstGeom>
          <a:solidFill>
            <a:srgbClr val="92D05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prstClr val="black"/>
                </a:solidFill>
                <a:latin typeface="Calibri"/>
                <a:ea typeface="宋体"/>
              </a:rPr>
              <a:t>Correct</a:t>
            </a:r>
            <a:r>
              <a:rPr lang="en-US" altLang="zh-CN" b="1" dirty="0">
                <a:latin typeface="+mn-lt"/>
                <a:ea typeface="+mn-ea"/>
              </a:rPr>
              <a:t> sentence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12296" name="TextBox 10"/>
          <p:cNvSpPr txBox="1">
            <a:spLocks noChangeArrowheads="1"/>
          </p:cNvSpPr>
          <p:nvPr/>
        </p:nvSpPr>
        <p:spPr bwMode="auto">
          <a:xfrm>
            <a:off x="142875" y="642938"/>
            <a:ext cx="22145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Calibri" pitchFamily="34" charset="0"/>
              </a:rPr>
              <a:t>Sentence 3</a:t>
            </a:r>
            <a:endParaRPr lang="zh-CN" altLang="en-US" sz="2400" b="1">
              <a:latin typeface="Calibri" pitchFamily="34" charset="0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714500" y="2619375"/>
            <a:ext cx="742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C00000"/>
                </a:solidFill>
                <a:latin typeface="Calibri" pitchFamily="34" charset="0"/>
              </a:rPr>
              <a:t>falls sleepy</a:t>
            </a:r>
            <a:endParaRPr lang="zh-CN" altLang="en-US" sz="2800">
              <a:latin typeface="Calibri" pitchFamily="34" charset="0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714500" y="4975225"/>
            <a:ext cx="74295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Calibri" pitchFamily="34" charset="0"/>
              </a:rPr>
              <a:t>Ross hates Maths, and he always falls asleep in Maths classes.</a:t>
            </a:r>
            <a:endParaRPr lang="zh-CN" altLang="en-US" sz="2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1"/>
          <p:cNvSpPr>
            <a:spLocks noChangeArrowheads="1"/>
          </p:cNvSpPr>
          <p:nvPr/>
        </p:nvSpPr>
        <p:spPr bwMode="auto">
          <a:xfrm>
            <a:off x="1714500" y="1619241"/>
            <a:ext cx="742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Calibri" pitchFamily="34" charset="0"/>
              </a:rPr>
              <a:t>I always like to sit next my best friend.</a:t>
            </a:r>
            <a:endParaRPr lang="zh-CN" altLang="en-US" sz="2800">
              <a:latin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8" y="1500188"/>
            <a:ext cx="1571625" cy="646112"/>
          </a:xfrm>
          <a:prstGeom prst="rect">
            <a:avLst/>
          </a:prstGeom>
          <a:solidFill>
            <a:srgbClr val="FF99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Wrong sentence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8" y="2571750"/>
            <a:ext cx="1571625" cy="369888"/>
          </a:xfrm>
          <a:prstGeom prst="rect">
            <a:avLst/>
          </a:pr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Mistake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8" y="3575050"/>
            <a:ext cx="1571625" cy="3698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Why 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785938" y="3429000"/>
            <a:ext cx="73580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dirty="0">
                <a:latin typeface="Calibri" pitchFamily="34" charset="0"/>
              </a:rPr>
              <a:t>next</a:t>
            </a:r>
            <a:r>
              <a:rPr lang="zh-CN" altLang="en-US" sz="2400" dirty="0">
                <a:latin typeface="Calibri" pitchFamily="34" charset="0"/>
              </a:rPr>
              <a:t>是形容词，单用表示 </a:t>
            </a:r>
            <a:r>
              <a:rPr lang="zh-CN" altLang="en-US" sz="2400" dirty="0">
                <a:latin typeface="宋体" pitchFamily="2" charset="-122"/>
              </a:rPr>
              <a:t>“</a:t>
            </a:r>
            <a:r>
              <a:rPr lang="zh-CN" altLang="en-US" sz="2400" dirty="0">
                <a:latin typeface="Calibri" pitchFamily="34" charset="0"/>
              </a:rPr>
              <a:t>下一个</a:t>
            </a:r>
            <a:r>
              <a:rPr lang="zh-CN" altLang="en-US" sz="2400" dirty="0">
                <a:latin typeface="宋体" pitchFamily="2" charset="-122"/>
              </a:rPr>
              <a:t>”</a:t>
            </a:r>
            <a:r>
              <a:rPr lang="zh-CN" altLang="en-US" sz="2400" dirty="0">
                <a:latin typeface="Calibri" pitchFamily="34" charset="0"/>
              </a:rPr>
              <a:t>。</a:t>
            </a:r>
            <a:r>
              <a:rPr lang="en-US" altLang="zh-CN" sz="2400" dirty="0">
                <a:latin typeface="Calibri" pitchFamily="34" charset="0"/>
              </a:rPr>
              <a:t>next to</a:t>
            </a:r>
            <a:r>
              <a:rPr lang="zh-CN" altLang="en-US" sz="2400" dirty="0">
                <a:latin typeface="Calibri" pitchFamily="34" charset="0"/>
              </a:rPr>
              <a:t>意为</a:t>
            </a:r>
            <a:r>
              <a:rPr lang="zh-CN" altLang="en-US" sz="2400" dirty="0">
                <a:latin typeface="宋体" pitchFamily="2" charset="-122"/>
              </a:rPr>
              <a:t>“</a:t>
            </a:r>
            <a:r>
              <a:rPr lang="zh-CN" altLang="en-US" sz="2400" dirty="0">
                <a:latin typeface="Calibri" pitchFamily="34" charset="0"/>
              </a:rPr>
              <a:t>紧靠</a:t>
            </a:r>
            <a:r>
              <a:rPr lang="en-US" altLang="zh-CN" sz="2400" dirty="0">
                <a:latin typeface="宋体" pitchFamily="2" charset="-122"/>
              </a:rPr>
              <a:t>……</a:t>
            </a:r>
            <a:r>
              <a:rPr lang="zh-CN" altLang="en-US" sz="2400" dirty="0">
                <a:latin typeface="Calibri" pitchFamily="34" charset="0"/>
              </a:rPr>
              <a:t>的旁边</a:t>
            </a:r>
            <a:r>
              <a:rPr lang="zh-CN" altLang="en-US" sz="2400" dirty="0">
                <a:latin typeface="宋体" pitchFamily="2" charset="-122"/>
              </a:rPr>
              <a:t>”</a:t>
            </a:r>
            <a:r>
              <a:rPr lang="zh-CN" altLang="en-US" sz="2400" dirty="0">
                <a:latin typeface="Calibri" pitchFamily="34" charset="0"/>
              </a:rPr>
              <a:t>。</a:t>
            </a:r>
            <a:r>
              <a:rPr lang="en-US" altLang="zh-CN" sz="2400" dirty="0">
                <a:latin typeface="Calibri" pitchFamily="34" charset="0"/>
              </a:rPr>
              <a:t>next to</a:t>
            </a:r>
            <a:r>
              <a:rPr lang="zh-CN" altLang="en-US" sz="2400" dirty="0">
                <a:latin typeface="Calibri" pitchFamily="34" charset="0"/>
              </a:rPr>
              <a:t>的近义词有</a:t>
            </a:r>
            <a:r>
              <a:rPr lang="en-US" altLang="zh-CN" sz="2400" dirty="0">
                <a:solidFill>
                  <a:srgbClr val="0070C0"/>
                </a:solidFill>
                <a:latin typeface="Calibri" pitchFamily="34" charset="0"/>
              </a:rPr>
              <a:t>beside</a:t>
            </a:r>
            <a:r>
              <a:rPr lang="zh-CN" altLang="en-US" sz="2400" dirty="0">
                <a:latin typeface="Calibri" pitchFamily="34" charset="0"/>
              </a:rPr>
              <a:t>和</a:t>
            </a:r>
            <a:r>
              <a:rPr lang="en-US" altLang="zh-CN" sz="2400" b="1" dirty="0">
                <a:solidFill>
                  <a:srgbClr val="0070C0"/>
                </a:solidFill>
                <a:latin typeface="Calibri" pitchFamily="34" charset="0"/>
              </a:rPr>
              <a:t>by</a:t>
            </a:r>
            <a:r>
              <a:rPr lang="zh-CN" altLang="en-US" sz="2400" dirty="0">
                <a:latin typeface="Calibri" pitchFamily="34" charset="0"/>
              </a:rPr>
              <a:t>，它们都属于</a:t>
            </a:r>
            <a:r>
              <a:rPr lang="zh-CN" altLang="en-US" sz="2400" b="1" dirty="0">
                <a:latin typeface="Calibri" pitchFamily="34" charset="0"/>
              </a:rPr>
              <a:t>方位介词。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438" y="4714875"/>
            <a:ext cx="1571625" cy="646113"/>
          </a:xfrm>
          <a:prstGeom prst="rect">
            <a:avLst/>
          </a:prstGeom>
          <a:solidFill>
            <a:srgbClr val="92D05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prstClr val="black"/>
                </a:solidFill>
                <a:latin typeface="Calibri"/>
                <a:ea typeface="宋体"/>
              </a:rPr>
              <a:t>Correct </a:t>
            </a:r>
            <a:r>
              <a:rPr lang="en-US" altLang="zh-CN" b="1" dirty="0">
                <a:latin typeface="+mn-lt"/>
                <a:ea typeface="+mn-ea"/>
              </a:rPr>
              <a:t>sentence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15368" name="TextBox 10"/>
          <p:cNvSpPr txBox="1">
            <a:spLocks noChangeArrowheads="1"/>
          </p:cNvSpPr>
          <p:nvPr/>
        </p:nvSpPr>
        <p:spPr bwMode="auto">
          <a:xfrm>
            <a:off x="142875" y="538163"/>
            <a:ext cx="2857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smtClean="0">
                <a:latin typeface="Calibri" pitchFamily="34" charset="0"/>
              </a:rPr>
              <a:t>Sentence 4</a:t>
            </a:r>
            <a:endParaRPr lang="zh-CN" altLang="en-US" sz="2400" b="1" dirty="0">
              <a:latin typeface="Calibri" pitchFamily="34" charset="0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714500" y="2476500"/>
            <a:ext cx="742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C00000"/>
                </a:solidFill>
                <a:latin typeface="Calibri" pitchFamily="34" charset="0"/>
              </a:rPr>
              <a:t>sit next my best friend</a:t>
            </a:r>
            <a:endParaRPr lang="zh-CN" altLang="en-US" sz="28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714500" y="4714875"/>
            <a:ext cx="742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Calibri" pitchFamily="34" charset="0"/>
              </a:rPr>
              <a:t>I always like to sit next to my best friend.</a:t>
            </a:r>
            <a:endParaRPr lang="zh-CN" altLang="en-US" sz="2800">
              <a:latin typeface="Calibri" pitchFamily="34" charset="0"/>
            </a:endParaRPr>
          </a:p>
        </p:txBody>
      </p:sp>
      <p:pic>
        <p:nvPicPr>
          <p:cNvPr id="27650" name="Picture 2" descr="http://ts2.cn.mm.bing.net/th?id=I.4540979473416701&amp;pid=1.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32" y="5143464"/>
            <a:ext cx="2286048" cy="1714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1714500" y="1547813"/>
            <a:ext cx="742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 smtClean="0">
                <a:latin typeface="Calibri" pitchFamily="34" charset="0"/>
              </a:rPr>
              <a:t>A blind man and his “eyes” in fire.</a:t>
            </a:r>
            <a:endParaRPr lang="zh-CN" altLang="en-US" sz="2800" dirty="0">
              <a:latin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8" y="1500188"/>
            <a:ext cx="1571625" cy="646112"/>
          </a:xfrm>
          <a:prstGeom prst="rect">
            <a:avLst/>
          </a:prstGeom>
          <a:solidFill>
            <a:srgbClr val="FF99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Wrong sentence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8" y="2571750"/>
            <a:ext cx="1571625" cy="369888"/>
          </a:xfrm>
          <a:prstGeom prst="rect">
            <a:avLst/>
          </a:pr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Mistake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438" y="3575050"/>
            <a:ext cx="1571625" cy="3698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Why 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785938" y="3429000"/>
            <a:ext cx="73580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 smtClean="0">
                <a:latin typeface="Calibri" pitchFamily="34" charset="0"/>
              </a:rPr>
              <a:t>火灾可数</a:t>
            </a:r>
            <a:endParaRPr lang="zh-CN" altLang="en-US" sz="2400" b="1" dirty="0">
              <a:latin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438" y="4714875"/>
            <a:ext cx="1571625" cy="646113"/>
          </a:xfrm>
          <a:prstGeom prst="rect">
            <a:avLst/>
          </a:prstGeom>
          <a:solidFill>
            <a:srgbClr val="92D05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prstClr val="black"/>
                </a:solidFill>
                <a:latin typeface="Calibri"/>
                <a:ea typeface="宋体"/>
              </a:rPr>
              <a:t>Correct </a:t>
            </a:r>
            <a:r>
              <a:rPr lang="en-US" altLang="zh-CN" b="1" dirty="0">
                <a:latin typeface="+mn-lt"/>
                <a:ea typeface="+mn-ea"/>
              </a:rPr>
              <a:t>sentence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8" name="TextBox 10"/>
          <p:cNvSpPr txBox="1">
            <a:spLocks noChangeArrowheads="1"/>
          </p:cNvSpPr>
          <p:nvPr/>
        </p:nvSpPr>
        <p:spPr bwMode="auto">
          <a:xfrm>
            <a:off x="142875" y="538163"/>
            <a:ext cx="2857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smtClean="0">
                <a:latin typeface="Calibri" pitchFamily="34" charset="0"/>
              </a:rPr>
              <a:t>Sentence 5</a:t>
            </a:r>
            <a:endParaRPr lang="zh-CN" altLang="en-US" sz="2400" b="1" dirty="0">
              <a:latin typeface="Calibri" pitchFamily="34" charset="0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714500" y="2476500"/>
            <a:ext cx="742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  <a:latin typeface="Calibri" pitchFamily="34" charset="0"/>
              </a:rPr>
              <a:t>i</a:t>
            </a:r>
            <a:r>
              <a:rPr lang="en-US" altLang="zh-CN" sz="2800" dirty="0" smtClean="0">
                <a:solidFill>
                  <a:srgbClr val="C00000"/>
                </a:solidFill>
                <a:latin typeface="Calibri" pitchFamily="34" charset="0"/>
              </a:rPr>
              <a:t>n fire</a:t>
            </a:r>
            <a:endParaRPr lang="zh-CN" altLang="en-US" sz="2800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714500" y="4714875"/>
            <a:ext cx="742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 smtClean="0">
                <a:latin typeface="Calibri" pitchFamily="34" charset="0"/>
              </a:rPr>
              <a:t>A blind man and his “eyes” </a:t>
            </a:r>
            <a:r>
              <a:rPr lang="en-US" altLang="zh-CN" sz="2800" dirty="0" smtClean="0">
                <a:latin typeface="Calibri" pitchFamily="34" charset="0"/>
              </a:rPr>
              <a:t>in a </a:t>
            </a:r>
            <a:r>
              <a:rPr lang="en-US" altLang="zh-CN" sz="2800" dirty="0" smtClean="0">
                <a:latin typeface="Calibri" pitchFamily="34" charset="0"/>
              </a:rPr>
              <a:t>fire.</a:t>
            </a:r>
            <a:endParaRPr lang="zh-CN" altLang="en-US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1714500" y="1547813"/>
            <a:ext cx="742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 smtClean="0">
                <a:latin typeface="Calibri" pitchFamily="34" charset="0"/>
              </a:rPr>
              <a:t>Welcome you to stay.</a:t>
            </a:r>
            <a:endParaRPr lang="zh-CN" altLang="en-US" sz="2800" dirty="0">
              <a:latin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8" y="1500188"/>
            <a:ext cx="1571625" cy="646112"/>
          </a:xfrm>
          <a:prstGeom prst="rect">
            <a:avLst/>
          </a:prstGeom>
          <a:solidFill>
            <a:srgbClr val="FF99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Wrong sentence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8" y="2571750"/>
            <a:ext cx="1571625" cy="369888"/>
          </a:xfrm>
          <a:prstGeom prst="rect">
            <a:avLst/>
          </a:pr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Mistake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438" y="3575050"/>
            <a:ext cx="1571625" cy="3698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+mn-lt"/>
                <a:ea typeface="+mn-ea"/>
              </a:rPr>
              <a:t>Why 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785938" y="3429000"/>
            <a:ext cx="735806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smtClean="0">
                <a:solidFill>
                  <a:srgbClr val="0070C0"/>
                </a:solidFill>
                <a:latin typeface="Calibri" pitchFamily="34" charset="0"/>
              </a:rPr>
              <a:t>1.</a:t>
            </a:r>
            <a:r>
              <a:rPr lang="zh-CN" altLang="en-US" sz="2400" b="1" dirty="0" smtClean="0">
                <a:solidFill>
                  <a:srgbClr val="0070C0"/>
                </a:solidFill>
                <a:latin typeface="Calibri" pitchFamily="34" charset="0"/>
              </a:rPr>
              <a:t>欢迎某人做某事 </a:t>
            </a:r>
            <a:r>
              <a:rPr lang="en-US" altLang="zh-CN" sz="2400" b="1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altLang="zh-CN" sz="2400" b="1" dirty="0" err="1" smtClean="0">
                <a:solidFill>
                  <a:srgbClr val="0070C0"/>
                </a:solidFill>
                <a:latin typeface="Calibri" pitchFamily="34" charset="0"/>
              </a:rPr>
              <a:t>sb</a:t>
            </a:r>
            <a:r>
              <a:rPr lang="en-US" altLang="zh-CN" sz="2400" b="1" dirty="0" smtClean="0">
                <a:solidFill>
                  <a:srgbClr val="0070C0"/>
                </a:solidFill>
                <a:latin typeface="Calibri" pitchFamily="34" charset="0"/>
              </a:rPr>
              <a:t> be welcome to do </a:t>
            </a:r>
            <a:r>
              <a:rPr lang="en-US" altLang="zh-CN" sz="2400" b="1" dirty="0" err="1" smtClean="0">
                <a:solidFill>
                  <a:srgbClr val="0070C0"/>
                </a:solidFill>
                <a:latin typeface="Calibri" pitchFamily="34" charset="0"/>
              </a:rPr>
              <a:t>sth</a:t>
            </a:r>
            <a:r>
              <a:rPr lang="en-US" altLang="zh-CN" sz="2400" b="1" dirty="0" smtClean="0">
                <a:solidFill>
                  <a:srgbClr val="0070C0"/>
                </a:solidFill>
                <a:latin typeface="Calibri" pitchFamily="34" charset="0"/>
              </a:rPr>
              <a:t>.   (welcome</a:t>
            </a:r>
            <a:r>
              <a:rPr lang="zh-CN" altLang="en-US" sz="2400" b="1" dirty="0" smtClean="0">
                <a:solidFill>
                  <a:srgbClr val="0070C0"/>
                </a:solidFill>
                <a:latin typeface="Calibri" pitchFamily="34" charset="0"/>
              </a:rPr>
              <a:t>在这里是形容词</a:t>
            </a:r>
            <a:r>
              <a:rPr lang="en-US" altLang="zh-CN" sz="2400" b="1" dirty="0" smtClean="0">
                <a:solidFill>
                  <a:srgbClr val="0070C0"/>
                </a:solidFill>
                <a:latin typeface="Calibri" pitchFamily="34" charset="0"/>
              </a:rPr>
              <a:t>)</a:t>
            </a:r>
          </a:p>
          <a:p>
            <a:r>
              <a:rPr lang="en-US" altLang="zh-CN" sz="2400" b="1" dirty="0" smtClean="0">
                <a:solidFill>
                  <a:srgbClr val="0070C0"/>
                </a:solidFill>
                <a:latin typeface="Calibri" pitchFamily="34" charset="0"/>
              </a:rPr>
              <a:t>2.Welcome to someplace (welcome back/ home) (welcome</a:t>
            </a:r>
            <a:r>
              <a:rPr lang="zh-CN" altLang="en-US" sz="2400" b="1" dirty="0" smtClean="0">
                <a:solidFill>
                  <a:srgbClr val="0070C0"/>
                </a:solidFill>
                <a:latin typeface="Calibri" pitchFamily="34" charset="0"/>
              </a:rPr>
              <a:t>在这里是招呼语</a:t>
            </a:r>
            <a:r>
              <a:rPr lang="en-US" altLang="zh-CN" sz="2400" b="1" dirty="0" smtClean="0">
                <a:solidFill>
                  <a:srgbClr val="0070C0"/>
                </a:solidFill>
                <a:latin typeface="Calibri" pitchFamily="34" charset="0"/>
              </a:rPr>
              <a:t>)</a:t>
            </a:r>
          </a:p>
          <a:p>
            <a:endParaRPr lang="zh-CN" altLang="en-US" sz="2400" b="1" dirty="0">
              <a:latin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4929198"/>
            <a:ext cx="1571625" cy="646113"/>
          </a:xfrm>
          <a:prstGeom prst="rect">
            <a:avLst/>
          </a:prstGeom>
          <a:solidFill>
            <a:srgbClr val="92D05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prstClr val="black"/>
                </a:solidFill>
                <a:latin typeface="Calibri"/>
                <a:ea typeface="宋体"/>
              </a:rPr>
              <a:t>Correct </a:t>
            </a:r>
            <a:r>
              <a:rPr lang="en-US" altLang="zh-CN" b="1" dirty="0">
                <a:latin typeface="+mn-lt"/>
                <a:ea typeface="+mn-ea"/>
              </a:rPr>
              <a:t>sentence</a:t>
            </a:r>
            <a:endParaRPr lang="zh-CN" altLang="en-US" b="1" dirty="0">
              <a:latin typeface="+mn-lt"/>
              <a:ea typeface="+mn-ea"/>
            </a:endParaRPr>
          </a:p>
        </p:txBody>
      </p:sp>
      <p:sp>
        <p:nvSpPr>
          <p:cNvPr id="8" name="TextBox 10"/>
          <p:cNvSpPr txBox="1">
            <a:spLocks noChangeArrowheads="1"/>
          </p:cNvSpPr>
          <p:nvPr/>
        </p:nvSpPr>
        <p:spPr bwMode="auto">
          <a:xfrm>
            <a:off x="142875" y="538163"/>
            <a:ext cx="2857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smtClean="0">
                <a:latin typeface="Calibri" pitchFamily="34" charset="0"/>
              </a:rPr>
              <a:t>Sentence 6</a:t>
            </a:r>
            <a:endParaRPr lang="zh-CN" altLang="en-US" sz="2400" b="1" dirty="0">
              <a:latin typeface="Calibri" pitchFamily="34" charset="0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714500" y="2476500"/>
            <a:ext cx="742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 smtClean="0">
                <a:latin typeface="Calibri" pitchFamily="34" charset="0"/>
              </a:rPr>
              <a:t>Welcome you to stay.</a:t>
            </a:r>
            <a:endParaRPr lang="zh-CN" altLang="en-US" sz="2800" dirty="0">
              <a:latin typeface="Calibri" pitchFamily="34" charset="0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714500" y="5072074"/>
            <a:ext cx="742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 smtClean="0">
                <a:latin typeface="Calibri" pitchFamily="34" charset="0"/>
              </a:rPr>
              <a:t>You are welcome to stay.</a:t>
            </a:r>
            <a:endParaRPr lang="zh-CN" altLang="en-US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14500"/>
            <a:ext cx="9144000" cy="518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2000250" y="282575"/>
            <a:ext cx="71437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  <a:ea typeface="+mn-ea"/>
              </a:rPr>
              <a:t>Conclusion</a:t>
            </a:r>
          </a:p>
        </p:txBody>
      </p:sp>
      <p:sp>
        <p:nvSpPr>
          <p:cNvPr id="13316" name="TextBox 3"/>
          <p:cNvSpPr txBox="1">
            <a:spLocks noChangeArrowheads="1"/>
          </p:cNvSpPr>
          <p:nvPr/>
        </p:nvSpPr>
        <p:spPr bwMode="auto">
          <a:xfrm>
            <a:off x="2071688" y="1252538"/>
            <a:ext cx="66436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i="1">
                <a:latin typeface="Calibri" pitchFamily="34" charset="0"/>
              </a:rPr>
              <a:t>From these sentences, we’ve learnt that:</a:t>
            </a:r>
            <a:endParaRPr lang="zh-CN" altLang="en-US" sz="2400" i="1">
              <a:latin typeface="Calibri" pitchFamily="34" charset="0"/>
            </a:endParaRPr>
          </a:p>
        </p:txBody>
      </p:sp>
      <p:pic>
        <p:nvPicPr>
          <p:cNvPr id="13317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75" y="1785938"/>
            <a:ext cx="8858250" cy="365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 descr="00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438" y="4311650"/>
            <a:ext cx="1830387" cy="2546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4"/>
          <p:cNvSpPr txBox="1">
            <a:spLocks noChangeArrowheads="1"/>
          </p:cNvSpPr>
          <p:nvPr/>
        </p:nvSpPr>
        <p:spPr bwMode="auto">
          <a:xfrm>
            <a:off x="1717675" y="285750"/>
            <a:ext cx="354013" cy="6572250"/>
          </a:xfrm>
          <a:prstGeom prst="rect">
            <a:avLst/>
          </a:prstGeom>
          <a:solidFill>
            <a:srgbClr val="99FF66"/>
          </a:solidFill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endParaRPr lang="zh-CN" altLang="en-US" sz="1100">
              <a:latin typeface="Calibri" pitchFamily="34" charset="0"/>
            </a:endParaRPr>
          </a:p>
        </p:txBody>
      </p:sp>
      <p:pic>
        <p:nvPicPr>
          <p:cNvPr id="20483" name="图片 5" descr="posti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-71438"/>
            <a:ext cx="1928812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Box 6"/>
          <p:cNvSpPr txBox="1">
            <a:spLocks noChangeArrowheads="1"/>
          </p:cNvSpPr>
          <p:nvPr/>
        </p:nvSpPr>
        <p:spPr bwMode="auto">
          <a:xfrm rot="-212941">
            <a:off x="384175" y="541338"/>
            <a:ext cx="13573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 b="1" i="1">
                <a:solidFill>
                  <a:srgbClr val="002060"/>
                </a:solidFill>
                <a:latin typeface="Bradley Hand ITC" pitchFamily="66" charset="0"/>
              </a:rPr>
              <a:t>H</a:t>
            </a:r>
            <a:endParaRPr lang="zh-CN" altLang="en-US" sz="3200" b="1" i="1">
              <a:solidFill>
                <a:srgbClr val="002060"/>
              </a:solidFill>
              <a:latin typeface="Bradley Hand ITC" pitchFamily="66" charset="0"/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071688" y="260350"/>
            <a:ext cx="5857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  <a:ea typeface="+mn-ea"/>
              </a:rPr>
              <a:t>Homework </a:t>
            </a:r>
          </a:p>
        </p:txBody>
      </p:sp>
      <p:sp>
        <p:nvSpPr>
          <p:cNvPr id="20486" name="Rectangle 1"/>
          <p:cNvSpPr>
            <a:spLocks noChangeArrowheads="1"/>
          </p:cNvSpPr>
          <p:nvPr/>
        </p:nvSpPr>
        <p:spPr bwMode="auto">
          <a:xfrm>
            <a:off x="2214563" y="1071563"/>
            <a:ext cx="657225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73050" indent="-273050">
              <a:lnSpc>
                <a:spcPct val="150000"/>
              </a:lnSpc>
            </a:pPr>
            <a:r>
              <a:rPr lang="zh-CN" altLang="en-US" sz="2400" b="1" smtClean="0">
                <a:latin typeface="Calibri" pitchFamily="34" charset="0"/>
              </a:rPr>
              <a:t>完成</a:t>
            </a:r>
            <a:r>
              <a:rPr lang="zh-CN" altLang="en-US" sz="2400" b="1" dirty="0">
                <a:latin typeface="Calibri" pitchFamily="34" charset="0"/>
              </a:rPr>
              <a:t>下列汉译英。</a:t>
            </a:r>
          </a:p>
          <a:p>
            <a:pPr marL="273050" indent="-273050">
              <a:lnSpc>
                <a:spcPct val="150000"/>
              </a:lnSpc>
              <a:buFont typeface="Arial" charset="0"/>
              <a:buChar char="•"/>
            </a:pPr>
            <a:r>
              <a:rPr lang="zh-CN" altLang="en-US" sz="2400" b="1" dirty="0">
                <a:latin typeface="Calibri" pitchFamily="34" charset="0"/>
              </a:rPr>
              <a:t> 那条搜救犬很快就到达消防车那儿。</a:t>
            </a:r>
          </a:p>
          <a:p>
            <a:pPr marL="273050" indent="-273050">
              <a:lnSpc>
                <a:spcPct val="150000"/>
              </a:lnSpc>
              <a:buFont typeface="Arial" charset="0"/>
              <a:buChar char="•"/>
            </a:pPr>
            <a:r>
              <a:rPr lang="zh-CN" altLang="en-US" sz="2400" b="1" dirty="0">
                <a:latin typeface="Calibri" pitchFamily="34" charset="0"/>
              </a:rPr>
              <a:t> 那位接待员最后终于允许服务员带领盲人和导盲犬来到他们的座位。</a:t>
            </a:r>
          </a:p>
          <a:p>
            <a:pPr marL="273050" indent="-273050">
              <a:lnSpc>
                <a:spcPct val="150000"/>
              </a:lnSpc>
              <a:buFont typeface="Arial" charset="0"/>
              <a:buChar char="•"/>
            </a:pPr>
            <a:r>
              <a:rPr lang="zh-CN" altLang="en-US" sz="2400" b="1" dirty="0">
                <a:latin typeface="Calibri" pitchFamily="34" charset="0"/>
              </a:rPr>
              <a:t> 我今天在数学课上睡着了。老师叫醒我后，我向他道了歉</a:t>
            </a:r>
            <a:r>
              <a:rPr lang="zh-CN" altLang="en-US" sz="2400" b="1" dirty="0" smtClean="0">
                <a:latin typeface="Calibri" pitchFamily="34" charset="0"/>
              </a:rPr>
              <a:t>。</a:t>
            </a:r>
            <a:endParaRPr lang="en-US" altLang="zh-CN" sz="24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2"/>
          <p:cNvSpPr>
            <a:spLocks noChangeArrowheads="1"/>
          </p:cNvSpPr>
          <p:nvPr/>
        </p:nvSpPr>
        <p:spPr bwMode="auto">
          <a:xfrm>
            <a:off x="357188" y="1785938"/>
            <a:ext cx="67754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Times New Roman" pitchFamily="18" charset="0"/>
                <a:cs typeface="Times New Roman" pitchFamily="18" charset="0"/>
              </a:rPr>
              <a:t>那条搜救犬很快就到达消防车那儿。</a:t>
            </a:r>
            <a:endParaRPr lang="zh-CN" altLang="en-US" sz="1600" b="1"/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28625" y="2428875"/>
            <a:ext cx="77152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 rescue dog arrived at the fire engine quickly.</a:t>
            </a:r>
            <a:endParaRPr lang="zh-CN" altLang="zh-CN" sz="1600" b="1">
              <a:solidFill>
                <a:srgbClr val="C00000"/>
              </a:solidFill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0" y="3924300"/>
            <a:ext cx="2500313" cy="2547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www.themresort.com/media/gallery/images/RESTAURANTS-BARS/M-Resort-Anthonys-Steak-Oyster-Restaurant-Bar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0" y="4214813"/>
            <a:ext cx="3335338" cy="2214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171" name="矩形 1"/>
          <p:cNvSpPr>
            <a:spLocks noChangeArrowheads="1"/>
          </p:cNvSpPr>
          <p:nvPr/>
        </p:nvSpPr>
        <p:spPr bwMode="auto">
          <a:xfrm>
            <a:off x="642938" y="1643063"/>
            <a:ext cx="81438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200" b="1">
                <a:latin typeface="Times New Roman" pitchFamily="18" charset="0"/>
                <a:cs typeface="Times New Roman" pitchFamily="18" charset="0"/>
              </a:rPr>
              <a:t>那位接待员最后终于允许服务员带领盲人和导盲犬来到他们的座位</a:t>
            </a:r>
            <a:r>
              <a:rPr lang="zh-CN" altLang="en-US"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714375" y="2714625"/>
            <a:ext cx="77152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 receptionist finally allowed the waiter to lead the blind man and his guide dog to their seat.</a:t>
            </a:r>
            <a:endParaRPr lang="zh-CN" altLang="zh-CN" sz="1600" b="1">
              <a:solidFill>
                <a:srgbClr val="C00000"/>
              </a:solidFill>
            </a:endParaRPr>
          </a:p>
        </p:txBody>
      </p:sp>
      <p:pic>
        <p:nvPicPr>
          <p:cNvPr id="5" name="图片 4" descr="blindma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4590468"/>
            <a:ext cx="1214446" cy="2267532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1"/>
          <p:cNvSpPr>
            <a:spLocks noChangeArrowheads="1"/>
          </p:cNvSpPr>
          <p:nvPr/>
        </p:nvSpPr>
        <p:spPr bwMode="auto">
          <a:xfrm>
            <a:off x="857250" y="1500188"/>
            <a:ext cx="7215188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200" b="1">
                <a:latin typeface="Times New Roman" pitchFamily="18" charset="0"/>
                <a:cs typeface="Times New Roman" pitchFamily="18" charset="0"/>
              </a:rPr>
              <a:t>我今天在数学课上睡着了。老师叫醒我后，我向他道了歉。 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928688" y="2493963"/>
            <a:ext cx="77152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 fell asleep in Maths class today. After the teacher woke me up, I apologized to him.</a:t>
            </a:r>
            <a:endParaRPr lang="zh-CN" altLang="zh-CN" sz="1600" b="1">
              <a:solidFill>
                <a:srgbClr val="C00000"/>
              </a:solidFill>
            </a:endParaRPr>
          </a:p>
        </p:txBody>
      </p:sp>
      <p:pic>
        <p:nvPicPr>
          <p:cNvPr id="8199" name="Picture 7" descr="Students sleeping in class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2500" y="4429125"/>
            <a:ext cx="3095625" cy="1924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597</Words>
  <PresentationFormat>全屏显示(4:3)</PresentationFormat>
  <Paragraphs>78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Administrator</cp:lastModifiedBy>
  <cp:revision>3</cp:revision>
  <dcterms:modified xsi:type="dcterms:W3CDTF">2014-03-21T03:57:58Z</dcterms:modified>
</cp:coreProperties>
</file>