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956" r:id="rId2"/>
    <p:sldId id="645" r:id="rId3"/>
    <p:sldId id="908" r:id="rId4"/>
    <p:sldId id="910" r:id="rId5"/>
    <p:sldId id="911" r:id="rId6"/>
    <p:sldId id="912" r:id="rId7"/>
    <p:sldId id="913" r:id="rId8"/>
    <p:sldId id="914" r:id="rId9"/>
    <p:sldId id="915" r:id="rId10"/>
    <p:sldId id="916" r:id="rId11"/>
    <p:sldId id="917" r:id="rId12"/>
    <p:sldId id="919" r:id="rId13"/>
    <p:sldId id="920" r:id="rId14"/>
    <p:sldId id="921" r:id="rId15"/>
    <p:sldId id="922" r:id="rId16"/>
    <p:sldId id="955" r:id="rId17"/>
    <p:sldId id="923" r:id="rId18"/>
    <p:sldId id="924" r:id="rId19"/>
    <p:sldId id="925" r:id="rId20"/>
    <p:sldId id="927" r:id="rId21"/>
    <p:sldId id="928" r:id="rId22"/>
    <p:sldId id="929" r:id="rId23"/>
    <p:sldId id="930" r:id="rId24"/>
    <p:sldId id="931" r:id="rId25"/>
    <p:sldId id="932" r:id="rId26"/>
    <p:sldId id="933" r:id="rId27"/>
    <p:sldId id="934" r:id="rId28"/>
    <p:sldId id="935" r:id="rId29"/>
    <p:sldId id="936" r:id="rId30"/>
    <p:sldId id="937" r:id="rId31"/>
    <p:sldId id="938" r:id="rId32"/>
    <p:sldId id="939" r:id="rId33"/>
    <p:sldId id="940" r:id="rId34"/>
    <p:sldId id="942" r:id="rId35"/>
    <p:sldId id="943" r:id="rId36"/>
    <p:sldId id="944" r:id="rId37"/>
    <p:sldId id="945" r:id="rId38"/>
    <p:sldId id="946" r:id="rId39"/>
    <p:sldId id="947" r:id="rId40"/>
    <p:sldId id="948" r:id="rId41"/>
    <p:sldId id="949" r:id="rId42"/>
    <p:sldId id="950" r:id="rId43"/>
    <p:sldId id="951" r:id="rId44"/>
    <p:sldId id="952" r:id="rId45"/>
    <p:sldId id="953" r:id="rId46"/>
    <p:sldId id="954" r:id="rId47"/>
  </p:sldIdLst>
  <p:sldSz cx="24371300" cy="13716000"/>
  <p:notesSz cx="6858000" cy="9144000"/>
  <p:defaultTextStyle>
    <a:defPPr>
      <a:defRPr lang="zh-CN"/>
    </a:defPPr>
    <a:lvl1pPr marL="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37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1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193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56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00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2" orient="horz" pos="1996" userDrawn="1">
          <p15:clr>
            <a:srgbClr val="A4A3A4"/>
          </p15:clr>
        </p15:guide>
        <p15:guide id="13" orient="horz" pos="5936" userDrawn="1">
          <p15:clr>
            <a:srgbClr val="A4A3A4"/>
          </p15:clr>
        </p15:guide>
        <p15:guide id="19" pos="2290" userDrawn="1">
          <p15:clr>
            <a:srgbClr val="A4A3A4"/>
          </p15:clr>
        </p15:guide>
        <p15:guide id="24" pos="12778" userDrawn="1">
          <p15:clr>
            <a:srgbClr val="A4A3A4"/>
          </p15:clr>
        </p15:guide>
        <p15:guide id="30" orient="horz" pos="6900" userDrawn="1">
          <p15:clr>
            <a:srgbClr val="A4A3A4"/>
          </p15:clr>
        </p15:guide>
        <p15:guide id="34" pos="6854" userDrawn="1">
          <p15:clr>
            <a:srgbClr val="A4A3A4"/>
          </p15:clr>
        </p15:guide>
        <p15:guide id="38" orient="horz" pos="3243" userDrawn="1">
          <p15:clr>
            <a:srgbClr val="A4A3A4"/>
          </p15:clr>
        </p15:guide>
        <p15:guide id="39" orient="horz" pos="1145" userDrawn="1">
          <p15:clr>
            <a:srgbClr val="A4A3A4"/>
          </p15:clr>
        </p15:guide>
        <p15:guide id="41" pos="8470" userDrawn="1">
          <p15:clr>
            <a:srgbClr val="A4A3A4"/>
          </p15:clr>
        </p15:guide>
        <p15:guide id="42" pos="1440" userDrawn="1">
          <p15:clr>
            <a:srgbClr val="A4A3A4"/>
          </p15:clr>
        </p15:guide>
        <p15:guide id="43" orient="horz" pos="2789">
          <p15:clr>
            <a:srgbClr val="A4A3A4"/>
          </p15:clr>
        </p15:guide>
        <p15:guide id="44" orient="horz" pos="5454">
          <p15:clr>
            <a:srgbClr val="A4A3A4"/>
          </p15:clr>
        </p15:guide>
        <p15:guide id="45" orient="horz" pos="4093">
          <p15:clr>
            <a:srgbClr val="A4A3A4"/>
          </p15:clr>
        </p15:guide>
        <p15:guide id="46" pos="11248">
          <p15:clr>
            <a:srgbClr val="A4A3A4"/>
          </p15:clr>
        </p15:guide>
        <p15:guide id="47" pos="5550">
          <p15:clr>
            <a:srgbClr val="A4A3A4"/>
          </p15:clr>
        </p15:guide>
        <p15:guide id="48" pos="16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1" clrIdx="0"/>
  <p:cmAuthor id="1" name="孙文纯" initials="孙文纯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CC"/>
    <a:srgbClr val="2A5CAA"/>
    <a:srgbClr val="E3F4FD"/>
    <a:srgbClr val="4472C4"/>
    <a:srgbClr val="DA0000"/>
    <a:srgbClr val="D3EDFB"/>
    <a:srgbClr val="D7F1FF"/>
    <a:srgbClr val="FFFDE7"/>
    <a:srgbClr val="FFF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80074" autoAdjust="0"/>
  </p:normalViewPr>
  <p:slideViewPr>
    <p:cSldViewPr>
      <p:cViewPr varScale="1">
        <p:scale>
          <a:sx n="35" d="100"/>
          <a:sy n="35" d="100"/>
        </p:scale>
        <p:origin x="-882" y="-96"/>
      </p:cViewPr>
      <p:guideLst>
        <p:guide orient="horz" pos="5794"/>
        <p:guide orient="horz" pos="4093"/>
        <p:guide orient="horz" pos="6900"/>
        <p:guide orient="horz" pos="1542"/>
        <p:guide orient="horz" pos="6588"/>
        <p:guide orient="horz" pos="1939"/>
        <p:guide pos="2177"/>
        <p:guide pos="12778"/>
        <p:guide pos="6826"/>
        <p:guide pos="5267"/>
        <p:guide pos="11248"/>
        <p:guide pos="12183"/>
        <p:guide pos="1241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5" d="100"/>
        <a:sy n="75" d="100"/>
      </p:scale>
      <p:origin x="0" y="-35784"/>
    </p:cViewPr>
  </p:sorterViewPr>
  <p:notesViewPr>
    <p:cSldViewPr>
      <p:cViewPr varScale="1">
        <p:scale>
          <a:sx n="54" d="100"/>
          <a:sy n="54" d="100"/>
        </p:scale>
        <p:origin x="-2892" y="-84"/>
      </p:cViewPr>
      <p:guideLst>
        <p:guide orient="horz" pos="2880"/>
        <p:guide pos="2160"/>
      </p:guideLst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4A69F-A7BF-4946-B3A6-ED01CBEB8F2B}" type="datetimeFigureOut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2020/1/10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31665-BE4C-4D05-B9C5-2B73D647A6C5}" type="slidenum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‹#›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86026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805CE786-2566-4729-BA0C-6278D59A1AE1}" type="datetimeFigureOut">
              <a:rPr lang="zh-CN" altLang="en-US" smtClean="0"/>
              <a:pPr/>
              <a:t>2020/1/10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E49D8A1A-3085-48B2-A401-84F34E154A3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9738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1pPr>
    <a:lvl2pPr marL="9137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2pPr>
    <a:lvl3pPr marL="18281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3pPr>
    <a:lvl4pPr marL="274193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4pPr>
    <a:lvl5pPr marL="365569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5pPr>
    <a:lvl6pPr marL="457009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485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AF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C30E6916-A717-45A2-853C-B484619599C2}"/>
              </a:ext>
            </a:extLst>
          </p:cNvPr>
          <p:cNvSpPr/>
          <p:nvPr userDrawn="1"/>
        </p:nvSpPr>
        <p:spPr bwMode="auto">
          <a:xfrm>
            <a:off x="1260824" y="682717"/>
            <a:ext cx="21966059" cy="1235215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701" tIns="45378" rIns="90701" bIns="45378" numCol="1" rtlCol="0" anchor="t" anchorCtr="0" compatLnSpc="1"/>
          <a:lstStyle/>
          <a:p>
            <a:pPr defTabSz="906324"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prstClr val="black"/>
              </a:solidFill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6636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6271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D7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934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5D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650" y="1214019"/>
            <a:ext cx="1621006" cy="61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24" name="27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832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93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经典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2565000" cy="854901"/>
            <a:chOff x="1265164" y="736542"/>
            <a:chExt cx="256500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经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典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读</a:t>
              </a:r>
              <a:endParaRPr lang="zh-CN" altLang="en-US" sz="4800" b="1" dirty="0"/>
            </a:p>
          </p:txBody>
        </p:sp>
      </p:grpSp>
      <p:pic>
        <p:nvPicPr>
          <p:cNvPr id="2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2" name="组合 2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3" name="椭圆 22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" name="组合 2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6" name="椭圆 2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0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038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英译汉记得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pic>
        <p:nvPicPr>
          <p:cNvPr id="1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712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5" name="27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42" r:id="rId2"/>
    <p:sldLayoutId id="2147483740" r:id="rId3"/>
    <p:sldLayoutId id="2147483761" r:id="rId4"/>
    <p:sldLayoutId id="2147483743" r:id="rId5"/>
    <p:sldLayoutId id="2147483764" r:id="rId6"/>
    <p:sldLayoutId id="2147483766" r:id="rId7"/>
    <p:sldLayoutId id="2147483768" r:id="rId8"/>
  </p:sldLayoutIdLst>
  <p:timing>
    <p:tnLst>
      <p:par>
        <p:cTn id="1" dur="indefinite" restart="never" nodeType="tmRoot"/>
      </p:par>
    </p:tnLst>
  </p:timing>
  <p:hf hdr="0"/>
  <p:txStyles>
    <p:titleStyle>
      <a:lvl1pPr algn="l" defTabSz="911225" rtl="0" eaLnBrk="1" latinLnBrk="0" hangingPunct="1">
        <a:lnSpc>
          <a:spcPct val="90000"/>
        </a:lnSpc>
        <a:spcBef>
          <a:spcPct val="0"/>
        </a:spcBef>
        <a:buNone/>
        <a:defRPr sz="43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7965" indent="-227965" algn="l" defTabSz="911225" rtl="0" eaLnBrk="1" latinLnBrk="0" hangingPunct="1">
        <a:lnSpc>
          <a:spcPct val="90000"/>
        </a:lnSpc>
        <a:spcBef>
          <a:spcPts val="995"/>
        </a:spcBef>
        <a:buFont typeface="Arial" pitchFamily="34" charset="0"/>
        <a:buChar char="•"/>
        <a:defRPr sz="279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575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168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761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354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1947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540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593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186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779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372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7965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558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151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744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2.xml"/><Relationship Id="rId7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2.xml"/><Relationship Id="rId5" Type="http://schemas.openxmlformats.org/officeDocument/2006/relationships/slide" Target="slide37.xml"/><Relationship Id="rId4" Type="http://schemas.openxmlformats.org/officeDocument/2006/relationships/slide" Target="slide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slide" Target="slide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>
            <a:fillRect/>
          </a:stretch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4" name="页脚占位符 11"/>
          <p:cNvSpPr txBox="1"/>
          <p:nvPr/>
        </p:nvSpPr>
        <p:spPr>
          <a:xfrm>
            <a:off x="21780260" y="5913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5000" dirty="0">
                <a:latin typeface="方正楷体_GBK" panose="03000509000000000000" pitchFamily="65" charset="-122"/>
                <a:ea typeface="方正楷体_GBK" panose="03000509000000000000" pitchFamily="65" charset="-122"/>
              </a:rPr>
              <a:t>目录</a:t>
            </a:r>
            <a:endParaRPr lang="en-US" altLang="zh-CN" sz="5000" dirty="0"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7" name="TextBox 2">
            <a:hlinkClick r:id="rId3" action="ppaction://hlinksldjump"/>
          </p:cNvPr>
          <p:cNvSpPr txBox="1"/>
          <p:nvPr/>
        </p:nvSpPr>
        <p:spPr>
          <a:xfrm>
            <a:off x="2761896" y="2641500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动词的时态和语态概述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">
            <a:hlinkClick r:id="rId4" action="ppaction://hlinksldjump"/>
          </p:cNvPr>
          <p:cNvSpPr txBox="1"/>
          <p:nvPr/>
        </p:nvSpPr>
        <p:spPr>
          <a:xfrm>
            <a:off x="2761896" y="8298000"/>
            <a:ext cx="4095755" cy="89254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突破积累练</a:t>
            </a:r>
            <a:r>
              <a:rPr lang="en-US" altLang="zh-CN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5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Box 7">
            <a:hlinkClick r:id="rId4" action="ppaction://hlinksldjump"/>
          </p:cNvPr>
          <p:cNvSpPr txBox="1"/>
          <p:nvPr/>
        </p:nvSpPr>
        <p:spPr>
          <a:xfrm>
            <a:off x="3590650" y="9560587"/>
            <a:ext cx="4959001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单句语法填空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TextBox 7">
            <a:hlinkClick r:id="rId5" action="ppaction://hlinksldjump"/>
          </p:cNvPr>
          <p:cNvSpPr txBox="1"/>
          <p:nvPr/>
        </p:nvSpPr>
        <p:spPr>
          <a:xfrm>
            <a:off x="9625150" y="9560587"/>
            <a:ext cx="4860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单句改错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TextBox 7">
            <a:hlinkClick r:id="rId6" action="ppaction://hlinksldjump"/>
          </p:cNvPr>
          <p:cNvSpPr txBox="1"/>
          <p:nvPr/>
        </p:nvSpPr>
        <p:spPr>
          <a:xfrm>
            <a:off x="15560650" y="9560587"/>
            <a:ext cx="3564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单句写作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49680" y="699135"/>
            <a:ext cx="21871305" cy="96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     </a:t>
            </a:r>
            <a:r>
              <a:rPr lang="zh-CN" altLang="en-US" sz="57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动词的时态和语态</a:t>
            </a:r>
            <a:endParaRPr lang="en-US" altLang="zh-CN" sz="57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TextBox 2">
            <a:hlinkClick r:id="rId7" action="ppaction://hlinksldjump"/>
          </p:cNvPr>
          <p:cNvSpPr txBox="1"/>
          <p:nvPr/>
        </p:nvSpPr>
        <p:spPr>
          <a:xfrm>
            <a:off x="2761896" y="3919555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动词的时态和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语态详解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Box 2">
            <a:hlinkClick r:id="rId7" action="ppaction://hlinksldjump"/>
          </p:cNvPr>
          <p:cNvSpPr txBox="1"/>
          <p:nvPr/>
        </p:nvSpPr>
        <p:spPr>
          <a:xfrm>
            <a:off x="4021896" y="5168172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动词的时态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2">
            <a:hlinkClick r:id="rId8" action="ppaction://hlinksldjump"/>
          </p:cNvPr>
          <p:cNvSpPr txBox="1"/>
          <p:nvPr/>
        </p:nvSpPr>
        <p:spPr>
          <a:xfrm>
            <a:off x="4021896" y="6446226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动词的语态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219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5" name="图片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265164" y="712062"/>
            <a:ext cx="8599642" cy="854901"/>
            <a:chOff x="1265164" y="712062"/>
            <a:chExt cx="8599642" cy="854901"/>
          </a:xfrm>
        </p:grpSpPr>
        <p:sp>
          <p:nvSpPr>
            <p:cNvPr id="6" name="椭圆 5"/>
            <p:cNvSpPr/>
            <p:nvPr/>
          </p:nvSpPr>
          <p:spPr>
            <a:xfrm>
              <a:off x="1265164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动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5680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词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86196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的</a:t>
              </a:r>
              <a:endParaRPr lang="zh-CN" altLang="en-US" sz="4800" b="1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3846712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时</a:t>
              </a:r>
              <a:endParaRPr lang="zh-CN" altLang="en-US" sz="4800" b="1" dirty="0"/>
            </a:p>
          </p:txBody>
        </p:sp>
        <p:sp>
          <p:nvSpPr>
            <p:cNvPr id="10" name="椭圆 9"/>
            <p:cNvSpPr/>
            <p:nvPr/>
          </p:nvSpPr>
          <p:spPr>
            <a:xfrm>
              <a:off x="4707228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态</a:t>
              </a:r>
              <a:endParaRPr lang="zh-CN" altLang="en-US" sz="4800" b="1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5567744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和</a:t>
              </a:r>
              <a:endParaRPr lang="zh-CN" altLang="en-US" sz="4800" b="1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6428260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语</a:t>
              </a:r>
              <a:endParaRPr lang="zh-CN" altLang="en-US" sz="4800" b="1" dirty="0"/>
            </a:p>
          </p:txBody>
        </p:sp>
        <p:sp>
          <p:nvSpPr>
            <p:cNvPr id="13" name="椭圆 12"/>
            <p:cNvSpPr/>
            <p:nvPr/>
          </p:nvSpPr>
          <p:spPr>
            <a:xfrm>
              <a:off x="7288776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态</a:t>
              </a:r>
              <a:endParaRPr lang="zh-CN" altLang="en-US" sz="4800" b="1" dirty="0"/>
            </a:p>
          </p:txBody>
        </p:sp>
        <p:sp>
          <p:nvSpPr>
            <p:cNvPr id="14" name="椭圆 13"/>
            <p:cNvSpPr/>
            <p:nvPr/>
          </p:nvSpPr>
          <p:spPr>
            <a:xfrm>
              <a:off x="8149292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概</a:t>
              </a:r>
              <a:endParaRPr lang="zh-CN" altLang="en-US" sz="4800" b="1" dirty="0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09806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述</a:t>
              </a:r>
              <a:endParaRPr lang="zh-CN" altLang="en-US" sz="4800" b="1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BF9E4"/>
              </a:clrFrom>
              <a:clrTo>
                <a:srgbClr val="FBF9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819" y="1908000"/>
            <a:ext cx="7075487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组合 16"/>
          <p:cNvGrpSpPr/>
          <p:nvPr/>
        </p:nvGrpSpPr>
        <p:grpSpPr>
          <a:xfrm>
            <a:off x="1555174" y="3025856"/>
            <a:ext cx="19674789" cy="8418513"/>
            <a:chOff x="918087" y="3025856"/>
            <a:chExt cx="19674789" cy="841851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087" y="3025856"/>
              <a:ext cx="11009313" cy="84185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89300" y="3035488"/>
              <a:ext cx="8703576" cy="839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637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9E4"/>
              </a:clrFrom>
              <a:clrTo>
                <a:srgbClr val="FBF9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398" y="1098000"/>
            <a:ext cx="602932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AE4"/>
              </a:clrFrom>
              <a:clrTo>
                <a:srgbClr val="FBFAE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486" y="1908000"/>
            <a:ext cx="17646119" cy="10379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图片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080" y="1766524"/>
            <a:ext cx="12433557" cy="593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156" y="7803000"/>
            <a:ext cx="18449236" cy="5245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273176" y="11642895"/>
            <a:ext cx="2879375" cy="783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is locked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255080" y="693000"/>
            <a:ext cx="8599642" cy="854901"/>
            <a:chOff x="1265164" y="712062"/>
            <a:chExt cx="8599642" cy="854901"/>
          </a:xfrm>
        </p:grpSpPr>
        <p:sp>
          <p:nvSpPr>
            <p:cNvPr id="10" name="椭圆 9"/>
            <p:cNvSpPr/>
            <p:nvPr/>
          </p:nvSpPr>
          <p:spPr>
            <a:xfrm>
              <a:off x="1265164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动</a:t>
              </a:r>
              <a:endParaRPr lang="zh-CN" altLang="en-US" sz="4800" b="1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2125680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词</a:t>
              </a:r>
              <a:endParaRPr lang="zh-CN" altLang="en-US" sz="4800" b="1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2986196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的</a:t>
              </a:r>
              <a:endParaRPr lang="zh-CN" altLang="en-US" sz="4800" b="1" dirty="0"/>
            </a:p>
          </p:txBody>
        </p:sp>
        <p:sp>
          <p:nvSpPr>
            <p:cNvPr id="13" name="椭圆 12"/>
            <p:cNvSpPr/>
            <p:nvPr/>
          </p:nvSpPr>
          <p:spPr>
            <a:xfrm>
              <a:off x="3846712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时</a:t>
              </a:r>
              <a:endParaRPr lang="zh-CN" altLang="en-US" sz="4800" b="1" dirty="0"/>
            </a:p>
          </p:txBody>
        </p:sp>
        <p:sp>
          <p:nvSpPr>
            <p:cNvPr id="14" name="椭圆 13"/>
            <p:cNvSpPr/>
            <p:nvPr/>
          </p:nvSpPr>
          <p:spPr>
            <a:xfrm>
              <a:off x="4707228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态</a:t>
              </a:r>
              <a:endParaRPr lang="zh-CN" altLang="en-US" sz="4800" b="1" dirty="0"/>
            </a:p>
          </p:txBody>
        </p:sp>
        <p:sp>
          <p:nvSpPr>
            <p:cNvPr id="15" name="椭圆 14"/>
            <p:cNvSpPr/>
            <p:nvPr/>
          </p:nvSpPr>
          <p:spPr>
            <a:xfrm>
              <a:off x="5567744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和</a:t>
              </a:r>
              <a:endParaRPr lang="zh-CN" altLang="en-US" sz="4800" b="1" dirty="0"/>
            </a:p>
          </p:txBody>
        </p:sp>
        <p:sp>
          <p:nvSpPr>
            <p:cNvPr id="16" name="椭圆 15"/>
            <p:cNvSpPr/>
            <p:nvPr/>
          </p:nvSpPr>
          <p:spPr>
            <a:xfrm>
              <a:off x="6428260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语</a:t>
              </a:r>
              <a:endParaRPr lang="zh-CN" altLang="en-US" sz="4800" b="1" dirty="0"/>
            </a:p>
          </p:txBody>
        </p:sp>
        <p:sp>
          <p:nvSpPr>
            <p:cNvPr id="17" name="椭圆 16"/>
            <p:cNvSpPr/>
            <p:nvPr/>
          </p:nvSpPr>
          <p:spPr>
            <a:xfrm>
              <a:off x="7288776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态</a:t>
              </a:r>
              <a:endParaRPr lang="zh-CN" altLang="en-US" sz="4800" b="1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8149292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详</a:t>
              </a:r>
              <a:endParaRPr lang="zh-CN" altLang="en-US" sz="4800" b="1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9009806" y="712062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解</a:t>
              </a:r>
              <a:endParaRPr lang="zh-CN" altLang="en-US" sz="4800" b="1" dirty="0"/>
            </a:p>
          </p:txBody>
        </p:sp>
      </p:grpSp>
      <p:pic>
        <p:nvPicPr>
          <p:cNvPr id="21" name="图片 2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940" y="2088000"/>
            <a:ext cx="20465137" cy="495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6709907"/>
            <a:ext cx="9307203" cy="1059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5020650" y="6183000"/>
            <a:ext cx="5984375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arrived in/reached/got to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2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725488"/>
            <a:ext cx="21963631" cy="6151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850" y="7038000"/>
            <a:ext cx="19871850" cy="279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735651" y="7235448"/>
            <a:ext cx="166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tell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3788" y="8864891"/>
            <a:ext cx="11451861" cy="451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直接连接符 7"/>
          <p:cNvCxnSpPr/>
          <p:nvPr/>
        </p:nvCxnSpPr>
        <p:spPr>
          <a:xfrm>
            <a:off x="6200650" y="9267873"/>
            <a:ext cx="590443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172903" y="8298000"/>
            <a:ext cx="8280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be 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held/is 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going to be 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held/</a:t>
            </a:r>
          </a:p>
          <a:p>
            <a:pPr>
              <a:lnSpc>
                <a:spcPct val="90000"/>
              </a:lnSpc>
            </a:pP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is 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be held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8" t="61832" b="17710"/>
          <a:stretch/>
        </p:blipFill>
        <p:spPr bwMode="auto">
          <a:xfrm>
            <a:off x="12095650" y="8707956"/>
            <a:ext cx="11245912" cy="570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图片 1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7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49" y="2273324"/>
            <a:ext cx="21007057" cy="7149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464204" y="6426269"/>
            <a:ext cx="2969999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am reading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943453" y="7938000"/>
            <a:ext cx="2969999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is leaving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5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>
            <a:off x="1257550" y="695119"/>
            <a:ext cx="3420000" cy="900000"/>
          </a:xfrm>
          <a:prstGeom prst="round2Diag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5">
            <a:extLst>
              <a:ext uri="{FF2B5EF4-FFF2-40B4-BE49-F238E27FC236}">
                <a16:creationId xmlns:a16="http://schemas.microsoft.com/office/drawing/2014/main" xmlns="" id="{4CDF7D84-DA2E-4F07-8821-A00D69F5981A}"/>
              </a:ext>
            </a:extLst>
          </p:cNvPr>
          <p:cNvSpPr txBox="1"/>
          <p:nvPr/>
        </p:nvSpPr>
        <p:spPr>
          <a:xfrm>
            <a:off x="1257550" y="667050"/>
            <a:ext cx="3419999" cy="95410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zh-CN" altLang="en-US" sz="5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小积累</a:t>
            </a:r>
            <a:endParaRPr lang="zh-CN" altLang="en-US" sz="5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DED"/>
              </a:clrFrom>
              <a:clrTo>
                <a:srgbClr val="FFF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651" y="3176232"/>
            <a:ext cx="15480000" cy="7766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3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1" y="3724765"/>
            <a:ext cx="18270000" cy="6221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sp>
        <p:nvSpPr>
          <p:cNvPr id="6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220650" y="6325341"/>
            <a:ext cx="4542197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was reviewing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/</a:t>
            </a:r>
          </a:p>
          <a:p>
            <a:pPr>
              <a:lnSpc>
                <a:spcPct val="110000"/>
              </a:lnSpc>
            </a:pP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going 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over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965650" y="8496244"/>
            <a:ext cx="244376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was leaving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1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3"/>
          <a:stretch/>
        </p:blipFill>
        <p:spPr bwMode="auto">
          <a:xfrm>
            <a:off x="1372047" y="2025374"/>
            <a:ext cx="18363754" cy="8503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490650" y="6093000"/>
            <a:ext cx="301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lived in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130650" y="7513169"/>
            <a:ext cx="3690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succeeded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535650" y="9015407"/>
            <a:ext cx="3015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finished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1" name="图片 1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3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>
            <a:off x="1257550" y="695119"/>
            <a:ext cx="3420000" cy="900000"/>
          </a:xfrm>
          <a:prstGeom prst="round2Diag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5">
            <a:extLst>
              <a:ext uri="{FF2B5EF4-FFF2-40B4-BE49-F238E27FC236}">
                <a16:creationId xmlns:a16="http://schemas.microsoft.com/office/drawing/2014/main" xmlns="" id="{4CDF7D84-DA2E-4F07-8821-A00D69F5981A}"/>
              </a:ext>
            </a:extLst>
          </p:cNvPr>
          <p:cNvSpPr txBox="1"/>
          <p:nvPr/>
        </p:nvSpPr>
        <p:spPr>
          <a:xfrm>
            <a:off x="1257550" y="667050"/>
            <a:ext cx="3419999" cy="95410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zh-CN" altLang="en-US" sz="5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</a:t>
            </a:r>
            <a:r>
              <a:rPr lang="zh-CN" altLang="en-US" sz="5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提示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P285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DED"/>
              </a:clrFrom>
              <a:clrTo>
                <a:srgbClr val="FFF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50" y="3538083"/>
            <a:ext cx="12038013" cy="634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6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650" y="524432"/>
            <a:ext cx="20749328" cy="5107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50" y="6495972"/>
            <a:ext cx="18765000" cy="603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130650" y="2988000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had decreased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836275" y="4380948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had already begun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8248150" y="9515449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would buy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8975346" y="11049468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would help me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5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738000"/>
            <a:ext cx="21964573" cy="110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400650" y="2678707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have lived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220650" y="6976187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would have won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277936" y="10296198"/>
            <a:ext cx="5578264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be having a meeting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6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677188"/>
            <a:ext cx="21353534" cy="897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680650" y="3410448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been waiting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105650" y="4653000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has been working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680650" y="8350386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had been snowing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7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128"/>
          <a:stretch/>
        </p:blipFill>
        <p:spPr bwMode="auto">
          <a:xfrm>
            <a:off x="1179733" y="378001"/>
            <a:ext cx="20410917" cy="533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915651" y="5103000"/>
            <a:ext cx="1642486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 was seen to drop my wallet on the ground by a girl when she passed by in the street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541" b="45064"/>
          <a:stretch/>
        </p:blipFill>
        <p:spPr bwMode="auto">
          <a:xfrm>
            <a:off x="1179732" y="6716550"/>
            <a:ext cx="20410917" cy="115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915651" y="6453000"/>
            <a:ext cx="1642486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My 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wallet was seen to drop on the ground by a girl when she passed by in the street.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P286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36"/>
          <a:stretch/>
        </p:blipFill>
        <p:spPr bwMode="auto">
          <a:xfrm>
            <a:off x="1179733" y="3933000"/>
            <a:ext cx="20410917" cy="5019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385650" y="6993362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be reduced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955650" y="6993362"/>
            <a:ext cx="369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are persuaded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2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650" y="693029"/>
            <a:ext cx="20237207" cy="12329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845650" y="9846269"/>
            <a:ext cx="436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we know each other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845650" y="11223000"/>
            <a:ext cx="4365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live a better life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1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50" y="693000"/>
            <a:ext cx="22043456" cy="9167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sp>
        <p:nvSpPr>
          <p:cNvPr id="6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216977" y="2898000"/>
            <a:ext cx="130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sells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820650" y="6008177"/>
            <a:ext cx="3715409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proved (to be) true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150241" y="8343000"/>
            <a:ext cx="3715409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had stopped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49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738000"/>
            <a:ext cx="21952643" cy="1125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2"/>
          <a:stretch/>
        </p:blipFill>
        <p:spPr bwMode="auto">
          <a:xfrm>
            <a:off x="15278100" y="243000"/>
            <a:ext cx="8087476" cy="401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" r="73916"/>
          <a:stretch/>
        </p:blipFill>
        <p:spPr bwMode="auto">
          <a:xfrm rot="10800000" flipH="1">
            <a:off x="15321338" y="1999521"/>
            <a:ext cx="2724150" cy="401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445650" y="2749387"/>
            <a:ext cx="8145000" cy="66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needs repairing/needs to be repaired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465650" y="8028000"/>
            <a:ext cx="18090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 is not difficult to learn Japanese for most Chinese because it is very similar to Chinese.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465650" y="8630253"/>
            <a:ext cx="1656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490650" y="10548000"/>
            <a:ext cx="499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 some clothes to wash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2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DED"/>
              </a:clrFrom>
              <a:clrTo>
                <a:srgbClr val="FFF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50" y="3274219"/>
            <a:ext cx="10866437" cy="644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对角圆角矩形 6"/>
          <p:cNvSpPr/>
          <p:nvPr/>
        </p:nvSpPr>
        <p:spPr>
          <a:xfrm>
            <a:off x="1257550" y="695119"/>
            <a:ext cx="3420000" cy="900000"/>
          </a:xfrm>
          <a:prstGeom prst="round2Diag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5">
            <a:extLst>
              <a:ext uri="{FF2B5EF4-FFF2-40B4-BE49-F238E27FC236}">
                <a16:creationId xmlns:a16="http://schemas.microsoft.com/office/drawing/2014/main" xmlns="" id="{4CDF7D84-DA2E-4F07-8821-A00D69F5981A}"/>
              </a:ext>
            </a:extLst>
          </p:cNvPr>
          <p:cNvSpPr txBox="1"/>
          <p:nvPr/>
        </p:nvSpPr>
        <p:spPr>
          <a:xfrm>
            <a:off x="1257550" y="667050"/>
            <a:ext cx="3419999" cy="95410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zh-CN" altLang="en-US" sz="5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提分点</a:t>
            </a:r>
            <a:endParaRPr lang="zh-CN" altLang="en-US" sz="5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2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动词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3393996"/>
            <a:ext cx="18634922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600650" y="7218000"/>
            <a:ext cx="11006874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 is usually dressed in white when she is at the party.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7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1725687" y="7633739"/>
            <a:ext cx="18869207" cy="415498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be 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doing…when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…</a:t>
            </a: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正在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做某事时，突然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</a:p>
          <a:p>
            <a:pPr algn="just">
              <a:lnSpc>
                <a:spcPct val="110000"/>
              </a:lnSpc>
            </a:pPr>
            <a:endParaRPr lang="en-US" altLang="zh-CN" sz="6000" b="1" dirty="0"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我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正开车前往伦敦时，突然发现自己走错路了。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265164" y="741486"/>
            <a:ext cx="4272250" cy="854901"/>
            <a:chOff x="1265164" y="741486"/>
            <a:chExt cx="4272250" cy="854901"/>
          </a:xfrm>
        </p:grpSpPr>
        <p:sp>
          <p:nvSpPr>
            <p:cNvPr id="15" name="椭圆 14"/>
            <p:cNvSpPr/>
            <p:nvPr/>
          </p:nvSpPr>
          <p:spPr>
            <a:xfrm>
              <a:off x="126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突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2120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破</a:t>
              </a:r>
              <a:endParaRPr lang="zh-CN" altLang="en-US" sz="4800" b="1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297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积</a:t>
              </a:r>
              <a:endParaRPr lang="zh-CN" altLang="en-US" sz="4800" b="1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27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累</a:t>
              </a:r>
              <a:endParaRPr lang="zh-CN" altLang="en-US" sz="4800" b="1" dirty="0"/>
            </a:p>
          </p:txBody>
        </p:sp>
        <p:sp>
          <p:nvSpPr>
            <p:cNvPr id="20" name="椭圆 19"/>
            <p:cNvSpPr/>
            <p:nvPr/>
          </p:nvSpPr>
          <p:spPr>
            <a:xfrm>
              <a:off x="4682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练</a:t>
              </a:r>
              <a:endParaRPr lang="zh-CN" altLang="en-US" sz="4800" b="1" dirty="0"/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725" y="2215140"/>
            <a:ext cx="19820334" cy="5147713"/>
            <a:chOff x="1390725" y="2215140"/>
            <a:chExt cx="19820334" cy="5147713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2215140"/>
              <a:ext cx="19671770" cy="2834622"/>
              <a:chOff x="1390725" y="2381671"/>
              <a:chExt cx="19671770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638120" y="2381671"/>
                <a:ext cx="19424375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I ________ down to London when I suddenly found that I was on the wrong road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2017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天津卷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1.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41060" y="5442327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A. was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driving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B. have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driven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C. would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drive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D. drove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500025" y="4106030"/>
            <a:ext cx="85562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7" name="图片 2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25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8343000"/>
            <a:ext cx="1886920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6000" b="1" dirty="0">
                <a:latin typeface="Arial Black" pitchFamily="34" charset="0"/>
                <a:ea typeface="黑体" panose="02010609060101010101" pitchFamily="49" charset="-122"/>
              </a:rPr>
              <a:t>解析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</a:rPr>
              <a:t>：</a:t>
            </a:r>
            <a:endParaRPr lang="en-US" altLang="zh-CN" sz="6000" b="1" dirty="0">
              <a:latin typeface="Arial Black" pitchFamily="34" charset="0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on Monday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表示过去的具体时间，在句中作状语，句子的时态应用一般过去时，故选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项。句意：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嗨，我是彼得。你是新来的吗？我没有见过你。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你好，彼得，我是鲍勃。我周一才来。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725" y="1664815"/>
            <a:ext cx="21396799" cy="5457747"/>
            <a:chOff x="1390725" y="3434289"/>
            <a:chExt cx="20141279" cy="5457747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3434289"/>
              <a:ext cx="20141279" cy="5170646"/>
              <a:chOff x="1390725" y="3600820"/>
              <a:chExt cx="20141279" cy="5170646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107629" y="3600820"/>
                <a:ext cx="19424375" cy="5170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6000" b="1" dirty="0"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—Hi, I'm Peter. Are you new here</a:t>
                </a:r>
                <a:r>
                  <a:rPr lang="zh-CN" altLang="en-US" sz="6000" b="1" dirty="0"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？</a:t>
                </a:r>
                <a:r>
                  <a:rPr lang="en-US" altLang="zh-CN" sz="6000" b="1" dirty="0"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I haven't seen you around.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altLang="zh-CN" sz="6000" b="1" dirty="0"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—Hello, Peter. I'm Bob. I just ________ on Monday.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6000" b="1" dirty="0" smtClean="0">
                    <a:latin typeface="Arial Black" pitchFamily="34" charset="0"/>
                    <a:ea typeface="楷体" pitchFamily="49" charset="-122"/>
                  </a:rPr>
                  <a:t>(</a:t>
                </a:r>
                <a:r>
                  <a:rPr lang="en-US" altLang="zh-CN" sz="6000" b="1" dirty="0"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2018•</a:t>
                </a:r>
                <a:r>
                  <a:rPr lang="zh-CN" altLang="en-US" sz="6000" b="1" dirty="0"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北京卷</a:t>
                </a:r>
                <a:r>
                  <a:rPr lang="en-US" altLang="zh-CN" sz="6000" b="1" dirty="0" smtClean="0">
                    <a:latin typeface="Arial Black" pitchFamily="34" charset="0"/>
                    <a:ea typeface="楷体" pitchFamily="49" charset="-122"/>
                  </a:rPr>
                  <a:t>)</a:t>
                </a:r>
                <a:endParaRPr lang="en-US" altLang="zh-CN" sz="6000" b="1" dirty="0">
                  <a:latin typeface="Arial Black" pitchFamily="34" charset="0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6000" b="1" dirty="0" smtClean="0"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2. </a:t>
                </a:r>
                <a:endPara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start   </a:t>
              </a:r>
              <a:r>
                <a:rPr lang="en-US" altLang="zh-CN" sz="6000" b="1" dirty="0" smtClean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B</a:t>
              </a:r>
              <a:r>
                <a:rPr lang="zh-CN" altLang="en-US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have started</a:t>
              </a:r>
              <a:r>
                <a:rPr lang="zh-CN" altLang="en-US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　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started</a:t>
              </a:r>
              <a:r>
                <a:rPr lang="zh-CN" altLang="en-US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　   </a:t>
              </a: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had started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5155650" y="3616313"/>
            <a:ext cx="855625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5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218912" y="7747139"/>
            <a:ext cx="18869207" cy="517064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6000" b="1" dirty="0">
                <a:solidFill>
                  <a:srgbClr val="FF0000"/>
                </a:solidFill>
                <a:latin typeface="Arial Black" pitchFamily="34" charset="0"/>
                <a:ea typeface="黑体" panose="02010609060101010101" pitchFamily="49" charset="-122"/>
              </a:rPr>
              <a:t>解析</a:t>
            </a: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：</a:t>
            </a:r>
            <a:r>
              <a:rPr lang="en-US" altLang="zh-CN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*have been doing </a:t>
            </a:r>
            <a:r>
              <a:rPr lang="en-US" altLang="zh-CN" sz="6000" b="1" dirty="0" err="1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sth</a:t>
            </a:r>
            <a:r>
              <a:rPr lang="en-US" altLang="zh-CN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 </a:t>
            </a: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一直在做某事</a:t>
            </a:r>
            <a:endParaRPr lang="en-US" altLang="zh-CN" sz="6000" b="1" dirty="0">
              <a:solidFill>
                <a:srgbClr val="2A5CAA"/>
              </a:solidFill>
              <a:latin typeface="Arial Black" pitchFamily="34" charset="0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表示从过去开始一直持续到现在的动作，而且有可能还将持续下去，应用现在完成进行时。句意：</a:t>
            </a:r>
            <a:r>
              <a:rPr lang="en-US" altLang="zh-CN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打扰了，你们在等着看哪部电影呢？</a:t>
            </a:r>
            <a:r>
              <a:rPr lang="en-US" altLang="zh-CN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新版的</a:t>
            </a:r>
            <a:r>
              <a:rPr lang="en-US" altLang="zh-CN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星球大战</a:t>
            </a:r>
            <a:r>
              <a:rPr lang="en-US" altLang="zh-CN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6000" b="1" dirty="0">
                <a:solidFill>
                  <a:srgbClr val="4472C4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。我们已经在这里等了两个多小时了。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725" y="2313000"/>
            <a:ext cx="20109925" cy="4606430"/>
            <a:chOff x="1390725" y="4082474"/>
            <a:chExt cx="20109925" cy="4606430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4082474"/>
              <a:ext cx="20109925" cy="2834622"/>
              <a:chOff x="1390725" y="4249005"/>
              <a:chExt cx="20109925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19424375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—Excuse me, which movie are you waiting for?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—The new </a:t>
                </a:r>
                <a:r>
                  <a:rPr lang="en-US" altLang="zh-CN" sz="5400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Star Wars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 We </a:t>
                </a: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________ here for more than two hours.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2016•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北京卷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3.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waited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     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wait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would be waiting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been waiting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475650" y="3227096"/>
            <a:ext cx="855625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8343000"/>
            <a:ext cx="1808942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根据句中的“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…and I'll try to finish it at the weekend”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可知，前半句表示“我已经读完了一半”，因此用现在完成时。句意：这本英文小说我已经读完一半了，这个周末我会尽量把它读完。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725" y="2313000"/>
            <a:ext cx="19884924" cy="4606430"/>
            <a:chOff x="1390725" y="4082474"/>
            <a:chExt cx="19884924" cy="4606430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4082474"/>
              <a:ext cx="18894350" cy="2834622"/>
              <a:chOff x="1390725" y="4249005"/>
              <a:chExt cx="18894350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6" y="4249005"/>
                <a:ext cx="18208799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I ________ half of the English novel, and </a:t>
                </a:r>
                <a:r>
                  <a:rPr lang="en-US" altLang="zh-CN" sz="5400" b="1" u="sng" dirty="0">
                    <a:solidFill>
                      <a:srgbClr val="FF0000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I'll try to finish </a:t>
                </a: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it at the weekend.</a:t>
                </a:r>
                <a:r>
                  <a:rPr lang="zh-CN" altLang="en-US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　</a:t>
                </a:r>
                <a:endPara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2016•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北京卷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4.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read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 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read 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am reading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read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3455988" y="2340094"/>
            <a:ext cx="854999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8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034023" y="7117342"/>
            <a:ext cx="18914207" cy="618630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6000" b="1" dirty="0">
                <a:solidFill>
                  <a:srgbClr val="FF0000"/>
                </a:solidFill>
                <a:latin typeface="Arial Black" pitchFamily="34" charset="0"/>
                <a:ea typeface="黑体" panose="02010609060101010101" pitchFamily="49" charset="-122"/>
              </a:rPr>
              <a:t>解析</a:t>
            </a: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：*</a:t>
            </a:r>
            <a:r>
              <a:rPr lang="en-US" altLang="zh-CN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by +</a:t>
            </a: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将来时间点，用</a:t>
            </a:r>
            <a:r>
              <a:rPr lang="en-US" altLang="zh-CN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will have done </a:t>
            </a:r>
            <a:r>
              <a:rPr lang="en-US" altLang="zh-CN" sz="6000" b="1" dirty="0" err="1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</a:rPr>
              <a:t>sth</a:t>
            </a:r>
            <a:endParaRPr lang="en-US" altLang="zh-CN" sz="6000" b="1" dirty="0" smtClean="0">
              <a:solidFill>
                <a:srgbClr val="FF0000"/>
              </a:solidFill>
              <a:latin typeface="Arial Black" pitchFamily="34" charset="0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endParaRPr lang="en-US" altLang="zh-CN" sz="6000" b="1" dirty="0" smtClean="0">
              <a:solidFill>
                <a:srgbClr val="FF0000"/>
              </a:solidFill>
              <a:latin typeface="Arial Black" pitchFamily="34" charset="0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句</a:t>
            </a:r>
            <a:r>
              <a:rPr lang="zh-CN" altLang="en-US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尾的“</a:t>
            </a:r>
            <a:r>
              <a:rPr lang="en-US" altLang="zh-CN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by then”</a:t>
            </a:r>
            <a:r>
              <a:rPr lang="zh-CN" altLang="en-US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指的是</a:t>
            </a:r>
            <a:r>
              <a:rPr lang="en-US" altLang="zh-CN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by 2025</a:t>
            </a:r>
            <a:r>
              <a:rPr lang="zh-CN" altLang="en-US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，表示到将来某个时间为止所出现的情况，时态应用将来完成时，故选</a:t>
            </a:r>
            <a:r>
              <a:rPr lang="en-US" altLang="zh-CN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项。句意：希望到</a:t>
            </a:r>
            <a:r>
              <a:rPr lang="en-US" altLang="zh-CN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2025</a:t>
            </a:r>
            <a:r>
              <a:rPr lang="zh-CN" altLang="en-US" sz="6000" b="1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年，我们将不再互相发电子邮件，因为届时我们已经研发出更方便的电子通信工具。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911535" y="1812194"/>
            <a:ext cx="20603430" cy="5107236"/>
            <a:chOff x="1390725" y="3581668"/>
            <a:chExt cx="20603430" cy="5107236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3581668"/>
              <a:ext cx="20603430" cy="3951851"/>
              <a:chOff x="1390725" y="3748199"/>
              <a:chExt cx="20603430" cy="3951851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425872" y="3748199"/>
                <a:ext cx="20568283" cy="395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Hopefully in 2025 we will no longer be e­mailing each other, for we ________ more </a:t>
                </a:r>
                <a:r>
                  <a:rPr lang="en-US" altLang="zh-CN" sz="6000" b="1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convenient electronic communication tools </a:t>
                </a:r>
                <a:r>
                  <a:rPr lang="en-US" altLang="zh-CN" sz="6000" b="1" u="sng" dirty="0" smtClean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6000" b="1" u="sng" dirty="0" smtClean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by </a:t>
                </a:r>
                <a:r>
                  <a:rPr lang="en-US" altLang="zh-CN" sz="6000" b="1" u="sng" dirty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then</a:t>
                </a: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en-US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　</a:t>
                </a:r>
                <a:endPara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2016•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北京卷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5.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developed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  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had developed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have developed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developed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3185650" y="3196571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1205931" y="7371793"/>
            <a:ext cx="21581592" cy="517064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6000" b="1" u="sng" dirty="0" smtClean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in </a:t>
            </a:r>
            <a:r>
              <a:rPr lang="en-US" altLang="zh-CN" sz="6000" b="1" u="sng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the years </a:t>
            </a:r>
            <a:r>
              <a:rPr lang="en-US" altLang="zh-CN" sz="6000" b="1" u="sng" dirty="0" smtClean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ahead = in the next few years “</a:t>
            </a:r>
            <a:r>
              <a:rPr lang="zh-CN" altLang="en-US" sz="6000" b="1" u="sng" dirty="0" smtClean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今后几年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”</a:t>
            </a:r>
            <a:endParaRPr lang="en-US" altLang="zh-CN" sz="6000" b="1" dirty="0" smtClean="0"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*</a:t>
            </a:r>
            <a:r>
              <a:rPr lang="en-US" altLang="zh-CN" sz="6000" b="1" u="sng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make an effort to do </a:t>
            </a:r>
            <a:r>
              <a:rPr lang="en-US" altLang="zh-CN" sz="6000" b="1" u="sng" dirty="0" err="1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6000" b="1" u="sng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6000" b="1" u="sng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努力去做某事</a:t>
            </a:r>
            <a:endParaRPr lang="en-US" altLang="zh-CN" sz="6000" b="1" u="sng" dirty="0">
              <a:solidFill>
                <a:srgbClr val="FF0066"/>
              </a:solidFill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*</a:t>
            </a:r>
            <a:r>
              <a:rPr lang="en-US" altLang="zh-CN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is/are being done</a:t>
            </a: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现在进行时的被动语态</a:t>
            </a:r>
            <a:endParaRPr lang="en-US" altLang="zh-CN" sz="6000" b="1" dirty="0" smtClean="0">
              <a:solidFill>
                <a:srgbClr val="FF0000"/>
              </a:solidFill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句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意：据报道，为加快</a:t>
            </a:r>
            <a:r>
              <a:rPr lang="zh-CN" altLang="en-US" sz="6000" b="1" u="sng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供给侧结构性改革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，在未来几年里人们将会付出更多的努力。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03400" y="1504973"/>
            <a:ext cx="21157659" cy="5594040"/>
            <a:chOff x="1390725" y="4082474"/>
            <a:chExt cx="21157659" cy="5594040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4082474"/>
              <a:ext cx="21157659" cy="3166415"/>
              <a:chOff x="1390725" y="4249005"/>
              <a:chExt cx="21157659" cy="3166415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6" y="4249005"/>
                <a:ext cx="20472108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6000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More efforts, </a:t>
                </a:r>
                <a:r>
                  <a:rPr lang="en-US" altLang="zh-CN" sz="6000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as reported</a:t>
                </a:r>
                <a:r>
                  <a:rPr lang="en-US" altLang="zh-CN" sz="6000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, </a:t>
                </a:r>
                <a:r>
                  <a:rPr lang="en-US" altLang="zh-CN" sz="6000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___ </a:t>
                </a:r>
                <a:r>
                  <a:rPr lang="en-US" altLang="zh-CN" sz="6000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in the years ahead </a:t>
                </a:r>
                <a:r>
                  <a:rPr lang="en-US" altLang="zh-CN" sz="6000" u="sng" dirty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to </a:t>
                </a:r>
                <a:r>
                  <a:rPr lang="en-US" altLang="zh-CN" sz="6000" u="sng" dirty="0" smtClean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accelerate=speed up</a:t>
                </a:r>
                <a:r>
                  <a:rPr lang="zh-CN" altLang="en-US" sz="6000" b="1" u="sng" dirty="0" smtClean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加速</a:t>
                </a:r>
                <a:r>
                  <a:rPr lang="en-US" altLang="zh-CN" sz="6000" u="sng" dirty="0" smtClean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6000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the </a:t>
                </a:r>
                <a:r>
                  <a:rPr lang="en-US" altLang="zh-CN" sz="6000" u="sng" dirty="0" smtClean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supply-­</a:t>
                </a:r>
                <a:r>
                  <a:rPr lang="en-US" altLang="zh-CN" sz="6000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side structural</a:t>
                </a:r>
                <a:r>
                  <a:rPr lang="en-US" altLang="zh-CN" sz="6000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6000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reform</a:t>
                </a:r>
                <a:r>
                  <a:rPr lang="en-US" altLang="zh-CN" sz="6000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. </a:t>
                </a:r>
                <a:endParaRPr lang="en-US" altLang="zh-CN" sz="6000" b="1" dirty="0">
                  <a:solidFill>
                    <a:schemeClr val="accent5"/>
                  </a:solidFill>
                  <a:latin typeface="Arial Black" pitchFamily="34" charset="0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6000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6. </a:t>
                </a:r>
                <a:endPara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898106" y="7552856"/>
              <a:ext cx="19169999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are made </a:t>
              </a:r>
              <a:r>
                <a:rPr lang="en-US" altLang="zh-CN" sz="6000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             </a:t>
              </a: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will be made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are being made </a:t>
              </a:r>
              <a:r>
                <a:rPr lang="en-US" altLang="zh-CN" sz="6000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   </a:t>
              </a: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have been made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3175651" y="1379565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2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1483842" y="7160391"/>
            <a:ext cx="2103112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空格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后面的时间状语“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this week”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常与现在进行时连用，表示这一阶段正在发生的事情；主句主语“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my washing machine”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与空格处谓语动词之间为被动关系，需用被动语态，故选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项。句意：我的洗衣机这周正在被修理，所以我不得不用手洗衣服。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13918" y="1794640"/>
            <a:ext cx="21701046" cy="4809562"/>
            <a:chOff x="1390725" y="4082474"/>
            <a:chExt cx="21701046" cy="4809562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4082474"/>
              <a:ext cx="20476100" cy="3166415"/>
              <a:chOff x="1390725" y="4249005"/>
              <a:chExt cx="20476100" cy="3166415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6" y="4249005"/>
                <a:ext cx="19790549" cy="2123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My washing machine </a:t>
                </a: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____ 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this week, so I </a:t>
                </a:r>
                <a:r>
                  <a:rPr lang="en-US" altLang="zh-CN" sz="6000" b="1" u="sng" dirty="0">
                    <a:solidFill>
                      <a:srgbClr val="FF0000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have to wash 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my clothes </a:t>
                </a:r>
                <a:r>
                  <a:rPr lang="en-US" altLang="zh-CN" sz="6000" b="1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by hand</a:t>
                </a: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. </a:t>
                </a:r>
                <a:r>
                  <a:rPr lang="en-US" altLang="zh-CN" sz="6000" b="1" dirty="0" smtClean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</a:rPr>
                  <a:t>(</a:t>
                </a:r>
                <a:r>
                  <a:rPr lang="en-US" altLang="zh-CN" sz="6000" b="1" dirty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2018•</a:t>
                </a:r>
                <a:r>
                  <a:rPr lang="zh-CN" altLang="en-US" sz="6000" b="1" dirty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天津卷</a:t>
                </a:r>
                <a:r>
                  <a:rPr lang="en-US" altLang="zh-CN" sz="6000" b="1" dirty="0" smtClean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</a:rPr>
                  <a:t>)</a:t>
                </a:r>
                <a:endParaRPr lang="en-US" altLang="zh-CN" sz="6000" b="1" dirty="0">
                  <a:solidFill>
                    <a:schemeClr val="accent5"/>
                  </a:solidFill>
                  <a:latin typeface="Arial Black" pitchFamily="34" charset="0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7. </a:t>
                </a:r>
                <a:endPara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20986121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was repaired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　  </a:t>
              </a:r>
              <a:r>
                <a:rPr lang="zh-CN" altLang="en-US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   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is repaired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is being repaired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　　  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has been repaired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0797754" y="1718089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47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1205931" y="7591915"/>
            <a:ext cx="20319315" cy="517064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up 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to 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now= 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up 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till now = so far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迄今为止：</a:t>
            </a:r>
            <a:r>
              <a:rPr lang="en-US" altLang="zh-CN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have/has done </a:t>
            </a:r>
            <a:r>
              <a:rPr lang="en-US" altLang="zh-CN" sz="6000" b="1" dirty="0" err="1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; </a:t>
            </a:r>
            <a:r>
              <a:rPr lang="en-US" altLang="zh-CN" sz="6000" b="1" dirty="0" err="1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have/has been done</a:t>
            </a:r>
            <a:endParaRPr lang="en-US" altLang="zh-CN" sz="6000" b="1" dirty="0" smtClean="0">
              <a:solidFill>
                <a:srgbClr val="FF0066"/>
              </a:solidFill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现在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完成时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much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say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之间为被动关系，应使用现在完成时的被动语态，故选</a:t>
            </a:r>
            <a:r>
              <a:rPr lang="en-US" altLang="zh-CN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项。句意：我对这起事故</a:t>
            </a:r>
            <a:r>
              <a:rPr lang="zh-CN" altLang="en-US" sz="6000" b="1" u="sng" dirty="0">
                <a:solidFill>
                  <a:srgbClr val="FF0000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知之甚少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，因为</a:t>
            </a:r>
            <a:r>
              <a:rPr lang="zh-CN" altLang="en-US" sz="6000" b="1" u="sng" dirty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到目前为止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，关于这件事的议论还不多。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725" y="2313000"/>
            <a:ext cx="19884924" cy="4809562"/>
            <a:chOff x="1390725" y="4082474"/>
            <a:chExt cx="19884924" cy="4809562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4082474"/>
              <a:ext cx="19884924" cy="3166415"/>
              <a:chOff x="1390725" y="4249005"/>
              <a:chExt cx="19884924" cy="3166415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6" y="4249005"/>
                <a:ext cx="19199373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I </a:t>
                </a:r>
                <a:r>
                  <a:rPr lang="en-US" altLang="zh-CN" sz="6000" b="1" u="sng" dirty="0">
                    <a:solidFill>
                      <a:srgbClr val="FF0000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know little about 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the accident because not much ________ about it </a:t>
                </a:r>
                <a:r>
                  <a:rPr lang="en-US" altLang="zh-CN" sz="6000" b="1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up to now</a:t>
                </a:r>
                <a:r>
                  <a:rPr lang="en-US" altLang="zh-CN" sz="6000" b="1" u="sng" dirty="0" smtClean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6000" b="1" dirty="0" smtClean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</a:rPr>
                  <a:t>(</a:t>
                </a:r>
                <a:r>
                  <a:rPr lang="en-US" altLang="zh-CN" sz="6000" b="1" dirty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2019•</a:t>
                </a:r>
                <a:r>
                  <a:rPr lang="zh-CN" altLang="en-US" sz="6000" b="1" dirty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新编</a:t>
                </a:r>
                <a:r>
                  <a:rPr lang="en-US" altLang="zh-CN" sz="6000" b="1" dirty="0" smtClean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</a:rPr>
                  <a:t>)</a:t>
                </a:r>
                <a:endParaRPr lang="en-US" altLang="zh-CN" sz="6000" b="1" dirty="0">
                  <a:solidFill>
                    <a:schemeClr val="accent5"/>
                  </a:solidFill>
                  <a:latin typeface="Arial Black" pitchFamily="34" charset="0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8. </a:t>
                </a:r>
                <a:endPara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has said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　　　  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has been said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had said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  <a:r>
                <a:rPr lang="zh-CN" altLang="en-US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   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had been said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5660650" y="3323756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7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935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6000" b="1" dirty="0">
                <a:latin typeface="Arial Black" pitchFamily="34" charset="0"/>
                <a:ea typeface="黑体" panose="02010609060101010101" pitchFamily="49" charset="-122"/>
              </a:rPr>
              <a:t>解析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</a:rPr>
              <a:t>：</a:t>
            </a:r>
            <a:endParaRPr lang="en-US" altLang="zh-CN" sz="6000" b="1" dirty="0">
              <a:latin typeface="Arial Black" pitchFamily="34" charset="0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came across =ran into = met with </a:t>
            </a:r>
            <a:r>
              <a:rPr lang="zh-CN" altLang="en-US" sz="6000" b="1" dirty="0" smtClean="0">
                <a:solidFill>
                  <a:srgbClr val="FF0000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偶遇</a:t>
            </a:r>
            <a:endParaRPr lang="en-US" altLang="zh-CN" sz="6000" b="1" dirty="0" smtClean="0">
              <a:solidFill>
                <a:srgbClr val="FF0000"/>
              </a:solidFill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*</a:t>
            </a:r>
            <a:r>
              <a:rPr lang="en-US" altLang="zh-CN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had done </a:t>
            </a:r>
            <a:r>
              <a:rPr lang="en-US" altLang="zh-CN" sz="6000" b="1" dirty="0" err="1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zh-CN" altLang="en-US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“过去的过去”，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过去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完成时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  <a:endParaRPr lang="en-US" altLang="zh-CN" sz="6000" b="1" dirty="0" smtClean="0"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句</a:t>
            </a:r>
            <a:r>
              <a:rPr lang="zh-CN" altLang="en-US" sz="6000" b="1" dirty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意：沿街走路时，我偶然遇到了多年不见的大卫。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725" y="2313000"/>
            <a:ext cx="20739925" cy="4809562"/>
            <a:chOff x="1390725" y="4082474"/>
            <a:chExt cx="20739925" cy="4809562"/>
          </a:xfrm>
        </p:grpSpPr>
        <p:grpSp>
          <p:nvGrpSpPr>
            <p:cNvPr id="3" name="组合 2"/>
            <p:cNvGrpSpPr/>
            <p:nvPr/>
          </p:nvGrpSpPr>
          <p:grpSpPr>
            <a:xfrm>
              <a:off x="1390725" y="4082474"/>
              <a:ext cx="20739925" cy="3166415"/>
              <a:chOff x="1390725" y="4249005"/>
              <a:chExt cx="20739925" cy="3166415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2005437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6000" b="1" u="sng" dirty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When walking down 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the street, I </a:t>
                </a:r>
                <a:r>
                  <a:rPr lang="en-US" altLang="zh-CN" sz="6000" b="1" u="sng" dirty="0">
                    <a:solidFill>
                      <a:srgbClr val="FF0000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came across 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David, </a:t>
                </a:r>
                <a:r>
                  <a:rPr lang="en-US" altLang="zh-CN" sz="6000" b="1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whom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 I ________ </a:t>
                </a:r>
                <a:r>
                  <a:rPr lang="en-US" altLang="zh-CN" sz="6000" b="1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for years</a:t>
                </a:r>
                <a:r>
                  <a:rPr lang="en-US" altLang="zh-CN" sz="6000" b="1" u="sng" dirty="0" smtClean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6000" b="1" dirty="0" smtClean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</a:rPr>
                  <a:t>(</a:t>
                </a:r>
                <a:r>
                  <a:rPr lang="en-US" altLang="zh-CN" sz="6000" b="1" dirty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2016•</a:t>
                </a:r>
                <a:r>
                  <a:rPr lang="zh-CN" altLang="en-US" sz="6000" b="1" dirty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  <a:cs typeface="Times New Roman" pitchFamily="18" charset="0"/>
                  </a:rPr>
                  <a:t>天津卷</a:t>
                </a:r>
                <a:r>
                  <a:rPr lang="en-US" altLang="zh-CN" sz="6000" b="1" dirty="0" smtClean="0">
                    <a:solidFill>
                      <a:schemeClr val="accent5"/>
                    </a:solidFill>
                    <a:latin typeface="Arial Black" pitchFamily="34" charset="0"/>
                    <a:ea typeface="楷体" pitchFamily="49" charset="-122"/>
                  </a:rPr>
                  <a:t>)</a:t>
                </a:r>
                <a:endParaRPr lang="en-US" altLang="zh-CN" sz="6000" b="1" dirty="0">
                  <a:solidFill>
                    <a:schemeClr val="accent5"/>
                  </a:solidFill>
                  <a:latin typeface="Arial Black" pitchFamily="34" charset="0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1390725" y="4276099"/>
                <a:ext cx="669925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9. </a:t>
                </a:r>
                <a:endPara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didn't see  </a:t>
              </a: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      B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haven't seen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hadn't seen   </a:t>
              </a: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         D</a:t>
              </a:r>
              <a:r>
                <a:rPr lang="zh-CN" altLang="en-US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wouldn't see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20192741" y="2358000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4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1205931" y="8668001"/>
            <a:ext cx="21375151" cy="517064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*</a:t>
            </a:r>
            <a:r>
              <a:rPr lang="en-US" altLang="zh-CN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had been done </a:t>
            </a:r>
            <a:r>
              <a:rPr lang="zh-CN" altLang="en-US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过去完成时的被动语态</a:t>
            </a:r>
            <a:endParaRPr lang="en-US" altLang="zh-CN" sz="6000" b="1" dirty="0" smtClean="0">
              <a:solidFill>
                <a:srgbClr val="FF0066"/>
              </a:solidFill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6000" b="1" dirty="0" smtClean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wireless </a:t>
            </a:r>
            <a:r>
              <a:rPr lang="en-US" altLang="zh-CN" sz="6000" b="1" dirty="0" smtClean="0">
                <a:solidFill>
                  <a:srgbClr val="0000CC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phones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与选项中的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invent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为被动关系，谓语动词需用被动语态；又由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yet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可知，要用完成时，因此用过去完成时，故选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项。句意：在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世纪</a:t>
            </a:r>
            <a:r>
              <a:rPr lang="en-US" altLang="zh-CN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50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年代的美国，大多数家庭只有一部电话，当时还没有发明</a:t>
            </a:r>
            <a:r>
              <a:rPr lang="zh-CN" altLang="en-US" sz="6000" b="1" dirty="0" smtClean="0">
                <a:solidFill>
                  <a:srgbClr val="FF0066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无线电话</a:t>
            </a:r>
            <a:r>
              <a:rPr lang="zh-CN" altLang="en-US" sz="6000" b="1" dirty="0" smtClean="0"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  <a:endParaRPr lang="zh-CN" altLang="en-US" sz="6000" b="1" dirty="0">
              <a:latin typeface="Arial Black" pitchFamily="34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05931" y="2058971"/>
            <a:ext cx="22053631" cy="6131391"/>
            <a:chOff x="935650" y="4082474"/>
            <a:chExt cx="22053631" cy="6131391"/>
          </a:xfrm>
        </p:grpSpPr>
        <p:grpSp>
          <p:nvGrpSpPr>
            <p:cNvPr id="3" name="组合 2"/>
            <p:cNvGrpSpPr/>
            <p:nvPr/>
          </p:nvGrpSpPr>
          <p:grpSpPr>
            <a:xfrm>
              <a:off x="935650" y="4082474"/>
              <a:ext cx="22053631" cy="4182078"/>
              <a:chOff x="935650" y="4249005"/>
              <a:chExt cx="22053631" cy="4182078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20913006" cy="2123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6000" b="1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In the 1950s 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in the USA, most families </a:t>
                </a:r>
                <a:r>
                  <a:rPr lang="en-US" altLang="zh-CN" sz="6000" b="1" dirty="0">
                    <a:solidFill>
                      <a:srgbClr val="FF0000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had</a:t>
                </a:r>
                <a:r>
                  <a:rPr lang="en-US" altLang="zh-CN" sz="6000" b="1" dirty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 just one phone at home, and </a:t>
                </a:r>
                <a:r>
                  <a:rPr lang="en-US" altLang="zh-CN" sz="6000" b="1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wire</a:t>
                </a:r>
                <a:r>
                  <a:rPr lang="en-US" altLang="zh-CN" sz="6000" b="1" u="sng" dirty="0">
                    <a:solidFill>
                      <a:srgbClr val="FF0066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less</a:t>
                </a:r>
                <a:r>
                  <a:rPr lang="en-US" altLang="zh-CN" sz="6000" b="1" u="sng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 phones </a:t>
                </a: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_____ </a:t>
                </a:r>
                <a:r>
                  <a:rPr lang="en-US" altLang="zh-CN" sz="6000" b="1" dirty="0">
                    <a:solidFill>
                      <a:srgbClr val="0000CC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yet</a:t>
                </a: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  <a:endPara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935650" y="4276099"/>
                <a:ext cx="269719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6000" b="1" dirty="0" smtClean="0">
                    <a:solidFill>
                      <a:prstClr val="black"/>
                    </a:solidFill>
                    <a:latin typeface="Arial Black" pitchFamily="34" charset="0"/>
                    <a:ea typeface="楷体" pitchFamily="49" charset="-122"/>
                    <a:cs typeface="Times New Roman" panose="02020603050405020304" pitchFamily="18" charset="0"/>
                  </a:rPr>
                  <a:t>10. </a:t>
                </a:r>
                <a:endParaRPr lang="en-US" altLang="zh-CN" sz="6000" b="1" dirty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511762" y="6058881"/>
              <a:ext cx="19169999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haven't invented           </a:t>
              </a:r>
              <a:endParaRPr lang="en-US" altLang="zh-CN" sz="6000" b="1" dirty="0" smtClean="0">
                <a:solidFill>
                  <a:prstClr val="black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haven't been invented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hadn't invented             </a:t>
              </a:r>
              <a:endParaRPr lang="en-US" altLang="zh-CN" sz="6000" b="1" dirty="0" smtClean="0">
                <a:solidFill>
                  <a:prstClr val="black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6000" b="1" dirty="0" smtClean="0">
                  <a:solidFill>
                    <a:prstClr val="black"/>
                  </a:solidFill>
                  <a:latin typeface="Arial Black" pitchFamily="34" charset="0"/>
                  <a:ea typeface="楷体" pitchFamily="49" charset="-122"/>
                  <a:cs typeface="Times New Roman" panose="02020603050405020304" pitchFamily="18" charset="0"/>
                </a:rPr>
                <a:t>hadn't been invented</a:t>
              </a:r>
              <a:endParaRPr lang="en-US" altLang="zh-CN" sz="6000" b="1" dirty="0">
                <a:solidFill>
                  <a:prstClr val="black"/>
                </a:solidFill>
                <a:latin typeface="Arial Black" pitchFamily="34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20251602" y="3095184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65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401089"/>
            <a:ext cx="19935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分析句意可知，主句表示“我确信你会考得很好”，空格所在句表示这个结果的原因。结合时间状语“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this year”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可知，空格处应使用现在完成进行时，表示动作从过去开始一直持续到现在，并且可能仍然进行下去，故选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项。句意：我确信你会考得更好，因为你今年一直都在刻苦学习。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60650" y="2313000"/>
            <a:ext cx="21195000" cy="4606430"/>
            <a:chOff x="935650" y="4082474"/>
            <a:chExt cx="21195000" cy="4606430"/>
          </a:xfrm>
        </p:grpSpPr>
        <p:grpSp>
          <p:nvGrpSpPr>
            <p:cNvPr id="3" name="组合 2"/>
            <p:cNvGrpSpPr/>
            <p:nvPr/>
          </p:nvGrpSpPr>
          <p:grpSpPr>
            <a:xfrm>
              <a:off x="935650" y="4082474"/>
              <a:ext cx="21195000" cy="2834622"/>
              <a:chOff x="935650" y="4249005"/>
              <a:chExt cx="21195000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20054375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I'm sure you will do better in the test because you________ so hard this year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2019•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新编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935650" y="4276099"/>
                <a:ext cx="1125001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11.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studied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had studied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study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been studying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7182091" y="2288249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3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401089"/>
            <a:ext cx="19935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分析句意并结合时间状语“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by the end of 2020”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可知，空格处应使用将来完成时，主语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fifty volunteers 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与谓语动词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send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之间是被动关系，应使用将来完成时的被动语态，故选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项。句意：据报道，从世界各地选出的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18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岁以上的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50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名志愿者将在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2020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年年底前被送往火星。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60650" y="2313000"/>
            <a:ext cx="20655000" cy="4531794"/>
            <a:chOff x="935650" y="4082474"/>
            <a:chExt cx="20655000" cy="4531794"/>
          </a:xfrm>
        </p:grpSpPr>
        <p:grpSp>
          <p:nvGrpSpPr>
            <p:cNvPr id="3" name="组合 2"/>
            <p:cNvGrpSpPr/>
            <p:nvPr/>
          </p:nvGrpSpPr>
          <p:grpSpPr>
            <a:xfrm>
              <a:off x="935650" y="4082474"/>
              <a:ext cx="20655000" cy="2834622"/>
              <a:chOff x="935650" y="4249005"/>
              <a:chExt cx="20655000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19514375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It is reported that fifty volunteers who are at least 18 years old chosen from all over the globe ________ to the Mars by the end of 2020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2019•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新编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935650" y="4276099"/>
                <a:ext cx="1125001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12.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8458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have been sent           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have sent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be sent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　    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have been sending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9890650" y="3235240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401089"/>
            <a:ext cx="19935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由时间状语“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at the moment”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可知，空格所在句表示“目前房价正在急剧上涨”，应用现在进行时，表示目前所处的状态。句意：我会暂时保留那所房子。目前房价正在急剧上涨。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60650" y="2313000"/>
            <a:ext cx="20655000" cy="4606430"/>
            <a:chOff x="935650" y="4082474"/>
            <a:chExt cx="20655000" cy="4606430"/>
          </a:xfrm>
        </p:grpSpPr>
        <p:grpSp>
          <p:nvGrpSpPr>
            <p:cNvPr id="3" name="组合 2"/>
            <p:cNvGrpSpPr/>
            <p:nvPr/>
          </p:nvGrpSpPr>
          <p:grpSpPr>
            <a:xfrm>
              <a:off x="935650" y="4082474"/>
              <a:ext cx="20655000" cy="1920526"/>
              <a:chOff x="935650" y="4249005"/>
              <a:chExt cx="20655000" cy="1920526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19514375" cy="1920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I'd hold on to that house for the time being; house prices ________ sharply at the moment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                                                  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2019•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新编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935650" y="4276099"/>
                <a:ext cx="1125001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13.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rise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 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risen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rise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are rising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8913013" y="2320612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401089"/>
            <a:ext cx="19935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分析句意并结合时间状语“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 a few minutes”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可知，第二个分句应使用一般将来时，表示“几分钟后我们会派人去取”，故选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项。句意：请把你待洗的衣服放在袋子里，几分钟后我们会派人去取。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60650" y="2313000"/>
            <a:ext cx="20655000" cy="4606430"/>
            <a:chOff x="935650" y="4082474"/>
            <a:chExt cx="20655000" cy="4606430"/>
          </a:xfrm>
        </p:grpSpPr>
        <p:grpSp>
          <p:nvGrpSpPr>
            <p:cNvPr id="3" name="组合 2"/>
            <p:cNvGrpSpPr/>
            <p:nvPr/>
          </p:nvGrpSpPr>
          <p:grpSpPr>
            <a:xfrm>
              <a:off x="935650" y="4082474"/>
              <a:ext cx="20655000" cy="2834622"/>
              <a:chOff x="935650" y="4249005"/>
              <a:chExt cx="20655000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5" y="4249005"/>
                <a:ext cx="19514375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Please put your laundry in the bag and we ________ someone to pick it up in a few minutes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2019•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新编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935650" y="4276099"/>
                <a:ext cx="1125001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14.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will send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sent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sent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　  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send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5020650" y="2320612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4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401089"/>
            <a:ext cx="19935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run out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是不及物动词短语，不能用于被动语态，排除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两项；由句中的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soon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run out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是将要发生的动作，应用将来时。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are running out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是进行时表将来，故选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项。注意：如果主语是人，则用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sb.run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out of 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。句意：供应给洪灾地区的食物不久就要用完了。我们必须立刻采取行动。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单项</a:t>
            </a:r>
            <a:r>
              <a:rPr lang="zh-CN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60650" y="2313000"/>
            <a:ext cx="20340000" cy="4606430"/>
            <a:chOff x="935650" y="4082474"/>
            <a:chExt cx="20340000" cy="4606430"/>
          </a:xfrm>
        </p:grpSpPr>
        <p:grpSp>
          <p:nvGrpSpPr>
            <p:cNvPr id="3" name="组合 2"/>
            <p:cNvGrpSpPr/>
            <p:nvPr/>
          </p:nvGrpSpPr>
          <p:grpSpPr>
            <a:xfrm>
              <a:off x="935650" y="4082474"/>
              <a:ext cx="20340000" cy="2834622"/>
              <a:chOff x="935650" y="4249005"/>
              <a:chExt cx="20340000" cy="2834622"/>
            </a:xfrm>
          </p:grpSpPr>
          <p:sp>
            <p:nvSpPr>
              <p:cNvPr id="11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2076276" y="4249005"/>
                <a:ext cx="19199374" cy="283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Food supplies in the flood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­-stricken </a:t>
                </a: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area ________ </a:t>
                </a:r>
                <a:r>
                  <a:rPr lang="en-US" altLang="zh-CN" sz="54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soon.We</a:t>
                </a:r>
                <a:r>
                  <a:rPr lang="en-US" altLang="zh-CN" sz="54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 must act immediately</a:t>
                </a: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.</a:t>
                </a:r>
              </a:p>
              <a:p>
                <a:pPr algn="r">
                  <a:lnSpc>
                    <a:spcPct val="110000"/>
                  </a:lnSpc>
                </a:pP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(</a:t>
                </a:r>
                <a:r>
                  <a:rPr lang="en-US" altLang="zh-CN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2019•</a:t>
                </a:r>
                <a:r>
                  <a:rPr lang="zh-CN" altLang="en-US" sz="5400" b="1" dirty="0">
                    <a:solidFill>
                      <a:schemeClr val="accent5"/>
                    </a:solidFill>
                    <a:latin typeface="Times New Roman" pitchFamily="18" charset="0"/>
                    <a:ea typeface="楷体" pitchFamily="49" charset="-122"/>
                    <a:cs typeface="Times New Roman" pitchFamily="18" charset="0"/>
                  </a:rPr>
                  <a:t>新编</a:t>
                </a:r>
                <a:r>
                  <a:rPr lang="en-US" altLang="zh-CN" sz="5400" b="1" dirty="0" smtClean="0">
                    <a:solidFill>
                      <a:schemeClr val="accent5"/>
                    </a:solidFill>
                    <a:latin typeface="楷体" pitchFamily="49" charset="-122"/>
                    <a:ea typeface="楷体" pitchFamily="49" charset="-122"/>
                  </a:rPr>
                  <a:t>)</a:t>
                </a:r>
                <a:endPara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3" name="TextBox 19">
                <a:extLst>
                  <a:ext uri="{FF2B5EF4-FFF2-40B4-BE49-F238E27FC236}">
                    <a16:creationId xmlns="" xmlns:a16="http://schemas.microsoft.com/office/drawing/2014/main" id="{7147294D-1B13-433A-A50F-C9D7DC072271}"/>
                  </a:ext>
                </a:extLst>
              </p:cNvPr>
              <p:cNvSpPr txBox="1"/>
              <p:nvPr/>
            </p:nvSpPr>
            <p:spPr>
              <a:xfrm>
                <a:off x="935650" y="4276099"/>
                <a:ext cx="1125001" cy="940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01688" indent="-801688">
                  <a:lnSpc>
                    <a:spcPct val="110000"/>
                  </a:lnSpc>
                </a:pPr>
                <a:r>
                  <a:rPr lang="en-US" altLang="zh-CN" sz="5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楷体" pitchFamily="49" charset="-122"/>
                    <a:cs typeface="Times New Roman" panose="02020603050405020304" pitchFamily="18" charset="0"/>
                  </a:rPr>
                  <a:t>15. </a:t>
                </a:r>
                <a:endPara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105650" y="6768378"/>
              <a:ext cx="191699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run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out                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are running out 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have been run out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are being run out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4615650" y="2320612"/>
            <a:ext cx="854999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0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分析句子结构可知，主句使用一般过去时，空格处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study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这一动作应发生在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was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之前，故应使用过去完成进行时，表示这一动作从过去的过去发生，一直持续到过去，并且还有可能继续持续下去。句意：伦纳德太累了，因为他从五点开始就在学习物理。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3181206"/>
            <a:ext cx="20189376" cy="3735890"/>
            <a:chOff x="1311275" y="3347737"/>
            <a:chExt cx="20189376" cy="3735890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阅读下面句子，用所给词的适当形式填空。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70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Leonard was so tired because he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 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study) physics since five o'clock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195650" y="4106030"/>
            <a:ext cx="544562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had been studying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根据时间状语“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 recent years”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可知，不定式描述的是从过去持续到现在的动作，因此不定式应用完成时态，故填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become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。句意：近年来，经常外出就餐对许多年轻人来说似乎已经司空见惯，但这也不是没有代价的。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3123000"/>
            <a:ext cx="19884925" cy="2834622"/>
            <a:chOff x="1390725" y="4249005"/>
            <a:chExt cx="19884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While regularly eating out seems to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become) common for many young people in recent years, it's not without a cost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005025" y="3196571"/>
            <a:ext cx="5445625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become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8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620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提示词所在句描述的是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2005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年的情形，表示的是过去所发生的动作，因此应用一般过去时，故填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started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。句意：中国农业部发现，从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2005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年中国政府启动一项土壤测试项目、向农民提供具体的肥料建议开始，直到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2011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年，中国的化肥使用量减少了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770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万吨。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20424924" cy="4662815"/>
            <a:chOff x="1390725" y="4249005"/>
            <a:chExt cx="19884925" cy="4662815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4662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Chinese Ministry of Agriculture finds that between 2005—when the government __________(start) a soil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­-testing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program which gives specific fertilizer recommendations to farmers—and 2011, fertilizer use dropped by 7.7 million tons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460025" y="4051571"/>
            <a:ext cx="238562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started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0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believed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可知主句为过去时，宾语从句相应地要用过去的某一时态。语境为将来之意，空格处应用过去将来时的主动语态。故填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would become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。句意：他们相信，通过使用电脑，他们厂将会变得欣欣向荣。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719131" cy="2834622"/>
            <a:chOff x="1390725" y="4249005"/>
            <a:chExt cx="1919779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51224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They believed that by using computers their factory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 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become) flourishing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460650" y="3150094"/>
            <a:ext cx="454562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would become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8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424591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主语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Rainforests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与所给提示动词之间为被动关系，谓语动词需用被动语态。由介词短语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at such high speed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cut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的动作正在发生，因此本句需用现在进行时。故答案为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are being cut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。句意：人们正在以如此快的速度砍伐和燃烧雨林，在不久的将来它们会从地球上消失。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229515" cy="2834622"/>
            <a:chOff x="1390725" y="4249005"/>
            <a:chExt cx="1935920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67365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Rainforests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 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cut) and burned at such high speed that they will disappear from the earth in the near future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390025" y="3151522"/>
            <a:ext cx="4545625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are being cut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2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043000"/>
            <a:ext cx="20189376" cy="4857225"/>
            <a:chOff x="1311275" y="3347737"/>
            <a:chExt cx="20189376" cy="4857225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根据所给提示完成句子。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我们将更加关注那些生活处于混乱状态的留守儿童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(fix on)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50" y="6284436"/>
              <a:ext cx="18224426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More attention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stay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­-at­-home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children, whose lives seem to be in disorder.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393494" y="4981469"/>
            <a:ext cx="5445625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be fixed on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18894351" cy="3955957"/>
            <a:chOff x="1390725" y="4249005"/>
            <a:chExt cx="18894351" cy="3955957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那天晚上被要求加班，因此我错过了一部精彩的电影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(ask)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50" y="6284436"/>
              <a:ext cx="18224426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__________________________________________________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，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missed a wonderful film.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076276" y="9721571"/>
            <a:ext cx="18195904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Having/Because I had been asked to work overtime that evening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8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27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2944268"/>
            <a:ext cx="19557220" cy="3955957"/>
            <a:chOff x="1390725" y="4249005"/>
            <a:chExt cx="19557220" cy="3955957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6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在简到家之前她的父母将已飞往北京去参加一个会议了。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(fly)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18887295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By the time Jane gets home, her parents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332836" y="4981469"/>
            <a:ext cx="6939343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have flown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19570114" cy="3041860"/>
            <a:chOff x="1390725" y="4249005"/>
            <a:chExt cx="19570114" cy="3041860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84563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我正打算出去购物，这时莉莉突然前来造访。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(shop)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50" y="6284436"/>
              <a:ext cx="18224426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</a:t>
              </a:r>
              <a:r>
                <a:rPr lang="en-US" altLang="zh-CN" sz="5400" dirty="0" err="1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___________________________when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Lily dropped in.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547698" y="9721571"/>
            <a:ext cx="909795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was about/going to go shopping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3332836" y="5778000"/>
            <a:ext cx="514959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060650" y="5913000"/>
            <a:ext cx="7920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Beijing </a:t>
            </a: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attend a meeting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3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09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2944268"/>
            <a:ext cx="19557220" cy="3041860"/>
            <a:chOff x="1390725" y="4249005"/>
            <a:chExt cx="19557220" cy="3041860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6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在开车之前，你必须把车洗干净。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(require; wash)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18887295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Before driving,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________________________________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endParaRPr lang="en-US" altLang="zh-CN" sz="5400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380650" y="4981469"/>
            <a:ext cx="13891529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you are required to get your car washed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20797820" cy="3041860"/>
            <a:chOff x="1390725" y="4249005"/>
            <a:chExt cx="20797820" cy="3041860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8904757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战争结束后乔治回到家，结果被告知妻子已经离开了他。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(tell)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6.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20127896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George returned after the war,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______________________________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430650" y="9658509"/>
            <a:ext cx="1197795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only to be told that his wife had left him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3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4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2944268"/>
            <a:ext cx="21774644" cy="3955957"/>
            <a:chOff x="1390725" y="4249005"/>
            <a:chExt cx="21774644" cy="3955957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21089093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spc="-15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如今，骑行与慢跑、游泳一起被认为是最全面的运动形式之一。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(regard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2017•</a:t>
              </a:r>
              <a:r>
                <a:rPr lang="zh-CN" altLang="en-US" sz="5400" b="1" dirty="0" smtClean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天津卷改编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7.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19755001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Nowadays, cycling, along with jogging and swimming,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one of the best all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­-round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forms of exercise.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7405650" y="4981469"/>
            <a:ext cx="4050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is regarded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as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20797820" cy="3955957"/>
            <a:chOff x="1390725" y="4249005"/>
            <a:chExt cx="20797820" cy="3955957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112270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spc="-15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在过去的几年里，中国在环保方面取得了很大的成就。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(achievement)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8.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20127896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In the last few years,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China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710649" y="9658509"/>
            <a:ext cx="1350363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has made great achievements in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environmental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074119" y="10635040"/>
            <a:ext cx="315363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protection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9871059" y="10458000"/>
            <a:ext cx="1269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9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84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53851" y="2944268"/>
            <a:ext cx="21396799" cy="3955957"/>
            <a:chOff x="1390725" y="4249005"/>
            <a:chExt cx="21396799" cy="3955957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20711248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那时玛丽将身穿白色西装站在候车室，你可以很容易认出她。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(wear) 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9.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19755001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Mary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standing in the waiting room then and you can recognize her easily.</a:t>
              </a: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788776" y="5030755"/>
            <a:ext cx="8100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be wearing a white suit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98776" y="7623000"/>
            <a:ext cx="21240000" cy="3955957"/>
            <a:chOff x="948545" y="4249005"/>
            <a:chExt cx="21240000" cy="3955957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3381" y="4249005"/>
              <a:ext cx="18996246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停下来休息一下吧。整个上午你一直在修理这辆汽车。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(repair)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948545" y="4276099"/>
              <a:ext cx="115710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r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10.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284436"/>
              <a:ext cx="20127896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Please stop to have a </a:t>
              </a: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rest.You</a:t>
              </a:r>
              <a:r>
                <a:rPr lang="en-US" altLang="zh-CN" sz="5400" dirty="0" err="1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_______________________the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whole morning.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520649" y="9658509"/>
            <a:ext cx="783000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have been repairing the car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44FC576-0E36-47DD-B415-0063C1EBA2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211059" y="4411879"/>
            <a:ext cx="2700000" cy="4596059"/>
          </a:xfrm>
          <a:prstGeom prst="rect">
            <a:avLst/>
          </a:prstGeom>
        </p:spPr>
      </p:pic>
      <p:sp>
        <p:nvSpPr>
          <p:cNvPr id="23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动词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P289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77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</p:bldLst>
  </p:timing>
</p:sld>
</file>

<file path=ppt/theme/theme1.xml><?xml version="1.0" encoding="utf-8"?>
<a:theme xmlns:a="http://schemas.openxmlformats.org/drawingml/2006/main" name="黑色背景字幕版">
  <a:themeElements>
    <a:clrScheme name="自定义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34190</TotalTime>
  <Words>3142</Words>
  <Application>Microsoft Office PowerPoint</Application>
  <PresentationFormat>自定义</PresentationFormat>
  <Paragraphs>470</Paragraphs>
  <Slides>46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47" baseType="lpstr">
      <vt:lpstr>黑色背景字幕版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qiwen气温</dc:creator>
  <cp:lastModifiedBy>admin</cp:lastModifiedBy>
  <cp:revision>4488</cp:revision>
  <dcterms:created xsi:type="dcterms:W3CDTF">2015-01-26T03:08:00Z</dcterms:created>
  <dcterms:modified xsi:type="dcterms:W3CDTF">2020-01-10T03:21:14Z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