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6FC1B-D42B-4A52-93B7-9520DFF830C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3873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10" Type="http://schemas.openxmlformats.org/officeDocument/2006/relationships/image" Target="../media/image3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audio" Target="../media/audio1.wav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15.bin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2.wmf"/><Relationship Id="rId4" Type="http://schemas.openxmlformats.org/officeDocument/2006/relationships/image" Target="../media/image19.wmf"/><Relationship Id="rId9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29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26.wmf"/><Relationship Id="rId10" Type="http://schemas.openxmlformats.org/officeDocument/2006/relationships/slide" Target="slide13.xml"/><Relationship Id="rId4" Type="http://schemas.openxmlformats.org/officeDocument/2006/relationships/oleObject" Target="../embeddings/oleObject28.bin"/><Relationship Id="rId9" Type="http://schemas.openxmlformats.org/officeDocument/2006/relationships/image" Target="../media/image28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3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0.wmf"/><Relationship Id="rId10" Type="http://schemas.openxmlformats.org/officeDocument/2006/relationships/slide" Target="slide13.xml"/><Relationship Id="rId4" Type="http://schemas.openxmlformats.org/officeDocument/2006/relationships/oleObject" Target="../embeddings/oleObject31.bin"/><Relationship Id="rId9" Type="http://schemas.openxmlformats.org/officeDocument/2006/relationships/image" Target="../media/image3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image" Target="../media/image37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5.wmf"/><Relationship Id="rId11" Type="http://schemas.openxmlformats.org/officeDocument/2006/relationships/image" Target="../media/image36.wmf"/><Relationship Id="rId5" Type="http://schemas.openxmlformats.org/officeDocument/2006/relationships/oleObject" Target="../embeddings/oleObject35.bin"/><Relationship Id="rId15" Type="http://schemas.openxmlformats.org/officeDocument/2006/relationships/slide" Target="slide13.xml"/><Relationship Id="rId10" Type="http://schemas.openxmlformats.org/officeDocument/2006/relationships/oleObject" Target="../embeddings/oleObject37.bin"/><Relationship Id="rId4" Type="http://schemas.openxmlformats.org/officeDocument/2006/relationships/image" Target="../media/image34.wmf"/><Relationship Id="rId9" Type="http://schemas.openxmlformats.org/officeDocument/2006/relationships/image" Target="../media/image38.jpeg"/><Relationship Id="rId14" Type="http://schemas.openxmlformats.org/officeDocument/2006/relationships/oleObject" Target="../embeddings/oleObject39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2.png"/><Relationship Id="rId5" Type="http://schemas.openxmlformats.org/officeDocument/2006/relationships/slide" Target="slide21.xml"/><Relationship Id="rId4" Type="http://schemas.openxmlformats.org/officeDocument/2006/relationships/image" Target="../media/image40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3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12775" y="2252663"/>
            <a:ext cx="6488113" cy="180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5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运动的合成和分解的应用</a:t>
            </a:r>
          </a:p>
          <a:p>
            <a:pPr>
              <a:spcBef>
                <a:spcPct val="50000"/>
              </a:spcBef>
            </a:pPr>
            <a:r>
              <a:rPr lang="zh-CN" altLang="zh-CN" sz="45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———1.小船渡河</a:t>
            </a:r>
          </a:p>
        </p:txBody>
      </p:sp>
    </p:spTree>
    <p:extLst>
      <p:ext uri="{BB962C8B-B14F-4D97-AF65-F5344CB8AC3E}">
        <p14:creationId xmlns:p14="http://schemas.microsoft.com/office/powerpoint/2010/main" val="92450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455738" y="409575"/>
            <a:ext cx="419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827088" y="620713"/>
            <a:ext cx="799306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例1: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一艘小船在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100m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宽的河中横渡到对岸，已知水流速度是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3m/s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，小船在静水中的速度是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4m/s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，求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：</a:t>
            </a:r>
            <a:endParaRPr lang="en-US" altLang="zh-CN" sz="40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ˎ̥"/>
              <a:ea typeface="宋体" pitchFamily="2" charset="-122"/>
            </a:endParaRPr>
          </a:p>
          <a:p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（</a:t>
            </a: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1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）欲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使船渡河时间最短，船应该怎样渡河？最短时间是多少？船经过的位移多大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？</a:t>
            </a:r>
            <a:endParaRPr lang="en-US" altLang="zh-CN" sz="40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ˎ̥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665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分析1：时间最短</a:t>
            </a: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1752600" y="1773238"/>
            <a:ext cx="5334000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1752600" y="4440238"/>
            <a:ext cx="5562600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2268538" y="4279900"/>
            <a:ext cx="990600" cy="0"/>
          </a:xfrm>
          <a:prstGeom prst="line">
            <a:avLst/>
          </a:prstGeom>
          <a:noFill/>
          <a:ln w="63500" cmpd="sng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3182938" y="2832100"/>
            <a:ext cx="0" cy="1447800"/>
          </a:xfrm>
          <a:prstGeom prst="line">
            <a:avLst/>
          </a:prstGeom>
          <a:noFill/>
          <a:ln w="25400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2268538" y="2832100"/>
            <a:ext cx="914400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V="1">
            <a:off x="2268538" y="2832100"/>
            <a:ext cx="914400" cy="144780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 flipV="1">
            <a:off x="2268538" y="2832100"/>
            <a:ext cx="0" cy="1447800"/>
          </a:xfrm>
          <a:prstGeom prst="line">
            <a:avLst/>
          </a:prstGeom>
          <a:noFill/>
          <a:ln w="63500" cmpd="sng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aphicFrame>
        <p:nvGraphicFramePr>
          <p:cNvPr id="20490" name="Object 10"/>
          <p:cNvGraphicFramePr>
            <a:graphicFrameLocks noGrp="1" noChangeAspect="1"/>
          </p:cNvGraphicFramePr>
          <p:nvPr>
            <p:ph type="body" idx="4294967295"/>
          </p:nvPr>
        </p:nvGraphicFramePr>
        <p:xfrm>
          <a:off x="1919288" y="2112963"/>
          <a:ext cx="636587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r:id="rId3" imgW="203341" imgH="228719" progId="Equation.3">
                  <p:embed/>
                </p:oleObj>
              </mc:Choice>
              <mc:Fallback>
                <p:oleObj r:id="rId3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8" y="2112963"/>
                        <a:ext cx="636587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1" name="Object 11"/>
          <p:cNvGraphicFramePr>
            <a:graphicFrameLocks noChangeAspect="1"/>
          </p:cNvGraphicFramePr>
          <p:nvPr/>
        </p:nvGraphicFramePr>
        <p:xfrm>
          <a:off x="3260725" y="3644900"/>
          <a:ext cx="9667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r:id="rId5" imgW="203341" imgH="228719" progId="Equation.3">
                  <p:embed/>
                </p:oleObj>
              </mc:Choice>
              <mc:Fallback>
                <p:oleObj r:id="rId5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0725" y="3644900"/>
                        <a:ext cx="966788" cy="108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3182938" y="2255838"/>
          <a:ext cx="596900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r:id="rId7" imgW="114419" imgH="139775" progId="Equation.3">
                  <p:embed/>
                </p:oleObj>
              </mc:Choice>
              <mc:Fallback>
                <p:oleObj r:id="rId7" imgW="114419" imgH="13977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2938" y="2255838"/>
                        <a:ext cx="596900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5791200" y="1773238"/>
            <a:ext cx="0" cy="2667000"/>
          </a:xfrm>
          <a:prstGeom prst="line">
            <a:avLst/>
          </a:prstGeom>
          <a:noFill/>
          <a:ln w="63500" cmpd="sng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6019800" y="2916238"/>
            <a:ext cx="457200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500" b="1" i="1">
                <a:ea typeface="宋体" pitchFamily="2" charset="-122"/>
              </a:rPr>
              <a:t>d</a:t>
            </a:r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1139825" y="4794250"/>
            <a:ext cx="76803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结论：</a:t>
            </a:r>
            <a:r>
              <a:rPr lang="zh-CN" altLang="zh-CN" sz="3200" b="1">
                <a:solidFill>
                  <a:srgbClr val="000000"/>
                </a:solidFill>
                <a:ea typeface="宋体" pitchFamily="2" charset="-122"/>
                <a:cs typeface="Times New Roman" pitchFamily="18" charset="0"/>
              </a:rPr>
              <a:t>欲使船渡河时间最短，船头的方向应该垂直于河岸。</a:t>
            </a:r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</a:p>
        </p:txBody>
      </p:sp>
      <p:graphicFrame>
        <p:nvGraphicFramePr>
          <p:cNvPr id="20496" name="Object 16"/>
          <p:cNvGraphicFramePr>
            <a:graphicFrameLocks noGrp="1" noChangeAspect="1"/>
          </p:cNvGraphicFramePr>
          <p:nvPr>
            <p:ph idx="1"/>
          </p:nvPr>
        </p:nvGraphicFramePr>
        <p:xfrm>
          <a:off x="4572000" y="5229225"/>
          <a:ext cx="2232025" cy="162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r:id="rId9" imgW="609653" imgH="444624" progId="Equation.3">
                  <p:embed/>
                </p:oleObj>
              </mc:Choice>
              <mc:Fallback>
                <p:oleObj r:id="rId9" imgW="609653" imgH="4446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229225"/>
                        <a:ext cx="2232025" cy="1627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6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animBg="1"/>
      <p:bldP spid="20484" grpId="0" animBg="1"/>
      <p:bldP spid="20485" grpId="0" animBg="1"/>
      <p:bldP spid="20486" grpId="0" animBg="1"/>
      <p:bldP spid="20487" grpId="0" animBg="1"/>
      <p:bldP spid="20488" grpId="0" animBg="1"/>
      <p:bldP spid="20489" grpId="0" animBg="1"/>
      <p:bldP spid="20493" grpId="0" animBg="1"/>
      <p:bldP spid="20494" grpId="0" autoUpdateAnimBg="0"/>
      <p:bldP spid="2049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540875" cy="1268413"/>
          </a:xfrm>
        </p:spPr>
        <p:txBody>
          <a:bodyPr/>
          <a:lstStyle/>
          <a:p>
            <a:pPr algn="l"/>
            <a:r>
              <a:rPr lang="zh-CN" altLang="en-US" sz="4000" b="1"/>
              <a:t>解</a:t>
            </a:r>
            <a:r>
              <a:rPr lang="zh-CN" altLang="en-US" sz="4000" b="1">
                <a:latin typeface="Times New Roman" pitchFamily="18" charset="0"/>
              </a:rPr>
              <a:t>1</a:t>
            </a:r>
            <a:r>
              <a:rPr lang="zh-CN" altLang="en-US" sz="4000" b="1"/>
              <a:t>:</a:t>
            </a:r>
            <a:r>
              <a:rPr lang="zh-CN" altLang="en-US" sz="4000" b="1">
                <a:solidFill>
                  <a:srgbClr val="0000FF"/>
                </a:solidFill>
              </a:rPr>
              <a:t>当船头垂直河岸时，所用时间最短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8421688" cy="321151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zh-CN" altLang="zh-CN" sz="4000" b="1"/>
              <a:t>最短时间</a:t>
            </a:r>
          </a:p>
          <a:p>
            <a:pPr>
              <a:lnSpc>
                <a:spcPct val="80000"/>
              </a:lnSpc>
              <a:buFontTx/>
              <a:buNone/>
            </a:pPr>
            <a:endParaRPr lang="zh-CN" altLang="zh-CN" sz="4000" b="1"/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zh-CN" sz="4000" b="1"/>
              <a:t>此时合速度</a:t>
            </a:r>
          </a:p>
          <a:p>
            <a:pPr>
              <a:lnSpc>
                <a:spcPct val="80000"/>
              </a:lnSpc>
              <a:buFontTx/>
              <a:buNone/>
            </a:pPr>
            <a:endParaRPr lang="zh-CN" altLang="zh-CN" sz="4000" b="1"/>
          </a:p>
          <a:p>
            <a:pPr>
              <a:lnSpc>
                <a:spcPct val="80000"/>
              </a:lnSpc>
              <a:buFontTx/>
              <a:buNone/>
            </a:pPr>
            <a:endParaRPr lang="zh-CN" altLang="zh-CN" sz="4000" b="1"/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zh-CN" sz="4000" b="1"/>
              <a:t>此时航程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zh-CN" sz="4000" b="1"/>
              <a:t>　　</a:t>
            </a: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2092325" y="981075"/>
          <a:ext cx="6399213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" r:id="rId3" imgW="1396711" imgH="431930" progId="Equation.3">
                  <p:embed/>
                </p:oleObj>
              </mc:Choice>
              <mc:Fallback>
                <p:oleObj r:id="rId3" imgW="1396711" imgH="43193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325" y="981075"/>
                        <a:ext cx="6399213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5"/>
          <p:cNvGraphicFramePr>
            <a:graphicFrameLocks noChangeAspect="1"/>
          </p:cNvGraphicFramePr>
          <p:nvPr/>
        </p:nvGraphicFramePr>
        <p:xfrm>
          <a:off x="384175" y="3213100"/>
          <a:ext cx="7835900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" r:id="rId5" imgW="2196464" imgH="330374" progId="Equation.3">
                  <p:embed/>
                </p:oleObj>
              </mc:Choice>
              <mc:Fallback>
                <p:oleObj r:id="rId5" imgW="2196464" imgH="33037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175" y="3213100"/>
                        <a:ext cx="7835900" cy="135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6"/>
          <p:cNvGraphicFramePr>
            <a:graphicFrameLocks noChangeAspect="1"/>
          </p:cNvGraphicFramePr>
          <p:nvPr/>
        </p:nvGraphicFramePr>
        <p:xfrm>
          <a:off x="539750" y="5421313"/>
          <a:ext cx="7308850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r:id="rId7" imgW="1458286" imgH="177809" progId="Equation.3">
                  <p:embed/>
                </p:oleObj>
              </mc:Choice>
              <mc:Fallback>
                <p:oleObj r:id="rId7" imgW="1458286" imgH="17780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5421313"/>
                        <a:ext cx="7308850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600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455738" y="409575"/>
            <a:ext cx="419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827088" y="620713"/>
            <a:ext cx="7993062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例2: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一艘小船在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100m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宽的河中横渡到对岸，已知水流速度是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3m/s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，小船在静水中的速度是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4m/s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，求：（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）欲使航行距离最短，船应该怎样渡河？渡河时间多长？</a:t>
            </a:r>
          </a:p>
          <a:p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ˎ̥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510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zh-CN" altLang="en-US" b="1"/>
              <a:t>分析2:航程最短</a:t>
            </a:r>
          </a:p>
        </p:txBody>
      </p:sp>
      <p:graphicFrame>
        <p:nvGraphicFramePr>
          <p:cNvPr id="23555" name="Object 3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6015038" y="5084763"/>
          <a:ext cx="2298700" cy="147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r:id="rId3" imgW="711208" imgH="457319" progId="Equation.3">
                  <p:embed/>
                </p:oleObj>
              </mc:Choice>
              <mc:Fallback>
                <p:oleObj r:id="rId3" imgW="711208" imgH="4573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5038" y="5084763"/>
                        <a:ext cx="2298700" cy="1477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971550" y="4508500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3132138" y="4371975"/>
            <a:ext cx="1066800" cy="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cxnSp>
        <p:nvCxnSpPr>
          <p:cNvPr id="23558" name="AutoShape 6"/>
          <p:cNvCxnSpPr>
            <a:cxnSpLocks noChangeShapeType="1"/>
          </p:cNvCxnSpPr>
          <p:nvPr/>
        </p:nvCxnSpPr>
        <p:spPr bwMode="auto">
          <a:xfrm>
            <a:off x="5867400" y="1484313"/>
            <a:ext cx="33338" cy="3059112"/>
          </a:xfrm>
          <a:prstGeom prst="straightConnector1">
            <a:avLst/>
          </a:prstGeom>
          <a:noFill/>
          <a:ln w="63500" cmpd="sng">
            <a:solidFill>
              <a:schemeClr val="tx1"/>
            </a:solidFill>
            <a:round/>
            <a:headEnd type="triangl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371600" y="2327275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latin typeface="Tahoma" pitchFamily="34" charset="0"/>
              <a:ea typeface="宋体" pitchFamily="2" charset="-122"/>
            </a:endParaRPr>
          </a:p>
        </p:txBody>
      </p:sp>
      <p:graphicFrame>
        <p:nvGraphicFramePr>
          <p:cNvPr id="23560" name="Object 8"/>
          <p:cNvGraphicFramePr>
            <a:graphicFrameLocks noChangeAspect="1"/>
          </p:cNvGraphicFramePr>
          <p:nvPr/>
        </p:nvGraphicFramePr>
        <p:xfrm>
          <a:off x="1608138" y="2078038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r:id="rId5" imgW="203341" imgH="228719" progId="Equation.3">
                  <p:embed/>
                </p:oleObj>
              </mc:Choice>
              <mc:Fallback>
                <p:oleObj r:id="rId5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8" y="2078038"/>
                        <a:ext cx="90487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048000" y="2098675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latin typeface="Tahoma" pitchFamily="34" charset="0"/>
              <a:ea typeface="宋体" pitchFamily="2" charset="-122"/>
            </a:endParaRPr>
          </a:p>
        </p:txBody>
      </p:sp>
      <p:graphicFrame>
        <p:nvGraphicFramePr>
          <p:cNvPr id="23562" name="Object 10"/>
          <p:cNvGraphicFramePr>
            <a:graphicFrameLocks noChangeAspect="1"/>
          </p:cNvGraphicFramePr>
          <p:nvPr/>
        </p:nvGraphicFramePr>
        <p:xfrm>
          <a:off x="3976688" y="3508375"/>
          <a:ext cx="1046162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r:id="rId7" imgW="203341" imgH="228719" progId="Equation.3">
                  <p:embed/>
                </p:oleObj>
              </mc:Choice>
              <mc:Fallback>
                <p:oleObj r:id="rId7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3508375"/>
                        <a:ext cx="1046162" cy="117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2987675" y="2205038"/>
          <a:ext cx="704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" r:id="rId9" imgW="114419" imgH="139775" progId="Equation.3">
                  <p:embed/>
                </p:oleObj>
              </mc:Choice>
              <mc:Fallback>
                <p:oleObj r:id="rId9" imgW="114419" imgH="13977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2205038"/>
                        <a:ext cx="70485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2195513" y="3811588"/>
            <a:ext cx="3810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500" b="1" i="1">
                <a:latin typeface="Tahoma" pitchFamily="34" charset="0"/>
                <a:ea typeface="宋体" pitchFamily="2" charset="-122"/>
              </a:rPr>
              <a:t>θ</a:t>
            </a:r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 flipH="1">
            <a:off x="1916113" y="4371975"/>
            <a:ext cx="1216025" cy="4763"/>
          </a:xfrm>
          <a:prstGeom prst="line">
            <a:avLst/>
          </a:prstGeom>
          <a:noFill/>
          <a:ln w="38100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66" name="Arc 14"/>
          <p:cNvSpPr>
            <a:spLocks/>
          </p:cNvSpPr>
          <p:nvPr/>
        </p:nvSpPr>
        <p:spPr bwMode="auto">
          <a:xfrm flipH="1">
            <a:off x="2828925" y="4089400"/>
            <a:ext cx="95250" cy="282575"/>
          </a:xfrm>
          <a:custGeom>
            <a:avLst/>
            <a:gdLst>
              <a:gd name="G0" fmla="+- 3754 0 0"/>
              <a:gd name="G1" fmla="+- 21600 0 0"/>
              <a:gd name="G2" fmla="+- 21600 0 0"/>
              <a:gd name="T0" fmla="*/ 0 w 25354"/>
              <a:gd name="T1" fmla="*/ 329 h 21600"/>
              <a:gd name="T2" fmla="*/ 25354 w 25354"/>
              <a:gd name="T3" fmla="*/ 21600 h 21600"/>
              <a:gd name="T4" fmla="*/ 3754 w 2535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354" h="21600" fill="none" extrusionOk="0">
                <a:moveTo>
                  <a:pt x="-1" y="328"/>
                </a:moveTo>
                <a:cubicBezTo>
                  <a:pt x="1239" y="109"/>
                  <a:pt x="2495" y="-1"/>
                  <a:pt x="3754" y="0"/>
                </a:cubicBezTo>
                <a:cubicBezTo>
                  <a:pt x="15683" y="0"/>
                  <a:pt x="25354" y="9670"/>
                  <a:pt x="25354" y="21600"/>
                </a:cubicBezTo>
              </a:path>
              <a:path w="25354" h="21600" stroke="0" extrusionOk="0">
                <a:moveTo>
                  <a:pt x="-1" y="328"/>
                </a:moveTo>
                <a:cubicBezTo>
                  <a:pt x="1239" y="109"/>
                  <a:pt x="2495" y="-1"/>
                  <a:pt x="3754" y="0"/>
                </a:cubicBezTo>
                <a:cubicBezTo>
                  <a:pt x="15683" y="0"/>
                  <a:pt x="25354" y="9670"/>
                  <a:pt x="25354" y="21600"/>
                </a:cubicBezTo>
                <a:lnTo>
                  <a:pt x="3754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5148263" y="3065463"/>
            <a:ext cx="457200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500" b="1" i="1">
                <a:ea typeface="宋体" pitchFamily="2" charset="-122"/>
              </a:rPr>
              <a:t>d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 flipH="1" flipV="1">
            <a:off x="2141538" y="2924175"/>
            <a:ext cx="990600" cy="144780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69" name="Line 17"/>
          <p:cNvSpPr>
            <a:spLocks noChangeShapeType="1"/>
          </p:cNvSpPr>
          <p:nvPr/>
        </p:nvSpPr>
        <p:spPr bwMode="auto">
          <a:xfrm flipV="1">
            <a:off x="3132138" y="2924175"/>
            <a:ext cx="0" cy="1447800"/>
          </a:xfrm>
          <a:prstGeom prst="line">
            <a:avLst/>
          </a:prstGeom>
          <a:noFill/>
          <a:ln w="63500" cmpd="sng">
            <a:solidFill>
              <a:srgbClr val="800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70" name="Line 18"/>
          <p:cNvSpPr>
            <a:spLocks noChangeShapeType="1"/>
          </p:cNvSpPr>
          <p:nvPr/>
        </p:nvSpPr>
        <p:spPr bwMode="auto">
          <a:xfrm>
            <a:off x="2124075" y="2924175"/>
            <a:ext cx="993775" cy="12700"/>
          </a:xfrm>
          <a:prstGeom prst="line">
            <a:avLst/>
          </a:prstGeom>
          <a:noFill/>
          <a:ln w="50800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71" name="Line 19"/>
          <p:cNvSpPr>
            <a:spLocks noChangeShapeType="1"/>
          </p:cNvSpPr>
          <p:nvPr/>
        </p:nvSpPr>
        <p:spPr bwMode="auto">
          <a:xfrm>
            <a:off x="3140075" y="2936875"/>
            <a:ext cx="1008063" cy="1439863"/>
          </a:xfrm>
          <a:prstGeom prst="line">
            <a:avLst/>
          </a:prstGeom>
          <a:noFill/>
          <a:ln w="50800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72" name="Line 20"/>
          <p:cNvSpPr>
            <a:spLocks noChangeShapeType="1"/>
          </p:cNvSpPr>
          <p:nvPr/>
        </p:nvSpPr>
        <p:spPr bwMode="auto">
          <a:xfrm>
            <a:off x="1042988" y="148431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1384300" y="61706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3574" name="Text Box 22"/>
          <p:cNvSpPr txBox="1">
            <a:spLocks noChangeArrowheads="1"/>
          </p:cNvSpPr>
          <p:nvPr/>
        </p:nvSpPr>
        <p:spPr bwMode="auto">
          <a:xfrm>
            <a:off x="2247900" y="60991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1042988" y="5472113"/>
            <a:ext cx="51577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0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设船头指向与上游河岸成θ：</a:t>
            </a: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323850" y="4724400"/>
            <a:ext cx="7777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结论：当v</a:t>
            </a:r>
            <a:r>
              <a:rPr lang="zh-CN" altLang="zh-CN" sz="3200" b="1" baseline="-250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船</a:t>
            </a:r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&gt;v</a:t>
            </a:r>
            <a:r>
              <a:rPr lang="zh-CN" altLang="zh-CN" sz="3200" b="1" baseline="-250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水</a:t>
            </a:r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时，最短航程等于河宽d。</a:t>
            </a:r>
          </a:p>
        </p:txBody>
      </p:sp>
    </p:spTree>
    <p:extLst>
      <p:ext uri="{BB962C8B-B14F-4D97-AF65-F5344CB8AC3E}">
        <p14:creationId xmlns:p14="http://schemas.microsoft.com/office/powerpoint/2010/main" val="288947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6" grpId="0" animBg="1"/>
      <p:bldP spid="23557" grpId="0" animBg="1"/>
      <p:bldP spid="23564" grpId="0" autoUpdateAnimBg="0"/>
      <p:bldP spid="23565" grpId="0" animBg="1"/>
      <p:bldP spid="23566" grpId="0" animBg="1"/>
      <p:bldP spid="23567" grpId="0" autoUpdateAnimBg="0"/>
      <p:bldP spid="23568" grpId="0" animBg="1"/>
      <p:bldP spid="23569" grpId="0" animBg="1"/>
      <p:bldP spid="23570" grpId="0" animBg="1"/>
      <p:bldP spid="23571" grpId="0" animBg="1"/>
      <p:bldP spid="23572" grpId="0" animBg="1"/>
      <p:bldP spid="23575" grpId="0" autoUpdateAnimBg="0"/>
      <p:bldP spid="2357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92150"/>
            <a:ext cx="9144000" cy="1341438"/>
          </a:xfrm>
        </p:spPr>
        <p:txBody>
          <a:bodyPr/>
          <a:lstStyle/>
          <a:p>
            <a:r>
              <a:rPr lang="zh-CN" altLang="en-US" sz="3200" b="1"/>
              <a:t>解：2、</a:t>
            </a:r>
            <a:r>
              <a:rPr lang="zh-CN" altLang="en-US" sz="3200" b="1">
                <a:solidFill>
                  <a:srgbClr val="0000FF"/>
                </a:solidFill>
              </a:rPr>
              <a:t>当船头指向斜上游，与岸夹角为</a:t>
            </a:r>
            <a:r>
              <a:rPr lang="zh-CN" altLang="en-US" sz="3200" b="1">
                <a:solidFill>
                  <a:srgbClr val="0000FF"/>
                </a:solidFill>
                <a:cs typeface="Tahoma" pitchFamily="34" charset="0"/>
              </a:rPr>
              <a:t>Ѳ</a:t>
            </a:r>
            <a:r>
              <a:rPr lang="zh-CN" altLang="en-US" sz="3200" b="1">
                <a:solidFill>
                  <a:srgbClr val="0000FF"/>
                </a:solidFill>
              </a:rPr>
              <a:t>时，合运动垂直河岸，航程最短，数值等于河宽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100</a:t>
            </a:r>
            <a:r>
              <a:rPr lang="zh-CN" altLang="en-US" sz="3200" b="1">
                <a:solidFill>
                  <a:srgbClr val="0000FF"/>
                </a:solidFill>
              </a:rPr>
              <a:t>米。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4556125" y="4043363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0" r:id="rId4" imgW="114419" imgH="215843" progId="Equation.3">
                  <p:embed/>
                </p:oleObj>
              </mc:Choice>
              <mc:Fallback>
                <p:oleObj r:id="rId4" imgW="114419" imgH="21584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25" y="4043363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2268538" y="2205038"/>
          <a:ext cx="2016125" cy="1239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1" r:id="rId6" imgW="457319" imgH="431930" progId="Equation.3">
                  <p:embed/>
                </p:oleObj>
              </mc:Choice>
              <mc:Fallback>
                <p:oleObj r:id="rId6" imgW="457319" imgH="43193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538" y="2205038"/>
                        <a:ext cx="2016125" cy="1239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2051050" y="3540125"/>
          <a:ext cx="592772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2" r:id="rId8" imgW="2348798" imgH="330374" progId="Equation.3">
                  <p:embed/>
                </p:oleObj>
              </mc:Choice>
              <mc:Fallback>
                <p:oleObj r:id="rId8" imgW="2348798" imgH="33037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3540125"/>
                        <a:ext cx="5927725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2465388" y="4635500"/>
          <a:ext cx="5076825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3" r:id="rId10" imgW="1422717" imgH="457517" progId="Equation.3">
                  <p:embed/>
                </p:oleObj>
              </mc:Choice>
              <mc:Fallback>
                <p:oleObj r:id="rId10" imgW="1422717" imgH="4575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388" y="4635500"/>
                        <a:ext cx="5076825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23850" y="4979988"/>
            <a:ext cx="25193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3200" b="1">
                <a:latin typeface="Tahoma" pitchFamily="34" charset="0"/>
                <a:ea typeface="宋体" pitchFamily="2" charset="-122"/>
              </a:rPr>
              <a:t>过河时间：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-107950" y="3644900"/>
            <a:ext cx="30241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3200" b="1">
                <a:latin typeface="Tahoma" pitchFamily="34" charset="0"/>
                <a:ea typeface="宋体" pitchFamily="2" charset="-122"/>
              </a:rPr>
              <a:t>合速度：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23850" y="2489200"/>
            <a:ext cx="2089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3200" b="1">
                <a:latin typeface="宋体" pitchFamily="2" charset="-122"/>
                <a:ea typeface="宋体" pitchFamily="2" charset="-122"/>
              </a:rPr>
              <a:t>则</a:t>
            </a:r>
            <a:r>
              <a:rPr lang="zh-CN" altLang="zh-CN" sz="3200" b="1">
                <a:ea typeface="宋体" pitchFamily="2" charset="-122"/>
              </a:rPr>
              <a:t>cos Ѳ</a:t>
            </a:r>
            <a:r>
              <a:rPr lang="zh-CN" altLang="zh-CN" sz="3200" b="1" i="1">
                <a:ea typeface="宋体" pitchFamily="2" charset="-122"/>
              </a:rPr>
              <a:t> </a:t>
            </a:r>
            <a:r>
              <a:rPr lang="zh-CN" altLang="zh-CN" sz="3200" b="1">
                <a:ea typeface="宋体" pitchFamily="2" charset="-122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3093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83" grpId="0" autoUpdateAnimBg="0"/>
      <p:bldP spid="24584" grpId="0" autoUpdateAnimBg="0"/>
      <p:bldP spid="2458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455738" y="409575"/>
            <a:ext cx="419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827088" y="620713"/>
            <a:ext cx="7993062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1" charset="-122"/>
                <a:ea typeface="楷体_GB2312" pitchFamily="1" charset="-122"/>
              </a:rPr>
              <a:t>例3:若河宽仍为100m，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已知水流速度是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4m/s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，小船在静水中的速度是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3m/s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，即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船速（静水中）小于水速。</a:t>
            </a:r>
          </a:p>
          <a:p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求：（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）欲使船渡河时间最短，船应该怎样渡河？</a:t>
            </a:r>
          </a:p>
          <a:p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（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ˎ̥"/>
                <a:cs typeface="ˎ̥"/>
              </a:rPr>
              <a:t>2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ˎ̥"/>
                <a:ea typeface="宋体" pitchFamily="2" charset="-122"/>
              </a:rPr>
              <a:t>）欲使航行距离最短，船应该怎样渡河？最短航线是河宽吗？</a:t>
            </a:r>
          </a:p>
        </p:txBody>
      </p:sp>
    </p:spTree>
    <p:extLst>
      <p:ext uri="{BB962C8B-B14F-4D97-AF65-F5344CB8AC3E}">
        <p14:creationId xmlns:p14="http://schemas.microsoft.com/office/powerpoint/2010/main" val="291317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2"/>
          <p:cNvSpPr>
            <a:spLocks noChangeShapeType="1"/>
          </p:cNvSpPr>
          <p:nvPr/>
        </p:nvSpPr>
        <p:spPr bwMode="auto">
          <a:xfrm>
            <a:off x="900113" y="465296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971550" y="83661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26628" name="Group 4"/>
          <p:cNvGrpSpPr>
            <a:grpSpLocks/>
          </p:cNvGrpSpPr>
          <p:nvPr/>
        </p:nvGrpSpPr>
        <p:grpSpPr bwMode="auto">
          <a:xfrm>
            <a:off x="3130550" y="4181475"/>
            <a:ext cx="3097213" cy="1414463"/>
            <a:chOff x="0" y="0"/>
            <a:chExt cx="1951" cy="891"/>
          </a:xfrm>
        </p:grpSpPr>
        <p:graphicFrame>
          <p:nvGraphicFramePr>
            <p:cNvPr id="26629" name="Object 5"/>
            <p:cNvGraphicFramePr>
              <a:graphicFrameLocks noChangeAspect="1"/>
            </p:cNvGraphicFramePr>
            <p:nvPr/>
          </p:nvGraphicFramePr>
          <p:xfrm>
            <a:off x="1148" y="0"/>
            <a:ext cx="788" cy="8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1" r:id="rId3" imgW="203341" imgH="228719" progId="Equation.3">
                    <p:embed/>
                  </p:oleObj>
                </mc:Choice>
                <mc:Fallback>
                  <p:oleObj r:id="rId3" imgW="203341" imgH="2287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48" y="0"/>
                          <a:ext cx="788" cy="8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0" name="Line 6"/>
            <p:cNvSpPr>
              <a:spLocks noChangeShapeType="1"/>
            </p:cNvSpPr>
            <p:nvPr/>
          </p:nvSpPr>
          <p:spPr bwMode="auto">
            <a:xfrm>
              <a:off x="0" y="252"/>
              <a:ext cx="1951" cy="0"/>
            </a:xfrm>
            <a:prstGeom prst="line">
              <a:avLst/>
            </a:prstGeom>
            <a:noFill/>
            <a:ln w="63500" cmpd="sng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1" name="Group 7"/>
          <p:cNvGrpSpPr>
            <a:grpSpLocks/>
          </p:cNvGrpSpPr>
          <p:nvPr/>
        </p:nvGrpSpPr>
        <p:grpSpPr bwMode="auto">
          <a:xfrm>
            <a:off x="2759075" y="1430338"/>
            <a:ext cx="904875" cy="3151187"/>
            <a:chOff x="0" y="0"/>
            <a:chExt cx="570" cy="1985"/>
          </a:xfrm>
        </p:grpSpPr>
        <p:graphicFrame>
          <p:nvGraphicFramePr>
            <p:cNvPr id="26632" name="Object 8"/>
            <p:cNvGraphicFramePr>
              <a:graphicFrameLocks noChangeAspect="1"/>
            </p:cNvGraphicFramePr>
            <p:nvPr/>
          </p:nvGraphicFramePr>
          <p:xfrm>
            <a:off x="0" y="0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2" r:id="rId5" imgW="203341" imgH="228719" progId="Equation.3">
                    <p:embed/>
                  </p:oleObj>
                </mc:Choice>
                <mc:Fallback>
                  <p:oleObj r:id="rId5" imgW="203341" imgH="2287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3" name="Line 9"/>
            <p:cNvSpPr>
              <a:spLocks noChangeShapeType="1"/>
            </p:cNvSpPr>
            <p:nvPr/>
          </p:nvSpPr>
          <p:spPr bwMode="auto">
            <a:xfrm flipV="1">
              <a:off x="235" y="579"/>
              <a:ext cx="0" cy="1406"/>
            </a:xfrm>
            <a:prstGeom prst="line">
              <a:avLst/>
            </a:prstGeom>
            <a:noFill/>
            <a:ln w="63500" cmpd="sng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4" name="Group 10"/>
          <p:cNvGrpSpPr>
            <a:grpSpLocks/>
          </p:cNvGrpSpPr>
          <p:nvPr/>
        </p:nvGrpSpPr>
        <p:grpSpPr bwMode="auto">
          <a:xfrm>
            <a:off x="5003800" y="3573463"/>
            <a:ext cx="3168650" cy="1008062"/>
            <a:chOff x="0" y="0"/>
            <a:chExt cx="1996" cy="635"/>
          </a:xfrm>
        </p:grpSpPr>
        <p:sp>
          <p:nvSpPr>
            <p:cNvPr id="26635" name="Line 11"/>
            <p:cNvSpPr>
              <a:spLocks noChangeShapeType="1"/>
            </p:cNvSpPr>
            <p:nvPr/>
          </p:nvSpPr>
          <p:spPr bwMode="auto">
            <a:xfrm>
              <a:off x="0" y="0"/>
              <a:ext cx="1951" cy="0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6" name="Line 12"/>
            <p:cNvSpPr>
              <a:spLocks noChangeShapeType="1"/>
            </p:cNvSpPr>
            <p:nvPr/>
          </p:nvSpPr>
          <p:spPr bwMode="auto">
            <a:xfrm flipV="1">
              <a:off x="817" y="0"/>
              <a:ext cx="1179" cy="635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7" name="Group 13"/>
          <p:cNvGrpSpPr>
            <a:grpSpLocks/>
          </p:cNvGrpSpPr>
          <p:nvPr/>
        </p:nvGrpSpPr>
        <p:grpSpPr bwMode="auto">
          <a:xfrm>
            <a:off x="3130550" y="2420938"/>
            <a:ext cx="3170238" cy="2232025"/>
            <a:chOff x="0" y="0"/>
            <a:chExt cx="1997" cy="1406"/>
          </a:xfrm>
        </p:grpSpPr>
        <p:sp>
          <p:nvSpPr>
            <p:cNvPr id="26638" name="Line 14"/>
            <p:cNvSpPr>
              <a:spLocks noChangeShapeType="1"/>
            </p:cNvSpPr>
            <p:nvPr/>
          </p:nvSpPr>
          <p:spPr bwMode="auto">
            <a:xfrm>
              <a:off x="0" y="0"/>
              <a:ext cx="1951" cy="0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9" name="Line 15"/>
            <p:cNvSpPr>
              <a:spLocks noChangeShapeType="1"/>
            </p:cNvSpPr>
            <p:nvPr/>
          </p:nvSpPr>
          <p:spPr bwMode="auto">
            <a:xfrm flipV="1">
              <a:off x="1997" y="0"/>
              <a:ext cx="0" cy="1406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0" name="Line 16"/>
          <p:cNvSpPr>
            <a:spLocks noChangeShapeType="1"/>
          </p:cNvSpPr>
          <p:nvPr/>
        </p:nvSpPr>
        <p:spPr bwMode="auto">
          <a:xfrm flipV="1">
            <a:off x="3132138" y="2492375"/>
            <a:ext cx="3095625" cy="2089150"/>
          </a:xfrm>
          <a:prstGeom prst="line">
            <a:avLst/>
          </a:prstGeom>
          <a:noFill/>
          <a:ln w="63500" cmpd="sng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41" name="Group 17"/>
          <p:cNvGrpSpPr>
            <a:grpSpLocks/>
          </p:cNvGrpSpPr>
          <p:nvPr/>
        </p:nvGrpSpPr>
        <p:grpSpPr bwMode="auto">
          <a:xfrm>
            <a:off x="1763713" y="2924175"/>
            <a:ext cx="4464050" cy="1657350"/>
            <a:chOff x="0" y="0"/>
            <a:chExt cx="2812" cy="1044"/>
          </a:xfrm>
        </p:grpSpPr>
        <p:sp>
          <p:nvSpPr>
            <p:cNvPr id="26642" name="Line 18"/>
            <p:cNvSpPr>
              <a:spLocks noChangeShapeType="1"/>
            </p:cNvSpPr>
            <p:nvPr/>
          </p:nvSpPr>
          <p:spPr bwMode="auto">
            <a:xfrm>
              <a:off x="0" y="0"/>
              <a:ext cx="1951" cy="0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3" name="Line 19"/>
            <p:cNvSpPr>
              <a:spLocks noChangeShapeType="1"/>
            </p:cNvSpPr>
            <p:nvPr/>
          </p:nvSpPr>
          <p:spPr bwMode="auto">
            <a:xfrm flipH="1" flipV="1">
              <a:off x="1905" y="0"/>
              <a:ext cx="907" cy="1044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4" name="Line 20"/>
          <p:cNvSpPr>
            <a:spLocks noChangeShapeType="1"/>
          </p:cNvSpPr>
          <p:nvPr/>
        </p:nvSpPr>
        <p:spPr bwMode="auto">
          <a:xfrm flipV="1">
            <a:off x="3132138" y="3644900"/>
            <a:ext cx="4895850" cy="936625"/>
          </a:xfrm>
          <a:prstGeom prst="line">
            <a:avLst/>
          </a:prstGeom>
          <a:noFill/>
          <a:ln w="63500" cmpd="sng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5" name="Line 21"/>
          <p:cNvSpPr>
            <a:spLocks noChangeShapeType="1"/>
          </p:cNvSpPr>
          <p:nvPr/>
        </p:nvSpPr>
        <p:spPr bwMode="auto">
          <a:xfrm flipV="1">
            <a:off x="3132138" y="2924175"/>
            <a:ext cx="1655762" cy="1657350"/>
          </a:xfrm>
          <a:prstGeom prst="line">
            <a:avLst/>
          </a:prstGeom>
          <a:noFill/>
          <a:ln w="63500" cmpd="sng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6" name="Oval 22"/>
          <p:cNvSpPr>
            <a:spLocks noChangeArrowheads="1"/>
          </p:cNvSpPr>
          <p:nvPr/>
        </p:nvSpPr>
        <p:spPr bwMode="auto">
          <a:xfrm>
            <a:off x="4140200" y="2420938"/>
            <a:ext cx="4248150" cy="4248150"/>
          </a:xfrm>
          <a:prstGeom prst="ellipse">
            <a:avLst/>
          </a:prstGeom>
          <a:noFill/>
          <a:ln w="38100" cmpd="sng">
            <a:solidFill>
              <a:srgbClr val="FF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26647" name="Group 23"/>
          <p:cNvGrpSpPr>
            <a:grpSpLocks/>
          </p:cNvGrpSpPr>
          <p:nvPr/>
        </p:nvGrpSpPr>
        <p:grpSpPr bwMode="auto">
          <a:xfrm>
            <a:off x="1319213" y="1862138"/>
            <a:ext cx="1812925" cy="2719387"/>
            <a:chOff x="0" y="0"/>
            <a:chExt cx="1142" cy="1713"/>
          </a:xfrm>
        </p:grpSpPr>
        <p:sp>
          <p:nvSpPr>
            <p:cNvPr id="26648" name="Line 24"/>
            <p:cNvSpPr>
              <a:spLocks noChangeShapeType="1"/>
            </p:cNvSpPr>
            <p:nvPr/>
          </p:nvSpPr>
          <p:spPr bwMode="auto">
            <a:xfrm flipH="1" flipV="1">
              <a:off x="235" y="669"/>
              <a:ext cx="907" cy="1044"/>
            </a:xfrm>
            <a:prstGeom prst="line">
              <a:avLst/>
            </a:prstGeom>
            <a:noFill/>
            <a:ln w="63500" cmpd="sng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6649" name="Object 25"/>
            <p:cNvGraphicFramePr>
              <a:graphicFrameLocks noChangeAspect="1"/>
            </p:cNvGraphicFramePr>
            <p:nvPr/>
          </p:nvGraphicFramePr>
          <p:xfrm>
            <a:off x="0" y="0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3" r:id="rId7" imgW="203341" imgH="228719" progId="Equation.3">
                    <p:embed/>
                  </p:oleObj>
                </mc:Choice>
                <mc:Fallback>
                  <p:oleObj r:id="rId7" imgW="203341" imgH="2287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6650" name="Group 26"/>
          <p:cNvGrpSpPr>
            <a:grpSpLocks/>
          </p:cNvGrpSpPr>
          <p:nvPr/>
        </p:nvGrpSpPr>
        <p:grpSpPr bwMode="auto">
          <a:xfrm>
            <a:off x="3132138" y="2968625"/>
            <a:ext cx="2678112" cy="1612900"/>
            <a:chOff x="0" y="0"/>
            <a:chExt cx="1687" cy="1016"/>
          </a:xfrm>
        </p:grpSpPr>
        <p:sp>
          <p:nvSpPr>
            <p:cNvPr id="26651" name="Line 27"/>
            <p:cNvSpPr>
              <a:spLocks noChangeShapeType="1"/>
            </p:cNvSpPr>
            <p:nvPr/>
          </p:nvSpPr>
          <p:spPr bwMode="auto">
            <a:xfrm flipV="1">
              <a:off x="0" y="381"/>
              <a:ext cx="1179" cy="635"/>
            </a:xfrm>
            <a:prstGeom prst="line">
              <a:avLst/>
            </a:prstGeom>
            <a:noFill/>
            <a:ln w="63500" cmpd="sng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6652" name="Object 28"/>
            <p:cNvGraphicFramePr>
              <a:graphicFrameLocks noChangeAspect="1"/>
            </p:cNvGraphicFramePr>
            <p:nvPr/>
          </p:nvGraphicFramePr>
          <p:xfrm>
            <a:off x="1117" y="0"/>
            <a:ext cx="570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4" r:id="rId9" imgW="203341" imgH="228719" progId="Equation.3">
                    <p:embed/>
                  </p:oleObj>
                </mc:Choice>
                <mc:Fallback>
                  <p:oleObj r:id="rId9" imgW="203341" imgH="2287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7" y="0"/>
                          <a:ext cx="570" cy="6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" name="组合 1"/>
          <p:cNvGrpSpPr/>
          <p:nvPr/>
        </p:nvGrpSpPr>
        <p:grpSpPr>
          <a:xfrm>
            <a:off x="447675" y="2924175"/>
            <a:ext cx="2682875" cy="1678739"/>
            <a:chOff x="447675" y="2924175"/>
            <a:chExt cx="2682875" cy="1678739"/>
          </a:xfrm>
        </p:grpSpPr>
        <p:sp>
          <p:nvSpPr>
            <p:cNvPr id="30" name="Line 24"/>
            <p:cNvSpPr>
              <a:spLocks noChangeShapeType="1"/>
            </p:cNvSpPr>
            <p:nvPr/>
          </p:nvSpPr>
          <p:spPr bwMode="auto">
            <a:xfrm flipH="1" flipV="1">
              <a:off x="1115616" y="3774239"/>
              <a:ext cx="2014934" cy="828675"/>
            </a:xfrm>
            <a:prstGeom prst="line">
              <a:avLst/>
            </a:prstGeom>
            <a:noFill/>
            <a:ln w="63500" cmpd="sng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1" name="Object 2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48957175"/>
                </p:ext>
              </p:extLst>
            </p:nvPr>
          </p:nvGraphicFramePr>
          <p:xfrm>
            <a:off x="447675" y="2924175"/>
            <a:ext cx="904875" cy="1019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5" r:id="rId11" imgW="203341" imgH="228719" progId="Equation.3">
                    <p:embed/>
                  </p:oleObj>
                </mc:Choice>
                <mc:Fallback>
                  <p:oleObj r:id="rId11" imgW="203341" imgH="2287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7675" y="2924175"/>
                          <a:ext cx="904875" cy="1019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2" name="Group 17"/>
          <p:cNvGrpSpPr>
            <a:grpSpLocks/>
          </p:cNvGrpSpPr>
          <p:nvPr/>
        </p:nvGrpSpPr>
        <p:grpSpPr bwMode="auto">
          <a:xfrm>
            <a:off x="1115616" y="3752850"/>
            <a:ext cx="5147799" cy="828919"/>
            <a:chOff x="0" y="-25"/>
            <a:chExt cx="2754" cy="794"/>
          </a:xfrm>
        </p:grpSpPr>
        <p:sp>
          <p:nvSpPr>
            <p:cNvPr id="33" name="Line 18"/>
            <p:cNvSpPr>
              <a:spLocks noChangeShapeType="1"/>
            </p:cNvSpPr>
            <p:nvPr/>
          </p:nvSpPr>
          <p:spPr bwMode="auto">
            <a:xfrm>
              <a:off x="0" y="0"/>
              <a:ext cx="1712" cy="0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19"/>
            <p:cNvSpPr>
              <a:spLocks noChangeShapeType="1"/>
            </p:cNvSpPr>
            <p:nvPr/>
          </p:nvSpPr>
          <p:spPr bwMode="auto">
            <a:xfrm flipH="1" flipV="1">
              <a:off x="1712" y="-25"/>
              <a:ext cx="1042" cy="794"/>
            </a:xfrm>
            <a:prstGeom prst="line">
              <a:avLst/>
            </a:prstGeom>
            <a:noFill/>
            <a:ln w="38100" cmpd="sng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8575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0" grpId="0" animBg="1"/>
      <p:bldP spid="26644" grpId="0" animBg="1"/>
      <p:bldP spid="26645" grpId="0" animBg="1"/>
      <p:bldP spid="2664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2"/>
          <p:cNvSpPr>
            <a:spLocks noChangeShapeType="1"/>
          </p:cNvSpPr>
          <p:nvPr/>
        </p:nvSpPr>
        <p:spPr bwMode="auto">
          <a:xfrm>
            <a:off x="900113" y="465296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971550" y="83661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3130550" y="4581525"/>
            <a:ext cx="3097213" cy="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 flipH="1" flipV="1">
            <a:off x="4787900" y="2924175"/>
            <a:ext cx="1439863" cy="1657350"/>
          </a:xfrm>
          <a:prstGeom prst="line">
            <a:avLst/>
          </a:prstGeom>
          <a:noFill/>
          <a:ln w="38100" cmpd="sng">
            <a:solidFill>
              <a:srgbClr val="00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 flipV="1">
            <a:off x="3132138" y="2924175"/>
            <a:ext cx="1655762" cy="1657350"/>
          </a:xfrm>
          <a:prstGeom prst="line">
            <a:avLst/>
          </a:prstGeom>
          <a:noFill/>
          <a:ln w="63500" cmpd="sng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5" name="Oval 7"/>
          <p:cNvSpPr>
            <a:spLocks noChangeArrowheads="1"/>
          </p:cNvSpPr>
          <p:nvPr/>
        </p:nvSpPr>
        <p:spPr bwMode="auto">
          <a:xfrm>
            <a:off x="4140200" y="2420938"/>
            <a:ext cx="4248150" cy="4248150"/>
          </a:xfrm>
          <a:prstGeom prst="ellipse">
            <a:avLst/>
          </a:prstGeom>
          <a:noFill/>
          <a:ln w="38100" cmpd="sng">
            <a:solidFill>
              <a:srgbClr val="FF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27656" name="Group 8"/>
          <p:cNvGrpSpPr>
            <a:grpSpLocks/>
          </p:cNvGrpSpPr>
          <p:nvPr/>
        </p:nvGrpSpPr>
        <p:grpSpPr bwMode="auto">
          <a:xfrm>
            <a:off x="4572000" y="3141663"/>
            <a:ext cx="431800" cy="215900"/>
            <a:chOff x="0" y="0"/>
            <a:chExt cx="272" cy="136"/>
          </a:xfrm>
        </p:grpSpPr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>
              <a:off x="0" y="0"/>
              <a:ext cx="136" cy="136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8" name="Line 10"/>
            <p:cNvSpPr>
              <a:spLocks noChangeShapeType="1"/>
            </p:cNvSpPr>
            <p:nvPr/>
          </p:nvSpPr>
          <p:spPr bwMode="auto">
            <a:xfrm flipV="1">
              <a:off x="136" y="0"/>
              <a:ext cx="136" cy="136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27659" name="Object 11"/>
          <p:cNvGraphicFramePr>
            <a:graphicFrameLocks noChangeAspect="1"/>
          </p:cNvGraphicFramePr>
          <p:nvPr/>
        </p:nvGraphicFramePr>
        <p:xfrm>
          <a:off x="4953000" y="4181475"/>
          <a:ext cx="1250950" cy="141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8" r:id="rId3" imgW="203341" imgH="228719" progId="Equation.3">
                  <p:embed/>
                </p:oleObj>
              </mc:Choice>
              <mc:Fallback>
                <p:oleObj r:id="rId3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4181475"/>
                        <a:ext cx="1250950" cy="1414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60" name="Object 12"/>
          <p:cNvGraphicFramePr>
            <a:graphicFrameLocks noChangeAspect="1"/>
          </p:cNvGraphicFramePr>
          <p:nvPr/>
        </p:nvGraphicFramePr>
        <p:xfrm>
          <a:off x="5121275" y="3086100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9" r:id="rId5" imgW="203341" imgH="228719" progId="Equation.3">
                  <p:embed/>
                </p:oleObj>
              </mc:Choice>
              <mc:Fallback>
                <p:oleObj r:id="rId5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1275" y="3086100"/>
                        <a:ext cx="90487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661" name="Group 13"/>
          <p:cNvGrpSpPr>
            <a:grpSpLocks/>
          </p:cNvGrpSpPr>
          <p:nvPr/>
        </p:nvGrpSpPr>
        <p:grpSpPr bwMode="auto">
          <a:xfrm>
            <a:off x="3132138" y="2420938"/>
            <a:ext cx="5040312" cy="2232025"/>
            <a:chOff x="0" y="0"/>
            <a:chExt cx="3175" cy="1406"/>
          </a:xfrm>
        </p:grpSpPr>
        <p:sp>
          <p:nvSpPr>
            <p:cNvPr id="27662" name="Line 14"/>
            <p:cNvSpPr>
              <a:spLocks noChangeShapeType="1"/>
            </p:cNvSpPr>
            <p:nvPr/>
          </p:nvSpPr>
          <p:spPr bwMode="auto">
            <a:xfrm flipV="1">
              <a:off x="0" y="771"/>
              <a:ext cx="3084" cy="590"/>
            </a:xfrm>
            <a:prstGeom prst="line">
              <a:avLst/>
            </a:prstGeom>
            <a:noFill/>
            <a:ln w="6350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7663" name="Group 15"/>
            <p:cNvGrpSpPr>
              <a:grpSpLocks/>
            </p:cNvGrpSpPr>
            <p:nvPr/>
          </p:nvGrpSpPr>
          <p:grpSpPr bwMode="auto">
            <a:xfrm>
              <a:off x="0" y="0"/>
              <a:ext cx="3175" cy="1406"/>
              <a:chOff x="0" y="0"/>
              <a:chExt cx="3175" cy="1406"/>
            </a:xfrm>
          </p:grpSpPr>
          <p:sp>
            <p:nvSpPr>
              <p:cNvPr id="27664" name="Line 16"/>
              <p:cNvSpPr>
                <a:spLocks noChangeShapeType="1"/>
              </p:cNvSpPr>
              <p:nvPr/>
            </p:nvSpPr>
            <p:spPr bwMode="auto">
              <a:xfrm flipV="1">
                <a:off x="1996" y="726"/>
                <a:ext cx="1179" cy="635"/>
              </a:xfrm>
              <a:prstGeom prst="line">
                <a:avLst/>
              </a:prstGeom>
              <a:noFill/>
              <a:ln w="38100" cmpd="sng">
                <a:solidFill>
                  <a:srgbClr val="00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65" name="Line 17"/>
              <p:cNvSpPr>
                <a:spLocks noChangeShapeType="1"/>
              </p:cNvSpPr>
              <p:nvPr/>
            </p:nvSpPr>
            <p:spPr bwMode="auto">
              <a:xfrm flipV="1">
                <a:off x="1996" y="0"/>
                <a:ext cx="0" cy="1406"/>
              </a:xfrm>
              <a:prstGeom prst="line">
                <a:avLst/>
              </a:prstGeom>
              <a:noFill/>
              <a:ln w="38100" cmpd="sng">
                <a:solidFill>
                  <a:srgbClr val="00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66" name="Line 18"/>
              <p:cNvSpPr>
                <a:spLocks noChangeShapeType="1"/>
              </p:cNvSpPr>
              <p:nvPr/>
            </p:nvSpPr>
            <p:spPr bwMode="auto">
              <a:xfrm flipV="1">
                <a:off x="0" y="45"/>
                <a:ext cx="1950" cy="1316"/>
              </a:xfrm>
              <a:prstGeom prst="line">
                <a:avLst/>
              </a:prstGeom>
              <a:noFill/>
              <a:ln w="63500" cmpd="sng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27667" name="Object 19"/>
              <p:cNvGraphicFramePr>
                <a:graphicFrameLocks noChangeAspect="1"/>
              </p:cNvGraphicFramePr>
              <p:nvPr/>
            </p:nvGraphicFramePr>
            <p:xfrm>
              <a:off x="1797" y="209"/>
              <a:ext cx="570" cy="6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40" r:id="rId7" imgW="203341" imgH="228719" progId="Equation.3">
                      <p:embed/>
                    </p:oleObj>
                  </mc:Choice>
                  <mc:Fallback>
                    <p:oleObj r:id="rId7" imgW="203341" imgH="228719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797" y="209"/>
                            <a:ext cx="570" cy="6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668" name="Object 20"/>
              <p:cNvGraphicFramePr>
                <a:graphicFrameLocks noChangeAspect="1"/>
              </p:cNvGraphicFramePr>
              <p:nvPr/>
            </p:nvGraphicFramePr>
            <p:xfrm>
              <a:off x="2205" y="737"/>
              <a:ext cx="570" cy="6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41" r:id="rId9" imgW="203341" imgH="228719" progId="Equation.3">
                      <p:embed/>
                    </p:oleObj>
                  </mc:Choice>
                  <mc:Fallback>
                    <p:oleObj r:id="rId9" imgW="203341" imgH="228719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05" y="737"/>
                            <a:ext cx="570" cy="6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264798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900113" y="465296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971550" y="836613"/>
            <a:ext cx="7089775" cy="0"/>
          </a:xfrm>
          <a:prstGeom prst="line">
            <a:avLst/>
          </a:prstGeom>
          <a:noFill/>
          <a:ln w="254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3130550" y="4581525"/>
            <a:ext cx="3097213" cy="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 flipH="1" flipV="1">
            <a:off x="4787900" y="2924175"/>
            <a:ext cx="1439863" cy="1657350"/>
          </a:xfrm>
          <a:prstGeom prst="line">
            <a:avLst/>
          </a:prstGeom>
          <a:noFill/>
          <a:ln w="38100" cmpd="sng">
            <a:solidFill>
              <a:srgbClr val="00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V="1">
            <a:off x="3132138" y="2924175"/>
            <a:ext cx="1655762" cy="1657350"/>
          </a:xfrm>
          <a:prstGeom prst="line">
            <a:avLst/>
          </a:prstGeom>
          <a:noFill/>
          <a:ln w="63500" cmpd="sng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79" name="Oval 7"/>
          <p:cNvSpPr>
            <a:spLocks noChangeArrowheads="1"/>
          </p:cNvSpPr>
          <p:nvPr/>
        </p:nvSpPr>
        <p:spPr bwMode="auto">
          <a:xfrm>
            <a:off x="4140200" y="2420938"/>
            <a:ext cx="4248150" cy="4248150"/>
          </a:xfrm>
          <a:prstGeom prst="ellipse">
            <a:avLst/>
          </a:prstGeom>
          <a:noFill/>
          <a:ln w="38100" cmpd="sng">
            <a:solidFill>
              <a:srgbClr val="FF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1800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4572000" y="3141663"/>
            <a:ext cx="431800" cy="215900"/>
            <a:chOff x="0" y="0"/>
            <a:chExt cx="272" cy="136"/>
          </a:xfrm>
        </p:grpSpPr>
        <p:sp>
          <p:nvSpPr>
            <p:cNvPr id="28681" name="Line 9"/>
            <p:cNvSpPr>
              <a:spLocks noChangeShapeType="1"/>
            </p:cNvSpPr>
            <p:nvPr/>
          </p:nvSpPr>
          <p:spPr bwMode="auto">
            <a:xfrm>
              <a:off x="0" y="0"/>
              <a:ext cx="136" cy="136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2" name="Line 10"/>
            <p:cNvSpPr>
              <a:spLocks noChangeShapeType="1"/>
            </p:cNvSpPr>
            <p:nvPr/>
          </p:nvSpPr>
          <p:spPr bwMode="auto">
            <a:xfrm flipV="1">
              <a:off x="136" y="0"/>
              <a:ext cx="136" cy="136"/>
            </a:xfrm>
            <a:prstGeom prst="lin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28683" name="Object 11"/>
          <p:cNvGraphicFramePr>
            <a:graphicFrameLocks noChangeAspect="1"/>
          </p:cNvGraphicFramePr>
          <p:nvPr/>
        </p:nvGraphicFramePr>
        <p:xfrm>
          <a:off x="5330825" y="4221163"/>
          <a:ext cx="896938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9" r:id="rId3" imgW="203341" imgH="228719" progId="Equation.3">
                  <p:embed/>
                </p:oleObj>
              </mc:Choice>
              <mc:Fallback>
                <p:oleObj r:id="rId3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0825" y="4221163"/>
                        <a:ext cx="896938" cy="1014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4" name="Object 12"/>
          <p:cNvGraphicFramePr>
            <a:graphicFrameLocks noChangeAspect="1"/>
          </p:cNvGraphicFramePr>
          <p:nvPr/>
        </p:nvGraphicFramePr>
        <p:xfrm>
          <a:off x="5251450" y="3068638"/>
          <a:ext cx="9048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0" r:id="rId5" imgW="203341" imgH="228719" progId="Equation.3">
                  <p:embed/>
                </p:oleObj>
              </mc:Choice>
              <mc:Fallback>
                <p:oleObj r:id="rId5" imgW="203341" imgH="2287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1450" y="3068638"/>
                        <a:ext cx="90487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5" name="Line 13"/>
          <p:cNvSpPr>
            <a:spLocks noChangeShapeType="1"/>
          </p:cNvSpPr>
          <p:nvPr/>
        </p:nvSpPr>
        <p:spPr bwMode="auto">
          <a:xfrm flipV="1">
            <a:off x="4787900" y="836613"/>
            <a:ext cx="2089150" cy="2087562"/>
          </a:xfrm>
          <a:prstGeom prst="line">
            <a:avLst/>
          </a:prstGeom>
          <a:noFill/>
          <a:ln w="50800" cmpd="sng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2195513" y="4022725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 i="1">
                <a:latin typeface="Tahoma" pitchFamily="34" charset="0"/>
                <a:ea typeface="宋体" pitchFamily="2" charset="-122"/>
              </a:rPr>
              <a:t>θ</a:t>
            </a:r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 flipH="1" flipV="1">
            <a:off x="1692275" y="2924175"/>
            <a:ext cx="1439863" cy="1657350"/>
          </a:xfrm>
          <a:prstGeom prst="line">
            <a:avLst/>
          </a:prstGeom>
          <a:noFill/>
          <a:ln w="63500" cmpd="sng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5148263" y="4022725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 i="1">
                <a:latin typeface="Tahoma" pitchFamily="34" charset="0"/>
                <a:ea typeface="宋体" pitchFamily="2" charset="-122"/>
              </a:rPr>
              <a:t>θ</a:t>
            </a: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349250" y="5229225"/>
            <a:ext cx="82978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结论：当v</a:t>
            </a:r>
            <a:r>
              <a:rPr lang="zh-CN" altLang="zh-CN" sz="3200" b="1" baseline="-250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船</a:t>
            </a:r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&lt; v</a:t>
            </a:r>
            <a:r>
              <a:rPr lang="zh-CN" altLang="zh-CN" sz="3200" b="1" baseline="-250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水</a:t>
            </a:r>
            <a:r>
              <a:rPr lang="zh-CN" altLang="zh-CN" sz="32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时，最短航程不等于河宽d。</a:t>
            </a:r>
          </a:p>
        </p:txBody>
      </p:sp>
      <p:sp>
        <p:nvSpPr>
          <p:cNvPr id="28690" name="Text Box 18"/>
          <p:cNvSpPr txBox="1">
            <a:spLocks noChangeArrowheads="1"/>
          </p:cNvSpPr>
          <p:nvPr/>
        </p:nvSpPr>
        <p:spPr bwMode="auto">
          <a:xfrm>
            <a:off x="1476375" y="5903913"/>
            <a:ext cx="47752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0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船头指向与上游河岸成θ：</a:t>
            </a:r>
          </a:p>
        </p:txBody>
      </p:sp>
      <p:graphicFrame>
        <p:nvGraphicFramePr>
          <p:cNvPr id="28691" name="Object 19"/>
          <p:cNvGraphicFramePr>
            <a:graphicFrameLocks noChangeAspect="1"/>
          </p:cNvGraphicFramePr>
          <p:nvPr/>
        </p:nvGraphicFramePr>
        <p:xfrm>
          <a:off x="6084888" y="5516563"/>
          <a:ext cx="2260600" cy="147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1" r:id="rId7" imgW="660430" imgH="431930" progId="Equation.3">
                  <p:embed/>
                </p:oleObj>
              </mc:Choice>
              <mc:Fallback>
                <p:oleObj r:id="rId7" imgW="660430" imgH="43193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888" y="5516563"/>
                        <a:ext cx="2260600" cy="1477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543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 autoUpdateAnimBg="0"/>
      <p:bldP spid="28687" grpId="0" animBg="1"/>
      <p:bldP spid="28688" grpId="0" autoUpdateAnimBg="0"/>
      <p:bldP spid="28689" grpId="0" autoUpdateAnimBg="0"/>
      <p:bldP spid="2869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29600" cy="5543550"/>
          </a:xfrm>
        </p:spPr>
        <p:txBody>
          <a:bodyPr/>
          <a:lstStyle/>
          <a:p>
            <a:r>
              <a:rPr lang="zh-CN" altLang="zh-CN" sz="3500" b="1">
                <a:solidFill>
                  <a:schemeClr val="tx2"/>
                </a:solidFill>
              </a:rPr>
              <a:t>如果：</a:t>
            </a:r>
          </a:p>
          <a:p>
            <a:pPr>
              <a:buFontTx/>
              <a:buNone/>
            </a:pPr>
            <a:r>
              <a:rPr lang="zh-CN" altLang="zh-CN" sz="3500" b="1">
                <a:solidFill>
                  <a:schemeClr val="tx2"/>
                </a:solidFill>
              </a:rPr>
              <a:t>１、在船头始终垂直对岸的情况下，在行驶到河中间时，水流速度突然增大，过河时间如何变化？</a:t>
            </a:r>
          </a:p>
          <a:p>
            <a:pPr>
              <a:buFontTx/>
              <a:buNone/>
            </a:pPr>
            <a:endParaRPr lang="zh-CN" altLang="zh-CN" sz="3500" b="1">
              <a:solidFill>
                <a:schemeClr val="tx2"/>
              </a:solidFill>
            </a:endParaRPr>
          </a:p>
          <a:p>
            <a:pPr>
              <a:buFontTx/>
              <a:buNone/>
            </a:pPr>
            <a:r>
              <a:rPr lang="zh-CN" altLang="zh-CN" sz="3500" b="1">
                <a:solidFill>
                  <a:schemeClr val="tx2"/>
                </a:solidFill>
              </a:rPr>
              <a:t>２、为了垂直到达河对岸，在行驶到河中间时，水流速度突然增大，过河时间如何变化？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933450" y="5157788"/>
            <a:ext cx="2414588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500" b="1">
                <a:latin typeface="Arial" pitchFamily="34" charset="0"/>
                <a:ea typeface="宋体" pitchFamily="2" charset="-122"/>
              </a:rPr>
              <a:t>答案：变长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900113" y="2708275"/>
            <a:ext cx="2414587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500" b="1">
                <a:solidFill>
                  <a:schemeClr val="tx2"/>
                </a:solidFill>
                <a:latin typeface="Arial" pitchFamily="34" charset="0"/>
                <a:ea typeface="宋体" pitchFamily="2" charset="-122"/>
              </a:rPr>
              <a:t>答案：不变</a:t>
            </a:r>
          </a:p>
        </p:txBody>
      </p:sp>
    </p:spTree>
    <p:extLst>
      <p:ext uri="{BB962C8B-B14F-4D97-AF65-F5344CB8AC3E}">
        <p14:creationId xmlns:p14="http://schemas.microsoft.com/office/powerpoint/2010/main" val="399488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 bldLvl="5" autoUpdateAnimBg="0"/>
      <p:bldP spid="29699" grpId="0" autoUpdateAnimBg="0"/>
      <p:bldP spid="2970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11188" y="692150"/>
            <a:ext cx="7848600" cy="216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zh-CN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【例题】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如图所示，纤绳以恒定速率</a:t>
            </a:r>
            <a:r>
              <a:rPr lang="zh-CN" altLang="zh-CN" sz="2400" b="1" i="1" dirty="0">
                <a:latin typeface="Arial" pitchFamily="34" charset="0"/>
                <a:ea typeface="楷体_GB2312" pitchFamily="1" charset="-122"/>
              </a:rPr>
              <a:t>v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沿水平方向通过定滑轮牵引小船靠岸，当纤绳与水面夹角为θ时，船靠岸的速度是</a:t>
            </a:r>
            <a:r>
              <a:rPr lang="zh-CN" altLang="zh-CN" sz="2400" b="1" u="sng" dirty="0">
                <a:latin typeface="Arial" pitchFamily="34" charset="0"/>
                <a:ea typeface="楷体_GB2312" pitchFamily="1" charset="-122"/>
              </a:rPr>
              <a:t>           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，若使船匀速靠岸，则纤绳的速度是</a:t>
            </a:r>
            <a:r>
              <a:rPr lang="zh-CN" altLang="zh-CN" sz="2400" b="1" u="sng" dirty="0">
                <a:latin typeface="Arial" pitchFamily="34" charset="0"/>
                <a:ea typeface="楷体_GB2312" pitchFamily="1" charset="-122"/>
              </a:rPr>
              <a:t>             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。（填：匀速、加速、减速）</a:t>
            </a:r>
            <a:r>
              <a:rPr lang="zh-CN" altLang="zh-CN" sz="2400" b="1" dirty="0">
                <a:latin typeface="Arial" pitchFamily="34" charset="0"/>
                <a:ea typeface="宋体" pitchFamily="2" charset="-122"/>
              </a:rPr>
              <a:t> 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2968625"/>
            <a:ext cx="438467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85800" y="5791200"/>
            <a:ext cx="2160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18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【答案】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905000" y="2895600"/>
            <a:ext cx="609600" cy="2657475"/>
          </a:xfrm>
          <a:prstGeom prst="rect">
            <a:avLst/>
          </a:prstGeom>
          <a:noFill/>
          <a:ln w="9525" cmpd="sng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1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寻找分运动效果</a:t>
            </a:r>
          </a:p>
        </p:txBody>
      </p:sp>
      <p:graphicFrame>
        <p:nvGraphicFramePr>
          <p:cNvPr id="30726" name="Object 6"/>
          <p:cNvGraphicFramePr>
            <a:graphicFrameLocks noChangeAspect="1"/>
          </p:cNvGraphicFramePr>
          <p:nvPr/>
        </p:nvGraphicFramePr>
        <p:xfrm>
          <a:off x="2209800" y="5575300"/>
          <a:ext cx="14478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3" r:id="rId4" imgW="634766" imgH="406365" progId="Equation.3">
                  <p:embed/>
                </p:oleObj>
              </mc:Choice>
              <mc:Fallback>
                <p:oleObj r:id="rId4" imgW="634766" imgH="40636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5575300"/>
                        <a:ext cx="1447800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4419600" y="3733800"/>
            <a:ext cx="1143000" cy="1231900"/>
            <a:chOff x="0" y="0"/>
            <a:chExt cx="720" cy="776"/>
          </a:xfrm>
        </p:grpSpPr>
        <p:sp>
          <p:nvSpPr>
            <p:cNvPr id="30728" name="Line 8"/>
            <p:cNvSpPr>
              <a:spLocks noChangeShapeType="1"/>
            </p:cNvSpPr>
            <p:nvPr/>
          </p:nvSpPr>
          <p:spPr bwMode="auto">
            <a:xfrm flipH="1">
              <a:off x="0" y="480"/>
              <a:ext cx="720" cy="0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0729" name="Line 9"/>
            <p:cNvSpPr>
              <a:spLocks noChangeShapeType="1"/>
            </p:cNvSpPr>
            <p:nvPr/>
          </p:nvSpPr>
          <p:spPr bwMode="auto">
            <a:xfrm flipH="1">
              <a:off x="288" y="480"/>
              <a:ext cx="432" cy="288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 flipH="1" flipV="1">
              <a:off x="416" y="148"/>
              <a:ext cx="288" cy="336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0731" name="未知"/>
            <p:cNvSpPr>
              <a:spLocks/>
            </p:cNvSpPr>
            <p:nvPr/>
          </p:nvSpPr>
          <p:spPr bwMode="auto">
            <a:xfrm>
              <a:off x="12" y="144"/>
              <a:ext cx="420" cy="624"/>
            </a:xfrm>
            <a:custGeom>
              <a:avLst/>
              <a:gdLst>
                <a:gd name="T0" fmla="*/ 432 w 432"/>
                <a:gd name="T1" fmla="*/ 0 h 624"/>
                <a:gd name="T2" fmla="*/ 0 w 432"/>
                <a:gd name="T3" fmla="*/ 336 h 624"/>
                <a:gd name="T4" fmla="*/ 288 w 432"/>
                <a:gd name="T5" fmla="*/ 62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" h="624">
                  <a:moveTo>
                    <a:pt x="432" y="0"/>
                  </a:moveTo>
                  <a:lnTo>
                    <a:pt x="0" y="336"/>
                  </a:lnTo>
                  <a:lnTo>
                    <a:pt x="288" y="624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30732" name="Object 12"/>
            <p:cNvGraphicFramePr>
              <a:graphicFrameLocks noChangeAspect="1"/>
            </p:cNvGraphicFramePr>
            <p:nvPr/>
          </p:nvGraphicFramePr>
          <p:xfrm>
            <a:off x="432" y="0"/>
            <a:ext cx="215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4" r:id="rId6" imgW="127042" imgH="139714" progId="Equation.3">
                    <p:embed/>
                  </p:oleObj>
                </mc:Choice>
                <mc:Fallback>
                  <p:oleObj r:id="rId6" imgW="127042" imgH="13971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0"/>
                          <a:ext cx="215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3" name="Object 13"/>
            <p:cNvGraphicFramePr>
              <a:graphicFrameLocks noChangeAspect="1"/>
            </p:cNvGraphicFramePr>
            <p:nvPr/>
          </p:nvGraphicFramePr>
          <p:xfrm>
            <a:off x="0" y="480"/>
            <a:ext cx="254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65" r:id="rId8" imgW="152453" imgH="177809" progId="Equation.3">
                    <p:embed/>
                  </p:oleObj>
                </mc:Choice>
                <mc:Fallback>
                  <p:oleObj r:id="rId8" imgW="152453" imgH="17780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480"/>
                          <a:ext cx="254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4419600" y="5791200"/>
            <a:ext cx="796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1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减速</a:t>
            </a:r>
          </a:p>
        </p:txBody>
      </p:sp>
      <p:sp>
        <p:nvSpPr>
          <p:cNvPr id="30735" name="Rectangle 15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900112" y="44450"/>
            <a:ext cx="33838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zh-CN" altLang="zh-CN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 “绳+物”问题</a:t>
            </a:r>
          </a:p>
        </p:txBody>
      </p:sp>
    </p:spTree>
    <p:extLst>
      <p:ext uri="{BB962C8B-B14F-4D97-AF65-F5344CB8AC3E}">
        <p14:creationId xmlns:p14="http://schemas.microsoft.com/office/powerpoint/2010/main" val="183800914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utoUpdateAnimBg="0"/>
      <p:bldP spid="30725" grpId="0" animBg="1" autoUpdateAnimBg="0"/>
      <p:bldP spid="3073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588963" y="609600"/>
            <a:ext cx="7654925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【例题】</a:t>
            </a:r>
            <a:r>
              <a:rPr lang="zh-CN" altLang="zh-CN" sz="2800" b="1" dirty="0">
                <a:latin typeface="Arial" pitchFamily="34" charset="0"/>
                <a:ea typeface="楷体_GB2312" pitchFamily="1" charset="-122"/>
              </a:rPr>
              <a:t>如图所示，汽车沿水平路面以恒定速度</a:t>
            </a:r>
            <a:r>
              <a:rPr lang="zh-CN" altLang="zh-CN" sz="2800" b="1" i="1" dirty="0">
                <a:latin typeface="Arial" pitchFamily="34" charset="0"/>
                <a:ea typeface="楷体_GB2312" pitchFamily="1" charset="-122"/>
              </a:rPr>
              <a:t>v</a:t>
            </a:r>
            <a:r>
              <a:rPr lang="zh-CN" altLang="zh-CN" sz="2800" b="1" dirty="0">
                <a:latin typeface="Arial" pitchFamily="34" charset="0"/>
                <a:ea typeface="楷体_GB2312" pitchFamily="1" charset="-122"/>
              </a:rPr>
              <a:t>前进，则当拉绳与水平方向成θ角时，被吊起的物体</a:t>
            </a:r>
            <a:r>
              <a:rPr lang="zh-CN" altLang="zh-CN" sz="2800" b="1" i="1" dirty="0">
                <a:latin typeface="Arial" pitchFamily="34" charset="0"/>
                <a:ea typeface="楷体_GB2312" pitchFamily="1" charset="-122"/>
              </a:rPr>
              <a:t>M</a:t>
            </a:r>
            <a:r>
              <a:rPr lang="zh-CN" altLang="zh-CN" sz="2800" b="1" dirty="0">
                <a:latin typeface="Arial" pitchFamily="34" charset="0"/>
                <a:ea typeface="楷体_GB2312" pitchFamily="1" charset="-122"/>
              </a:rPr>
              <a:t>的速度为</a:t>
            </a:r>
            <a:r>
              <a:rPr lang="zh-CN" altLang="zh-CN" sz="2800" b="1" i="1" dirty="0">
                <a:latin typeface="Arial" pitchFamily="34" charset="0"/>
                <a:ea typeface="楷体_GB2312" pitchFamily="1" charset="-122"/>
              </a:rPr>
              <a:t>v</a:t>
            </a:r>
            <a:r>
              <a:rPr lang="zh-CN" altLang="zh-CN" sz="2800" b="1" baseline="-30000" dirty="0">
                <a:latin typeface="Arial" pitchFamily="34" charset="0"/>
                <a:ea typeface="楷体_GB2312" pitchFamily="1" charset="-122"/>
              </a:rPr>
              <a:t>M</a:t>
            </a:r>
            <a:r>
              <a:rPr lang="zh-CN" altLang="zh-CN" sz="2800" b="1" dirty="0">
                <a:latin typeface="Arial" pitchFamily="34" charset="0"/>
                <a:ea typeface="楷体_GB2312" pitchFamily="1" charset="-122"/>
              </a:rPr>
              <a:t>=</a:t>
            </a:r>
            <a:r>
              <a:rPr lang="zh-CN" altLang="zh-CN" sz="2800" b="1" u="sng" dirty="0">
                <a:latin typeface="Arial" pitchFamily="34" charset="0"/>
                <a:ea typeface="楷体_GB2312" pitchFamily="1" charset="-122"/>
              </a:rPr>
              <a:t>              </a:t>
            </a:r>
            <a:r>
              <a:rPr lang="zh-CN" altLang="zh-CN" sz="2800" b="1" dirty="0">
                <a:latin typeface="Arial" pitchFamily="34" charset="0"/>
                <a:ea typeface="楷体_GB2312" pitchFamily="1" charset="-122"/>
              </a:rPr>
              <a:t>。</a:t>
            </a:r>
            <a:r>
              <a:rPr lang="zh-CN" altLang="zh-CN" sz="2800" b="1" dirty="0">
                <a:latin typeface="Arial" pitchFamily="34" charset="0"/>
                <a:ea typeface="宋体" pitchFamily="2" charset="-122"/>
              </a:rPr>
              <a:t> 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3068638"/>
            <a:ext cx="35718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09600" y="5867400"/>
            <a:ext cx="2160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18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【答案】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838199" y="2514600"/>
            <a:ext cx="3121025" cy="523220"/>
          </a:xfrm>
          <a:prstGeom prst="rect">
            <a:avLst/>
          </a:prstGeom>
          <a:noFill/>
          <a:ln w="9525" cmpd="sng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寻找分运动效果</a:t>
            </a:r>
          </a:p>
        </p:txBody>
      </p:sp>
      <p:grpSp>
        <p:nvGrpSpPr>
          <p:cNvPr id="31750" name="Group 6"/>
          <p:cNvGrpSpPr>
            <a:grpSpLocks/>
          </p:cNvGrpSpPr>
          <p:nvPr/>
        </p:nvGrpSpPr>
        <p:grpSpPr bwMode="auto">
          <a:xfrm>
            <a:off x="2286000" y="3605213"/>
            <a:ext cx="2209800" cy="1957387"/>
            <a:chOff x="0" y="0"/>
            <a:chExt cx="1392" cy="1233"/>
          </a:xfrm>
        </p:grpSpPr>
        <p:sp>
          <p:nvSpPr>
            <p:cNvPr id="31751" name="Line 7"/>
            <p:cNvSpPr>
              <a:spLocks noChangeShapeType="1"/>
            </p:cNvSpPr>
            <p:nvPr/>
          </p:nvSpPr>
          <p:spPr bwMode="auto">
            <a:xfrm flipH="1">
              <a:off x="192" y="565"/>
              <a:ext cx="1200" cy="0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auto">
            <a:xfrm flipH="1" flipV="1">
              <a:off x="742" y="22"/>
              <a:ext cx="624" cy="528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1753" name="Line 9"/>
            <p:cNvSpPr>
              <a:spLocks noChangeShapeType="1"/>
            </p:cNvSpPr>
            <p:nvPr/>
          </p:nvSpPr>
          <p:spPr bwMode="auto">
            <a:xfrm flipH="1">
              <a:off x="864" y="561"/>
              <a:ext cx="528" cy="528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1754" name="未知"/>
            <p:cNvSpPr>
              <a:spLocks/>
            </p:cNvSpPr>
            <p:nvPr/>
          </p:nvSpPr>
          <p:spPr bwMode="auto">
            <a:xfrm>
              <a:off x="214" y="0"/>
              <a:ext cx="672" cy="1104"/>
            </a:xfrm>
            <a:custGeom>
              <a:avLst/>
              <a:gdLst>
                <a:gd name="T0" fmla="*/ 528 w 672"/>
                <a:gd name="T1" fmla="*/ 0 h 1104"/>
                <a:gd name="T2" fmla="*/ 0 w 672"/>
                <a:gd name="T3" fmla="*/ 576 h 1104"/>
                <a:gd name="T4" fmla="*/ 672 w 672"/>
                <a:gd name="T5" fmla="*/ 1104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2" h="1104">
                  <a:moveTo>
                    <a:pt x="528" y="0"/>
                  </a:moveTo>
                  <a:lnTo>
                    <a:pt x="0" y="576"/>
                  </a:lnTo>
                  <a:lnTo>
                    <a:pt x="672" y="1104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31755" name="Object 11"/>
            <p:cNvGraphicFramePr>
              <a:graphicFrameLocks noChangeAspect="1"/>
            </p:cNvGraphicFramePr>
            <p:nvPr/>
          </p:nvGraphicFramePr>
          <p:xfrm>
            <a:off x="0" y="469"/>
            <a:ext cx="215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7" r:id="rId4" imgW="127042" imgH="139714" progId="Equation.3">
                    <p:embed/>
                  </p:oleObj>
                </mc:Choice>
                <mc:Fallback>
                  <p:oleObj r:id="rId4" imgW="127042" imgH="13971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469"/>
                          <a:ext cx="215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756" name="Object 12"/>
            <p:cNvGraphicFramePr>
              <a:graphicFrameLocks noChangeAspect="1"/>
            </p:cNvGraphicFramePr>
            <p:nvPr/>
          </p:nvGraphicFramePr>
          <p:xfrm>
            <a:off x="912" y="945"/>
            <a:ext cx="288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8" r:id="rId6" imgW="215936" imgH="215936" progId="Equation.3">
                    <p:embed/>
                  </p:oleObj>
                </mc:Choice>
                <mc:Fallback>
                  <p:oleObj r:id="rId6" imgW="215936" imgH="215936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945"/>
                          <a:ext cx="288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1757" name="Object 13"/>
          <p:cNvGraphicFramePr>
            <a:graphicFrameLocks noChangeAspect="1"/>
          </p:cNvGraphicFramePr>
          <p:nvPr/>
        </p:nvGraphicFramePr>
        <p:xfrm>
          <a:off x="2057400" y="5867400"/>
          <a:ext cx="21018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9" r:id="rId8" imgW="850110" imgH="215936" progId="Equation.3">
                  <p:embed/>
                </p:oleObj>
              </mc:Choice>
              <mc:Fallback>
                <p:oleObj r:id="rId8" imgW="850110" imgH="21593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5867400"/>
                        <a:ext cx="210185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8" name="Rectangle 1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900113" y="44450"/>
            <a:ext cx="35544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2  </a:t>
            </a:r>
            <a:r>
              <a:rPr lang="en-US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“绳+物”问题</a:t>
            </a:r>
          </a:p>
        </p:txBody>
      </p:sp>
    </p:spTree>
    <p:extLst>
      <p:ext uri="{BB962C8B-B14F-4D97-AF65-F5344CB8AC3E}">
        <p14:creationId xmlns:p14="http://schemas.microsoft.com/office/powerpoint/2010/main" val="30122852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utoUpdateAnimBg="0"/>
      <p:bldP spid="3174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1981200" y="2438400"/>
            <a:ext cx="5029200" cy="2438400"/>
            <a:chOff x="0" y="0"/>
            <a:chExt cx="3168" cy="1536"/>
          </a:xfrm>
        </p:grpSpPr>
        <p:graphicFrame>
          <p:nvGraphicFramePr>
            <p:cNvPr id="32771" name="Object 3"/>
            <p:cNvGraphicFramePr>
              <a:graphicFrameLocks noChangeAspect="1"/>
            </p:cNvGraphicFramePr>
            <p:nvPr/>
          </p:nvGraphicFramePr>
          <p:xfrm>
            <a:off x="2880" y="1176"/>
            <a:ext cx="165" cy="1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0" r:id="rId3" imgW="165202" imgH="165202" progId="Equation.3">
                    <p:embed/>
                  </p:oleObj>
                </mc:Choice>
                <mc:Fallback>
                  <p:oleObj r:id="rId3" imgW="165202" imgH="165202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1176"/>
                          <a:ext cx="165" cy="1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2" name="Object 4"/>
            <p:cNvGraphicFramePr>
              <a:graphicFrameLocks noChangeAspect="1"/>
            </p:cNvGraphicFramePr>
            <p:nvPr/>
          </p:nvGraphicFramePr>
          <p:xfrm>
            <a:off x="1008" y="0"/>
            <a:ext cx="165" cy="1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1" r:id="rId5" imgW="165202" imgH="165202" progId="Equation.3">
                    <p:embed/>
                  </p:oleObj>
                </mc:Choice>
                <mc:Fallback>
                  <p:oleObj r:id="rId5" imgW="165202" imgH="165202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0"/>
                          <a:ext cx="165" cy="1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3" name="Object 5"/>
            <p:cNvGraphicFramePr>
              <a:graphicFrameLocks noChangeAspect="1"/>
            </p:cNvGraphicFramePr>
            <p:nvPr/>
          </p:nvGraphicFramePr>
          <p:xfrm>
            <a:off x="2950" y="216"/>
            <a:ext cx="218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2" r:id="rId7" imgW="127042" imgH="139714" progId="Equation.3">
                    <p:embed/>
                  </p:oleObj>
                </mc:Choice>
                <mc:Fallback>
                  <p:oleObj r:id="rId7" imgW="127042" imgH="13971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50" y="216"/>
                          <a:ext cx="218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74" name="Line 6"/>
            <p:cNvSpPr>
              <a:spLocks noChangeShapeType="1"/>
            </p:cNvSpPr>
            <p:nvPr/>
          </p:nvSpPr>
          <p:spPr bwMode="auto">
            <a:xfrm>
              <a:off x="464" y="282"/>
              <a:ext cx="1933" cy="2"/>
            </a:xfrm>
            <a:prstGeom prst="line">
              <a:avLst/>
            </a:prstGeom>
            <a:noFill/>
            <a:ln w="28575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5" name="未知"/>
            <p:cNvSpPr>
              <a:spLocks/>
            </p:cNvSpPr>
            <p:nvPr/>
          </p:nvSpPr>
          <p:spPr bwMode="auto">
            <a:xfrm>
              <a:off x="0" y="415"/>
              <a:ext cx="1779" cy="850"/>
            </a:xfrm>
            <a:custGeom>
              <a:avLst/>
              <a:gdLst>
                <a:gd name="T0" fmla="*/ 0 w 1104"/>
                <a:gd name="T1" fmla="*/ 0 h 528"/>
                <a:gd name="T2" fmla="*/ 1104 w 1104"/>
                <a:gd name="T3" fmla="*/ 0 h 528"/>
                <a:gd name="T4" fmla="*/ 1104 w 1104"/>
                <a:gd name="T5" fmla="*/ 528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4" h="528">
                  <a:moveTo>
                    <a:pt x="0" y="0"/>
                  </a:moveTo>
                  <a:lnTo>
                    <a:pt x="1104" y="0"/>
                  </a:lnTo>
                  <a:lnTo>
                    <a:pt x="1104" y="528"/>
                  </a:lnTo>
                </a:path>
              </a:pathLst>
            </a:custGeom>
            <a:noFill/>
            <a:ln w="57150" cap="flat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6" name="Rectangle 8"/>
            <p:cNvSpPr>
              <a:spLocks noChangeArrowheads="1"/>
            </p:cNvSpPr>
            <p:nvPr/>
          </p:nvSpPr>
          <p:spPr bwMode="auto">
            <a:xfrm>
              <a:off x="77" y="168"/>
              <a:ext cx="387" cy="232"/>
            </a:xfrm>
            <a:prstGeom prst="rect">
              <a:avLst/>
            </a:prstGeom>
            <a:noFill/>
            <a:ln w="57150" cap="rnd" cmpd="sng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7" name="Rectangle 9" descr="栎木"/>
            <p:cNvSpPr>
              <a:spLocks noChangeArrowheads="1"/>
            </p:cNvSpPr>
            <p:nvPr/>
          </p:nvSpPr>
          <p:spPr bwMode="auto">
            <a:xfrm>
              <a:off x="888" y="168"/>
              <a:ext cx="387" cy="232"/>
            </a:xfrm>
            <a:prstGeom prst="rect">
              <a:avLst/>
            </a:prstGeom>
            <a:blipFill dpi="0" rotWithShape="0">
              <a:blip r:embed="rId9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8" name="Rectangle 10"/>
            <p:cNvSpPr>
              <a:spLocks noChangeArrowheads="1"/>
            </p:cNvSpPr>
            <p:nvPr/>
          </p:nvSpPr>
          <p:spPr bwMode="auto">
            <a:xfrm>
              <a:off x="2445" y="156"/>
              <a:ext cx="387" cy="232"/>
            </a:xfrm>
            <a:prstGeom prst="rect">
              <a:avLst/>
            </a:prstGeom>
            <a:noFill/>
            <a:ln w="57150" cap="rnd" cmpd="sng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9" name="Rectangle 11"/>
            <p:cNvSpPr>
              <a:spLocks noChangeArrowheads="1"/>
            </p:cNvSpPr>
            <p:nvPr/>
          </p:nvSpPr>
          <p:spPr bwMode="auto">
            <a:xfrm>
              <a:off x="2561" y="67"/>
              <a:ext cx="155" cy="1469"/>
            </a:xfrm>
            <a:prstGeom prst="rect">
              <a:avLst/>
            </a:prstGeom>
            <a:noFill/>
            <a:ln w="38100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80" name="Rectangle 12" descr="栎木"/>
            <p:cNvSpPr>
              <a:spLocks noChangeArrowheads="1"/>
            </p:cNvSpPr>
            <p:nvPr/>
          </p:nvSpPr>
          <p:spPr bwMode="auto">
            <a:xfrm>
              <a:off x="2445" y="1136"/>
              <a:ext cx="387" cy="232"/>
            </a:xfrm>
            <a:prstGeom prst="rect">
              <a:avLst/>
            </a:prstGeom>
            <a:blipFill dpi="0" rotWithShape="0">
              <a:blip r:embed="rId9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>
              <a:off x="1767" y="272"/>
              <a:ext cx="154" cy="155"/>
            </a:xfrm>
            <a:prstGeom prst="ellipse">
              <a:avLst/>
            </a:pr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82" name="未知"/>
            <p:cNvSpPr>
              <a:spLocks/>
            </p:cNvSpPr>
            <p:nvPr/>
          </p:nvSpPr>
          <p:spPr bwMode="auto">
            <a:xfrm>
              <a:off x="1258" y="294"/>
              <a:ext cx="1178" cy="850"/>
            </a:xfrm>
            <a:custGeom>
              <a:avLst/>
              <a:gdLst>
                <a:gd name="T0" fmla="*/ 0 w 624"/>
                <a:gd name="T1" fmla="*/ 0 h 528"/>
                <a:gd name="T2" fmla="*/ 336 w 624"/>
                <a:gd name="T3" fmla="*/ 0 h 528"/>
                <a:gd name="T4" fmla="*/ 624 w 624"/>
                <a:gd name="T5" fmla="*/ 528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4" h="528">
                  <a:moveTo>
                    <a:pt x="0" y="0"/>
                  </a:moveTo>
                  <a:lnTo>
                    <a:pt x="336" y="0"/>
                  </a:lnTo>
                  <a:lnTo>
                    <a:pt x="624" y="528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32783" name="Object 15"/>
            <p:cNvGraphicFramePr>
              <a:graphicFrameLocks noChangeAspect="1"/>
            </p:cNvGraphicFramePr>
            <p:nvPr/>
          </p:nvGraphicFramePr>
          <p:xfrm>
            <a:off x="2036" y="299"/>
            <a:ext cx="183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3" r:id="rId10" imgW="139775" imgH="177809" progId="Equation.3">
                    <p:embed/>
                  </p:oleObj>
                </mc:Choice>
                <mc:Fallback>
                  <p:oleObj r:id="rId10" imgW="139775" imgH="17780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6" y="299"/>
                          <a:ext cx="183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84" name="Line 16"/>
            <p:cNvSpPr>
              <a:spLocks noChangeShapeType="1"/>
            </p:cNvSpPr>
            <p:nvPr/>
          </p:nvSpPr>
          <p:spPr bwMode="auto">
            <a:xfrm>
              <a:off x="2928" y="72"/>
              <a:ext cx="0" cy="528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533400" y="685800"/>
            <a:ext cx="8305800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zh-CN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【例题】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如图所示，以速度</a:t>
            </a:r>
            <a:r>
              <a:rPr lang="zh-CN" altLang="zh-CN" sz="2400" b="1" i="1" dirty="0">
                <a:latin typeface="Arial" pitchFamily="34" charset="0"/>
                <a:ea typeface="楷体_GB2312" pitchFamily="1" charset="-122"/>
              </a:rPr>
              <a:t>v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沿竖直杆匀速下滑的物体</a:t>
            </a:r>
            <a:r>
              <a:rPr lang="zh-CN" altLang="zh-CN" sz="2400" b="1" i="1" dirty="0">
                <a:latin typeface="Arial" pitchFamily="34" charset="0"/>
                <a:ea typeface="楷体_GB2312" pitchFamily="1" charset="-122"/>
              </a:rPr>
              <a:t>A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，用细绳通过定滑轮拉动物体</a:t>
            </a:r>
            <a:r>
              <a:rPr lang="zh-CN" altLang="zh-CN" sz="2400" b="1" i="1" dirty="0">
                <a:latin typeface="Arial" pitchFamily="34" charset="0"/>
                <a:ea typeface="楷体_GB2312" pitchFamily="1" charset="-122"/>
              </a:rPr>
              <a:t>B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在水平桌面上运动，当绳与水平面夹角为</a:t>
            </a:r>
            <a:r>
              <a:rPr lang="zh-CN" altLang="zh-CN" sz="2400" b="1" i="1" dirty="0">
                <a:latin typeface="Arial" pitchFamily="34" charset="0"/>
                <a:ea typeface="楷体_GB2312" pitchFamily="1" charset="-122"/>
              </a:rPr>
              <a:t>θ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时，物体B的速率为</a:t>
            </a:r>
            <a:r>
              <a:rPr lang="zh-CN" altLang="zh-CN" sz="2400" b="1" u="sng" dirty="0">
                <a:latin typeface="Arial" pitchFamily="34" charset="0"/>
                <a:ea typeface="楷体_GB2312" pitchFamily="1" charset="-122"/>
              </a:rPr>
              <a:t>                       </a:t>
            </a:r>
            <a:r>
              <a:rPr lang="zh-CN" altLang="zh-CN" sz="2400" b="1" dirty="0">
                <a:latin typeface="Arial" pitchFamily="34" charset="0"/>
                <a:ea typeface="楷体_GB2312" pitchFamily="1" charset="-122"/>
              </a:rPr>
              <a:t>，</a:t>
            </a:r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609600" y="5575300"/>
            <a:ext cx="381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18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【答案】     </a:t>
            </a:r>
            <a:r>
              <a:rPr lang="zh-CN" altLang="zh-CN" b="1" i="1">
                <a:solidFill>
                  <a:srgbClr val="FF3300"/>
                </a:solidFill>
                <a:latin typeface="Arial" pitchFamily="34" charset="0"/>
                <a:ea typeface="楷体_GB2312" pitchFamily="1" charset="-122"/>
              </a:rPr>
              <a:t>v</a:t>
            </a:r>
            <a:r>
              <a:rPr lang="zh-CN" altLang="zh-CN" b="1" i="1" baseline="-25000">
                <a:solidFill>
                  <a:srgbClr val="FF3300"/>
                </a:solidFill>
                <a:latin typeface="Arial" pitchFamily="34" charset="0"/>
                <a:ea typeface="楷体_GB2312" pitchFamily="1" charset="-122"/>
              </a:rPr>
              <a:t>B</a:t>
            </a:r>
            <a:r>
              <a:rPr lang="zh-CN" altLang="zh-CN" b="1" i="1">
                <a:solidFill>
                  <a:srgbClr val="FF3300"/>
                </a:solidFill>
                <a:latin typeface="Arial" pitchFamily="34" charset="0"/>
                <a:ea typeface="楷体_GB2312" pitchFamily="1" charset="-122"/>
              </a:rPr>
              <a:t>=vsinθ</a:t>
            </a:r>
          </a:p>
        </p:txBody>
      </p:sp>
      <p:grpSp>
        <p:nvGrpSpPr>
          <p:cNvPr id="32787" name="Group 19"/>
          <p:cNvGrpSpPr>
            <a:grpSpLocks/>
          </p:cNvGrpSpPr>
          <p:nvPr/>
        </p:nvGrpSpPr>
        <p:grpSpPr bwMode="auto">
          <a:xfrm>
            <a:off x="5562600" y="4572000"/>
            <a:ext cx="1897063" cy="1592263"/>
            <a:chOff x="0" y="0"/>
            <a:chExt cx="1195" cy="1003"/>
          </a:xfrm>
        </p:grpSpPr>
        <p:sp>
          <p:nvSpPr>
            <p:cNvPr id="32788" name="Line 20"/>
            <p:cNvSpPr>
              <a:spLocks noChangeShapeType="1"/>
            </p:cNvSpPr>
            <p:nvPr/>
          </p:nvSpPr>
          <p:spPr bwMode="auto">
            <a:xfrm>
              <a:off x="358" y="3"/>
              <a:ext cx="0" cy="720"/>
            </a:xfrm>
            <a:prstGeom prst="line">
              <a:avLst/>
            </a:prstGeom>
            <a:noFill/>
            <a:ln w="5715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2789" name="Line 21"/>
            <p:cNvSpPr>
              <a:spLocks noChangeShapeType="1"/>
            </p:cNvSpPr>
            <p:nvPr/>
          </p:nvSpPr>
          <p:spPr bwMode="auto">
            <a:xfrm flipH="1">
              <a:off x="0" y="3"/>
              <a:ext cx="336" cy="237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2790" name="Line 22"/>
            <p:cNvSpPr>
              <a:spLocks noChangeShapeType="1"/>
            </p:cNvSpPr>
            <p:nvPr/>
          </p:nvSpPr>
          <p:spPr bwMode="auto">
            <a:xfrm>
              <a:off x="358" y="0"/>
              <a:ext cx="362" cy="576"/>
            </a:xfrm>
            <a:prstGeom prst="line">
              <a:avLst/>
            </a:prstGeom>
            <a:noFill/>
            <a:ln w="38100" cmpd="sng">
              <a:solidFill>
                <a:srgbClr val="3333FF"/>
              </a:solidFill>
              <a:round/>
              <a:headEnd/>
              <a:tailEnd type="triangle" w="sm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32791" name="Object 23"/>
            <p:cNvGraphicFramePr>
              <a:graphicFrameLocks noChangeAspect="1"/>
            </p:cNvGraphicFramePr>
            <p:nvPr/>
          </p:nvGraphicFramePr>
          <p:xfrm>
            <a:off x="675" y="321"/>
            <a:ext cx="520" cy="2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4" r:id="rId12" imgW="444047" imgH="177809" progId="Equation.3">
                    <p:embed/>
                  </p:oleObj>
                </mc:Choice>
                <mc:Fallback>
                  <p:oleObj r:id="rId12" imgW="444047" imgH="17780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5" y="321"/>
                          <a:ext cx="520" cy="2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92" name="Object 24"/>
            <p:cNvGraphicFramePr>
              <a:graphicFrameLocks noChangeAspect="1"/>
            </p:cNvGraphicFramePr>
            <p:nvPr/>
          </p:nvGraphicFramePr>
          <p:xfrm>
            <a:off x="245" y="768"/>
            <a:ext cx="212" cy="2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5" r:id="rId14" imgW="127042" imgH="139714" progId="Equation.3">
                    <p:embed/>
                  </p:oleObj>
                </mc:Choice>
                <mc:Fallback>
                  <p:oleObj r:id="rId14" imgW="127042" imgH="13971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5" y="768"/>
                          <a:ext cx="212" cy="2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93" name="未知"/>
            <p:cNvSpPr>
              <a:spLocks/>
            </p:cNvSpPr>
            <p:nvPr/>
          </p:nvSpPr>
          <p:spPr bwMode="auto">
            <a:xfrm>
              <a:off x="48" y="288"/>
              <a:ext cx="624" cy="480"/>
            </a:xfrm>
            <a:custGeom>
              <a:avLst/>
              <a:gdLst>
                <a:gd name="T0" fmla="*/ 0 w 624"/>
                <a:gd name="T1" fmla="*/ 0 h 480"/>
                <a:gd name="T2" fmla="*/ 336 w 624"/>
                <a:gd name="T3" fmla="*/ 480 h 480"/>
                <a:gd name="T4" fmla="*/ 624 w 624"/>
                <a:gd name="T5" fmla="*/ 28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4" h="480">
                  <a:moveTo>
                    <a:pt x="0" y="0"/>
                  </a:moveTo>
                  <a:lnTo>
                    <a:pt x="336" y="480"/>
                  </a:lnTo>
                  <a:lnTo>
                    <a:pt x="624" y="288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838200" y="4562475"/>
            <a:ext cx="2514600" cy="466725"/>
          </a:xfrm>
          <a:prstGeom prst="rect">
            <a:avLst/>
          </a:prstGeom>
          <a:noFill/>
          <a:ln w="9525" cmpd="sng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 sz="1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1" charset="-122"/>
              </a:rPr>
              <a:t>寻找分运动效果</a:t>
            </a:r>
          </a:p>
        </p:txBody>
      </p:sp>
      <p:sp>
        <p:nvSpPr>
          <p:cNvPr id="28" name="Rectangle 14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900113" y="44450"/>
            <a:ext cx="35544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2  </a:t>
            </a:r>
            <a:r>
              <a:rPr lang="en-US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zh-CN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  <a:ea typeface="宋体" pitchFamily="2" charset="-122"/>
              </a:rPr>
              <a:t>“绳+物”问题</a:t>
            </a:r>
          </a:p>
        </p:txBody>
      </p:sp>
    </p:spTree>
    <p:extLst>
      <p:ext uri="{BB962C8B-B14F-4D97-AF65-F5344CB8AC3E}">
        <p14:creationId xmlns:p14="http://schemas.microsoft.com/office/powerpoint/2010/main" val="247492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6" grpId="0" autoUpdateAnimBg="0"/>
      <p:bldP spid="32794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260648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1</a:t>
            </a:r>
            <a:r>
              <a:rPr lang="zh-CN" altLang="zh-CN" sz="2400" b="1" dirty="0" smtClean="0"/>
              <a:t>．</a:t>
            </a:r>
            <a:r>
              <a:rPr lang="zh-CN" altLang="zh-CN" sz="2400" b="1" dirty="0"/>
              <a:t>关于两个分运动的合运动，下列说法正确的是（</a:t>
            </a:r>
            <a:r>
              <a:rPr lang="en-US" altLang="zh-CN" sz="2400" b="1" dirty="0"/>
              <a:t>    </a:t>
            </a:r>
            <a:r>
              <a:rPr lang="zh-CN" altLang="zh-CN" sz="2400" b="1" dirty="0"/>
              <a:t>）</a:t>
            </a:r>
          </a:p>
          <a:p>
            <a:pPr lvl="0"/>
            <a:r>
              <a:rPr lang="en-US" altLang="zh-CN" sz="2400" b="1" dirty="0" smtClean="0"/>
              <a:t>A.</a:t>
            </a:r>
            <a:r>
              <a:rPr lang="zh-CN" altLang="zh-CN" sz="2400" b="1" dirty="0" smtClean="0"/>
              <a:t>两</a:t>
            </a:r>
            <a:r>
              <a:rPr lang="zh-CN" altLang="zh-CN" sz="2400" b="1" dirty="0"/>
              <a:t>个匀速运动的合运动可能</a:t>
            </a:r>
            <a:r>
              <a:rPr lang="zh-CN" altLang="zh-CN" sz="2400" b="1" dirty="0" smtClean="0"/>
              <a:t>是匀</a:t>
            </a:r>
            <a:r>
              <a:rPr lang="zh-CN" altLang="zh-CN" sz="2400" b="1" dirty="0"/>
              <a:t>变</a:t>
            </a:r>
            <a:r>
              <a:rPr lang="zh-CN" altLang="zh-CN" sz="2400" b="1" dirty="0" smtClean="0"/>
              <a:t>速运动</a:t>
            </a:r>
            <a:endParaRPr lang="zh-CN" altLang="zh-CN" sz="2400" b="1" dirty="0"/>
          </a:p>
          <a:p>
            <a:pPr lvl="0"/>
            <a:r>
              <a:rPr lang="en-US" altLang="zh-CN" sz="2400" b="1" dirty="0" smtClean="0"/>
              <a:t>B.</a:t>
            </a:r>
            <a:r>
              <a:rPr lang="zh-CN" altLang="zh-CN" sz="2400" b="1" dirty="0" smtClean="0"/>
              <a:t>两</a:t>
            </a:r>
            <a:r>
              <a:rPr lang="zh-CN" altLang="zh-CN" sz="2400" b="1" dirty="0"/>
              <a:t>个直线运动的合运动一定是直线运动</a:t>
            </a:r>
          </a:p>
          <a:p>
            <a:pPr lvl="0"/>
            <a:r>
              <a:rPr lang="en-US" altLang="zh-CN" sz="2400" b="1" dirty="0" smtClean="0"/>
              <a:t>C.</a:t>
            </a:r>
            <a:r>
              <a:rPr lang="zh-CN" altLang="zh-CN" sz="2400" b="1" dirty="0" smtClean="0"/>
              <a:t>合运动</a:t>
            </a:r>
            <a:r>
              <a:rPr lang="zh-CN" altLang="zh-CN" sz="2400" b="1" dirty="0"/>
              <a:t>的速度一定大于分运动的速度</a:t>
            </a:r>
          </a:p>
          <a:p>
            <a:pPr lvl="0"/>
            <a:r>
              <a:rPr lang="en-US" altLang="zh-CN" sz="2400" b="1" dirty="0" smtClean="0"/>
              <a:t>D</a:t>
            </a:r>
            <a:r>
              <a:rPr lang="zh-CN" altLang="zh-CN" sz="2400" b="1" dirty="0" smtClean="0"/>
              <a:t>合运动</a:t>
            </a:r>
            <a:r>
              <a:rPr lang="zh-CN" altLang="zh-CN" sz="2400" b="1" dirty="0"/>
              <a:t>的位移的大小可能小于分运动的位移</a:t>
            </a:r>
            <a:r>
              <a:rPr lang="zh-CN" altLang="zh-CN" sz="2400" b="1" dirty="0" smtClean="0"/>
              <a:t>大小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2</a:t>
            </a:r>
            <a:r>
              <a:rPr lang="zh-CN" altLang="zh-CN" sz="2400" b="1" dirty="0" smtClean="0"/>
              <a:t>．</a:t>
            </a:r>
            <a:r>
              <a:rPr lang="zh-CN" altLang="zh-CN" sz="2400" b="1" dirty="0"/>
              <a:t>（双选）雨滴由静止开始下落，遇到水平方向吹来的风，下列说法中正确的是</a:t>
            </a:r>
            <a:r>
              <a:rPr lang="en-US" altLang="zh-CN" sz="2400" b="1" dirty="0"/>
              <a:t>(</a:t>
            </a:r>
            <a:r>
              <a:rPr lang="zh-CN" altLang="zh-CN" sz="2400" b="1" dirty="0"/>
              <a:t>　　</a:t>
            </a:r>
            <a:r>
              <a:rPr lang="en-US" altLang="zh-CN" sz="2400" b="1" dirty="0"/>
              <a:t>)</a:t>
            </a:r>
            <a:endParaRPr lang="zh-CN" altLang="zh-CN" sz="2400" b="1" dirty="0"/>
          </a:p>
          <a:p>
            <a:r>
              <a:rPr lang="en-US" altLang="zh-CN" sz="2400" b="1" dirty="0"/>
              <a:t>	A</a:t>
            </a:r>
            <a:r>
              <a:rPr lang="zh-CN" altLang="zh-CN" sz="2400" b="1" dirty="0"/>
              <a:t>．风速越大，雨滴下落的时间越长</a:t>
            </a:r>
            <a:r>
              <a:rPr lang="en-US" altLang="zh-CN" sz="2400" b="1" dirty="0"/>
              <a:t>	</a:t>
            </a:r>
            <a:endParaRPr lang="en-US" altLang="zh-CN" sz="2400" b="1" dirty="0" smtClean="0"/>
          </a:p>
          <a:p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B</a:t>
            </a:r>
            <a:r>
              <a:rPr lang="zh-CN" altLang="zh-CN" sz="2400" b="1" dirty="0"/>
              <a:t>．风速越大，雨滴着地时速度越大</a:t>
            </a:r>
          </a:p>
          <a:p>
            <a:r>
              <a:rPr lang="en-US" altLang="zh-CN" sz="2400" b="1" dirty="0"/>
              <a:t>	C</a:t>
            </a:r>
            <a:r>
              <a:rPr lang="zh-CN" altLang="zh-CN" sz="2400" b="1" dirty="0"/>
              <a:t>．雨滴下落时间与风速</a:t>
            </a:r>
            <a:r>
              <a:rPr lang="zh-CN" altLang="zh-CN" sz="2400" b="1" dirty="0" smtClean="0"/>
              <a:t>无关</a:t>
            </a:r>
            <a:endParaRPr lang="en-US" altLang="zh-CN" sz="2400" b="1" dirty="0" smtClean="0"/>
          </a:p>
          <a:p>
            <a:r>
              <a:rPr lang="en-US" altLang="zh-CN" sz="2400" b="1" dirty="0"/>
              <a:t>	D</a:t>
            </a:r>
            <a:r>
              <a:rPr lang="zh-CN" altLang="zh-CN" sz="2400" b="1" dirty="0"/>
              <a:t>．雨滴着地时的速度与风速无关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1"/>
              <p:cNvSpPr>
                <a:spLocks noChangeArrowheads="1"/>
              </p:cNvSpPr>
              <p:nvPr/>
            </p:nvSpPr>
            <p:spPr bwMode="auto">
              <a:xfrm>
                <a:off x="-22402" y="4388125"/>
                <a:ext cx="9144000" cy="19940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67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1pPr>
                <a:lvl2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2pPr>
                <a:lvl3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3pPr>
                <a:lvl4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4pPr>
                <a:lvl5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宋体" pitchFamily="2" charset="-122"/>
                  </a:defRPr>
                </a:lvl9pPr>
              </a:lstStyle>
              <a:p>
                <a:pPr marL="0" marR="0" lvl="0" indent="2667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3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．某人骑自行车以</a:t>
                </a: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4 m/s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的速度向正东方向行驶，天气预报报告</a:t>
                </a:r>
                <a:endPara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当时是正北风，风速也是</a:t>
                </a: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4 m/s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，则 以骑车人为参考系风速的方向和大小分别为（    ）  </a:t>
                </a:r>
                <a:endParaRPr kumimoji="0" lang="zh-CN" alt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宋体" pitchFamily="2" charset="-122"/>
                </a:endParaRPr>
              </a:p>
              <a:p>
                <a:pPr marL="0" marR="0" lvl="0" indent="26670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A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．西北风，风速</a:t>
                </a: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kumimoji="0" lang="en-US" altLang="zh-CN" sz="2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  <a:cs typeface="Times New Roman" pitchFamily="18" charset="0"/>
                      </a:rPr>
                      <m:t>√</m:t>
                    </m:r>
                    <m:r>
                      <a:rPr kumimoji="0" lang="en-US" altLang="zh-CN" sz="2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m/s            B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．西北风，风速</a:t>
                </a: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4m/s </a:t>
                </a:r>
                <a:endPara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宋体" pitchFamily="2" charset="-122"/>
                </a:endParaRPr>
              </a:p>
              <a:p>
                <a:pPr lvl="0" eaLnBrk="0" hangingPunct="0"/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C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．东北风，风速</a:t>
                </a:r>
                <a:r>
                  <a:rPr lang="en-US" altLang="zh-CN" sz="2400" b="1" dirty="0">
                    <a:latin typeface="Times New Roman" pitchFamily="18" charset="0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latin typeface="Cambria Math"/>
                        <a:ea typeface="Cambria Math"/>
                        <a:cs typeface="Times New Roman" pitchFamily="18" charset="0"/>
                      </a:rPr>
                      <m:t>√</m:t>
                    </m:r>
                    <m:r>
                      <a:rPr lang="en-US" altLang="zh-CN" sz="2400" b="1" i="1">
                        <a:latin typeface="Cambria Math"/>
                        <a:ea typeface="Cambria Math"/>
                        <a:cs typeface="Times New Roman" pitchFamily="18" charset="0"/>
                      </a:rPr>
                      <m:t>𝟐</m:t>
                    </m:r>
                    <m:r>
                      <a:rPr lang="en-US" altLang="zh-CN" sz="2400" b="1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m/s             D</a:t>
                </a:r>
                <a:r>
                  <a:rPr kumimoji="0" lang="zh-CN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．东北风，风速</a:t>
                </a:r>
                <a:r>
                  <a:rPr kumimoji="0" lang="en-US" altLang="zh-CN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ea typeface="宋体" pitchFamily="2" charset="-122"/>
                    <a:cs typeface="Times New Roman" pitchFamily="18" charset="0"/>
                  </a:rPr>
                  <a:t>4m/s  </a:t>
                </a:r>
                <a:endPara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宋体" pitchFamily="2" charset="-122"/>
                </a:endParaRPr>
              </a:p>
            </p:txBody>
          </p:sp>
        </mc:Choice>
        <mc:Fallback>
          <p:sp>
            <p:nvSpPr>
              <p:cNvPr id="3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22402" y="4388125"/>
                <a:ext cx="9144000" cy="1994007"/>
              </a:xfrm>
              <a:prstGeom prst="rect">
                <a:avLst/>
              </a:prstGeom>
              <a:blipFill rotWithShape="1">
                <a:blip r:embed="rId2"/>
                <a:stretch>
                  <a:fillRect l="-1000" t="-3058" b="-642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7236296" y="620688"/>
            <a:ext cx="620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656604" y="2780928"/>
            <a:ext cx="93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BC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7733502" y="5157192"/>
            <a:ext cx="551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978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341563" y="449263"/>
            <a:ext cx="8229600" cy="13716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思考与讨论</a:t>
            </a:r>
            <a:r>
              <a:rPr lang="en-US" altLang="zh-CN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7175" y="1773238"/>
            <a:ext cx="8362950" cy="46085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2400" b="1" smtClean="0">
                <a:solidFill>
                  <a:schemeClr val="hlink"/>
                </a:solidFill>
              </a:rPr>
              <a:t>   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初速度为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en-US" altLang="zh-CN" sz="2400" b="1" baseline="-2500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的匀变速直线运动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可看作在同一直线上哪两个分运动的合运动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2400" b="1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初速度为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en-US" altLang="zh-CN" sz="2400" b="1" baseline="-2500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400" b="1" u="sng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匀加速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直线运动可看作一个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速度为</a:t>
            </a:r>
            <a:r>
              <a:rPr lang="en-US" altLang="zh-CN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en-US" altLang="zh-CN" sz="2400" b="1" baseline="-25000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的匀速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直线运动和一个</a:t>
            </a:r>
            <a:r>
              <a:rPr lang="zh-CN" altLang="en-US" sz="2400" b="1" u="sng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同方向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的初速度为零的匀加速直线运动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2400" b="1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CN" sz="2400" b="1" baseline="-25000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初速度为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en-US" altLang="zh-CN" sz="2400" b="1" baseline="-25000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400" b="1" u="sng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匀减速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直线运动可看作一个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速度为</a:t>
            </a:r>
            <a:r>
              <a:rPr lang="en-US" altLang="zh-CN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v</a:t>
            </a:r>
            <a:r>
              <a:rPr lang="en-US" altLang="zh-CN" sz="2400" b="1" baseline="-25000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的匀速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直线运动和一个</a:t>
            </a:r>
            <a:r>
              <a:rPr lang="zh-CN" altLang="en-US" sz="2400" b="1" u="sng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反方向</a:t>
            </a:r>
            <a:r>
              <a:rPr lang="zh-CN" altLang="en-US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的初速度为零的匀加速直线运动</a:t>
            </a:r>
            <a:r>
              <a:rPr lang="en-US" altLang="zh-CN" sz="2400" b="1" smtClean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sz="2400" b="1" smtClean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CN" sz="2400" b="1" smtClean="0">
              <a:solidFill>
                <a:schemeClr val="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CN" sz="2400" b="1" smtClean="0">
              <a:solidFill>
                <a:schemeClr val="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zh-CN" altLang="en-US" sz="2000" b="1" smtClean="0">
              <a:solidFill>
                <a:srgbClr val="FF3300"/>
              </a:solidFill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900113" y="2601913"/>
          <a:ext cx="1971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r:id="rId3" imgW="863600" imgH="393700" progId="Equation.DSMT4">
                  <p:embed/>
                </p:oleObj>
              </mc:Choice>
              <mc:Fallback>
                <p:oleObj r:id="rId3" imgW="8636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2601913"/>
                        <a:ext cx="1971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9" name="Picture 5" descr="新图像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692150"/>
            <a:ext cx="1600200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390" name="Object 6"/>
          <p:cNvGraphicFramePr>
            <a:graphicFrameLocks noChangeAspect="1"/>
          </p:cNvGraphicFramePr>
          <p:nvPr>
            <p:ph sz="quarter" idx="3"/>
          </p:nvPr>
        </p:nvGraphicFramePr>
        <p:xfrm>
          <a:off x="900113" y="4149725"/>
          <a:ext cx="1976437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r:id="rId7" imgW="863600" imgH="393700" progId="Equation.DSMT4">
                  <p:embed/>
                </p:oleObj>
              </mc:Choice>
              <mc:Fallback>
                <p:oleObj r:id="rId7" imgW="8636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4149725"/>
                        <a:ext cx="1976437" cy="90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253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10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303338" y="2349500"/>
            <a:ext cx="47513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2、竖直上抛运动的处理方法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 flipV="1">
            <a:off x="250825" y="260350"/>
            <a:ext cx="8642350" cy="6335713"/>
          </a:xfrm>
          <a:prstGeom prst="rect">
            <a:avLst/>
          </a:prstGeom>
          <a:noFill/>
          <a:ln w="76200" cmpd="tri">
            <a:solidFill>
              <a:srgbClr val="6600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366838" y="2852738"/>
            <a:ext cx="72374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/>
              <a:t>由于竖直上抛运动涉及上升和下降两个过程，因此在处理竖直上抛运动问题时，常有以下两种思路：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258888" y="3716338"/>
            <a:ext cx="7632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⑴分步处理</a:t>
            </a:r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  </a:t>
            </a:r>
            <a:r>
              <a:rPr lang="zh-CN" altLang="zh-CN" sz="2400" b="1">
                <a:latin typeface="宋体" pitchFamily="2" charset="-122"/>
              </a:rPr>
              <a:t>  ①上升过程当作匀减速直线运动</a:t>
            </a:r>
          </a:p>
          <a:p>
            <a:r>
              <a:rPr lang="zh-CN" altLang="zh-CN" sz="2400" b="1">
                <a:latin typeface="宋体" pitchFamily="2" charset="-122"/>
              </a:rPr>
              <a:t> ②下降过程当作匀加速直线运动（自由落体运动）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330325" y="4464050"/>
            <a:ext cx="7345363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⑵整体处理</a:t>
            </a:r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  </a:t>
            </a:r>
            <a:r>
              <a:rPr lang="zh-CN" altLang="zh-CN" sz="2400" b="1">
                <a:latin typeface="宋体" pitchFamily="2" charset="-122"/>
              </a:rPr>
              <a:t>就整体而言，竖直上抛运动是一种匀变速直线运动，加速度为g，解题中注意各物理量的符号。</a:t>
            </a:r>
          </a:p>
          <a:p>
            <a:r>
              <a:rPr lang="zh-CN" altLang="zh-CN" sz="2400" b="1">
                <a:latin typeface="宋体" pitchFamily="2" charset="-122"/>
              </a:rPr>
              <a:t>    在实际问题中。选取哪种方法进行处理，应视问题的方便而定。</a:t>
            </a:r>
            <a:endParaRPr lang="zh-CN" altLang="zh-CN" sz="2400">
              <a:latin typeface="宋体" pitchFamily="2" charset="-122"/>
            </a:endParaRPr>
          </a:p>
        </p:txBody>
      </p:sp>
      <p:sp>
        <p:nvSpPr>
          <p:cNvPr id="12295" name="WordArt 7"/>
          <p:cNvSpPr>
            <a:spLocks noChangeArrowheads="1" noChangeShapeType="1"/>
          </p:cNvSpPr>
          <p:nvPr/>
        </p:nvSpPr>
        <p:spPr bwMode="auto">
          <a:xfrm rot="5400000">
            <a:off x="-1217612" y="3386138"/>
            <a:ext cx="4114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3600">
                <a:ln w="9525" cmpd="sng">
                  <a:round/>
                  <a:headEnd/>
                  <a:tailEnd/>
                </a:ln>
                <a:solidFill>
                  <a:srgbClr val="CC0000"/>
                </a:solidFill>
                <a:latin typeface="宋体"/>
                <a:ea typeface="宋体"/>
              </a:rPr>
              <a:t>竖直方向上的抛体运动</a:t>
            </a:r>
          </a:p>
        </p:txBody>
      </p:sp>
      <p:graphicFrame>
        <p:nvGraphicFramePr>
          <p:cNvPr id="122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668484"/>
              </p:ext>
            </p:extLst>
          </p:nvPr>
        </p:nvGraphicFramePr>
        <p:xfrm>
          <a:off x="2267744" y="1255713"/>
          <a:ext cx="1890712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r:id="rId3" imgW="812764" imgH="228818" progId="Equation.DSMT4">
                  <p:embed/>
                </p:oleObj>
              </mc:Choice>
              <mc:Fallback>
                <p:oleObj r:id="rId3" imgW="812764" imgH="2288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1255713"/>
                        <a:ext cx="1890712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435061"/>
              </p:ext>
            </p:extLst>
          </p:nvPr>
        </p:nvGraphicFramePr>
        <p:xfrm>
          <a:off x="5635646" y="1028700"/>
          <a:ext cx="2143125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r:id="rId5" imgW="990058" imgH="406365" progId="Equation.DSMT4">
                  <p:embed/>
                </p:oleObj>
              </mc:Choice>
              <mc:Fallback>
                <p:oleObj r:id="rId5" imgW="990058" imgH="40636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46" y="1028700"/>
                        <a:ext cx="2143125" cy="1057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1300092" y="672421"/>
            <a:ext cx="4321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1、竖直下抛运动的规律：</a:t>
            </a:r>
          </a:p>
        </p:txBody>
      </p:sp>
    </p:spTree>
    <p:extLst>
      <p:ext uri="{BB962C8B-B14F-4D97-AF65-F5344CB8AC3E}">
        <p14:creationId xmlns:p14="http://schemas.microsoft.com/office/powerpoint/2010/main" val="362646659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2" grpId="0" autoUpdateAnimBg="0"/>
      <p:bldP spid="12293" grpId="0" autoUpdateAnimBg="0"/>
      <p:bldP spid="1229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6875" y="117475"/>
            <a:ext cx="8228013" cy="2476500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/>
              <a:t>1、将一物体以某一初速度竖直上抛，在下面的四幅图中，哪一幅能正确表示物体在整个运动过程中的速率v与时间t的关系(不计空气阻力)(　　)　　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05038"/>
            <a:ext cx="5976938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41338" y="4076700"/>
            <a:ext cx="777716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b="1" dirty="0">
                <a:latin typeface="宋体" pitchFamily="2" charset="-122"/>
                <a:sym typeface="宋体" pitchFamily="2" charset="-122"/>
              </a:rPr>
              <a:t>2．</a:t>
            </a:r>
            <a:r>
              <a:rPr lang="zh-CN" altLang="en-US" b="1" dirty="0" smtClean="0">
                <a:cs typeface="Times New Roman" pitchFamily="18" charset="0"/>
                <a:sym typeface="Times New Roman" pitchFamily="18" charset="0"/>
              </a:rPr>
              <a:t>(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多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选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)某物体以30 m</a:t>
            </a:r>
            <a:r>
              <a:rPr lang="zh-CN" altLang="en-US" b="1" dirty="0">
                <a:latin typeface="IPAPANNEW" charset="0"/>
                <a:sym typeface="IPAPANNEW" charset="0"/>
              </a:rPr>
              <a:t>/s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的初速度竖直上抛，不计空气阻力，</a:t>
            </a:r>
            <a:r>
              <a:rPr lang="zh-CN" altLang="en-US" b="1" i="1" dirty="0">
                <a:latin typeface="IPAPANNEW" charset="0"/>
                <a:sym typeface="IPAPANNEW" charset="0"/>
              </a:rPr>
              <a:t>g</a:t>
            </a:r>
            <a:r>
              <a:rPr lang="zh-CN" altLang="en-US" b="1" dirty="0">
                <a:latin typeface="IPAPANNEW" charset="0"/>
                <a:sym typeface="IPAPANNEW" charset="0"/>
              </a:rPr>
              <a:t>取10 m/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s</a:t>
            </a:r>
            <a:r>
              <a:rPr lang="zh-CN" altLang="en-US" b="1" baseline="30000" dirty="0">
                <a:cs typeface="Times New Roman" pitchFamily="18" charset="0"/>
                <a:sym typeface="Times New Roman" pitchFamily="18" charset="0"/>
              </a:rPr>
              <a:t>2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.5 s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内物体的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(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　　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)</a:t>
            </a:r>
          </a:p>
          <a:p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A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．路程为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65 m</a:t>
            </a:r>
          </a:p>
          <a:p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B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．位移大小为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25 m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，方向向上</a:t>
            </a:r>
            <a:endParaRPr lang="zh-CN" altLang="en-US" b="1" dirty="0">
              <a:cs typeface="Times New Roman" pitchFamily="18" charset="0"/>
              <a:sym typeface="Times New Roman" pitchFamily="18" charset="0"/>
            </a:endParaRPr>
          </a:p>
          <a:p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C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．速度改变量的大小为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10 m/s</a:t>
            </a:r>
          </a:p>
          <a:p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D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．平均速度大小为</a:t>
            </a:r>
            <a:r>
              <a:rPr lang="zh-CN" altLang="en-US" b="1" dirty="0">
                <a:cs typeface="Times New Roman" pitchFamily="18" charset="0"/>
                <a:sym typeface="Times New Roman" pitchFamily="18" charset="0"/>
              </a:rPr>
              <a:t>13 m/s</a:t>
            </a:r>
            <a:r>
              <a:rPr lang="zh-CN" altLang="en-US" b="1" dirty="0">
                <a:latin typeface="宋体" pitchFamily="2" charset="-122"/>
                <a:sym typeface="宋体" pitchFamily="2" charset="-122"/>
              </a:rPr>
              <a:t>，方向向上</a:t>
            </a:r>
            <a:endParaRPr lang="zh-CN" altLang="en-US" b="1" dirty="0">
              <a:latin typeface="Arial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15816" y="1484784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58150" y="4581128"/>
            <a:ext cx="9925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AB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516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zh-CN" dirty="0" smtClean="0"/>
              <a:t>3</a:t>
            </a:r>
            <a:r>
              <a:rPr lang="zh-CN" altLang="zh-CN" dirty="0" smtClean="0"/>
              <a:t>．</a:t>
            </a:r>
            <a:r>
              <a:rPr lang="zh-CN" altLang="zh-CN" dirty="0"/>
              <a:t>气球上系一重物，以4 m/s的速度自地面匀速上升．当上升到离地面高度h＝9 m处</a:t>
            </a:r>
          </a:p>
          <a:p>
            <a:r>
              <a:rPr lang="zh-CN" altLang="zh-CN" dirty="0"/>
              <a:t>　　时，绳子突然断了．问：</a:t>
            </a:r>
          </a:p>
          <a:p>
            <a:r>
              <a:rPr lang="zh-CN" altLang="zh-CN" dirty="0"/>
              <a:t>　　(1)重物是否立即下降？重物要经过多长时间才能落到地面？</a:t>
            </a:r>
          </a:p>
          <a:p>
            <a:r>
              <a:rPr lang="zh-CN" altLang="zh-CN" dirty="0"/>
              <a:t>　　(2)重物落地时的速度是多大？(取g＝10 m/s2)</a:t>
            </a:r>
          </a:p>
        </p:txBody>
      </p:sp>
    </p:spTree>
    <p:extLst>
      <p:ext uri="{BB962C8B-B14F-4D97-AF65-F5344CB8AC3E}">
        <p14:creationId xmlns:p14="http://schemas.microsoft.com/office/powerpoint/2010/main" val="47424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3528" y="307776"/>
            <a:ext cx="7887096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、某升降机用绳子系着一个重物，以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10m/s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速度匀速竖直上升，当到达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40m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高度时，绳子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突然断开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那么绳子断开后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重物经多少时间落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到地面？落地的速度多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大？重物经过路程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?(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空气阻力不计，取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g=10m/s</a:t>
            </a:r>
            <a:r>
              <a:rPr kumimoji="0" lang="en-US" altLang="zh-CN" sz="2800" b="1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)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759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1158</Words>
  <Application>Microsoft Office PowerPoint</Application>
  <PresentationFormat>全屏显示(4:3)</PresentationFormat>
  <Paragraphs>103</Paragraphs>
  <Slides>21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21</vt:i4>
      </vt:variant>
    </vt:vector>
  </HeadingPairs>
  <TitlesOfParts>
    <vt:vector size="25" baseType="lpstr">
      <vt:lpstr>Office 主题</vt:lpstr>
      <vt:lpstr>Microsoft 公式 3.0</vt:lpstr>
      <vt:lpstr>MathType 6.0 Equation</vt:lpstr>
      <vt:lpstr>Equation.DSMT4</vt:lpstr>
      <vt:lpstr>PowerPoint 演示文稿</vt:lpstr>
      <vt:lpstr>PowerPoint 演示文稿</vt:lpstr>
      <vt:lpstr>分析1：时间最短</vt:lpstr>
      <vt:lpstr>解1:当船头垂直河岸时，所用时间最短</vt:lpstr>
      <vt:lpstr>PowerPoint 演示文稿</vt:lpstr>
      <vt:lpstr>分析2:航程最短</vt:lpstr>
      <vt:lpstr>解：2、当船头指向斜上游，与岸夹角为Ѳ时，合运动垂直河岸，航程最短，数值等于河宽100米。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思考与讨论: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辰昊</dc:creator>
  <cp:lastModifiedBy>辰昊</cp:lastModifiedBy>
  <cp:revision>18</cp:revision>
  <dcterms:created xsi:type="dcterms:W3CDTF">2017-02-09T11:58:04Z</dcterms:created>
  <dcterms:modified xsi:type="dcterms:W3CDTF">2017-02-11T07:48:16Z</dcterms:modified>
</cp:coreProperties>
</file>