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sldIdLst>
    <p:sldId id="454" r:id="rId2"/>
    <p:sldId id="455" r:id="rId3"/>
    <p:sldId id="456" r:id="rId4"/>
    <p:sldId id="458" r:id="rId5"/>
    <p:sldId id="459" r:id="rId6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CC"/>
    <a:srgbClr val="0000FF"/>
    <a:srgbClr val="FF0000"/>
    <a:srgbClr val="008000"/>
    <a:srgbClr val="FF00FF"/>
    <a:srgbClr val="0099CC"/>
    <a:srgbClr val="00CCFF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 snapToGrid="0" showGuides="1">
      <p:cViewPr varScale="1">
        <p:scale>
          <a:sx n="66" d="100"/>
          <a:sy n="66" d="100"/>
        </p:scale>
        <p:origin x="1280" y="48"/>
      </p:cViewPr>
      <p:guideLst>
        <p:guide orient="horz" pos="2160"/>
        <p:guide pos="29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页眉占位符 53249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buFont typeface="Arial" panose="020B0604020202020204" pitchFamily="34" charset="0"/>
              <a:buNone/>
              <a:defRPr sz="1200" noProof="1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3251" name="日期占位符 5325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buFont typeface="Arial" panose="020B0604020202020204" pitchFamily="34" charset="0"/>
              <a:buNone/>
              <a:defRPr sz="1200" noProof="1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24" name="幻灯片图像占位符 5325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7173" name="文本占位符 53252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</a:rPr>
              <a:t>第五级</a:t>
            </a:r>
          </a:p>
        </p:txBody>
      </p:sp>
      <p:sp>
        <p:nvSpPr>
          <p:cNvPr id="53254" name="页脚占位符 53253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buFont typeface="Arial" panose="020B0604020202020204" pitchFamily="34" charset="0"/>
              <a:buNone/>
              <a:defRPr sz="1200" noProof="1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3255" name="灯片编号占位符 53254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b" anchorCtr="0" compatLnSpc="1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‹#›</a:t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1pPr>
    <a:lvl2pPr marL="457200" lvl="1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2pPr>
    <a:lvl3pPr marL="914400" lvl="2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3pPr>
    <a:lvl4pPr marL="1371600" lvl="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4pPr>
    <a:lvl5pPr marL="1828800" lvl="4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</p:spTree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66607"/>
            <a:ext cx="8229600" cy="1524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603504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</p:spTree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66607"/>
            <a:ext cx="8229600" cy="1524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66607"/>
            <a:ext cx="8229600" cy="1524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</p:spTree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</p:spTree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1219200" rtl="0" eaLnBrk="0" fontAlgn="base" latinLnBrk="0" hangingPunct="0">
              <a:lnSpc>
                <a:spcPct val="100000"/>
              </a:lnSpc>
              <a:spcBef>
                <a:spcPts val="125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</p:spTree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66607"/>
            <a:ext cx="8229600" cy="1524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133600"/>
            <a:ext cx="8229600" cy="603504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竖版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8" descr="22458PICkZz_1024"/>
          <p:cNvPicPr>
            <a:picLocks noChangeAspect="1"/>
          </p:cNvPicPr>
          <p:nvPr/>
        </p:nvPicPr>
        <p:blipFill>
          <a:blip r:embed="rId14"/>
          <a:srcRect r="63069" b="84206"/>
          <a:stretch>
            <a:fillRect/>
          </a:stretch>
        </p:blipFill>
        <p:spPr>
          <a:xfrm>
            <a:off x="0" y="0"/>
            <a:ext cx="9144000" cy="3222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7" name="Picture 16" descr="22458PICkZz_1024"/>
          <p:cNvPicPr>
            <a:picLocks noChangeAspect="1"/>
          </p:cNvPicPr>
          <p:nvPr/>
        </p:nvPicPr>
        <p:blipFill>
          <a:blip r:embed="rId14"/>
          <a:srcRect r="20149" b="82805"/>
          <a:stretch>
            <a:fillRect/>
          </a:stretch>
        </p:blipFill>
        <p:spPr>
          <a:xfrm>
            <a:off x="0" y="6550025"/>
            <a:ext cx="9144000" cy="350838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random/>
  </p:transition>
  <p:hf sldNum="0" hdr="0" ftr="0" dt="0"/>
  <p:txStyles>
    <p:titleStyle>
      <a:lvl1pPr algn="ctr" defTabSz="1219200" rtl="0" eaLnBrk="0" fontAlgn="base" hangingPunct="0">
        <a:spcBef>
          <a:spcPct val="0"/>
        </a:spcBef>
        <a:spcAft>
          <a:spcPct val="0"/>
        </a:spcAft>
        <a:defRPr sz="58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219200" rtl="0" eaLnBrk="0" fontAlgn="base" hangingPunct="0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1219200" rtl="0" eaLnBrk="0" fontAlgn="base" hangingPunct="0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1219200" rtl="0" eaLnBrk="0" fontAlgn="base" hangingPunct="0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1219200" rtl="0" eaLnBrk="0" fontAlgn="base" hangingPunct="0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457200" indent="-457200" algn="l" defTabSz="1219200" rtl="0" eaLnBrk="0" fontAlgn="base" hangingPunct="0">
        <a:spcBef>
          <a:spcPts val="125"/>
        </a:spcBef>
        <a:spcAft>
          <a:spcPct val="0"/>
        </a:spcAft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lvl="1" indent="-381000" algn="l" defTabSz="1219200" rtl="0" eaLnBrk="0" fontAlgn="base" hangingPunct="0">
        <a:spcBef>
          <a:spcPts val="125"/>
        </a:spcBef>
        <a:spcAft>
          <a:spcPct val="0"/>
        </a:spcAft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lvl="2" indent="-304800" algn="l" defTabSz="1219200" rtl="0" eaLnBrk="0" fontAlgn="base" hangingPunct="0">
        <a:spcBef>
          <a:spcPts val="125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lvl="3" indent="-304800" algn="l" defTabSz="1219200" rtl="0" eaLnBrk="0" fontAlgn="base" hangingPunct="0">
        <a:spcBef>
          <a:spcPts val="125"/>
        </a:spcBef>
        <a:spcAft>
          <a:spcPct val="0"/>
        </a:spcAft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lvl="4" indent="-304800" algn="l" defTabSz="1219200" rtl="0" eaLnBrk="0" fontAlgn="base" hangingPunct="0">
        <a:spcBef>
          <a:spcPts val="125"/>
        </a:spcBef>
        <a:spcAft>
          <a:spcPct val="0"/>
        </a:spcAft>
        <a:buChar char="»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lvl="5" indent="-304165" algn="l" defTabSz="1219200" eaLnBrk="1" fontAlgn="base" latinLnBrk="0" hangingPunct="1">
        <a:lnSpc>
          <a:spcPct val="100000"/>
        </a:lnSpc>
        <a:spcBef>
          <a:spcPts val="130"/>
        </a:spcBef>
        <a:spcAft>
          <a:spcPct val="0"/>
        </a:spcAft>
        <a:buChar char="»"/>
        <a:defRPr sz="266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962400" lvl="6" indent="-304165" algn="l" defTabSz="1219200" eaLnBrk="1" fontAlgn="base" latinLnBrk="0" hangingPunct="1">
        <a:lnSpc>
          <a:spcPct val="100000"/>
        </a:lnSpc>
        <a:spcBef>
          <a:spcPts val="130"/>
        </a:spcBef>
        <a:spcAft>
          <a:spcPct val="0"/>
        </a:spcAft>
        <a:buChar char="»"/>
        <a:defRPr sz="266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4572000" lvl="7" indent="-304165" algn="l" defTabSz="1219200" eaLnBrk="1" fontAlgn="base" latinLnBrk="0" hangingPunct="1">
        <a:lnSpc>
          <a:spcPct val="100000"/>
        </a:lnSpc>
        <a:spcBef>
          <a:spcPts val="130"/>
        </a:spcBef>
        <a:spcAft>
          <a:spcPct val="0"/>
        </a:spcAft>
        <a:buChar char="»"/>
        <a:defRPr sz="266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5181600" lvl="8" indent="-304165" algn="l" defTabSz="1219200" eaLnBrk="1" fontAlgn="base" latinLnBrk="0" hangingPunct="1">
        <a:lnSpc>
          <a:spcPct val="100000"/>
        </a:lnSpc>
        <a:spcBef>
          <a:spcPts val="130"/>
        </a:spcBef>
        <a:spcAft>
          <a:spcPct val="0"/>
        </a:spcAft>
        <a:buChar char="»"/>
        <a:defRPr sz="266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12192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09600" lvl="1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219200" lvl="2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828800" lvl="3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438400" lvl="4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3048000" lvl="5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657600" lvl="6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4267200" lvl="7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4876800" lvl="8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图片 1"/>
          <p:cNvPicPr>
            <a:picLocks noChangeAspect="1"/>
          </p:cNvPicPr>
          <p:nvPr/>
        </p:nvPicPr>
        <p:blipFill>
          <a:blip r:embed="rId2"/>
          <a:srcRect b="1555"/>
          <a:stretch>
            <a:fillRect/>
          </a:stretch>
        </p:blipFill>
        <p:spPr>
          <a:xfrm>
            <a:off x="631825" y="876300"/>
            <a:ext cx="7881938" cy="5105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3" name="文本框 2"/>
          <p:cNvSpPr txBox="1"/>
          <p:nvPr/>
        </p:nvSpPr>
        <p:spPr>
          <a:xfrm>
            <a:off x="2316163" y="2247900"/>
            <a:ext cx="2671762" cy="10144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6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风雨吟</a:t>
            </a:r>
          </a:p>
        </p:txBody>
      </p:sp>
      <p:sp>
        <p:nvSpPr>
          <p:cNvPr id="20484" name="文本框 3"/>
          <p:cNvSpPr txBox="1"/>
          <p:nvPr/>
        </p:nvSpPr>
        <p:spPr>
          <a:xfrm>
            <a:off x="4579938" y="3509963"/>
            <a:ext cx="1741487" cy="830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48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芦 荻</a:t>
            </a:r>
          </a:p>
        </p:txBody>
      </p:sp>
    </p:spTree>
  </p:cSld>
  <p:clrMapOvr>
    <a:masterClrMapping/>
  </p:clrMapOvr>
  <p:transition>
    <p:rand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Group 19"/>
          <p:cNvGrpSpPr/>
          <p:nvPr/>
        </p:nvGrpSpPr>
        <p:grpSpPr>
          <a:xfrm>
            <a:off x="6288088" y="430213"/>
            <a:ext cx="2382837" cy="742950"/>
            <a:chOff x="138" y="434"/>
            <a:chExt cx="1501" cy="468"/>
          </a:xfrm>
        </p:grpSpPr>
        <p:pic>
          <p:nvPicPr>
            <p:cNvPr id="21509" name="Picture 18" descr="未标题-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38" y="461"/>
              <a:ext cx="1461" cy="44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1510" name="文本框 2"/>
            <p:cNvSpPr txBox="1"/>
            <p:nvPr/>
          </p:nvSpPr>
          <p:spPr>
            <a:xfrm>
              <a:off x="178" y="434"/>
              <a:ext cx="1461" cy="44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algn="ctr" eaLnBrk="1" hangingPunct="1"/>
              <a:r>
                <a:rPr lang="zh-CN" altLang="en-US" sz="4000" b="1" dirty="0">
                  <a:solidFill>
                    <a:srgbClr val="0099CC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走近作者</a:t>
              </a:r>
            </a:p>
          </p:txBody>
        </p:sp>
      </p:grpSp>
      <p:sp>
        <p:nvSpPr>
          <p:cNvPr id="21507" name="矩形 4"/>
          <p:cNvSpPr/>
          <p:nvPr/>
        </p:nvSpPr>
        <p:spPr>
          <a:xfrm>
            <a:off x="0" y="441325"/>
            <a:ext cx="6326188" cy="5410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indent="719455" eaLnBrk="1" hangingPunct="1">
              <a:lnSpc>
                <a:spcPct val="120000"/>
              </a:lnSpc>
            </a:pPr>
            <a:r>
              <a:rPr lang="en-US" altLang="zh-CN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芦荻</a:t>
            </a:r>
            <a:r>
              <a:rPr lang="en-US" altLang="zh-CN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】1912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年生，现代诗人。原名陈培迪，生于广东南海。曾与人合编刊物。</a:t>
            </a:r>
            <a:r>
              <a:rPr lang="en-US" altLang="zh-CN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1956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年加入中国作家协会，后任暨南大学教授。著有诗集</a:t>
            </a:r>
            <a:r>
              <a:rPr lang="en-US" altLang="zh-CN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桑野</a:t>
            </a:r>
            <a:r>
              <a:rPr lang="en-US" altLang="zh-CN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》《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驰驱集</a:t>
            </a:r>
            <a:r>
              <a:rPr lang="en-US" altLang="zh-CN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》《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芦荻诗选</a:t>
            </a:r>
            <a:r>
              <a:rPr lang="en-US" altLang="zh-CN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等，亦有诗歌理论、鉴赏文章和著作行世。本诗写于</a:t>
            </a:r>
            <a:r>
              <a:rPr lang="en-US" altLang="zh-CN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1941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年。</a:t>
            </a:r>
          </a:p>
        </p:txBody>
      </p:sp>
      <p:pic>
        <p:nvPicPr>
          <p:cNvPr id="70662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91256" y="2071814"/>
            <a:ext cx="2226834" cy="30922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文本框 1"/>
          <p:cNvSpPr txBox="1"/>
          <p:nvPr/>
        </p:nvSpPr>
        <p:spPr>
          <a:xfrm>
            <a:off x="549275" y="0"/>
            <a:ext cx="8056563" cy="36623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en-US" altLang="zh-CN" sz="3200" b="1" dirty="0">
                <a:solidFill>
                  <a:srgbClr val="66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3200" b="1" dirty="0">
                <a:solidFill>
                  <a:srgbClr val="66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风雨吟</a:t>
            </a:r>
            <a:r>
              <a:rPr lang="en-US" altLang="zh-CN" sz="3200" b="1" dirty="0">
                <a:solidFill>
                  <a:srgbClr val="66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</a:p>
          <a:p>
            <a:pPr lvl="0" algn="ctr" eaLnBrk="1" hangingPunct="1"/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风从大地卷来，</a:t>
            </a:r>
          </a:p>
          <a:p>
            <a:pPr lvl="0" algn="ctr" eaLnBrk="1" hangingPunct="1"/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雨从大地奔来。</a:t>
            </a:r>
          </a:p>
          <a:p>
            <a:pPr lvl="0" algn="ctr" eaLnBrk="1" hangingPunct="1"/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郊原如海，</a:t>
            </a:r>
          </a:p>
          <a:p>
            <a:pPr lvl="0" algn="ctr" eaLnBrk="1" hangingPunct="1"/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房舍如舟。</a:t>
            </a:r>
          </a:p>
          <a:p>
            <a:pPr lvl="0" algn="ctr" eaLnBrk="1" hangingPunct="1"/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我有年轻舵手的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心，</a:t>
            </a:r>
            <a:endParaRPr lang="zh-CN" altLang="zh-CN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algn="ctr" eaLnBrk="1" hangingPunct="1"/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在大地风雨的海上。</a:t>
            </a:r>
          </a:p>
        </p:txBody>
      </p:sp>
      <p:sp>
        <p:nvSpPr>
          <p:cNvPr id="22531" name="Rectangle 5"/>
          <p:cNvSpPr/>
          <p:nvPr/>
        </p:nvSpPr>
        <p:spPr>
          <a:xfrm>
            <a:off x="655638" y="3603625"/>
            <a:ext cx="8004175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zh-CN" sz="3600" b="1" dirty="0">
                <a:solidFill>
                  <a:srgbClr val="66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“卷”</a:t>
            </a:r>
            <a:r>
              <a:rPr lang="en-US" altLang="zh-CN" sz="3600" b="1" dirty="0">
                <a:solidFill>
                  <a:srgbClr val="66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3600" b="1" dirty="0">
                <a:solidFill>
                  <a:srgbClr val="66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奔</a:t>
            </a:r>
            <a:r>
              <a:rPr lang="en-US" altLang="zh-CN" sz="3600" b="1" dirty="0">
                <a:solidFill>
                  <a:srgbClr val="66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lang="zh-CN" altLang="en-US" sz="3600" b="1" dirty="0">
                <a:solidFill>
                  <a:srgbClr val="66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两</a:t>
            </a:r>
            <a:r>
              <a:rPr lang="zh-CN" altLang="zh-CN" sz="3600" b="1" dirty="0">
                <a:solidFill>
                  <a:srgbClr val="66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字有什么表达效果？</a:t>
            </a:r>
          </a:p>
        </p:txBody>
      </p:sp>
      <p:sp>
        <p:nvSpPr>
          <p:cNvPr id="8" name="矩形 7"/>
          <p:cNvSpPr/>
          <p:nvPr/>
        </p:nvSpPr>
        <p:spPr>
          <a:xfrm>
            <a:off x="511175" y="4303713"/>
            <a:ext cx="8632825" cy="19383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突出风雨气势之猛烈、磅礴，</a:t>
            </a:r>
            <a:r>
              <a:rPr lang="zh-CN" altLang="zh-CN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描绘出了</a:t>
            </a: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此时</a:t>
            </a:r>
            <a:r>
              <a:rPr lang="zh-CN" altLang="zh-CN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“大地”的动荡、不安和被裹挟</a:t>
            </a: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的状。</a:t>
            </a:r>
            <a:endParaRPr lang="zh-CN" altLang="en-US" sz="40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5"/>
          <p:cNvSpPr/>
          <p:nvPr/>
        </p:nvSpPr>
        <p:spPr>
          <a:xfrm>
            <a:off x="831850" y="3636963"/>
            <a:ext cx="8056563" cy="733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lnSpc>
                <a:spcPct val="120000"/>
              </a:lnSpc>
            </a:pPr>
            <a:r>
              <a:rPr lang="zh-CN" altLang="en-US" sz="4000" b="1" dirty="0">
                <a:solidFill>
                  <a:srgbClr val="66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诗中的“风雨”有哪些含义？</a:t>
            </a:r>
            <a:endParaRPr lang="zh-CN" altLang="zh-CN" sz="4000" b="1" dirty="0">
              <a:solidFill>
                <a:srgbClr val="66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3969" name="文本框 96258"/>
          <p:cNvSpPr txBox="1"/>
          <p:nvPr/>
        </p:nvSpPr>
        <p:spPr>
          <a:xfrm>
            <a:off x="312738" y="4411663"/>
            <a:ext cx="8831262" cy="21097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lnSpc>
                <a:spcPct val="114000"/>
              </a:lnSpc>
              <a:spcBef>
                <a:spcPct val="50000"/>
              </a:spcBef>
            </a:pPr>
            <a:r>
              <a:rPr lang="en-US" altLang="zh-CN" sz="30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不仅是指自然界中的风雨，也象征着“人生”的</a:t>
            </a: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坎坷与磨难</a:t>
            </a:r>
            <a:r>
              <a:rPr lang="zh-CN" altLang="zh-CN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（以及</a:t>
            </a:r>
            <a:r>
              <a:rPr lang="zh-CN" altLang="zh-CN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当时中国</a:t>
            </a: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社会</a:t>
            </a:r>
            <a:r>
              <a:rPr lang="zh-CN" altLang="zh-CN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局势</a:t>
            </a: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动荡不安</a:t>
            </a:r>
            <a:r>
              <a:rPr lang="zh-CN" altLang="zh-CN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zh-CN" sz="40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3556" name="文本框 1"/>
          <p:cNvSpPr txBox="1"/>
          <p:nvPr/>
        </p:nvSpPr>
        <p:spPr>
          <a:xfrm>
            <a:off x="549275" y="0"/>
            <a:ext cx="8056563" cy="36623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en-US" altLang="zh-CN" sz="3200" b="1" dirty="0">
                <a:solidFill>
                  <a:srgbClr val="66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3200" b="1" dirty="0">
                <a:solidFill>
                  <a:srgbClr val="66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风雨吟</a:t>
            </a:r>
            <a:r>
              <a:rPr lang="en-US" altLang="zh-CN" sz="3200" b="1" dirty="0">
                <a:solidFill>
                  <a:srgbClr val="66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</a:p>
          <a:p>
            <a:pPr lvl="0" algn="ctr" eaLnBrk="1" hangingPunct="1"/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风从大地卷来，</a:t>
            </a:r>
          </a:p>
          <a:p>
            <a:pPr lvl="0" algn="ctr" eaLnBrk="1" hangingPunct="1"/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雨从大地奔来。</a:t>
            </a:r>
          </a:p>
          <a:p>
            <a:pPr lvl="0" algn="ctr" eaLnBrk="1" hangingPunct="1"/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郊原如海，</a:t>
            </a:r>
          </a:p>
          <a:p>
            <a:pPr lvl="0" algn="ctr" eaLnBrk="1" hangingPunct="1"/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房舍如舟。</a:t>
            </a:r>
          </a:p>
          <a:p>
            <a:pPr lvl="0" algn="ctr" eaLnBrk="1" hangingPunct="1"/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我有年轻舵手的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心，</a:t>
            </a:r>
            <a:endParaRPr lang="zh-CN" altLang="zh-CN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algn="ctr" eaLnBrk="1" hangingPunct="1"/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在大地风雨的海上。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3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6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5"/>
          <p:cNvSpPr/>
          <p:nvPr/>
        </p:nvSpPr>
        <p:spPr>
          <a:xfrm>
            <a:off x="747713" y="3570288"/>
            <a:ext cx="8056562" cy="733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lnSpc>
                <a:spcPct val="120000"/>
              </a:lnSpc>
            </a:pPr>
            <a:r>
              <a:rPr lang="zh-CN" altLang="en-US" sz="4000" b="1" dirty="0">
                <a:solidFill>
                  <a:srgbClr val="66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如何理解“年轻舵手的心”？</a:t>
            </a:r>
            <a:endParaRPr lang="zh-CN" altLang="zh-CN" sz="4000" b="1" dirty="0">
              <a:solidFill>
                <a:srgbClr val="66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3969" name="文本框 96258"/>
          <p:cNvSpPr txBox="1"/>
          <p:nvPr/>
        </p:nvSpPr>
        <p:spPr>
          <a:xfrm>
            <a:off x="247650" y="4371975"/>
            <a:ext cx="8756650" cy="2108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indent="719455" eaLnBrk="1" hangingPunct="1">
              <a:lnSpc>
                <a:spcPct val="114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年轻舵手</a:t>
            </a:r>
            <a:r>
              <a:rPr lang="zh-CN" altLang="zh-CN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对中国社会前途、民族命运</a:t>
            </a: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感到忧虑，同时又具有敢于</a:t>
            </a:r>
            <a:r>
              <a:rPr lang="zh-CN" altLang="zh-CN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乘风破浪</a:t>
            </a: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</a:t>
            </a:r>
            <a:r>
              <a:rPr lang="zh-CN" altLang="zh-CN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强烈责任感、使命感</a:t>
            </a: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zh-CN" sz="40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4580" name="文本框 1"/>
          <p:cNvSpPr txBox="1"/>
          <p:nvPr/>
        </p:nvSpPr>
        <p:spPr>
          <a:xfrm>
            <a:off x="581025" y="0"/>
            <a:ext cx="8058150" cy="36623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en-US" altLang="zh-CN" sz="3200" b="1" dirty="0">
                <a:solidFill>
                  <a:srgbClr val="66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3200" b="1" dirty="0">
                <a:solidFill>
                  <a:srgbClr val="66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风雨吟</a:t>
            </a:r>
            <a:r>
              <a:rPr lang="en-US" altLang="zh-CN" sz="3200" b="1" dirty="0">
                <a:solidFill>
                  <a:srgbClr val="66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</a:p>
          <a:p>
            <a:pPr lvl="0" algn="ctr" eaLnBrk="1" hangingPunct="1"/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风从大地卷来，</a:t>
            </a:r>
          </a:p>
          <a:p>
            <a:pPr lvl="0" algn="ctr" eaLnBrk="1" hangingPunct="1"/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雨从大地奔来。</a:t>
            </a:r>
          </a:p>
          <a:p>
            <a:pPr lvl="0" algn="ctr" eaLnBrk="1" hangingPunct="1"/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郊原如海，</a:t>
            </a:r>
          </a:p>
          <a:p>
            <a:pPr lvl="0" algn="ctr" eaLnBrk="1" hangingPunct="1"/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房舍如舟。</a:t>
            </a:r>
          </a:p>
          <a:p>
            <a:pPr lvl="0" algn="ctr" eaLnBrk="1" hangingPunct="1"/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我有年轻舵手的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心，</a:t>
            </a:r>
            <a:endParaRPr lang="zh-CN" altLang="zh-CN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algn="ctr" eaLnBrk="1" hangingPunct="1"/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在大地风雨的海上。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3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69" grpId="0"/>
    </p:bldLst>
  </p:timing>
</p:sld>
</file>

<file path=ppt/theme/theme1.xml><?xml version="1.0" encoding="utf-8"?>
<a:theme xmlns:a="http://schemas.openxmlformats.org/drawingml/2006/main" name="自定义设计方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283</Words>
  <Application>Microsoft Office PowerPoint</Application>
  <PresentationFormat>全屏显示(4:3)</PresentationFormat>
  <Paragraphs>31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0" baseType="lpstr">
      <vt:lpstr>黑体</vt:lpstr>
      <vt:lpstr>宋体</vt:lpstr>
      <vt:lpstr>Arial</vt:lpstr>
      <vt:lpstr>Calibri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shan2000</cp:lastModifiedBy>
  <cp:revision>322</cp:revision>
  <dcterms:created xsi:type="dcterms:W3CDTF">2016-01-14T05:53:00Z</dcterms:created>
  <dcterms:modified xsi:type="dcterms:W3CDTF">2022-06-29T02:52:24Z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2052-10.1.0.6065</vt:lpwstr>
  </property>
</Properties>
</file>