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7"/>
  </p:handoutMasterIdLst>
  <p:sldIdLst>
    <p:sldId id="256" r:id="rId3"/>
    <p:sldId id="257" r:id="rId5"/>
    <p:sldId id="262" r:id="rId6"/>
    <p:sldId id="260" r:id="rId7"/>
    <p:sldId id="261" r:id="rId8"/>
    <p:sldId id="263" r:id="rId9"/>
    <p:sldId id="264" r:id="rId10"/>
    <p:sldId id="265" r:id="rId11"/>
    <p:sldId id="258" r:id="rId12"/>
    <p:sldId id="266" r:id="rId13"/>
    <p:sldId id="267" r:id="rId14"/>
    <p:sldId id="270" r:id="rId15"/>
    <p:sldId id="268" r:id="rId16"/>
    <p:sldId id="269" r:id="rId17"/>
    <p:sldId id="271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13CF"/>
    <a:srgbClr val="0000FF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070"/>
        <p:guide pos="383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有景有情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 eaLnBrk="0" hangingPunct="0"/>
            <a:r>
              <a:rPr lang="zh-CN" altLang="en-US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  <a:sym typeface="+mn-ea"/>
              </a:rPr>
              <a:t>友人上路之后，诗人还久久地站在那儿深情地望着越走越远的朋友。这结尾两句，言已尽而意无穷，耐人寻味，看着雪上空留的马蹄迹，诗人在想些什么？是为“别时容易见时难”而感叹？还是为“长路关山何时尽”而愁虑？是为朋友归京而羡慕，还是为自己归期未卜而惆怅？笔端饱含悠悠不尽的情思，而苍茫天山雪原的雄浑背景，又给送别画面笼罩上一层旷达豪迈的气氛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3.xml"/><Relationship Id="rId8" Type="http://schemas.openxmlformats.org/officeDocument/2006/relationships/tags" Target="../tags/tag22.xml"/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27.xml"/><Relationship Id="rId4" Type="http://schemas.openxmlformats.org/officeDocument/2006/relationships/tags" Target="../tags/tag26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33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2" y="6349833"/>
            <a:ext cx="2700000" cy="316800"/>
          </a:xfr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49833"/>
            <a:ext cx="3960000" cy="316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49833"/>
            <a:ext cx="2700000" cy="316800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1.png"/><Relationship Id="rId14" Type="http://schemas.openxmlformats.org/officeDocument/2006/relationships/tags" Target="../tags/tag49.xml"/><Relationship Id="rId13" Type="http://schemas.openxmlformats.org/officeDocument/2006/relationships/tags" Target="../tags/tag48.xml"/><Relationship Id="rId12" Type="http://schemas.openxmlformats.org/officeDocument/2006/relationships/tags" Target="../tags/tag4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15">
            <a:lum bright="24000"/>
          </a:blip>
          <a:srcRect t="3278" r="14936" b="27521"/>
          <a:stretch>
            <a:fillRect/>
          </a:stretch>
        </p:blipFill>
        <p:spPr>
          <a:xfrm>
            <a:off x="-34925" y="1270"/>
            <a:ext cx="12262485" cy="68554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3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5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emf"/><Relationship Id="rId1" Type="http://schemas.openxmlformats.org/officeDocument/2006/relationships/oleObject" Target="../embeddings/oleObject2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315" y="1866900"/>
            <a:ext cx="11710670" cy="5001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96875" y="344170"/>
            <a:ext cx="8214360" cy="899160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白雪歌送武判官归京</a:t>
            </a:r>
            <a:br>
              <a: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7400925" y="1243330"/>
            <a:ext cx="4544060" cy="951230"/>
          </a:xfrm>
        </p:spPr>
        <p:txBody>
          <a:bodyPr/>
          <a:lstStyle/>
          <a:p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华文行楷" panose="02010800040101010101" pitchFamily="2" charset="-122"/>
                <a:sym typeface="+mn-ea"/>
              </a:rPr>
              <a:t>岑参（cén   shēn）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  <a:p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708025" y="290830"/>
            <a:ext cx="2938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5400" b="1">
                <a:solidFill>
                  <a:srgbClr val="7030A0"/>
                </a:solidFill>
                <a:uFillTx/>
                <a:ea typeface="黑体" panose="02010609060101010101" pitchFamily="49" charset="-122"/>
              </a:rPr>
              <a:t>作者介绍</a:t>
            </a:r>
            <a:endParaRPr lang="zh-CN" altLang="en-US" sz="5400" b="1">
              <a:solidFill>
                <a:srgbClr val="7030A0"/>
              </a:solidFill>
              <a:uFillTx/>
              <a:ea typeface="黑体" panose="02010609060101010101" pitchFamily="49" charset="-122"/>
            </a:endParaRPr>
          </a:p>
        </p:txBody>
      </p:sp>
      <p:pic>
        <p:nvPicPr>
          <p:cNvPr id="16388" name="图片 4100" descr="t0188ac2ee0493bddb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9370" y="709295"/>
            <a:ext cx="4288790" cy="5616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5636" name="文本框 325635"/>
          <p:cNvSpPr txBox="1"/>
          <p:nvPr/>
        </p:nvSpPr>
        <p:spPr>
          <a:xfrm>
            <a:off x="649605" y="1616710"/>
            <a:ext cx="6344920" cy="43776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noFill/>
          </a:ln>
        </p:spPr>
        <p:txBody>
          <a:bodyPr lIns="36000" tIns="36000" rIns="36000" bIns="36000"/>
          <a:p>
            <a:pPr lvl="0" eaLnBrk="0" fontAlgn="auto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岑参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，南阳人，唐代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边塞诗派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的著名诗人，与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高适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齐名，并称“</a:t>
            </a:r>
            <a:r>
              <a:rPr lang="zh-CN" altLang="en-US" sz="3600" b="1">
                <a:solidFill>
                  <a:srgbClr val="990033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高岑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”。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lvl="0" eaLnBrk="0" fontAlgn="auto" hangingPunct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岑参多年生活边疆，诗作情辞</a:t>
            </a:r>
            <a:r>
              <a:rPr lang="zh-CN" altLang="en-US" sz="3600" b="1">
                <a:solidFill>
                  <a:srgbClr val="99007A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慷慨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，风格</a:t>
            </a:r>
            <a:r>
              <a:rPr lang="zh-CN" altLang="en-US" sz="3600" b="1">
                <a:solidFill>
                  <a:srgbClr val="99007A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瑰丽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，洋溢着积极乐观的思想。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 txBox="1">
            <a:spLocks noGrp="1"/>
          </p:cNvSpPr>
          <p:nvPr>
            <p:ph type="title"/>
          </p:nvPr>
        </p:nvSpPr>
        <p:spPr>
          <a:xfrm>
            <a:off x="3813175" y="97790"/>
            <a:ext cx="3175000" cy="906780"/>
          </a:xfrm>
          <a:noFill/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sz="5400" spc="0">
                <a:solidFill>
                  <a:srgbClr val="7030A0"/>
                </a:solidFill>
                <a:latin typeface="+mn-lt"/>
                <a:ea typeface="黑体" panose="02010609060101010101" pitchFamily="49" charset="-122"/>
                <a:cs typeface="+mn-cs"/>
                <a:sym typeface="+mn-ea"/>
              </a:rPr>
              <a:t>创作背景</a:t>
            </a:r>
            <a:endParaRPr sz="5400" spc="0">
              <a:solidFill>
                <a:srgbClr val="7030A0"/>
              </a:solidFill>
              <a:latin typeface="+mn-lt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0720" y="786130"/>
            <a:ext cx="9909810" cy="5888990"/>
          </a:xfrm>
        </p:spPr>
        <p:txBody>
          <a:bodyPr>
            <a:noAutofit/>
          </a:bodyPr>
          <a:p>
            <a:pPr>
              <a:lnSpc>
                <a:spcPct val="160000"/>
              </a:lnSpc>
            </a:pPr>
            <a:r>
              <a:rPr lang="en-US" altLang="zh-CN" sz="2400" b="1"/>
              <a:t>    </a:t>
            </a:r>
            <a:r>
              <a:rPr lang="zh-CN" altLang="en-US" sz="2400" b="1"/>
              <a:t>天宝八载，他充安西四镇节度使</a:t>
            </a:r>
            <a:r>
              <a:rPr lang="zh-CN" altLang="en-US" sz="2400" b="1">
                <a:solidFill>
                  <a:srgbClr val="00B0F0"/>
                </a:solidFill>
              </a:rPr>
              <a:t>高仙芝</a:t>
            </a:r>
            <a:r>
              <a:rPr lang="zh-CN" altLang="en-US" sz="2400" b="1"/>
              <a:t>幕府书记，赴安西，十载回长安。十三载</a:t>
            </a:r>
            <a:r>
              <a:rPr lang="zh-CN" altLang="en-US" sz="2400" b="1">
                <a:sym typeface="+mn-ea"/>
              </a:rPr>
              <a:t>（754年）</a:t>
            </a:r>
            <a:r>
              <a:rPr lang="zh-CN" altLang="en-US" sz="2400" b="1"/>
              <a:t>又作安西北庭节度使</a:t>
            </a:r>
            <a:r>
              <a:rPr lang="zh-CN" altLang="en-US" sz="2400" b="1">
                <a:solidFill>
                  <a:srgbClr val="00B0F0"/>
                </a:solidFill>
              </a:rPr>
              <a:t>封常清</a:t>
            </a:r>
            <a:r>
              <a:rPr lang="zh-CN" altLang="en-US" sz="2400" b="1"/>
              <a:t>的判官</a:t>
            </a:r>
            <a:r>
              <a:rPr lang="zh-CN" altLang="en-US" sz="2400" b="1">
                <a:sym typeface="+mn-ea"/>
              </a:rPr>
              <a:t>（节度使的僚属）</a:t>
            </a:r>
            <a:r>
              <a:rPr lang="zh-CN" altLang="en-US" sz="2400" b="1"/>
              <a:t>，再度出塞。安史乱后，至德二载</a:t>
            </a:r>
            <a:r>
              <a:rPr lang="zh-CN" altLang="en-US" sz="2400" b="1">
                <a:sym typeface="+mn-ea"/>
              </a:rPr>
              <a:t>（757年）</a:t>
            </a:r>
            <a:r>
              <a:rPr lang="zh-CN" altLang="en-US" sz="2400" b="1"/>
              <a:t>才回朝。前后两次在边塞共六年。</a:t>
            </a:r>
            <a:endParaRPr lang="zh-CN" altLang="en-US" sz="2400" b="1"/>
          </a:p>
          <a:p>
            <a:pPr>
              <a:lnSpc>
                <a:spcPct val="160000"/>
              </a:lnSpc>
            </a:pPr>
            <a:r>
              <a:rPr lang="zh-CN" altLang="en-US" sz="2400" b="1"/>
              <a:t>     当时西北边疆一带，战事频繁，岑参怀着到塞外建功立业的志向，两度出塞，久佐戎幕，六年的边塞生活让他对</a:t>
            </a:r>
            <a:r>
              <a:rPr lang="zh-CN" altLang="en-US" sz="2400" b="1">
                <a:solidFill>
                  <a:srgbClr val="C00000"/>
                </a:solidFill>
              </a:rPr>
              <a:t>鞍马风尘的征战生活</a:t>
            </a:r>
            <a:r>
              <a:rPr lang="zh-CN" altLang="en-US" sz="2400" b="1"/>
              <a:t>与</a:t>
            </a:r>
            <a:r>
              <a:rPr lang="zh-CN" altLang="en-US" sz="2400" b="1">
                <a:solidFill>
                  <a:srgbClr val="C00000"/>
                </a:solidFill>
              </a:rPr>
              <a:t>冰天雪地的塞外风光</a:t>
            </a:r>
            <a:r>
              <a:rPr lang="zh-CN" altLang="en-US" sz="2400" b="1"/>
              <a:t>有长期的观察与体会。</a:t>
            </a:r>
            <a:endParaRPr lang="zh-CN" altLang="en-US" sz="2400" b="1"/>
          </a:p>
          <a:p>
            <a:pPr>
              <a:lnSpc>
                <a:spcPct val="160000"/>
              </a:lnSpc>
            </a:pPr>
            <a:r>
              <a:rPr lang="zh-CN" altLang="en-US" sz="2400" b="1"/>
              <a:t>     </a:t>
            </a:r>
            <a:r>
              <a:rPr lang="zh-CN" altLang="en-US" sz="2400" b="1">
                <a:sym typeface="+mn-ea"/>
              </a:rPr>
              <a:t>此诗当作于</a:t>
            </a:r>
            <a:r>
              <a:rPr lang="zh-CN" altLang="en-US" sz="2400" b="1"/>
              <a:t>天宝十三载岑参</a:t>
            </a:r>
            <a:r>
              <a:rPr lang="zh-CN" altLang="en-US" sz="2400" b="1">
                <a:solidFill>
                  <a:srgbClr val="7030A0"/>
                </a:solidFill>
              </a:rPr>
              <a:t>第二次出塞时期</a:t>
            </a:r>
            <a:r>
              <a:rPr lang="zh-CN" altLang="en-US" sz="2400" b="1"/>
              <a:t>。武判官即其前任，诗人在轮台送他归京（唐代都城长安）而写下了此诗。</a:t>
            </a:r>
            <a:endParaRPr lang="zh-CN" altLang="en-US" sz="2400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15315" b="370"/>
          <a:stretch>
            <a:fillRect/>
          </a:stretch>
        </p:blipFill>
        <p:spPr>
          <a:xfrm>
            <a:off x="-28575" y="0"/>
            <a:ext cx="12280900" cy="7255510"/>
          </a:xfrm>
          <a:prstGeom prst="rect">
            <a:avLst/>
          </a:prstGeom>
        </p:spPr>
      </p:pic>
      <p:sp>
        <p:nvSpPr>
          <p:cNvPr id="72706" name="Text Box 2"/>
          <p:cNvSpPr txBox="1"/>
          <p:nvPr/>
        </p:nvSpPr>
        <p:spPr>
          <a:xfrm>
            <a:off x="1965325" y="3962400"/>
            <a:ext cx="1311275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u="sng" dirty="0">
                <a:latin typeface="Times New Roman" panose="02020603050405020304" pitchFamily="18" charset="0"/>
                <a:ea typeface="华文细黑" panose="02010600040101010101" pitchFamily="2" charset="-122"/>
              </a:rPr>
              <a:t>诗歌的分类</a:t>
            </a:r>
            <a:endParaRPr lang="zh-CN" altLang="en-US" sz="3600" b="1" u="sng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07" name="AutoShape 3"/>
          <p:cNvSpPr/>
          <p:nvPr/>
        </p:nvSpPr>
        <p:spPr>
          <a:xfrm>
            <a:off x="3287713" y="3124200"/>
            <a:ext cx="228600" cy="3352800"/>
          </a:xfrm>
          <a:prstGeom prst="leftBrace">
            <a:avLst>
              <a:gd name="adj1" fmla="val 122222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08" name="Text Box 4"/>
          <p:cNvSpPr txBox="1"/>
          <p:nvPr/>
        </p:nvSpPr>
        <p:spPr>
          <a:xfrm>
            <a:off x="3575050" y="3071813"/>
            <a:ext cx="18002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古代诗歌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09" name="Text Box 5"/>
          <p:cNvSpPr txBox="1"/>
          <p:nvPr/>
        </p:nvSpPr>
        <p:spPr>
          <a:xfrm>
            <a:off x="3575050" y="6019800"/>
            <a:ext cx="42830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现代诗歌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（又称新诗、自由诗）</a:t>
            </a:r>
            <a:endParaRPr lang="zh-CN" altLang="en-US" sz="2800" b="1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10" name="AutoShape 6"/>
          <p:cNvSpPr/>
          <p:nvPr/>
        </p:nvSpPr>
        <p:spPr>
          <a:xfrm>
            <a:off x="5448300" y="2320925"/>
            <a:ext cx="152400" cy="3200400"/>
          </a:xfrm>
          <a:prstGeom prst="leftBrace">
            <a:avLst>
              <a:gd name="adj1" fmla="val 175000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1" name="Text Box 7"/>
          <p:cNvSpPr txBox="1"/>
          <p:nvPr/>
        </p:nvSpPr>
        <p:spPr>
          <a:xfrm>
            <a:off x="5664200" y="2125663"/>
            <a:ext cx="19970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古体诗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（古风、古诗）</a:t>
            </a:r>
            <a:endParaRPr lang="zh-CN" altLang="en-US" sz="2800" b="1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12" name="AutoShape 8"/>
          <p:cNvSpPr/>
          <p:nvPr/>
        </p:nvSpPr>
        <p:spPr>
          <a:xfrm>
            <a:off x="7608888" y="1646238"/>
            <a:ext cx="258762" cy="2362200"/>
          </a:xfrm>
          <a:prstGeom prst="leftBrace">
            <a:avLst>
              <a:gd name="adj1" fmla="val 7607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3" name="Text Box 9"/>
          <p:cNvSpPr txBox="1"/>
          <p:nvPr/>
        </p:nvSpPr>
        <p:spPr>
          <a:xfrm>
            <a:off x="8040688" y="1371600"/>
            <a:ext cx="1920875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乐府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杂诗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二言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三言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四言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五言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骚体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sz="2400" b="1" dirty="0">
                <a:latin typeface="华文细黑" panose="02010600040101010101" pitchFamily="2" charset="-122"/>
                <a:ea typeface="黑体" panose="02010609060101010101" pitchFamily="49" charset="-122"/>
              </a:rPr>
              <a:t>……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2714" name="Text Box 10"/>
          <p:cNvSpPr txBox="1"/>
          <p:nvPr/>
        </p:nvSpPr>
        <p:spPr>
          <a:xfrm>
            <a:off x="5808663" y="4897438"/>
            <a:ext cx="22256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细黑" panose="02010600040101010101" pitchFamily="2" charset="-122"/>
              </a:rPr>
              <a:t>近体诗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（今体诗）</a:t>
            </a:r>
            <a:endParaRPr lang="zh-CN" altLang="en-US" sz="2800" b="1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72715" name="AutoShape 11"/>
          <p:cNvSpPr/>
          <p:nvPr/>
        </p:nvSpPr>
        <p:spPr>
          <a:xfrm>
            <a:off x="7896225" y="4797425"/>
            <a:ext cx="314325" cy="1371600"/>
          </a:xfrm>
          <a:prstGeom prst="leftBrace">
            <a:avLst>
              <a:gd name="adj1" fmla="val 36363"/>
              <a:gd name="adj2" fmla="val 50000"/>
            </a:avLst>
          </a:prstGeom>
          <a:noFill/>
          <a:ln w="317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2716" name="Text Box 12"/>
          <p:cNvSpPr txBox="1"/>
          <p:nvPr/>
        </p:nvSpPr>
        <p:spPr>
          <a:xfrm>
            <a:off x="8328025" y="4611688"/>
            <a:ext cx="1616075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律诗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绝句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5290" y="414655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文体知识</a:t>
            </a:r>
            <a:endParaRPr lang="zh-CN" altLang="en-US" sz="48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2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2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2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 bldLvl="0" animBg="1"/>
      <p:bldP spid="72708" grpId="0"/>
      <p:bldP spid="72709" grpId="0"/>
      <p:bldP spid="72710" grpId="0" bldLvl="0" animBg="1"/>
      <p:bldP spid="72711" grpId="0"/>
      <p:bldP spid="72712" grpId="0" bldLvl="0" animBg="1"/>
      <p:bldP spid="72713" grpId="0"/>
      <p:bldP spid="72714" grpId="0"/>
      <p:bldP spid="72715" grpId="0" bldLvl="0" animBg="1"/>
      <p:bldP spid="727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t="15315" b="370"/>
          <a:stretch>
            <a:fillRect/>
          </a:stretch>
        </p:blipFill>
        <p:spPr>
          <a:xfrm>
            <a:off x="-28575" y="0"/>
            <a:ext cx="12280900" cy="725551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462280" y="1013460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文体知识</a:t>
            </a:r>
            <a:endParaRPr lang="zh-CN" altLang="en-US" sz="48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30759" name="TextBox 8"/>
          <p:cNvSpPr txBox="1"/>
          <p:nvPr/>
        </p:nvSpPr>
        <p:spPr>
          <a:xfrm>
            <a:off x="909320" y="2365375"/>
            <a:ext cx="10372090" cy="439991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fontAlgn="auto" latinLnBrk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诗题中的“歌”表明这首诗的体裁是古诗中的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歌行体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（如杜甫《茅屋为秋风所破歌》）。 </a:t>
            </a:r>
            <a:endParaRPr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 latinLnBrk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汉魏以下的乐府诗，题名为“歌”和“行”的颇多，后遂有“歌行”一体。其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音节、格律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一般比较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自由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形式</a:t>
            </a:r>
            <a:r>
              <a:rPr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采用五言、七言、杂言的古体，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富于变化</a:t>
            </a:r>
            <a:r>
              <a:rPr 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sz="4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2152650" y="247015"/>
            <a:ext cx="7886700" cy="1325880"/>
          </a:xfrm>
        </p:spPr>
        <p:txBody>
          <a:bodyPr/>
          <a:p>
            <a:r>
              <a:rPr lang="zh-CN" altLang="en-US"/>
              <a:t>解题：从标题你能看出什么？</a:t>
            </a:r>
            <a:endParaRPr lang="zh-CN" altLang="en-US"/>
          </a:p>
        </p:txBody>
      </p:sp>
      <p:sp>
        <p:nvSpPr>
          <p:cNvPr id="324613" name="矩形 324612"/>
          <p:cNvSpPr/>
          <p:nvPr/>
        </p:nvSpPr>
        <p:spPr>
          <a:xfrm>
            <a:off x="1943100" y="1765935"/>
            <a:ext cx="8305800" cy="160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72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白雪歌送武判官归京</a:t>
            </a:r>
            <a:endParaRPr lang="zh-CN" altLang="en-US" sz="72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06650" y="4117340"/>
            <a:ext cx="737806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+mn-ea"/>
              </a:rPr>
              <a:t>“白雪歌”：咏雪诗</a:t>
            </a:r>
            <a:endParaRPr lang="zh-CN" altLang="en-US" sz="3200" b="1" dirty="0">
              <a:solidFill>
                <a:srgbClr val="0000FF"/>
              </a:solidFill>
              <a:sym typeface="+mn-ea"/>
            </a:endParaRPr>
          </a:p>
          <a:p>
            <a:pPr algn="ctr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+mn-ea"/>
              </a:rPr>
              <a:t>“送武判官归京”：送别诗</a:t>
            </a:r>
            <a:endParaRPr lang="zh-CN" altLang="en-US" sz="3200" b="1" dirty="0">
              <a:solidFill>
                <a:srgbClr val="0000FF"/>
              </a:solidFill>
              <a:sym typeface="+mn-ea"/>
            </a:endParaRPr>
          </a:p>
          <a:p>
            <a:pPr algn="ctr"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rgbClr val="FF0066"/>
                </a:solidFill>
                <a:sym typeface="+mn-ea"/>
              </a:rPr>
              <a:t>雪中送别诗</a:t>
            </a:r>
            <a:endParaRPr lang="zh-CN" altLang="en-US" sz="4000" b="1" dirty="0">
              <a:solidFill>
                <a:srgbClr val="FF0066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4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7305" y="-38100"/>
            <a:ext cx="12273280" cy="6899275"/>
          </a:xfrm>
          <a:prstGeom prst="rect">
            <a:avLst/>
          </a:prstGeom>
        </p:spPr>
      </p:pic>
      <p:sp>
        <p:nvSpPr>
          <p:cNvPr id="12290" name="Text Box 2"/>
          <p:cNvSpPr txBox="1"/>
          <p:nvPr/>
        </p:nvSpPr>
        <p:spPr>
          <a:xfrm>
            <a:off x="3643630" y="179388"/>
            <a:ext cx="6781800" cy="66814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北风卷地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白草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折，胡天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八月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即飞雪。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忽如一夜春风来，千树万树梨花开。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散入珠帘湿罗幕，狐裘不暖锦衾薄。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将军角弓不得控，都护铁衣冷难着。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瀚海阑干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百丈冰，愁云惨淡万里凝。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中军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置酒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饮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归客，胡琴琵琶与羌笛。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纷纷暮雪下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辕门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，风</a:t>
            </a:r>
            <a:r>
              <a:rPr lang="zh-CN" altLang="en-US" sz="2800" b="1" dirty="0">
                <a:solidFill>
                  <a:srgbClr val="EB13C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掣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红旗冻不翻。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轮台东门送君去，去时雪满天山路。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山回路转不见君，雪上空留马行处。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3753485" y="615315"/>
            <a:ext cx="5411788" cy="5091113"/>
            <a:chOff x="967" y="230"/>
            <a:chExt cx="3409" cy="3207"/>
          </a:xfrm>
        </p:grpSpPr>
        <p:sp>
          <p:nvSpPr>
            <p:cNvPr id="12306" name="Text Box 4"/>
            <p:cNvSpPr txBox="1"/>
            <p:nvPr/>
          </p:nvSpPr>
          <p:spPr>
            <a:xfrm>
              <a:off x="3464" y="249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7" name="Text Box 5"/>
            <p:cNvSpPr txBox="1"/>
            <p:nvPr/>
          </p:nvSpPr>
          <p:spPr>
            <a:xfrm>
              <a:off x="3000" y="2992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8" name="Text Box 6"/>
            <p:cNvSpPr txBox="1"/>
            <p:nvPr/>
          </p:nvSpPr>
          <p:spPr>
            <a:xfrm>
              <a:off x="3896" y="253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9" name="Text Box 7"/>
            <p:cNvSpPr txBox="1"/>
            <p:nvPr/>
          </p:nvSpPr>
          <p:spPr>
            <a:xfrm>
              <a:off x="3240" y="2496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0" name="Text Box 8"/>
            <p:cNvSpPr txBox="1"/>
            <p:nvPr/>
          </p:nvSpPr>
          <p:spPr>
            <a:xfrm>
              <a:off x="4136" y="1605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1" name="Text Box 9"/>
            <p:cNvSpPr txBox="1"/>
            <p:nvPr/>
          </p:nvSpPr>
          <p:spPr>
            <a:xfrm>
              <a:off x="3873" y="1200"/>
              <a:ext cx="263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2" name="Text Box 10"/>
            <p:cNvSpPr txBox="1"/>
            <p:nvPr/>
          </p:nvSpPr>
          <p:spPr>
            <a:xfrm>
              <a:off x="2990" y="1200"/>
              <a:ext cx="562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3" name="Text Box 11"/>
            <p:cNvSpPr txBox="1"/>
            <p:nvPr/>
          </p:nvSpPr>
          <p:spPr>
            <a:xfrm>
              <a:off x="967" y="1200"/>
              <a:ext cx="257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4" name="Text Box 12"/>
            <p:cNvSpPr txBox="1"/>
            <p:nvPr/>
          </p:nvSpPr>
          <p:spPr>
            <a:xfrm>
              <a:off x="2345" y="230"/>
              <a:ext cx="240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33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•</a:t>
              </a:r>
              <a:endPara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3566160" y="15240"/>
            <a:ext cx="6348413" cy="4893292"/>
            <a:chOff x="889" y="-39"/>
            <a:chExt cx="3999" cy="2967"/>
          </a:xfrm>
        </p:grpSpPr>
        <p:sp>
          <p:nvSpPr>
            <p:cNvPr id="12297" name="Text Box 14"/>
            <p:cNvSpPr txBox="1"/>
            <p:nvPr/>
          </p:nvSpPr>
          <p:spPr>
            <a:xfrm>
              <a:off x="2320" y="-39"/>
              <a:ext cx="480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zhé</a:t>
              </a: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8" name="Text Box 15"/>
            <p:cNvSpPr txBox="1"/>
            <p:nvPr/>
          </p:nvSpPr>
          <p:spPr>
            <a:xfrm>
              <a:off x="889" y="839"/>
              <a:ext cx="432" cy="3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sàn</a:t>
              </a:r>
              <a:r>
                <a:rPr lang="en-US" altLang="zh-CN" sz="28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299" name="Text Box 16"/>
            <p:cNvSpPr txBox="1"/>
            <p:nvPr/>
          </p:nvSpPr>
          <p:spPr>
            <a:xfrm>
              <a:off x="3856" y="847"/>
              <a:ext cx="43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qīn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0" name="Text Box 17"/>
            <p:cNvSpPr txBox="1"/>
            <p:nvPr/>
          </p:nvSpPr>
          <p:spPr>
            <a:xfrm>
              <a:off x="4360" y="1407"/>
              <a:ext cx="528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zhuó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1" name="Text Box 18"/>
            <p:cNvSpPr txBox="1"/>
            <p:nvPr/>
          </p:nvSpPr>
          <p:spPr>
            <a:xfrm>
              <a:off x="3217" y="2179"/>
              <a:ext cx="288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pí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2" name="Text Box 19"/>
            <p:cNvSpPr txBox="1"/>
            <p:nvPr/>
          </p:nvSpPr>
          <p:spPr>
            <a:xfrm>
              <a:off x="3503" y="2177"/>
              <a:ext cx="384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pa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3" name="Text Box 20"/>
            <p:cNvSpPr txBox="1"/>
            <p:nvPr/>
          </p:nvSpPr>
          <p:spPr>
            <a:xfrm>
              <a:off x="3921" y="2179"/>
              <a:ext cx="67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qiāng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4" name="Text Box 21"/>
            <p:cNvSpPr txBox="1"/>
            <p:nvPr/>
          </p:nvSpPr>
          <p:spPr>
            <a:xfrm>
              <a:off x="2997" y="847"/>
              <a:ext cx="432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qiú</a:t>
              </a: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5" name="Text Box 22"/>
            <p:cNvSpPr txBox="1"/>
            <p:nvPr/>
          </p:nvSpPr>
          <p:spPr>
            <a:xfrm>
              <a:off x="3001" y="2649"/>
              <a:ext cx="480" cy="2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 eaLnBrk="1" hangingPunct="1">
                <a:spcBef>
                  <a:spcPct val="50000"/>
                </a:spcBef>
              </a:pPr>
              <a:r>
                <a:rPr lang="en-US" altLang="zh-CN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chè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293" name="Text Box 23"/>
          <p:cNvSpPr txBox="1"/>
          <p:nvPr/>
        </p:nvSpPr>
        <p:spPr>
          <a:xfrm>
            <a:off x="1990725" y="996315"/>
            <a:ext cx="859790" cy="611981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400" dirty="0">
                <a:solidFill>
                  <a:srgbClr val="990000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白雪歌送武判官归京</a:t>
            </a:r>
            <a:endParaRPr lang="zh-CN" altLang="en-US" sz="4400" dirty="0">
              <a:solidFill>
                <a:srgbClr val="990000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12294" name="Text Box 24"/>
          <p:cNvSpPr txBox="1"/>
          <p:nvPr/>
        </p:nvSpPr>
        <p:spPr>
          <a:xfrm>
            <a:off x="2830830" y="5315903"/>
            <a:ext cx="736600" cy="12239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3600" b="1" dirty="0">
                <a:latin typeface="Comic Sans MS" panose="030F0702030302020204" pitchFamily="66" charset="0"/>
                <a:ea typeface="黑体" panose="02010609060101010101" pitchFamily="49" charset="-122"/>
              </a:rPr>
              <a:t>岑参</a:t>
            </a:r>
            <a:endParaRPr lang="zh-CN" altLang="en-US" sz="3600" b="1" dirty="0"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4" name="Text Box 9"/>
          <p:cNvSpPr txBox="1"/>
          <p:nvPr/>
        </p:nvSpPr>
        <p:spPr>
          <a:xfrm>
            <a:off x="8784590" y="2135505"/>
            <a:ext cx="3810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 Box 16"/>
          <p:cNvSpPr txBox="1"/>
          <p:nvPr/>
        </p:nvSpPr>
        <p:spPr>
          <a:xfrm>
            <a:off x="8962390" y="1524000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bó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9" name="Text Box 11"/>
          <p:cNvSpPr txBox="1"/>
          <p:nvPr/>
        </p:nvSpPr>
        <p:spPr>
          <a:xfrm>
            <a:off x="3758565" y="360807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Text Box 16"/>
          <p:cNvSpPr txBox="1"/>
          <p:nvPr/>
        </p:nvSpPr>
        <p:spPr>
          <a:xfrm>
            <a:off x="3643630" y="3025775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hàn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1" name="Text Box 11"/>
          <p:cNvSpPr txBox="1"/>
          <p:nvPr/>
        </p:nvSpPr>
        <p:spPr>
          <a:xfrm>
            <a:off x="5165725" y="428371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Text Box 16"/>
          <p:cNvSpPr txBox="1"/>
          <p:nvPr/>
        </p:nvSpPr>
        <p:spPr>
          <a:xfrm>
            <a:off x="5050790" y="3701415"/>
            <a:ext cx="786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yìn 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3" name="Text Box 11"/>
          <p:cNvSpPr txBox="1"/>
          <p:nvPr/>
        </p:nvSpPr>
        <p:spPr>
          <a:xfrm>
            <a:off x="5521325" y="5035550"/>
            <a:ext cx="407988" cy="7064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endParaRPr lang="en-US" altLang="zh-CN" sz="4000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" name="Text Box 16"/>
          <p:cNvSpPr txBox="1"/>
          <p:nvPr/>
        </p:nvSpPr>
        <p:spPr>
          <a:xfrm>
            <a:off x="5406390" y="4453255"/>
            <a:ext cx="1016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yuán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23215" y="105410"/>
            <a:ext cx="345059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4800" b="1" dirty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朗读正音</a:t>
            </a:r>
            <a:endParaRPr lang="zh-CN" altLang="en-US" sz="4800" b="1" dirty="0">
              <a:solidFill>
                <a:srgbClr val="7030A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9705" name="AutoShape 9"/>
          <p:cNvSpPr/>
          <p:nvPr/>
        </p:nvSpPr>
        <p:spPr>
          <a:xfrm>
            <a:off x="10174605" y="2661285"/>
            <a:ext cx="1244600" cy="624840"/>
          </a:xfrm>
          <a:prstGeom prst="wedgeRoundRectCallout">
            <a:avLst>
              <a:gd name="adj1" fmla="val -115102"/>
              <a:gd name="adj2" fmla="val -2439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eaLnBrk="1" hangingPunct="1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互文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07975" y="944880"/>
            <a:ext cx="1200150" cy="45231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/>
              <a:t>注意加点字的读音和标红字词的含义</a:t>
            </a:r>
            <a:endParaRPr lang="zh-CN" altLang="en-US" sz="3600"/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6" name="Text Box 2"/>
          <p:cNvSpPr txBox="1"/>
          <p:nvPr/>
        </p:nvSpPr>
        <p:spPr>
          <a:xfrm>
            <a:off x="1238885" y="2286000"/>
            <a:ext cx="844169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诗题</a:t>
            </a:r>
            <a:r>
              <a:rPr lang="en-US" altLang="zh-CN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《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白雪歌送武判官归京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》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包含了</a:t>
            </a:r>
            <a:r>
              <a:rPr lang="zh-CN" altLang="en-US" sz="4000" b="1" dirty="0">
                <a:solidFill>
                  <a:srgbClr val="FF3300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咏雪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和</a:t>
            </a:r>
            <a:r>
              <a:rPr lang="zh-CN" altLang="en-US" sz="4000" b="1" dirty="0">
                <a:solidFill>
                  <a:srgbClr val="FF3300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送别</a:t>
            </a:r>
            <a:r>
              <a:rPr lang="zh-CN" altLang="en-US" sz="4000" b="1" dirty="0">
                <a:solidFill>
                  <a:srgbClr val="0000FF"/>
                </a:solidFill>
                <a:latin typeface="华文新魏" panose="02010800040101010101" pitchFamily="2" charset="-122"/>
                <a:ea typeface="隶书" panose="02010509060101010101" pitchFamily="49" charset="-122"/>
              </a:rPr>
              <a:t>，你能据此找出诗中对应的内容吗？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3" name="WordArt 3"/>
          <p:cNvSpPr>
            <a:spLocks noTextEdit="1"/>
          </p:cNvSpPr>
          <p:nvPr/>
        </p:nvSpPr>
        <p:spPr>
          <a:xfrm>
            <a:off x="1774825" y="620713"/>
            <a:ext cx="4679950" cy="12969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想一想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Text Box 2"/>
          <p:cNvSpPr txBox="1"/>
          <p:nvPr/>
        </p:nvSpPr>
        <p:spPr>
          <a:xfrm>
            <a:off x="3157220" y="19368"/>
            <a:ext cx="6781800" cy="66814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1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北风卷地白草折，胡天八月即飞雪。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忽如一夜春风来，千树万树梨花开。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散入珠帘湿罗幕，狐裘不暖锦衾薄。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将军角弓不得控，都护铁衣冷难着。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瀚海阑干百丈冰，愁云惨淡万里凝。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中军置酒饮归客，胡琴琵琶与羌笛。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纷纷暮雪下辕门，风掣红旗冻不翻。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轮台东门送君去，去时雪满天山路。</a:t>
            </a:r>
            <a:b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</a:b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山回路转不见君，雪上空留马行处。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692" name="Rectangle 4"/>
          <p:cNvSpPr/>
          <p:nvPr/>
        </p:nvSpPr>
        <p:spPr>
          <a:xfrm>
            <a:off x="-26670" y="926465"/>
            <a:ext cx="31451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咏雪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瀚海雪景图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)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100070" y="170180"/>
            <a:ext cx="5793740" cy="3524250"/>
          </a:xfrm>
          <a:prstGeom prst="roundRect">
            <a:avLst/>
          </a:prstGeom>
          <a:noFill/>
          <a:ln w="41275" cmpd="sng">
            <a:solidFill>
              <a:srgbClr val="EB13CF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117850" y="3812540"/>
            <a:ext cx="5775325" cy="2888615"/>
          </a:xfrm>
          <a:prstGeom prst="roundRect">
            <a:avLst/>
          </a:prstGeom>
          <a:noFill/>
          <a:ln w="41275" cmpd="sng">
            <a:solidFill>
              <a:srgbClr val="EB13CF"/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011285" y="4453255"/>
            <a:ext cx="305625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rtlCol="0" anchor="t">
            <a:spAutoFit/>
          </a:bodyPr>
          <a:p>
            <a:pPr lvl="0" algn="ctr">
              <a:buClrTx/>
              <a:buSzTx/>
              <a:buFontTx/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送别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  <a:p>
            <a:pPr lvl="0" algn="ctr">
              <a:buClrTx/>
              <a:buSzTx/>
              <a:buFontTx/>
            </a:pP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(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风雪送客图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  <a:sym typeface="+mn-ea"/>
              </a:rPr>
              <a:t>)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 bldLvl="0" animBg="1"/>
      <p:bldP spid="2" grpId="0" animBg="1"/>
      <p:bldP spid="3" grpId="0" bldLvl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ctrTitle"/>
          </p:nvPr>
        </p:nvSpPr>
        <p:spPr>
          <a:xfrm>
            <a:off x="3126740" y="1982470"/>
            <a:ext cx="4968240" cy="1327150"/>
          </a:xfrm>
        </p:spPr>
        <p:txBody>
          <a:bodyPr wrap="square" anchor="ctr">
            <a:noAutofit/>
          </a:bodyPr>
          <a:lstStyle>
            <a:lvl1pPr lvl="0">
              <a:defRPr/>
            </a:lvl1pPr>
          </a:lstStyle>
          <a:p>
            <a:pPr lvl="0" indent="0" algn="l" eaLnBrk="1" hangingPunct="1"/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赏“奇”景</a:t>
            </a:r>
            <a:endParaRPr lang="zh-CN" altLang="en-US" sz="6000" b="1" dirty="0">
              <a:solidFill>
                <a:srgbClr val="0000CC"/>
              </a:solidFill>
              <a:ea typeface="黑体" panose="02010609060101010101" pitchFamily="49" charset="-122"/>
            </a:endParaRPr>
          </a:p>
        </p:txBody>
      </p:sp>
      <p:sp>
        <p:nvSpPr>
          <p:cNvPr id="8196" name="Rectangle 3"/>
          <p:cNvSpPr>
            <a:spLocks noGrp="1"/>
          </p:cNvSpPr>
          <p:nvPr>
            <p:ph type="subTitle"/>
          </p:nvPr>
        </p:nvSpPr>
        <p:spPr>
          <a:xfrm>
            <a:off x="1676400" y="3465195"/>
            <a:ext cx="9144000" cy="2249805"/>
          </a:xfrm>
        </p:spPr>
        <p:txBody>
          <a:bodyPr wrap="square" anchor="t">
            <a:normAutofit lnSpcReduction="10000"/>
          </a:bodyPr>
          <a:lstStyle>
            <a:lvl1pPr marL="0" lvl="0" indent="0" algn="ctr">
              <a:defRPr/>
            </a:lvl1pPr>
            <a:lvl2pPr marL="457200" lvl="1" indent="0" algn="ctr">
              <a:defRPr/>
            </a:lvl2pPr>
            <a:lvl3pPr marL="914400" lvl="2" indent="0" algn="ctr">
              <a:defRPr/>
            </a:lvl3pPr>
            <a:lvl4pPr marL="1371600" lvl="3" indent="0" algn="ctr">
              <a:defRPr/>
            </a:lvl4pPr>
            <a:lvl5pPr marL="1828800" lvl="4" indent="0" algn="ctr">
              <a:defRPr/>
            </a:lvl5pPr>
          </a:lstStyle>
          <a:p>
            <a:pPr marL="0" lvl="0" indent="0" algn="l" eaLnBrk="1" hangingPunct="1">
              <a:buNone/>
            </a:pP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x-none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这场雪</a:t>
            </a:r>
            <a:r>
              <a:rPr lang="zh-CN" altLang="en-US" sz="5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x-none" sz="40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得出奇，文中写道</a:t>
            </a:r>
            <a:r>
              <a:rPr lang="en-US" altLang="x-none" sz="5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r>
              <a:rPr lang="zh-CN" altLang="en-US" sz="5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x-none" sz="5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algn="l" eaLnBrk="1" hangingPunct="1">
              <a:buNone/>
            </a:pPr>
            <a:endParaRPr lang="zh-CN" altLang="en-US" sz="36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90470" y="516255"/>
            <a:ext cx="7211060" cy="13220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岑参以好</a:t>
            </a:r>
            <a:r>
              <a:rPr lang="zh-CN" altLang="en-US" sz="4000" b="1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奇</a:t>
            </a:r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的热情和瑰丽的色彩表现塞外之景。</a:t>
            </a:r>
            <a:endParaRPr lang="zh-CN" altLang="en-US" sz="4000" b="1"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8307" name="Text Box 3"/>
          <p:cNvSpPr txBox="1"/>
          <p:nvPr/>
        </p:nvSpPr>
        <p:spPr>
          <a:xfrm>
            <a:off x="8534400" y="2895600"/>
            <a:ext cx="16764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spcBef>
                <a:spcPct val="50000"/>
              </a:spcBef>
            </a:pPr>
            <a:endParaRPr lang="zh-CN" altLang="zh-CN" sz="4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8309" name="Text Box 5"/>
          <p:cNvSpPr txBox="1"/>
          <p:nvPr/>
        </p:nvSpPr>
        <p:spPr>
          <a:xfrm>
            <a:off x="579755" y="264160"/>
            <a:ext cx="7086600" cy="1660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忽如一夜春风来，</a:t>
            </a:r>
            <a:endParaRPr lang="zh-CN" altLang="en-US" sz="6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lvl="0" eaLnBrk="1" hangingPunct="1">
              <a:lnSpc>
                <a:spcPct val="60000"/>
              </a:lnSpc>
              <a:spcBef>
                <a:spcPct val="50000"/>
              </a:spcBef>
            </a:pPr>
            <a:r>
              <a:rPr lang="zh-CN" altLang="en-US" sz="6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千树万树梨花开</a:t>
            </a:r>
            <a:r>
              <a:rPr lang="zh-CN" altLang="en-US" sz="40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。</a:t>
            </a:r>
            <a:endParaRPr lang="zh-CN" altLang="en-US" sz="40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98310" name="Text Box 6"/>
          <p:cNvSpPr txBox="1"/>
          <p:nvPr/>
        </p:nvSpPr>
        <p:spPr>
          <a:xfrm>
            <a:off x="673735" y="2273935"/>
            <a:ext cx="10534015" cy="35369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仿宋" panose="02010609060101010101" charset="-122"/>
                <a:ea typeface="仿宋" panose="02010609060101010101" charset="-122"/>
              </a:rPr>
              <a:t>好像是一夜之间春风突然吹来，千树万树的梨花同时盛开。</a:t>
            </a:r>
            <a:endParaRPr lang="zh-CN" altLang="en-US" sz="3200" b="1" dirty="0">
              <a:latin typeface="仿宋" panose="02010609060101010101" charset="-122"/>
              <a:ea typeface="仿宋" panose="02010609060101010101" charset="-122"/>
            </a:endParaRPr>
          </a:p>
          <a:p>
            <a:pPr lvl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诗人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想像奇特，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以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梨花喻雪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，以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春暖显奇寒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+mn-ea"/>
              </a:rPr>
              <a:t>，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写出了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雪的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洁白晶莹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其飞舞的姿态如被春风摇曳的嫩枝，亦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富有动态感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比喻新颖传神，既表现了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边塞特有的奇异壮丽风光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，又写出了诗人的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惊喜之情</a:t>
            </a: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11" name="AutoShape 7"/>
          <p:cNvSpPr/>
          <p:nvPr/>
        </p:nvSpPr>
        <p:spPr>
          <a:xfrm>
            <a:off x="7902575" y="328295"/>
            <a:ext cx="3729355" cy="1532255"/>
          </a:xfrm>
          <a:prstGeom prst="cloudCallout">
            <a:avLst>
              <a:gd name="adj1" fmla="val -93518"/>
              <a:gd name="adj2" fmla="val -145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lvl="0" algn="ctr" eaLnBrk="1" hangingPunct="1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千古传诵的咏雪佳句</a:t>
            </a:r>
            <a:b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</a:b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  <p:bldP spid="98309" grpId="0"/>
      <p:bldP spid="98310" grpId="0" bldLvl="0" animBg="1"/>
      <p:bldP spid="9831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4" name="Text Box 4"/>
          <p:cNvSpPr txBox="1"/>
          <p:nvPr/>
        </p:nvSpPr>
        <p:spPr>
          <a:xfrm>
            <a:off x="2667000" y="381000"/>
            <a:ext cx="73152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将军角弓不得控，</a:t>
            </a:r>
            <a:endParaRPr lang="zh-CN" altLang="en-US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都护铁衣冷难着。</a:t>
            </a:r>
            <a:endParaRPr lang="zh-CN" altLang="en-US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0965" name="Text Box 5"/>
          <p:cNvSpPr txBox="1"/>
          <p:nvPr/>
        </p:nvSpPr>
        <p:spPr>
          <a:xfrm>
            <a:off x="648335" y="2571750"/>
            <a:ext cx="10238740" cy="361569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9FFFF"/>
                </a:solidFill>
                <a:latin typeface="Arial" panose="020B0604020202020204" pitchFamily="34" charset="0"/>
              </a:rPr>
              <a:t>       </a:t>
            </a:r>
            <a:r>
              <a:rPr lang="en-US" altLang="zh-CN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66FF"/>
                </a:solidFill>
                <a:latin typeface="Tahoma" panose="020B0604030504040204" pitchFamily="34" charset="0"/>
              </a:rPr>
              <a:t>角弓不得控</a:t>
            </a: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和</a:t>
            </a:r>
            <a:r>
              <a:rPr lang="zh-CN" altLang="en-US" sz="36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3200" b="1" dirty="0">
                <a:solidFill>
                  <a:srgbClr val="0066FF"/>
                </a:solidFill>
                <a:latin typeface="Tahoma" panose="020B0604030504040204" pitchFamily="34" charset="0"/>
              </a:rPr>
              <a:t>铁衣冷难着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，生动地表现了胡天的</a:t>
            </a:r>
            <a:r>
              <a:rPr lang="zh-CN" altLang="en-US" sz="3600" b="1" dirty="0">
                <a:solidFill>
                  <a:srgbClr val="0066FF"/>
                </a:solidFill>
                <a:latin typeface="Arial" panose="020B0604020202020204" pitchFamily="34" charset="0"/>
              </a:rPr>
              <a:t>奇寒</a:t>
            </a:r>
            <a:r>
              <a:rPr lang="zh-CN" altLang="en-US" sz="3600" b="1" dirty="0">
                <a:latin typeface="Arial" panose="020B0604020202020204" pitchFamily="34" charset="0"/>
              </a:rPr>
              <a:t>叫人难以忍受，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</a:rPr>
              <a:t>将军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与</a:t>
            </a:r>
            <a:r>
              <a:rPr lang="zh-CN" altLang="en-US" sz="3600" b="1" dirty="0">
                <a:latin typeface="Times New Roman" panose="02020603050405020304" pitchFamily="18" charset="0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</a:rPr>
              <a:t>都护</a:t>
            </a:r>
            <a:r>
              <a:rPr lang="zh-CN" altLang="en-US" sz="3600" b="1" dirty="0">
                <a:latin typeface="Times New Roman" panose="02020603050405020304" pitchFamily="18" charset="0"/>
              </a:rPr>
              <a:t>”</a:t>
            </a:r>
            <a:r>
              <a:rPr lang="zh-CN" altLang="en-US" sz="3600" b="1" dirty="0">
                <a:latin typeface="Arial" panose="020B0604020202020204" pitchFamily="34" charset="0"/>
              </a:rPr>
              <a:t>尚且如此，一般士兵就可想而知了。</a:t>
            </a:r>
            <a:endParaRPr lang="zh-CN" altLang="en-US" sz="3600" b="1" dirty="0">
              <a:latin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</a:rPr>
              <a:t>这两句与前两句既</a:t>
            </a:r>
            <a:r>
              <a:rPr lang="zh-CN" altLang="en-US" sz="3200" b="1" dirty="0">
                <a:solidFill>
                  <a:srgbClr val="0066FF"/>
                </a:solidFill>
                <a:latin typeface="Arial" panose="020B0604020202020204" pitchFamily="34" charset="0"/>
              </a:rPr>
              <a:t>正面表现</a:t>
            </a:r>
            <a:r>
              <a:rPr lang="en-US" altLang="zh-CN" sz="3200" b="1" dirty="0">
                <a:solidFill>
                  <a:srgbClr val="0066FF"/>
                </a:solidFill>
                <a:latin typeface="Arial" panose="020B0604020202020204" pitchFamily="34" charset="0"/>
              </a:rPr>
              <a:t>__________</a:t>
            </a:r>
            <a:r>
              <a:rPr lang="zh-CN" altLang="en-US" sz="3200" b="1" dirty="0">
                <a:latin typeface="Arial" panose="020B0604020202020204" pitchFamily="34" charset="0"/>
              </a:rPr>
              <a:t>，又</a:t>
            </a:r>
            <a:r>
              <a:rPr lang="zh-CN" altLang="en-US" sz="3200" b="1" u="sng" dirty="0">
                <a:latin typeface="Arial" panose="020B0604020202020204" pitchFamily="34" charset="0"/>
              </a:rPr>
              <a:t>从</a:t>
            </a:r>
            <a:r>
              <a:rPr lang="zh-CN" altLang="en-US" sz="3200" b="1" u="sng" dirty="0">
                <a:solidFill>
                  <a:srgbClr val="0066FF"/>
                </a:solidFill>
                <a:latin typeface="Arial" panose="020B0604020202020204" pitchFamily="34" charset="0"/>
              </a:rPr>
              <a:t>侧面烘托出了</a:t>
            </a:r>
            <a:r>
              <a:rPr lang="en-US" altLang="zh-CN" sz="3200" b="1" u="sng" dirty="0">
                <a:solidFill>
                  <a:srgbClr val="0066FF"/>
                </a:solidFill>
                <a:latin typeface="Arial" panose="020B0604020202020204" pitchFamily="34" charset="0"/>
              </a:rPr>
              <a:t>_________________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80902" name="Rectangle 6"/>
          <p:cNvSpPr/>
          <p:nvPr/>
        </p:nvSpPr>
        <p:spPr>
          <a:xfrm>
            <a:off x="5798185" y="4533265"/>
            <a:ext cx="23622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u="sng" dirty="0">
                <a:solidFill>
                  <a:srgbClr val="FF3300"/>
                </a:solidFill>
                <a:latin typeface="Arial" panose="020B0604020202020204" pitchFamily="34" charset="0"/>
              </a:rPr>
              <a:t>边地军营中将士的苦寒生活</a:t>
            </a:r>
            <a:endParaRPr lang="zh-CN" altLang="en-US" sz="2800" b="1" u="sng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80903" name="Rectangle 7"/>
          <p:cNvSpPr/>
          <p:nvPr/>
        </p:nvSpPr>
        <p:spPr>
          <a:xfrm>
            <a:off x="2541905" y="5442585"/>
            <a:ext cx="24688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u="sng" dirty="0">
                <a:solidFill>
                  <a:srgbClr val="FF3300"/>
                </a:solidFill>
                <a:latin typeface="Arial" panose="020B0604020202020204" pitchFamily="34" charset="0"/>
              </a:rPr>
              <a:t>大雪的寒威</a:t>
            </a:r>
            <a:endParaRPr lang="zh-CN" altLang="en-US" sz="3600" b="1" u="sng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0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 bldLvl="0" animBg="1"/>
      <p:bldP spid="80902" grpId="0"/>
      <p:bldP spid="809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7" name="Text Box 3"/>
          <p:cNvSpPr txBox="1"/>
          <p:nvPr/>
        </p:nvSpPr>
        <p:spPr>
          <a:xfrm>
            <a:off x="2209800" y="457200"/>
            <a:ext cx="80772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瀚海阑干百丈冰，</a:t>
            </a:r>
            <a:endParaRPr lang="zh-CN" altLang="en-US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愁云惨淡万里凝。</a:t>
            </a:r>
            <a:endParaRPr lang="zh-CN" altLang="en-US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1988" name="Text Box 4"/>
          <p:cNvSpPr txBox="1"/>
          <p:nvPr/>
        </p:nvSpPr>
        <p:spPr>
          <a:xfrm>
            <a:off x="1214755" y="2284730"/>
            <a:ext cx="10086340" cy="437197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69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这两句写</a:t>
            </a: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野外雪景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“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绘出了非常开阔的画面；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夸张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的说法，极言奇寒。一个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字，一个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字，具有浓烈的感情色彩，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为饯别场面酝酿了气氛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其中，“愁”字写出了诗人为好友的长途跋涉而产生的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_____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之情，为转入写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_____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作铺垫。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9" name="Rectangle 5"/>
          <p:cNvSpPr/>
          <p:nvPr/>
        </p:nvSpPr>
        <p:spPr>
          <a:xfrm>
            <a:off x="2409825" y="3037205"/>
            <a:ext cx="22733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瀚海阑干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0" name="Rectangle 6"/>
          <p:cNvSpPr/>
          <p:nvPr/>
        </p:nvSpPr>
        <p:spPr>
          <a:xfrm>
            <a:off x="9545320" y="294259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百丈冰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Rectangle 7"/>
          <p:cNvSpPr/>
          <p:nvPr/>
        </p:nvSpPr>
        <p:spPr>
          <a:xfrm>
            <a:off x="7428230" y="3620770"/>
            <a:ext cx="5397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愁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2" name="Rectangle 8"/>
          <p:cNvSpPr/>
          <p:nvPr/>
        </p:nvSpPr>
        <p:spPr>
          <a:xfrm>
            <a:off x="1890395" y="4135120"/>
            <a:ext cx="7264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惨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Rectangle 8"/>
          <p:cNvSpPr/>
          <p:nvPr/>
        </p:nvSpPr>
        <p:spPr>
          <a:xfrm>
            <a:off x="2101850" y="6012180"/>
            <a:ext cx="10972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担忧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Rectangle 8"/>
          <p:cNvSpPr/>
          <p:nvPr/>
        </p:nvSpPr>
        <p:spPr>
          <a:xfrm>
            <a:off x="6160135" y="5967730"/>
            <a:ext cx="10972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送别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  <p:bldP spid="41990" grpId="0"/>
      <p:bldP spid="41991" grpId="0"/>
      <p:bldP spid="41992" grpId="0"/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/>
          </p:cNvSpPr>
          <p:nvPr>
            <p:ph type="ctrTitle"/>
          </p:nvPr>
        </p:nvSpPr>
        <p:spPr>
          <a:xfrm>
            <a:off x="367665" y="109855"/>
            <a:ext cx="7772400" cy="1057275"/>
          </a:xfrm>
        </p:spPr>
        <p:txBody>
          <a:bodyPr wrap="square" anchor="ctr"/>
          <a:lstStyle>
            <a:lvl1pPr lvl="0">
              <a:defRPr/>
            </a:lvl1pPr>
          </a:lstStyle>
          <a:p>
            <a:pPr lvl="0" indent="0" algn="l" eaLnBrk="1" hangingPunct="1"/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悟</a:t>
            </a:r>
            <a:r>
              <a:rPr lang="en-US" altLang="x-none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别</a:t>
            </a:r>
            <a:r>
              <a:rPr lang="en-US" altLang="x-none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”</a:t>
            </a:r>
            <a:r>
              <a:rPr lang="zh-CN" altLang="en-US" sz="6000" b="1" dirty="0">
                <a:solidFill>
                  <a:srgbClr val="0000CC"/>
                </a:solidFill>
                <a:ea typeface="黑体" panose="02010609060101010101" pitchFamily="49" charset="-122"/>
              </a:rPr>
              <a:t>情</a:t>
            </a:r>
            <a:endParaRPr lang="zh-CN" altLang="en-US" sz="6000" b="1" dirty="0">
              <a:solidFill>
                <a:srgbClr val="0000CC"/>
              </a:solidFill>
              <a:ea typeface="黑体" panose="02010609060101010101" pitchFamily="49" charset="-122"/>
            </a:endParaRPr>
          </a:p>
        </p:txBody>
      </p:sp>
      <p:sp>
        <p:nvSpPr>
          <p:cNvPr id="10243" name="Rectangle 3"/>
          <p:cNvSpPr>
            <a:spLocks noGrp="1"/>
          </p:cNvSpPr>
          <p:nvPr>
            <p:ph type="subTitle"/>
          </p:nvPr>
        </p:nvSpPr>
        <p:spPr>
          <a:xfrm>
            <a:off x="2173605" y="1008380"/>
            <a:ext cx="8763635" cy="3657600"/>
          </a:xfrm>
        </p:spPr>
        <p:txBody>
          <a:bodyPr wrap="square" anchor="t">
            <a:normAutofit fontScale="90000"/>
          </a:bodyPr>
          <a:lstStyle>
            <a:lvl1pPr marL="0" lvl="0" indent="0" algn="ctr">
              <a:defRPr/>
            </a:lvl1pPr>
            <a:lvl2pPr marL="457200" lvl="1" indent="0" algn="ctr">
              <a:defRPr/>
            </a:lvl2pPr>
            <a:lvl3pPr marL="914400" lvl="2" indent="0" algn="ctr">
              <a:defRPr/>
            </a:lvl3pPr>
            <a:lvl4pPr marL="1371600" lvl="3" indent="0" algn="ctr">
              <a:defRPr/>
            </a:lvl4pPr>
            <a:lvl5pPr marL="1828800" lvl="4" indent="0" algn="ctr">
              <a:defRPr/>
            </a:lvl5pPr>
          </a:lstStyle>
          <a:p>
            <a:pPr marL="0" lvl="0" indent="0" algn="l" eaLnBrk="1" hangingPunct="1">
              <a:lnSpc>
                <a:spcPct val="140000"/>
              </a:lnSpc>
              <a:buNone/>
            </a:pP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中军置酒饮归客，胡琴琵琶与羌笛。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纷纷暮雪下辕门，风掣红旗冻不翻。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轮台东门送君去，去时雪满天山路。</a:t>
            </a:r>
            <a:b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山回路转不见君，雪上空留马行处。</a:t>
            </a:r>
            <a:endParaRPr lang="zh-CN" altLang="en-US" sz="4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901065" y="5495925"/>
            <a:ext cx="11430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中军营帐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66" name="Line 6"/>
          <p:cNvSpPr/>
          <p:nvPr/>
        </p:nvSpPr>
        <p:spPr>
          <a:xfrm>
            <a:off x="2094230" y="6095365"/>
            <a:ext cx="576263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7" name="Line 7"/>
          <p:cNvSpPr/>
          <p:nvPr/>
        </p:nvSpPr>
        <p:spPr>
          <a:xfrm>
            <a:off x="3949065" y="6051550"/>
            <a:ext cx="574675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8" name="Line 8"/>
          <p:cNvSpPr/>
          <p:nvPr/>
        </p:nvSpPr>
        <p:spPr>
          <a:xfrm>
            <a:off x="5701665" y="6040120"/>
            <a:ext cx="503238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69" name="Text Box 9"/>
          <p:cNvSpPr txBox="1"/>
          <p:nvPr/>
        </p:nvSpPr>
        <p:spPr>
          <a:xfrm>
            <a:off x="2806065" y="5699760"/>
            <a:ext cx="1295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辕门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70" name="Text Box 10"/>
          <p:cNvSpPr txBox="1"/>
          <p:nvPr/>
        </p:nvSpPr>
        <p:spPr>
          <a:xfrm>
            <a:off x="4602480" y="5673725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轮台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71" name="Text Box 11"/>
          <p:cNvSpPr txBox="1"/>
          <p:nvPr/>
        </p:nvSpPr>
        <p:spPr>
          <a:xfrm>
            <a:off x="6296660" y="5659120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6600FF"/>
                </a:solidFill>
                <a:latin typeface="Arial" panose="020B0604020202020204" pitchFamily="34" charset="0"/>
                <a:ea typeface="楷体_GB2312" pitchFamily="49" charset="-122"/>
              </a:rPr>
              <a:t>天山</a:t>
            </a:r>
            <a:endParaRPr lang="zh-CN" altLang="en-US" sz="3600" b="1" dirty="0">
              <a:solidFill>
                <a:srgbClr val="6600FF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5372" name="Text Box 12"/>
          <p:cNvSpPr txBox="1"/>
          <p:nvPr/>
        </p:nvSpPr>
        <p:spPr>
          <a:xfrm>
            <a:off x="901065" y="4767580"/>
            <a:ext cx="67056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</a:rPr>
              <a:t>送别地点几次转换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29880" y="4841240"/>
            <a:ext cx="4079240" cy="119888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3600" b="1">
                <a:latin typeface="隶书" panose="02010509060101010101" pitchFamily="49" charset="-122"/>
                <a:ea typeface="隶书" panose="02010509060101010101" pitchFamily="49" charset="-122"/>
              </a:rPr>
              <a:t>由热闹的宴饮场面到萧索的孤影伫立</a:t>
            </a:r>
            <a:endParaRPr lang="zh-CN" altLang="en-US" sz="3600" b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9" grpId="0"/>
      <p:bldP spid="15370" grpId="0"/>
      <p:bldP spid="15371" grpId="0"/>
      <p:bldP spid="15372" grpId="0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3" name="Text Box 3"/>
          <p:cNvSpPr txBox="1"/>
          <p:nvPr/>
        </p:nvSpPr>
        <p:spPr>
          <a:xfrm>
            <a:off x="2209800" y="533400"/>
            <a:ext cx="8153400" cy="183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山回路转不见君，</a:t>
            </a:r>
            <a:endParaRPr lang="zh-CN" altLang="en-US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lvl="0"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雪上</a:t>
            </a:r>
            <a:r>
              <a:rPr lang="zh-CN" altLang="en-US" sz="54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空</a:t>
            </a:r>
            <a:r>
              <a:rPr lang="zh-CN" altLang="en-US" sz="54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留马行处。</a:t>
            </a:r>
            <a:endParaRPr lang="zh-CN" altLang="en-US" sz="54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46084" name="Text Box 4"/>
          <p:cNvSpPr txBox="1"/>
          <p:nvPr/>
        </p:nvSpPr>
        <p:spPr>
          <a:xfrm>
            <a:off x="967105" y="3136900"/>
            <a:ext cx="9579610" cy="274828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CCFF99"/>
                </a:solidFill>
              </a14:hiddenFill>
            </a:ext>
          </a:extLst>
        </p:spPr>
        <p:txBody>
          <a:bodyPr wrap="square">
            <a:spAutoFit/>
          </a:bodyPr>
          <a:p>
            <a:pPr lvl="0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69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写与朋友的告别，着力表现诗人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伫立远望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的情形，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和一个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________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字，均传达出</a:t>
            </a:r>
            <a:r>
              <a:rPr lang="zh-CN" altLang="en-US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诗人因朋友的离去而产生的无限</a:t>
            </a:r>
            <a:r>
              <a:rPr lang="en-US" altLang="zh-CN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_____</a:t>
            </a:r>
            <a:r>
              <a:rPr lang="zh-CN" altLang="en-US" sz="3600" b="1" u="sng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之情。</a:t>
            </a:r>
            <a:endParaRPr lang="zh-CN" altLang="en-US" sz="3600" b="1" u="sng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5" name="Rectangle 5"/>
          <p:cNvSpPr/>
          <p:nvPr/>
        </p:nvSpPr>
        <p:spPr>
          <a:xfrm>
            <a:off x="3555365" y="3849370"/>
            <a:ext cx="9994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不见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6" name="Rectangle 6"/>
          <p:cNvSpPr/>
          <p:nvPr/>
        </p:nvSpPr>
        <p:spPr>
          <a:xfrm>
            <a:off x="7604443" y="3787775"/>
            <a:ext cx="64198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空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7047" name="Rectangle 7"/>
          <p:cNvSpPr/>
          <p:nvPr/>
        </p:nvSpPr>
        <p:spPr>
          <a:xfrm>
            <a:off x="1078865" y="5100320"/>
            <a:ext cx="120396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4000" b="1" dirty="0">
                <a:solidFill>
                  <a:srgbClr val="EB13C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惆怅</a:t>
            </a:r>
            <a:endParaRPr lang="zh-CN" altLang="en-US" sz="4000" b="1" dirty="0">
              <a:solidFill>
                <a:srgbClr val="EB13C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  <p:bldP spid="46086" grpId="0"/>
      <p:bldP spid="870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1905000" y="500698"/>
            <a:ext cx="8305800" cy="59391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>
            <a:spAutoFit/>
          </a:bodyPr>
          <a:lstStyle/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>
                <a:solidFill>
                  <a:srgbClr val="003399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小结：</a:t>
            </a:r>
            <a:endParaRPr kumimoji="1" lang="zh-CN" altLang="en-US" sz="4000" b="1">
              <a:solidFill>
                <a:srgbClr val="003399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fontAlgn="b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  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这首咏雪送别诗，前十句写雪，从侧面反衬出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大雪的酷寒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和边关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将士奇寒难熬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艰苦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生活；后八句写送别，抒发因友人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离别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而产生的无限</a:t>
            </a:r>
            <a:r>
              <a:rPr kumimoji="1" lang="zh-CN" altLang="en-US" sz="4000" b="1">
                <a:solidFill>
                  <a:srgbClr val="FF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怅惘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之情。</a:t>
            </a:r>
            <a:r>
              <a:rPr kumimoji="1" lang="zh-CN" altLang="en-US" sz="4000" b="1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全诗以“雪”为线索，</a:t>
            </a:r>
            <a:r>
              <a:rPr kumimoji="1" lang="zh-CN" altLang="en-US" sz="4000" b="1">
                <a:solidFill>
                  <a:schemeClr val="tx1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以雪景衬托送别，送别中又描写雪景，</a:t>
            </a:r>
            <a:r>
              <a:rPr kumimoji="1" lang="zh-CN" altLang="en-US" sz="4000" b="1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情景交融，</a:t>
            </a:r>
            <a:r>
              <a:rPr kumimoji="1"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意境鲜明壮伟，具有极强的艺术感染力。</a:t>
            </a:r>
            <a:endParaRPr kumimoji="1" lang="zh-CN" altLang="en-US" sz="4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9" name="Text Box 3"/>
          <p:cNvSpPr txBox="1"/>
          <p:nvPr/>
        </p:nvSpPr>
        <p:spPr>
          <a:xfrm>
            <a:off x="941705" y="1107440"/>
            <a:ext cx="439483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49" charset="-122"/>
              </a:rPr>
              <a:t>山回路转不见君，</a:t>
            </a:r>
            <a:endParaRPr lang="zh-CN" altLang="en-US" sz="4000" b="1" dirty="0"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隶书" panose="02010509060101010101" pitchFamily="49" charset="-122"/>
              </a:rPr>
              <a:t>雪上空留马行处。</a:t>
            </a:r>
            <a:endParaRPr lang="zh-CN" altLang="en-US" sz="4000" b="1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20837" name="Rectangle 5"/>
          <p:cNvSpPr/>
          <p:nvPr/>
        </p:nvSpPr>
        <p:spPr>
          <a:xfrm>
            <a:off x="941705" y="4744085"/>
            <a:ext cx="769937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</a:rPr>
              <a:t>与“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孤帆远影碧空尽，惟见长江天际流</a:t>
            </a:r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</a:rPr>
              <a:t>”有着异曲同工之妙。</a:t>
            </a:r>
            <a:endParaRPr lang="zh-CN" altLang="en-US" sz="3200" b="1" dirty="0">
              <a:solidFill>
                <a:srgbClr val="003300"/>
              </a:solidFill>
              <a:latin typeface="Arial" panose="020B0604020202020204" pitchFamily="34" charset="0"/>
            </a:endParaRPr>
          </a:p>
        </p:txBody>
      </p:sp>
      <p:sp>
        <p:nvSpPr>
          <p:cNvPr id="120839" name="Rectangle 7"/>
          <p:cNvSpPr>
            <a:spLocks noGrp="1"/>
          </p:cNvSpPr>
          <p:nvPr>
            <p:ph type="title"/>
          </p:nvPr>
        </p:nvSpPr>
        <p:spPr>
          <a:xfrm>
            <a:off x="5715000" y="621665"/>
            <a:ext cx="4724400" cy="2267585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这与我们学过的哪首诗的哪一句有异曲同工之妙？</a:t>
            </a:r>
            <a:endParaRPr lang="zh-CN" altLang="en-US" sz="3200" b="1" dirty="0"/>
          </a:p>
        </p:txBody>
      </p:sp>
      <p:sp>
        <p:nvSpPr>
          <p:cNvPr id="120840" name="Rectangle 8"/>
          <p:cNvSpPr/>
          <p:nvPr/>
        </p:nvSpPr>
        <p:spPr>
          <a:xfrm>
            <a:off x="7086600" y="2889250"/>
            <a:ext cx="15544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李白的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20841" name="Rectangle 9"/>
          <p:cNvSpPr/>
          <p:nvPr/>
        </p:nvSpPr>
        <p:spPr>
          <a:xfrm>
            <a:off x="6096000" y="3657600"/>
            <a:ext cx="42976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送孟浩然之广陵</a:t>
            </a: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》</a:t>
            </a:r>
            <a:endParaRPr lang="en-US" altLang="zh-CN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7" grpId="0"/>
      <p:bldP spid="120839" grpId="0"/>
      <p:bldP spid="120840" grpId="0"/>
      <p:bldP spid="1208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50" name="Object 2"/>
          <p:cNvGraphicFramePr/>
          <p:nvPr/>
        </p:nvGraphicFramePr>
        <p:xfrm>
          <a:off x="152400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4572000" imgH="3429000" progId="PowerPoint.Slide.8">
                  <p:embed/>
                </p:oleObj>
              </mc:Choice>
              <mc:Fallback>
                <p:oleObj name="" r:id="rId1" imgW="4572000" imgH="3429000" progId="PowerPoint.Slide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2400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226" name="Picture 2" descr="S2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11" name="Text Box 3"/>
          <p:cNvSpPr txBox="1"/>
          <p:nvPr/>
        </p:nvSpPr>
        <p:spPr>
          <a:xfrm>
            <a:off x="5519738" y="2619375"/>
            <a:ext cx="5148262" cy="1445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海内存知己，</a:t>
            </a:r>
            <a:endParaRPr lang="zh-CN" altLang="en-US" sz="4400" b="1" dirty="0">
              <a:solidFill>
                <a:srgbClr val="003399"/>
              </a:solidFill>
              <a:latin typeface="文鼎粗行楷简" pitchFamily="49" charset="-122"/>
              <a:ea typeface="文鼎粗行楷简" pitchFamily="49" charset="-122"/>
            </a:endParaRPr>
          </a:p>
          <a:p>
            <a:r>
              <a:rPr lang="zh-CN" altLang="en-US" sz="4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      天涯若比邻</a:t>
            </a:r>
            <a:endParaRPr lang="zh-CN" altLang="en-US" sz="4400" b="1" dirty="0">
              <a:solidFill>
                <a:srgbClr val="003399"/>
              </a:solidFill>
              <a:latin typeface="文鼎粗行楷简" pitchFamily="49" charset="-122"/>
              <a:ea typeface="文鼎粗行楷简" pitchFamily="49" charset="-122"/>
            </a:endParaRPr>
          </a:p>
        </p:txBody>
      </p:sp>
      <p:sp>
        <p:nvSpPr>
          <p:cNvPr id="68612" name="Text Box 4"/>
          <p:cNvSpPr txBox="1"/>
          <p:nvPr/>
        </p:nvSpPr>
        <p:spPr>
          <a:xfrm>
            <a:off x="6518275" y="4195763"/>
            <a:ext cx="41605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  <a:ea typeface="文鼎粗行楷简" pitchFamily="49" charset="-122"/>
              </a:rPr>
              <a:t>——</a:t>
            </a:r>
            <a:r>
              <a:rPr lang="zh-CN" altLang="en-US" sz="2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王勃</a:t>
            </a:r>
            <a:r>
              <a:rPr lang="en-US" altLang="zh-CN" sz="2400" b="1" dirty="0">
                <a:solidFill>
                  <a:srgbClr val="003399"/>
                </a:solidFill>
                <a:latin typeface="宋体" panose="02010600030101010101" pitchFamily="2" charset="-122"/>
                <a:ea typeface="文鼎粗行楷简" pitchFamily="49" charset="-122"/>
              </a:rPr>
              <a:t>«</a:t>
            </a:r>
            <a:r>
              <a:rPr lang="zh-CN" altLang="en-US" sz="2400" b="1" dirty="0">
                <a:solidFill>
                  <a:srgbClr val="003399"/>
                </a:solidFill>
                <a:latin typeface="文鼎粗行楷简" pitchFamily="49" charset="-122"/>
                <a:ea typeface="文鼎粗行楷简" pitchFamily="49" charset="-122"/>
              </a:rPr>
              <a:t>送杜少府之任蜀州</a:t>
            </a:r>
            <a:r>
              <a:rPr lang="en-US" altLang="zh-CN" sz="2400" b="1" dirty="0">
                <a:solidFill>
                  <a:srgbClr val="003399"/>
                </a:solidFill>
                <a:latin typeface="宋体" panose="02010600030101010101" pitchFamily="2" charset="-122"/>
                <a:ea typeface="文鼎粗行楷简" pitchFamily="49" charset="-122"/>
              </a:rPr>
              <a:t>»</a:t>
            </a:r>
            <a:endParaRPr lang="en-US" altLang="zh-CN" sz="2400" b="1" dirty="0">
              <a:solidFill>
                <a:srgbClr val="003399"/>
              </a:solidFill>
              <a:latin typeface="文鼎粗行楷简" pitchFamily="49" charset="-122"/>
              <a:ea typeface="文鼎粗行楷简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4" name="Object 2"/>
          <p:cNvGraphicFramePr/>
          <p:nvPr/>
        </p:nvGraphicFramePr>
        <p:xfrm>
          <a:off x="152400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4580890" imgH="3435985" progId="PowerPoint.Slide.8">
                  <p:embed/>
                </p:oleObj>
              </mc:Choice>
              <mc:Fallback>
                <p:oleObj name="" r:id="rId1" imgW="4580890" imgH="3435985" progId="PowerPoint.Slide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2400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50" name="Picture 2" descr="S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59" name="Text Box 3"/>
          <p:cNvSpPr txBox="1"/>
          <p:nvPr/>
        </p:nvSpPr>
        <p:spPr>
          <a:xfrm>
            <a:off x="8767128" y="260350"/>
            <a:ext cx="1721485" cy="5761038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33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莫愁前路无知己，</a:t>
            </a:r>
            <a:endParaRPr lang="zh-CN" altLang="en-US" sz="4000" b="1" dirty="0">
              <a:solidFill>
                <a:srgbClr val="003399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3399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    天下谁人不识君。</a:t>
            </a:r>
            <a:endParaRPr lang="zh-CN" altLang="en-US" sz="4000" b="1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70660" name="Text Box 4"/>
          <p:cNvSpPr txBox="1"/>
          <p:nvPr/>
        </p:nvSpPr>
        <p:spPr>
          <a:xfrm>
            <a:off x="8181023" y="3068638"/>
            <a:ext cx="551815" cy="32400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2400" b="1" dirty="0">
                <a:solidFill>
                  <a:srgbClr val="003399"/>
                </a:solidFill>
                <a:latin typeface="Arial" panose="020B0604020202020204" pitchFamily="34" charset="0"/>
              </a:rPr>
              <a:t>高适</a:t>
            </a: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solidFill>
                  <a:srgbClr val="003399"/>
                </a:solidFill>
                <a:latin typeface="Arial" panose="020B0604020202020204" pitchFamily="34" charset="0"/>
              </a:rPr>
              <a:t>别董大</a:t>
            </a:r>
            <a:r>
              <a:rPr lang="en-US" altLang="zh-CN" sz="2400" b="1" dirty="0">
                <a:solidFill>
                  <a:srgbClr val="003399"/>
                </a:solidFill>
                <a:latin typeface="Arial" panose="020B0604020202020204" pitchFamily="34" charset="0"/>
              </a:rPr>
              <a:t>》</a:t>
            </a:r>
            <a:endParaRPr lang="en-US" altLang="zh-CN" sz="2400" b="1" dirty="0">
              <a:solidFill>
                <a:srgbClr val="003399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  <p:bldP spid="7066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</a:pPr>
            <a:endParaRPr lang="zh-CN" altLang="zh-CN" dirty="0"/>
          </a:p>
        </p:txBody>
      </p:sp>
      <p:sp>
        <p:nvSpPr>
          <p:cNvPr id="54275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p>
            <a:pPr eaLnBrk="1" hangingPunct="1">
              <a:buClrTx/>
              <a:buSzTx/>
              <a:buFontTx/>
            </a:pPr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54276" name="Picture 4" descr="S1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60513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5" name="Rectangle 5"/>
          <p:cNvSpPr/>
          <p:nvPr/>
        </p:nvSpPr>
        <p:spPr>
          <a:xfrm>
            <a:off x="1847850" y="4005263"/>
            <a:ext cx="5688013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山回路转不见君，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       雪上空留马行处。</a:t>
            </a:r>
            <a:endParaRPr lang="zh-CN" altLang="en-US" sz="12900" b="1" dirty="0">
              <a:solidFill>
                <a:srgbClr val="FF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sz="4800" dirty="0">
                <a:solidFill>
                  <a:srgbClr val="7030A0"/>
                </a:solidFill>
              </a:rPr>
              <a:t>课后积累</a:t>
            </a:r>
            <a:endParaRPr sz="4800" dirty="0">
              <a:solidFill>
                <a:srgbClr val="7030A0"/>
              </a:solidFill>
            </a:endParaRPr>
          </a:p>
        </p:txBody>
      </p:sp>
      <p:sp>
        <p:nvSpPr>
          <p:cNvPr id="91143" name="Text Box 7"/>
          <p:cNvSpPr txBox="1"/>
          <p:nvPr/>
        </p:nvSpPr>
        <p:spPr>
          <a:xfrm>
            <a:off x="5801678" y="620713"/>
            <a:ext cx="1013460" cy="5545137"/>
          </a:xfrm>
          <a:prstGeom prst="rect">
            <a:avLst/>
          </a:prstGeom>
          <a:solidFill>
            <a:srgbClr val="FFCC99"/>
          </a:solidFill>
          <a:ln w="38100" cap="flat" cmpd="sng">
            <a:solidFill>
              <a:srgbClr val="99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en-US" altLang="zh-CN" sz="5400" b="1" dirty="0">
                <a:latin typeface="Comic Sans MS" panose="030F0702030302020204" pitchFamily="66" charset="0"/>
              </a:rPr>
              <a:t> </a:t>
            </a:r>
            <a:r>
              <a:rPr lang="zh-CN" altLang="en-US" sz="5400" b="1" dirty="0">
                <a:solidFill>
                  <a:srgbClr val="0000CC"/>
                </a:solidFill>
                <a:latin typeface="Comic Sans MS" panose="030F0702030302020204" pitchFamily="66" charset="0"/>
              </a:rPr>
              <a:t>咏雪名句知多少</a:t>
            </a:r>
            <a:endParaRPr lang="zh-CN" altLang="en-US" sz="5400" b="1" dirty="0">
              <a:solidFill>
                <a:srgbClr val="0000CC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3" grpId="0" bldLvl="0" animBg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49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50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5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5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2093</Words>
  <Application>WPS 演示</Application>
  <PresentationFormat>宽屏</PresentationFormat>
  <Paragraphs>234</Paragraphs>
  <Slides>23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45" baseType="lpstr">
      <vt:lpstr>Arial</vt:lpstr>
      <vt:lpstr>宋体</vt:lpstr>
      <vt:lpstr>Wingdings</vt:lpstr>
      <vt:lpstr>微软雅黑</vt:lpstr>
      <vt:lpstr>隶书</vt:lpstr>
      <vt:lpstr>Times New Roman</vt:lpstr>
      <vt:lpstr>华文行楷</vt:lpstr>
      <vt:lpstr>黑体</vt:lpstr>
      <vt:lpstr>华文中宋</vt:lpstr>
      <vt:lpstr>华文细黑</vt:lpstr>
      <vt:lpstr>Comic Sans MS</vt:lpstr>
      <vt:lpstr>华文新魏</vt:lpstr>
      <vt:lpstr>华文隶书</vt:lpstr>
      <vt:lpstr>Arial Unicode MS</vt:lpstr>
      <vt:lpstr>仿宋</vt:lpstr>
      <vt:lpstr>Tahoma</vt:lpstr>
      <vt:lpstr>楷体_GB2312</vt:lpstr>
      <vt:lpstr>新宋体</vt:lpstr>
      <vt:lpstr>文鼎粗行楷简</vt:lpstr>
      <vt:lpstr>Office 主题​​</vt:lpstr>
      <vt:lpstr>PowerPoint.Slide.8</vt:lpstr>
      <vt:lpstr>PowerPoint.Slide.8</vt:lpstr>
      <vt:lpstr>白雪歌送武判官归京 </vt:lpstr>
      <vt:lpstr>PowerPoint 演示文稿</vt:lpstr>
      <vt:lpstr>创作背景</vt:lpstr>
      <vt:lpstr>PowerPoint 演示文稿</vt:lpstr>
      <vt:lpstr>PowerPoint 演示文稿</vt:lpstr>
      <vt:lpstr>解题：从标题你能看出什么？</vt:lpstr>
      <vt:lpstr>PowerPoint 演示文稿</vt:lpstr>
      <vt:lpstr>PowerPoint 演示文稿</vt:lpstr>
      <vt:lpstr>PowerPoint 演示文稿</vt:lpstr>
      <vt:lpstr>赏“奇”景</vt:lpstr>
      <vt:lpstr>PowerPoint 演示文稿</vt:lpstr>
      <vt:lpstr>PowerPoint 演示文稿</vt:lpstr>
      <vt:lpstr>PowerPoint 演示文稿</vt:lpstr>
      <vt:lpstr>悟“别”情</vt:lpstr>
      <vt:lpstr>PowerPoint 演示文稿</vt:lpstr>
      <vt:lpstr>PowerPoint 演示文稿</vt:lpstr>
      <vt:lpstr>这与我们学过的哪首诗的哪一句有异曲同工之妙？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课后积累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Young</cp:lastModifiedBy>
  <cp:revision>8</cp:revision>
  <dcterms:created xsi:type="dcterms:W3CDTF">2020-02-17T07:57:00Z</dcterms:created>
  <dcterms:modified xsi:type="dcterms:W3CDTF">2020-02-18T09:05:02Z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