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686" r:id="rId3"/>
    <p:sldId id="2677" r:id="rId5"/>
    <p:sldId id="2678" r:id="rId6"/>
    <p:sldId id="2679" r:id="rId7"/>
    <p:sldId id="2719" r:id="rId8"/>
    <p:sldId id="2680" r:id="rId9"/>
    <p:sldId id="2676" r:id="rId10"/>
    <p:sldId id="2693" r:id="rId11"/>
    <p:sldId id="2688" r:id="rId12"/>
    <p:sldId id="2743" r:id="rId13"/>
    <p:sldId id="2744" r:id="rId14"/>
    <p:sldId id="2745" r:id="rId15"/>
    <p:sldId id="2716" r:id="rId16"/>
    <p:sldId id="2753" r:id="rId17"/>
    <p:sldId id="2754" r:id="rId18"/>
    <p:sldId id="2755" r:id="rId19"/>
    <p:sldId id="2757" r:id="rId20"/>
    <p:sldId id="2742" r:id="rId21"/>
    <p:sldId id="2717" r:id="rId22"/>
  </p:sldIdLst>
  <p:sldSz cx="12858750" cy="723265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5568"/>
    <a:srgbClr val="591F0E"/>
    <a:srgbClr val="725A41"/>
    <a:srgbClr val="ECCAC2"/>
    <a:srgbClr val="EED1CA"/>
    <a:srgbClr val="F1D8D2"/>
    <a:srgbClr val="BC3A61"/>
    <a:srgbClr val="124471"/>
    <a:srgbClr val="D6B1CB"/>
    <a:srgbClr val="F7C5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94" autoAdjust="0"/>
    <p:restoredTop sz="92986" autoAdjust="0"/>
  </p:normalViewPr>
  <p:slideViewPr>
    <p:cSldViewPr>
      <p:cViewPr varScale="1">
        <p:scale>
          <a:sx n="84" d="100"/>
          <a:sy n="84" d="100"/>
        </p:scale>
        <p:origin x="264" y="90"/>
      </p:cViewPr>
      <p:guideLst>
        <p:guide orient="horz" pos="718"/>
        <p:guide pos="4070"/>
        <p:guide pos="526"/>
        <p:guide orient="horz" pos="4204"/>
        <p:guide pos="7611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1345" y="-16648"/>
            <a:ext cx="1942208" cy="14901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jpeg"/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393039" y="1984512"/>
            <a:ext cx="6036712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5400" dirty="0" smtClean="0">
                <a:solidFill>
                  <a:srgbClr val="591F0E"/>
                </a:solidFill>
                <a:cs typeface="Arial" panose="020B0604020202020204" pitchFamily="34" charset="0"/>
              </a:rPr>
              <a:t>Unit2 Daily Life</a:t>
            </a:r>
            <a:endParaRPr lang="en-US" altLang="zh-CN" sz="5400" dirty="0" smtClean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pic>
        <p:nvPicPr>
          <p:cNvPr id="2" name="图片 1" descr="240497-1411160SG184"/>
          <p:cNvPicPr>
            <a:picLocks noChangeAspect="1"/>
          </p:cNvPicPr>
          <p:nvPr/>
        </p:nvPicPr>
        <p:blipFill>
          <a:blip r:embed="rId1"/>
          <a:srcRect l="9715" b="5376"/>
          <a:stretch>
            <a:fillRect/>
          </a:stretch>
        </p:blipFill>
        <p:spPr>
          <a:xfrm>
            <a:off x="2540" y="4342130"/>
            <a:ext cx="4726940" cy="2919730"/>
          </a:xfrm>
          <a:prstGeom prst="rect">
            <a:avLst/>
          </a:prstGeom>
        </p:spPr>
      </p:pic>
      <p:pic>
        <p:nvPicPr>
          <p:cNvPr id="6" name="图片 5" descr="写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8960" y="4341495"/>
            <a:ext cx="5050790" cy="2920365"/>
          </a:xfrm>
          <a:prstGeom prst="rect">
            <a:avLst/>
          </a:prstGeom>
        </p:spPr>
      </p:pic>
      <p:pic>
        <p:nvPicPr>
          <p:cNvPr id="5" name="图片 4" descr="浇花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6085" y="4341495"/>
            <a:ext cx="3590290" cy="29203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0" t="11172" r="27039" b="23119"/>
          <a:stretch>
            <a:fillRect/>
          </a:stretch>
        </p:blipFill>
        <p:spPr>
          <a:xfrm>
            <a:off x="-1417320" y="207645"/>
            <a:ext cx="4472940" cy="656082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11171" r="45520" b="24115"/>
          <a:stretch>
            <a:fillRect/>
          </a:stretch>
        </p:blipFill>
        <p:spPr>
          <a:xfrm>
            <a:off x="9601200" y="207645"/>
            <a:ext cx="4641215" cy="6704330"/>
          </a:xfrm>
          <a:prstGeom prst="rect">
            <a:avLst/>
          </a:prstGeom>
        </p:spPr>
      </p:pic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2959099"/>
            <a:ext cx="377395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rgbClr val="591F0E"/>
                </a:solidFill>
                <a:cs typeface="Arial" panose="020B0604020202020204" pitchFamily="34" charset="0"/>
              </a:rPr>
              <a:t>Reading </a:t>
            </a:r>
            <a:r>
              <a:rPr lang="en-US" altLang="zh-CN" sz="2800" dirty="0">
                <a:solidFill>
                  <a:srgbClr val="591F0E"/>
                </a:solidFill>
                <a:cs typeface="Arial" panose="020B0604020202020204" pitchFamily="34" charset="0"/>
              </a:rPr>
              <a:t> (1)</a:t>
            </a:r>
            <a:endParaRPr lang="en-US" altLang="zh-CN" sz="28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99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9" grpId="0"/>
      <p:bldP spid="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89050" y="396240"/>
            <a:ext cx="588899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Talk about your daily life</a:t>
            </a:r>
            <a:endParaRPr lang="en-US" sz="4400"/>
          </a:p>
        </p:txBody>
      </p:sp>
      <p:graphicFrame>
        <p:nvGraphicFramePr>
          <p:cNvPr id="2" name="表格 1"/>
          <p:cNvGraphicFramePr/>
          <p:nvPr/>
        </p:nvGraphicFramePr>
        <p:xfrm>
          <a:off x="1832610" y="1707515"/>
          <a:ext cx="8999220" cy="511746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803650"/>
                <a:gridCol w="1456690"/>
                <a:gridCol w="3738880"/>
              </a:tblGrid>
              <a:tr h="6699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/>
                        <a:t>Things</a:t>
                      </a:r>
                      <a:endParaRPr lang="en-US" altLang="zh-CN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/>
                        <a:t>Time</a:t>
                      </a:r>
                      <a:endParaRPr lang="en-US" altLang="zh-CN" sz="2800"/>
                    </a:p>
                  </a:txBody>
                  <a:tcPr/>
                </a:tc>
              </a:tr>
              <a:tr h="44475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/>
                        <a:t>I get up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/>
                        <a:t>I eat breakfast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/>
                        <a:t>I go to school 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/>
                        <a:t>Morning classes begin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/>
                        <a:t>Morning classes end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/>
                        <a:t>I have lunch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/>
                        <a:t>Afternoon class begin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/>
                        <a:t>School ends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/>
                        <a:t>I have dinner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/>
                        <a:t>I finish homework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/>
                        <a:t>I go to bed</a:t>
                      </a:r>
                      <a:endParaRPr lang="en-US" altLang="zh-CN" sz="28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en-US" altLang="zh-CN" sz="2800"/>
                    </a:p>
                    <a:p>
                      <a:pPr algn="ctr">
                        <a:buNone/>
                      </a:pPr>
                      <a:endParaRPr lang="en-US" altLang="zh-CN" sz="2800"/>
                    </a:p>
                    <a:p>
                      <a:pPr algn="ctr">
                        <a:buNone/>
                      </a:pPr>
                      <a:endParaRPr lang="en-US" altLang="zh-CN" sz="2800"/>
                    </a:p>
                    <a:p>
                      <a:pPr algn="ctr">
                        <a:buNone/>
                      </a:pPr>
                      <a:endParaRPr lang="en-US" altLang="zh-CN" sz="2800"/>
                    </a:p>
                    <a:p>
                      <a:pPr algn="ctr">
                        <a:buNone/>
                      </a:pPr>
                      <a:r>
                        <a:rPr lang="en-US" altLang="zh-CN" sz="2800"/>
                        <a:t>at</a:t>
                      </a:r>
                      <a:endParaRPr lang="en-US" altLang="zh-CN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/>
                        <a:t>1.__________________</a:t>
                      </a:r>
                      <a:endParaRPr lang="en-US" altLang="zh-CN" sz="2800"/>
                    </a:p>
                    <a:p>
                      <a:pPr>
                        <a:buNone/>
                      </a:pPr>
                      <a:r>
                        <a:rPr lang="en-US" altLang="zh-CN" sz="2800">
                          <a:sym typeface="+mn-ea"/>
                        </a:rPr>
                        <a:t>2.__________________</a:t>
                      </a:r>
                      <a:endParaRPr lang="en-US" altLang="zh-CN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>
                          <a:sym typeface="+mn-ea"/>
                        </a:rPr>
                        <a:t>3.__________________</a:t>
                      </a:r>
                      <a:endParaRPr lang="en-US" altLang="zh-CN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>
                          <a:sym typeface="+mn-ea"/>
                        </a:rPr>
                        <a:t>4.__________________</a:t>
                      </a:r>
                      <a:endParaRPr lang="en-US" altLang="zh-CN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>
                          <a:sym typeface="+mn-ea"/>
                        </a:rPr>
                        <a:t>5.__________________</a:t>
                      </a:r>
                      <a:endParaRPr lang="en-US" altLang="zh-CN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>
                          <a:sym typeface="+mn-ea"/>
                        </a:rPr>
                        <a:t>6.__________________</a:t>
                      </a:r>
                      <a:endParaRPr lang="en-US" altLang="zh-CN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>
                          <a:sym typeface="+mn-ea"/>
                        </a:rPr>
                        <a:t>7.__________________</a:t>
                      </a:r>
                      <a:endParaRPr lang="en-US" altLang="zh-CN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>
                          <a:sym typeface="+mn-ea"/>
                        </a:rPr>
                        <a:t>8.__________________</a:t>
                      </a:r>
                      <a:endParaRPr lang="en-US" altLang="zh-CN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>
                          <a:sym typeface="+mn-ea"/>
                        </a:rPr>
                        <a:t>9.__________________</a:t>
                      </a:r>
                      <a:endParaRPr lang="en-US" altLang="zh-CN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>
                          <a:sym typeface="+mn-ea"/>
                        </a:rPr>
                        <a:t>10._________________</a:t>
                      </a:r>
                      <a:endParaRPr lang="en-US" altLang="zh-CN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>
                          <a:sym typeface="+mn-ea"/>
                        </a:rPr>
                        <a:t>11._________________</a:t>
                      </a:r>
                      <a:endParaRPr lang="en-US" altLang="zh-CN" sz="280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89050" y="755015"/>
            <a:ext cx="1148778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Similarities and differences</a:t>
            </a:r>
            <a:r>
              <a:rPr lang="zh-CN" alt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（相同点与不同点</a:t>
            </a:r>
            <a:r>
              <a:rPr lang="zh-CN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）</a:t>
            </a:r>
            <a:endParaRPr lang="en-US" sz="4400"/>
          </a:p>
        </p:txBody>
      </p:sp>
      <p:sp>
        <p:nvSpPr>
          <p:cNvPr id="60418" name="文本框 3"/>
          <p:cNvSpPr txBox="1"/>
          <p:nvPr/>
        </p:nvSpPr>
        <p:spPr>
          <a:xfrm>
            <a:off x="1605280" y="2488565"/>
            <a:ext cx="1054798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en-US" altLang="zh-CN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I get up at 6:30. She gets up at 6:45. (difference)</a:t>
            </a:r>
            <a:endParaRPr lang="en-US" altLang="zh-CN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eaLnBrk="0" hangingPunct="0"/>
            <a:endParaRPr lang="en-US" altLang="zh-CN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eaLnBrk="0" hangingPunct="0"/>
            <a:r>
              <a:rPr lang="en-US" altLang="zh-CN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Both of us go to school at 7:10. (similarity)</a:t>
            </a:r>
            <a:endParaRPr lang="en-US" altLang="zh-CN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0a3611758243n3945781395c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5080" y="2307590"/>
            <a:ext cx="1757045" cy="1757045"/>
          </a:xfrm>
          <a:prstGeom prst="rect">
            <a:avLst/>
          </a:prstGeom>
        </p:spPr>
      </p:pic>
      <p:pic>
        <p:nvPicPr>
          <p:cNvPr id="9" name="图片 8" descr="U7465P1275DT20130322153844"/>
          <p:cNvPicPr>
            <a:picLocks noChangeAspect="1"/>
          </p:cNvPicPr>
          <p:nvPr/>
        </p:nvPicPr>
        <p:blipFill>
          <a:blip r:embed="rId2"/>
          <a:srcRect l="9471" r="10343"/>
          <a:stretch>
            <a:fillRect/>
          </a:stretch>
        </p:blipFill>
        <p:spPr>
          <a:xfrm>
            <a:off x="4267200" y="2227580"/>
            <a:ext cx="1880870" cy="1724660"/>
          </a:xfrm>
          <a:prstGeom prst="ellipse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89050" y="755015"/>
            <a:ext cx="385318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What time is it?</a:t>
            </a:r>
            <a:endParaRPr lang="en-US" sz="4400"/>
          </a:p>
        </p:txBody>
      </p:sp>
      <p:pic>
        <p:nvPicPr>
          <p:cNvPr id="12" name="图片 11" descr="11026494112-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2328" t="1214" r="1336" b="23593"/>
          <a:stretch>
            <a:fillRect/>
          </a:stretch>
        </p:blipFill>
        <p:spPr>
          <a:xfrm>
            <a:off x="10695305" y="2368550"/>
            <a:ext cx="1757045" cy="1763395"/>
          </a:xfrm>
          <a:prstGeom prst="rect">
            <a:avLst/>
          </a:prstGeom>
        </p:spPr>
      </p:pic>
      <p:pic>
        <p:nvPicPr>
          <p:cNvPr id="5" name="图片 4" descr="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2045" y="2324100"/>
            <a:ext cx="1757045" cy="1628140"/>
          </a:xfrm>
          <a:prstGeom prst="rect">
            <a:avLst/>
          </a:prstGeom>
        </p:spPr>
      </p:pic>
      <p:sp>
        <p:nvSpPr>
          <p:cNvPr id="6" name="Rectangle 2"/>
          <p:cNvSpPr>
            <a:spLocks noGrp="1"/>
          </p:cNvSpPr>
          <p:nvPr/>
        </p:nvSpPr>
        <p:spPr>
          <a:xfrm>
            <a:off x="956945" y="4037965"/>
            <a:ext cx="2133600" cy="5035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2"/>
                </a:solidFill>
                <a:latin typeface="+mj-lt"/>
                <a:ea typeface="+mj-ea"/>
                <a:cs typeface="隶书" panose="02010509060101010101" charset="-122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eight o'clock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22370" y="4037965"/>
            <a:ext cx="34721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ten 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twenty-five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22370" y="4653915"/>
            <a:ext cx="34086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twenty-five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past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ten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082" name="TextBox 9"/>
          <p:cNvSpPr txBox="1"/>
          <p:nvPr/>
        </p:nvSpPr>
        <p:spPr>
          <a:xfrm>
            <a:off x="7246620" y="4131945"/>
            <a:ext cx="2514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three  thirty 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085" name="TextBox 14"/>
          <p:cNvSpPr txBox="1"/>
          <p:nvPr/>
        </p:nvSpPr>
        <p:spPr>
          <a:xfrm>
            <a:off x="10457180" y="4131945"/>
            <a:ext cx="19951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ten  fifty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086" name="TextBox 15"/>
          <p:cNvSpPr txBox="1"/>
          <p:nvPr/>
        </p:nvSpPr>
        <p:spPr>
          <a:xfrm>
            <a:off x="10457180" y="4653915"/>
            <a:ext cx="2971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ten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to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eleven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7245985" y="4653915"/>
            <a:ext cx="2514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half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past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three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1" name="云形标注 10"/>
          <p:cNvSpPr/>
          <p:nvPr/>
        </p:nvSpPr>
        <p:spPr>
          <a:xfrm>
            <a:off x="7131050" y="-13335"/>
            <a:ext cx="4310380" cy="194437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en-US" altLang="zh-CN" sz="3000"/>
              <a:t>When to use </a:t>
            </a:r>
            <a:r>
              <a:rPr lang="en-US" altLang="zh-CN" sz="3000" i="1">
                <a:solidFill>
                  <a:srgbClr val="FF0000"/>
                </a:solidFill>
              </a:rPr>
              <a:t>“past”</a:t>
            </a:r>
            <a:r>
              <a:rPr lang="en-US" altLang="zh-CN" sz="3000"/>
              <a:t> and when to use </a:t>
            </a:r>
            <a:r>
              <a:rPr lang="en-US" altLang="zh-CN" sz="3000">
                <a:solidFill>
                  <a:srgbClr val="FF0000"/>
                </a:solidFill>
              </a:rPr>
              <a:t>“to”</a:t>
            </a:r>
            <a:r>
              <a:rPr lang="en-US" altLang="zh-CN" sz="3000"/>
              <a:t>?</a:t>
            </a:r>
            <a:endParaRPr lang="en-US" altLang="zh-CN" sz="3000"/>
          </a:p>
        </p:txBody>
      </p:sp>
      <p:sp>
        <p:nvSpPr>
          <p:cNvPr id="13" name="文本框 12"/>
          <p:cNvSpPr txBox="1"/>
          <p:nvPr/>
        </p:nvSpPr>
        <p:spPr>
          <a:xfrm>
            <a:off x="603250" y="5907405"/>
            <a:ext cx="1165225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Formal but easier way: </a:t>
            </a:r>
            <a:r>
              <a:rPr lang="en-US" sz="2800" b="1">
                <a:solidFill>
                  <a:srgbClr val="FF000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say the hours first and then the minutes</a:t>
            </a:r>
            <a:endParaRPr lang="en-US" sz="2800" b="1">
              <a:solidFill>
                <a:srgbClr val="FF0000"/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86740" y="6321425"/>
            <a:ext cx="1079119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More popuar way: </a:t>
            </a:r>
            <a:r>
              <a:rPr lang="en-US" sz="2800" b="1">
                <a:solidFill>
                  <a:srgbClr val="FF000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say the minutes first and then the hours</a:t>
            </a:r>
            <a:endParaRPr lang="en-US" sz="2800" b="1">
              <a:solidFill>
                <a:srgbClr val="FF0000"/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3082" grpId="0"/>
      <p:bldP spid="3085" grpId="0"/>
      <p:bldP spid="3086" grpId="0"/>
      <p:bldP spid="7" grpId="0"/>
      <p:bldP spid="11" grpId="0" bldLvl="0" animBg="1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1F7F7">
                  <a:alpha val="100000"/>
                </a:srgbClr>
              </a:clrFrom>
              <a:clrTo>
                <a:srgbClr val="F1F7F7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08300" y="2540"/>
            <a:ext cx="7539990" cy="5732145"/>
          </a:xfrm>
          <a:prstGeom prst="rect">
            <a:avLst/>
          </a:prstGeom>
        </p:spPr>
      </p:pic>
      <p:sp>
        <p:nvSpPr>
          <p:cNvPr id="60418" name="文本框 3"/>
          <p:cNvSpPr txBox="1"/>
          <p:nvPr/>
        </p:nvSpPr>
        <p:spPr>
          <a:xfrm>
            <a:off x="400050" y="5734685"/>
            <a:ext cx="1240028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 eaLnBrk="0" hangingPunct="0"/>
            <a:r>
              <a:rPr lang="en-US" altLang="zh-CN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Work out the rule:</a:t>
            </a:r>
            <a:endParaRPr lang="en-US" altLang="zh-CN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algn="ctr" eaLnBrk="0" hangingPunct="0"/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1. </a:t>
            </a:r>
            <a:r>
              <a:rPr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30分以内,分在前,点在后,past在中间；</a:t>
            </a:r>
            <a:endParaRPr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algn="ctr" eaLnBrk="0" hangingPunct="0"/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2. </a:t>
            </a:r>
            <a:r>
              <a:rPr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30分以外,分用60减,点要加上1,用to来连接.</a:t>
            </a:r>
            <a:endParaRPr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5150" y="2961640"/>
            <a:ext cx="34721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past: </a:t>
            </a:r>
            <a:r>
              <a:rPr 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超过</a:t>
            </a:r>
            <a:endParaRPr lang="zh-CN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65150" y="3577590"/>
            <a:ext cx="34086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to: 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到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...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还差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89050" y="467995"/>
            <a:ext cx="676973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What do you know about...?</a:t>
            </a:r>
            <a:endParaRPr lang="en-US" sz="4400"/>
          </a:p>
        </p:txBody>
      </p:sp>
      <p:sp>
        <p:nvSpPr>
          <p:cNvPr id="8201" name="矩形 12"/>
          <p:cNvSpPr>
            <a:spLocks noChangeArrowheads="1"/>
          </p:cNvSpPr>
          <p:nvPr/>
        </p:nvSpPr>
        <p:spPr bwMode="auto">
          <a:xfrm>
            <a:off x="832485" y="1482725"/>
            <a:ext cx="10935970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Which of these things do you …</a:t>
            </a: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a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do every day?   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do once or twice a week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?  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never do?</a:t>
            </a:r>
            <a:endParaRPr kumimoji="0" lang="en-US" altLang="zh-CN" sz="3200" b="0" i="0" u="none" strike="noStrike" kern="1200" cap="none" spc="0" normalizeH="0" baseline="0" noProof="0">
              <a:ln>
                <a:noFill/>
              </a:ln>
              <a:solidFill>
                <a:srgbClr val="E46C0A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7172" name="Group 22"/>
          <p:cNvGrpSpPr/>
          <p:nvPr/>
        </p:nvGrpSpPr>
        <p:grpSpPr>
          <a:xfrm>
            <a:off x="1891030" y="2703195"/>
            <a:ext cx="8790305" cy="4560942"/>
            <a:chOff x="431" y="1344"/>
            <a:chExt cx="4829" cy="2707"/>
          </a:xfrm>
        </p:grpSpPr>
        <p:pic>
          <p:nvPicPr>
            <p:cNvPr id="7173" name="Picture 2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31" y="1344"/>
              <a:ext cx="4672" cy="235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4" name="矩形 14"/>
            <p:cNvSpPr/>
            <p:nvPr/>
          </p:nvSpPr>
          <p:spPr>
            <a:xfrm>
              <a:off x="575" y="2301"/>
              <a:ext cx="1447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brush my teeth</a:t>
              </a:r>
              <a:endPara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175" name="矩形 17"/>
            <p:cNvSpPr/>
            <p:nvPr/>
          </p:nvSpPr>
          <p:spPr>
            <a:xfrm>
              <a:off x="2109" y="2301"/>
              <a:ext cx="1578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watch television</a:t>
              </a:r>
              <a:endPara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176" name="矩形 19"/>
            <p:cNvSpPr/>
            <p:nvPr/>
          </p:nvSpPr>
          <p:spPr>
            <a:xfrm>
              <a:off x="3651" y="2296"/>
              <a:ext cx="1585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play table tennis</a:t>
              </a:r>
              <a:endPara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177" name="矩形 21"/>
            <p:cNvSpPr/>
            <p:nvPr/>
          </p:nvSpPr>
          <p:spPr>
            <a:xfrm>
              <a:off x="620" y="3735"/>
              <a:ext cx="1323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ride a bicycle</a:t>
              </a:r>
              <a:endPara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178" name="矩形 23"/>
            <p:cNvSpPr/>
            <p:nvPr/>
          </p:nvSpPr>
          <p:spPr>
            <a:xfrm>
              <a:off x="2154" y="3735"/>
              <a:ext cx="1385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play the piano</a:t>
              </a:r>
              <a:endPara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179" name="矩形 25"/>
            <p:cNvSpPr/>
            <p:nvPr/>
          </p:nvSpPr>
          <p:spPr>
            <a:xfrm>
              <a:off x="3651" y="3741"/>
              <a:ext cx="1609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wash my clothes</a:t>
              </a:r>
              <a:endPara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矩形 4"/>
          <p:cNvSpPr>
            <a:spLocks noChangeArrowheads="1"/>
          </p:cNvSpPr>
          <p:nvPr/>
        </p:nvSpPr>
        <p:spPr bwMode="auto">
          <a:xfrm>
            <a:off x="1910398" y="4602480"/>
            <a:ext cx="4572000" cy="922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 </a:t>
            </a:r>
            <a:r>
              <a:rPr kumimoji="0" lang="en-US" altLang="zh-CN" sz="5400" b="1" i="0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never</a:t>
            </a:r>
            <a:r>
              <a:rPr kumimoji="0" lang="en-US" altLang="zh-CN" sz="54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…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4" name="矩形 5"/>
          <p:cNvSpPr>
            <a:spLocks noChangeArrowheads="1"/>
          </p:cNvSpPr>
          <p:nvPr/>
        </p:nvSpPr>
        <p:spPr bwMode="auto">
          <a:xfrm>
            <a:off x="1910715" y="2358390"/>
            <a:ext cx="5112385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</a:t>
            </a: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…</a:t>
            </a: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every day.</a:t>
            </a: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6000" b="1" i="0" u="none" strike="noStrike" kern="1200" cap="none" spc="0" normalizeH="0" baseline="0" noProof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5" name="矩形 6"/>
          <p:cNvSpPr>
            <a:spLocks noChangeArrowheads="1"/>
          </p:cNvSpPr>
          <p:nvPr/>
        </p:nvSpPr>
        <p:spPr bwMode="auto">
          <a:xfrm>
            <a:off x="1910715" y="3557905"/>
            <a:ext cx="8890000" cy="922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 … once or twice a week. </a:t>
            </a:r>
            <a:endParaRPr kumimoji="0" lang="en-US" altLang="en-US" sz="5400" b="1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2" name="矩形 2"/>
          <p:cNvSpPr/>
          <p:nvPr/>
        </p:nvSpPr>
        <p:spPr>
          <a:xfrm>
            <a:off x="1910715" y="1313180"/>
            <a:ext cx="799306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Make sentences about your daily life.</a:t>
            </a:r>
            <a:endParaRPr lang="en-US" altLang="zh-CN" sz="32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  <p:bldP spid="71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矩形 3"/>
          <p:cNvSpPr>
            <a:spLocks noChangeArrowheads="1"/>
          </p:cNvSpPr>
          <p:nvPr/>
        </p:nvSpPr>
        <p:spPr bwMode="auto">
          <a:xfrm>
            <a:off x="4224338" y="1643063"/>
            <a:ext cx="577088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95373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What else do you do every day? </a:t>
            </a:r>
            <a:endParaRPr kumimoji="0" lang="en-US" altLang="en-US" sz="3200" b="1" i="0" u="none" strike="noStrike" kern="1200" cap="none" spc="0" normalizeH="0" baseline="0" noProof="0">
              <a:ln>
                <a:noFill/>
              </a:ln>
              <a:solidFill>
                <a:srgbClr val="953735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1" name="矩形 4"/>
          <p:cNvSpPr>
            <a:spLocks noChangeArrowheads="1"/>
          </p:cNvSpPr>
          <p:nvPr/>
        </p:nvSpPr>
        <p:spPr bwMode="auto">
          <a:xfrm>
            <a:off x="4010025" y="2857500"/>
            <a:ext cx="459867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558ED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What do you </a:t>
            </a:r>
            <a:r>
              <a:rPr kumimoji="0" lang="en-US" altLang="zh-CN" sz="3200" b="1" i="0" strike="noStrike" kern="1200" cap="none" spc="0" normalizeH="0" baseline="0" noProof="0">
                <a:ln>
                  <a:noFill/>
                </a:ln>
                <a:solidFill>
                  <a:srgbClr val="558ED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usually 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558ED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do? 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558ED5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2" name="矩形 5"/>
          <p:cNvSpPr>
            <a:spLocks noChangeArrowheads="1"/>
          </p:cNvSpPr>
          <p:nvPr/>
        </p:nvSpPr>
        <p:spPr bwMode="auto">
          <a:xfrm>
            <a:off x="6296025" y="4071938"/>
            <a:ext cx="431863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What do you never do? </a:t>
            </a:r>
            <a:endParaRPr kumimoji="0" lang="en-US" altLang="en-US" sz="3200" b="1" i="0" u="none" strike="noStrike" kern="1200" cap="none" spc="0" normalizeH="0" baseline="0" noProof="0">
              <a:ln>
                <a:noFill/>
              </a:ln>
              <a:solidFill>
                <a:srgbClr val="92D05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8199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165" y="1073150"/>
            <a:ext cx="2308225" cy="2222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0" name="Picture 13" descr="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8855" y="1898650"/>
            <a:ext cx="2706370" cy="21736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1" name="Picture 14" descr="1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655" y="4291330"/>
            <a:ext cx="4432935" cy="1727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2" name="Picture 15" descr="1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72575" y="4942205"/>
            <a:ext cx="3156585" cy="22155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04595" y="2252345"/>
            <a:ext cx="10351135" cy="1876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Reading tip: </a:t>
            </a:r>
            <a:endParaRPr lang="en-US" sz="4400" b="1" i="1"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  <a:p>
            <a:pPr algn="l"/>
            <a:r>
              <a:rPr lang="en-US" sz="3600">
                <a:sym typeface="+mn-ea"/>
              </a:rPr>
              <a:t>The first sentence and last sentence </a:t>
            </a:r>
            <a:r>
              <a:rPr lang="en-US" sz="3600"/>
              <a:t>of a paragraph sometimes can give important information.</a:t>
            </a:r>
            <a:endParaRPr lang="en-US" sz="3600"/>
          </a:p>
        </p:txBody>
      </p:sp>
      <p:sp>
        <p:nvSpPr>
          <p:cNvPr id="2" name="文本框 1"/>
          <p:cNvSpPr txBox="1"/>
          <p:nvPr/>
        </p:nvSpPr>
        <p:spPr>
          <a:xfrm>
            <a:off x="1257300" y="629285"/>
            <a:ext cx="296989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fast reading</a:t>
            </a:r>
            <a:endParaRPr lang="en-US" sz="4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" name="文本框 18"/>
          <p:cNvSpPr txBox="1"/>
          <p:nvPr/>
        </p:nvSpPr>
        <p:spPr>
          <a:xfrm>
            <a:off x="1356360" y="910590"/>
            <a:ext cx="272478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Homework</a:t>
            </a:r>
            <a:endParaRPr lang="en-US" sz="4400"/>
          </a:p>
        </p:txBody>
      </p:sp>
      <p:sp>
        <p:nvSpPr>
          <p:cNvPr id="60418" name="文本框 3"/>
          <p:cNvSpPr txBox="1"/>
          <p:nvPr/>
        </p:nvSpPr>
        <p:spPr>
          <a:xfrm>
            <a:off x="1066800" y="2291715"/>
            <a:ext cx="10368280" cy="25533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/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1. p.18-19</a:t>
            </a:r>
            <a:r>
              <a:rPr lang="zh-CN" alt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页的所有练习。</a:t>
            </a:r>
            <a:endParaRPr lang="zh-CN" altLang="en-US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algn="l" eaLnBrk="0" hangingPunct="0"/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2. </a:t>
            </a:r>
            <a:r>
              <a:rPr lang="zh-CN" alt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抄写</a:t>
            </a:r>
            <a:r>
              <a:rPr lang="en-US" altLang="zh-CN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p.15-17</a:t>
            </a:r>
            <a:r>
              <a:rPr lang="zh-CN" alt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页的单词与词组。</a:t>
            </a:r>
            <a:endParaRPr lang="zh-CN" altLang="en-US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algn="l" eaLnBrk="0" hangingPunct="0"/>
            <a:r>
              <a:rPr lang="en-US" altLang="zh-CN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3. </a:t>
            </a:r>
            <a:r>
              <a:rPr lang="zh-CN" altLang="en-US" sz="32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将上周五听写中错误的单词每个单词抄</a:t>
            </a:r>
            <a:r>
              <a:rPr lang="en-US" altLang="zh-CN" sz="32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4</a:t>
            </a:r>
            <a:r>
              <a:rPr lang="zh-CN" altLang="en-US" sz="32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遍，中文抄一遍。（抄在听写本上，下次听写本收上来的时候检查）</a:t>
            </a:r>
            <a:endParaRPr lang="zh-CN" altLang="en-US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algn="l" eaLnBrk="0" hangingPunct="0"/>
            <a:endParaRPr lang="en-US" altLang="zh-CN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393039" y="1984512"/>
            <a:ext cx="6036712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5400" dirty="0" smtClean="0">
                <a:solidFill>
                  <a:srgbClr val="591F0E"/>
                </a:solidFill>
                <a:cs typeface="Arial" panose="020B0604020202020204" pitchFamily="34" charset="0"/>
              </a:rPr>
              <a:t>Unit2 Daily Life</a:t>
            </a:r>
            <a:endParaRPr lang="en-US" altLang="zh-CN" sz="5400" dirty="0" smtClean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pic>
        <p:nvPicPr>
          <p:cNvPr id="2" name="图片 1" descr="240497-1411160SG184"/>
          <p:cNvPicPr>
            <a:picLocks noChangeAspect="1"/>
          </p:cNvPicPr>
          <p:nvPr/>
        </p:nvPicPr>
        <p:blipFill>
          <a:blip r:embed="rId1"/>
          <a:srcRect l="9715" b="5376"/>
          <a:stretch>
            <a:fillRect/>
          </a:stretch>
        </p:blipFill>
        <p:spPr>
          <a:xfrm>
            <a:off x="2540" y="4342130"/>
            <a:ext cx="4726940" cy="2919730"/>
          </a:xfrm>
          <a:prstGeom prst="rect">
            <a:avLst/>
          </a:prstGeom>
        </p:spPr>
      </p:pic>
      <p:pic>
        <p:nvPicPr>
          <p:cNvPr id="6" name="图片 5" descr="写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8960" y="4341495"/>
            <a:ext cx="5050790" cy="2920365"/>
          </a:xfrm>
          <a:prstGeom prst="rect">
            <a:avLst/>
          </a:prstGeom>
        </p:spPr>
      </p:pic>
      <p:pic>
        <p:nvPicPr>
          <p:cNvPr id="5" name="图片 4" descr="浇花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6085" y="4341495"/>
            <a:ext cx="3590290" cy="29203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0" t="11172" r="27039" b="23119"/>
          <a:stretch>
            <a:fillRect/>
          </a:stretch>
        </p:blipFill>
        <p:spPr>
          <a:xfrm>
            <a:off x="-1417320" y="207645"/>
            <a:ext cx="4472940" cy="656082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11171" r="45520" b="24115"/>
          <a:stretch>
            <a:fillRect/>
          </a:stretch>
        </p:blipFill>
        <p:spPr>
          <a:xfrm>
            <a:off x="9601200" y="207645"/>
            <a:ext cx="4641215" cy="6704330"/>
          </a:xfrm>
          <a:prstGeom prst="rect">
            <a:avLst/>
          </a:prstGeom>
        </p:spPr>
      </p:pic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2959099"/>
            <a:ext cx="377395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rgbClr val="591F0E"/>
                </a:solidFill>
                <a:cs typeface="Arial" panose="020B0604020202020204" pitchFamily="34" charset="0"/>
              </a:rPr>
              <a:t>Reading </a:t>
            </a:r>
            <a:r>
              <a:rPr lang="en-US" altLang="zh-CN" sz="2800" dirty="0">
                <a:solidFill>
                  <a:srgbClr val="591F0E"/>
                </a:solidFill>
                <a:cs typeface="Arial" panose="020B0604020202020204" pitchFamily="34" charset="0"/>
              </a:rPr>
              <a:t> (2)</a:t>
            </a:r>
            <a:endParaRPr lang="en-US" altLang="zh-CN" sz="28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99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9" grpId="0"/>
      <p:bldP spid="1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97585" y="107315"/>
            <a:ext cx="4495165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5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careful reading</a:t>
            </a:r>
            <a:endParaRPr lang="en-US" sz="5400"/>
          </a:p>
        </p:txBody>
      </p:sp>
      <p:sp>
        <p:nvSpPr>
          <p:cNvPr id="3" name="文本框 2"/>
          <p:cNvSpPr txBox="1"/>
          <p:nvPr/>
        </p:nvSpPr>
        <p:spPr>
          <a:xfrm>
            <a:off x="2286635" y="1349375"/>
            <a:ext cx="8348980" cy="5003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eaLnBrk="1" hangingPunct="1">
              <a:lnSpc>
                <a:spcPct val="95000"/>
              </a:lnSpc>
              <a:buNone/>
            </a:pPr>
            <a:r>
              <a:rPr lang="en-US" altLang="zh-CN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sym typeface="+mn-ea"/>
              </a:rPr>
              <a:t>activity one: match the paragraph with the main idea.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2301240" y="2109470"/>
            <a:ext cx="2318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para. 1</a:t>
            </a:r>
            <a:endParaRPr lang="en-US" sz="3200" b="1">
              <a:solidFill>
                <a:srgbClr val="0D0D0D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01240" y="2877820"/>
            <a:ext cx="2318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para. 2</a:t>
            </a:r>
            <a:endParaRPr lang="en-US" sz="3200" b="1">
              <a:solidFill>
                <a:srgbClr val="0D0D0D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286635" y="5763260"/>
            <a:ext cx="2318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para. 5</a:t>
            </a:r>
            <a:endParaRPr lang="en-US" sz="3200" b="1">
              <a:solidFill>
                <a:srgbClr val="0D0D0D"/>
              </a:solidFill>
              <a:latin typeface="Cooper Black" panose="0208090404030B0204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01240" y="4686935"/>
            <a:ext cx="2318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para. 4</a:t>
            </a:r>
            <a:endParaRPr lang="en-US" sz="3200" b="1">
              <a:solidFill>
                <a:srgbClr val="0D0D0D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286635" y="3674745"/>
            <a:ext cx="2318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para. 3</a:t>
            </a:r>
            <a:endParaRPr lang="en-US" sz="3200" b="1">
              <a:solidFill>
                <a:srgbClr val="0D0D0D"/>
              </a:solidFill>
              <a:latin typeface="Cooper Black" panose="0208090404030B0204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44335" y="3602990"/>
            <a:ext cx="57924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  <a:sym typeface="+mn-ea"/>
              </a:rPr>
              <a:t>About Sam's school and his favourite subject</a:t>
            </a:r>
            <a:endParaRPr lang="en-US" sz="3200" b="1">
              <a:solidFill>
                <a:srgbClr val="0D0D0D"/>
              </a:solidFill>
              <a:latin typeface="Cooper Black" panose="0208090404030B0204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744335" y="2877820"/>
            <a:ext cx="6111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  <a:sym typeface="+mn-ea"/>
              </a:rPr>
              <a:t>Sam's afternoon activities</a:t>
            </a:r>
            <a:endParaRPr lang="en-US" sz="3200" b="1">
              <a:solidFill>
                <a:srgbClr val="0D0D0D"/>
              </a:solidFill>
              <a:latin typeface="Cooper Black" panose="0208090404030B0204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744335" y="2109470"/>
            <a:ext cx="56305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Sam's morning activities </a:t>
            </a:r>
            <a:endParaRPr lang="en-US" sz="3200" b="1">
              <a:solidFill>
                <a:srgbClr val="0D0D0D"/>
              </a:solidFill>
              <a:latin typeface="Cooper Black" panose="0208090404030B0204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744335" y="5763260"/>
            <a:ext cx="36683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  <a:sym typeface="+mn-ea"/>
              </a:rPr>
              <a:t>About Sam</a:t>
            </a:r>
            <a:endParaRPr lang="en-US" sz="3200" b="1">
              <a:solidFill>
                <a:srgbClr val="0D0D0D"/>
              </a:solidFill>
              <a:latin typeface="Cooper Black" panose="0208090404030B0204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744335" y="4686935"/>
            <a:ext cx="579310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  <a:sym typeface="+mn-ea"/>
              </a:rPr>
              <a:t>Sam always has a good time at school.</a:t>
            </a:r>
            <a:endParaRPr lang="en-US" sz="3200" b="1">
              <a:solidFill>
                <a:srgbClr val="0D0D0D"/>
              </a:solidFill>
              <a:latin typeface="Cooper Black" panose="0208090404030B020404" pitchFamily="18" charset="0"/>
            </a:endParaRPr>
          </a:p>
        </p:txBody>
      </p:sp>
      <p:cxnSp>
        <p:nvCxnSpPr>
          <p:cNvPr id="15" name="直接连接符 14"/>
          <p:cNvCxnSpPr>
            <a:endCxn id="13" idx="1"/>
          </p:cNvCxnSpPr>
          <p:nvPr/>
        </p:nvCxnSpPr>
        <p:spPr>
          <a:xfrm>
            <a:off x="3836670" y="2402205"/>
            <a:ext cx="2907665" cy="365315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963670" y="3246755"/>
            <a:ext cx="2753360" cy="101727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endCxn id="12" idx="1"/>
          </p:cNvCxnSpPr>
          <p:nvPr/>
        </p:nvCxnSpPr>
        <p:spPr>
          <a:xfrm flipV="1">
            <a:off x="3980815" y="2401570"/>
            <a:ext cx="2763520" cy="16179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3963670" y="3400425"/>
            <a:ext cx="2753360" cy="165671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3980815" y="5056505"/>
            <a:ext cx="2736215" cy="10795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idx="1"/>
          </p:nvPr>
        </p:nvSpPr>
        <p:spPr>
          <a:xfrm>
            <a:off x="2603790" y="1018991"/>
            <a:ext cx="8742801" cy="6270306"/>
          </a:xfrm>
        </p:spPr>
        <p:txBody>
          <a:bodyPr vert="horz" wrap="square" lIns="96435" tIns="48217" rIns="96435" bIns="48217" anchor="t">
            <a:normAutofit lnSpcReduction="10000"/>
          </a:bodyPr>
          <a:lstStyle/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activity two: fill in the table.</a:t>
            </a:r>
            <a:endParaRPr lang="en-US" altLang="zh-CN" sz="2955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Classes start at _________.</a:t>
            </a:r>
            <a:endParaRPr lang="en-US" altLang="zh-CN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Favourite subject: _________ </a:t>
            </a:r>
            <a:endParaRPr lang="en-US" altLang="zh-CN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Reason: _________________________________</a:t>
            </a:r>
            <a:endParaRPr lang="en-US" altLang="zh-CN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_________________________________</a:t>
            </a:r>
            <a:endParaRPr lang="en-US" altLang="zh-CN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Morning: Morning break starts at ________ and ends </a:t>
            </a:r>
            <a:endParaRPr lang="en-US" altLang="zh-CN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at ________.</a:t>
            </a:r>
            <a:endParaRPr lang="en-US" altLang="zh-CN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Sam and his friends usually _________.</a:t>
            </a:r>
            <a:endParaRPr lang="en-US" altLang="zh-CN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Lunch time: from _________to __________.</a:t>
            </a:r>
            <a:endParaRPr lang="en-US" altLang="zh-CN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Afternoon: Classes end at __________</a:t>
            </a:r>
            <a:endParaRPr lang="en-US" altLang="zh-CN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Sam takes part in ___________________ </a:t>
            </a:r>
            <a:endParaRPr lang="en-US" altLang="zh-CN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2955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with his friends</a:t>
            </a:r>
            <a:endParaRPr lang="zh-CN" altLang="en-US" sz="2955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04" name="Rectangle 4"/>
          <p:cNvSpPr/>
          <p:nvPr/>
        </p:nvSpPr>
        <p:spPr>
          <a:xfrm>
            <a:off x="5108430" y="1478300"/>
            <a:ext cx="1111885" cy="546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8 a.m.</a:t>
            </a:r>
            <a:endParaRPr lang="en-US" altLang="zh-CN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5" name="Rectangle 5"/>
          <p:cNvSpPr/>
          <p:nvPr/>
        </p:nvSpPr>
        <p:spPr>
          <a:xfrm>
            <a:off x="5413139" y="1933689"/>
            <a:ext cx="1853565" cy="546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Geography</a:t>
            </a:r>
            <a:endParaRPr lang="en-US" altLang="zh-CN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6" name="Rectangle 6"/>
          <p:cNvSpPr/>
          <p:nvPr/>
        </p:nvSpPr>
        <p:spPr>
          <a:xfrm>
            <a:off x="4045297" y="2385060"/>
            <a:ext cx="6458585" cy="11385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He enjoys learning about different places </a:t>
            </a:r>
            <a:endParaRPr lang="en-US" altLang="zh-CN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in the world.</a:t>
            </a:r>
            <a:endParaRPr lang="zh-CN" altLang="en-US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7" name="Rectangle 7"/>
          <p:cNvSpPr/>
          <p:nvPr/>
        </p:nvSpPr>
        <p:spPr>
          <a:xfrm>
            <a:off x="7811298" y="3556347"/>
            <a:ext cx="1891874" cy="54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9:50 a.m.</a:t>
            </a:r>
            <a:endParaRPr lang="en-US" altLang="zh-CN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8" name="Rectangle 8"/>
          <p:cNvSpPr/>
          <p:nvPr/>
        </p:nvSpPr>
        <p:spPr>
          <a:xfrm>
            <a:off x="4268973" y="4051248"/>
            <a:ext cx="1779905" cy="546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10:10 a.m.</a:t>
            </a:r>
            <a:endParaRPr lang="en-US" altLang="zh-CN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9" name="Rectangle 9"/>
          <p:cNvSpPr/>
          <p:nvPr/>
        </p:nvSpPr>
        <p:spPr>
          <a:xfrm>
            <a:off x="8169916" y="4505298"/>
            <a:ext cx="1884045" cy="546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play games</a:t>
            </a:r>
            <a:endParaRPr lang="en-US" altLang="zh-CN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10" name="Rectangle 10"/>
          <p:cNvSpPr/>
          <p:nvPr/>
        </p:nvSpPr>
        <p:spPr>
          <a:xfrm>
            <a:off x="5413473" y="5055783"/>
            <a:ext cx="1765935" cy="546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11:50 a.m.</a:t>
            </a:r>
            <a:endParaRPr lang="en-US" altLang="zh-CN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11" name="Rectangle 11"/>
          <p:cNvSpPr/>
          <p:nvPr/>
        </p:nvSpPr>
        <p:spPr>
          <a:xfrm>
            <a:off x="7541747" y="5103666"/>
            <a:ext cx="1800860" cy="546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12:30 p.m.</a:t>
            </a:r>
            <a:endParaRPr lang="en-US" altLang="zh-CN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12" name="Rectangle 12"/>
          <p:cNvSpPr/>
          <p:nvPr/>
        </p:nvSpPr>
        <p:spPr>
          <a:xfrm>
            <a:off x="6924629" y="5606268"/>
            <a:ext cx="1612900" cy="546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3:30 p.m.</a:t>
            </a:r>
            <a:endParaRPr lang="en-US" altLang="zh-CN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13" name="Rectangle 13"/>
          <p:cNvSpPr/>
          <p:nvPr/>
        </p:nvSpPr>
        <p:spPr>
          <a:xfrm>
            <a:off x="7033788" y="6150392"/>
            <a:ext cx="3825240" cy="5461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955" dirty="0">
                <a:solidFill>
                  <a:srgbClr val="FF0000"/>
                </a:solidFill>
                <a:latin typeface="Times New Roman" panose="02020603050405020304" pitchFamily="18" charset="0"/>
              </a:rPr>
              <a:t>the school band practice</a:t>
            </a:r>
            <a:endParaRPr lang="en-US" altLang="zh-CN" sz="2955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97585" y="107315"/>
            <a:ext cx="4495165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5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careful reading</a:t>
            </a:r>
            <a:endParaRPr lang="en-US" sz="5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6" grpId="0"/>
      <p:bldP spid="51207" grpId="0"/>
      <p:bldP spid="51208" grpId="0"/>
      <p:bldP spid="51209" grpId="0"/>
      <p:bldP spid="51210" grpId="0"/>
      <p:bldP spid="51211" grpId="0"/>
      <p:bldP spid="51212" grpId="0"/>
      <p:bldP spid="512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1356360" y="107315"/>
            <a:ext cx="6470650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5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Activity 3: group work</a:t>
            </a:r>
            <a:endParaRPr lang="en-US" sz="5400"/>
          </a:p>
        </p:txBody>
      </p:sp>
      <p:sp>
        <p:nvSpPr>
          <p:cNvPr id="3" name="文本框 2"/>
          <p:cNvSpPr txBox="1"/>
          <p:nvPr/>
        </p:nvSpPr>
        <p:spPr>
          <a:xfrm>
            <a:off x="835660" y="2012315"/>
            <a:ext cx="7634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1. Sam likes his school.(2 sentences)</a:t>
            </a:r>
            <a:endParaRPr lang="en-US" altLang="en-US" sz="3200" b="1">
              <a:solidFill>
                <a:schemeClr val="tx1">
                  <a:lumMod val="95000"/>
                  <a:lumOff val="5000"/>
                </a:schemeClr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5660" y="3037840"/>
            <a:ext cx="901509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2. Sam likes sport very much.(2 sentences)</a:t>
            </a:r>
            <a:endParaRPr lang="en-US" altLang="en-US" sz="3200" b="1">
              <a:solidFill>
                <a:schemeClr val="tx1">
                  <a:lumMod val="95000"/>
                  <a:lumOff val="5000"/>
                </a:schemeClr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35660" y="5603240"/>
            <a:ext cx="11889105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4. Sam, Tom and Jack do well in the </a:t>
            </a:r>
            <a:endParaRPr lang="en-US" sz="3200" b="1">
              <a:solidFill>
                <a:schemeClr val="tx1">
                  <a:lumMod val="95000"/>
                  <a:lumOff val="5000"/>
                </a:schemeClr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school band. (1 sentence)</a:t>
            </a:r>
            <a:endParaRPr lang="en-US" altLang="en-US" sz="3200" b="1">
              <a:solidFill>
                <a:schemeClr val="tx1">
                  <a:lumMod val="95000"/>
                  <a:lumOff val="5000"/>
                </a:schemeClr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35660" y="4154805"/>
            <a:ext cx="118884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3. Students in Sam's school go home early </a:t>
            </a:r>
            <a:endParaRPr lang="en-US" sz="3200" b="1">
              <a:solidFill>
                <a:schemeClr val="tx1">
                  <a:lumMod val="95000"/>
                  <a:lumOff val="5000"/>
                </a:schemeClr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in the afternoon. (1 sentence)</a:t>
            </a:r>
            <a:endParaRPr lang="en-US" altLang="zh-CN" sz="3200" b="1">
              <a:solidFill>
                <a:schemeClr val="tx1">
                  <a:lumMod val="95000"/>
                  <a:lumOff val="5000"/>
                </a:schemeClr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3930" y="1285240"/>
            <a:ext cx="468312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3200" b="1">
                <a:solidFill>
                  <a:srgbClr val="FF000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Four facts about Sam:</a:t>
            </a:r>
            <a:endParaRPr lang="zh-CN" altLang="en-US" sz="3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2" grpId="0"/>
      <p:bldP spid="11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1356360" y="107315"/>
            <a:ext cx="6470650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5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Activity 3: group work</a:t>
            </a:r>
            <a:endParaRPr lang="en-US" sz="5400"/>
          </a:p>
        </p:txBody>
      </p:sp>
      <p:sp>
        <p:nvSpPr>
          <p:cNvPr id="3" name="文本框 2"/>
          <p:cNvSpPr txBox="1"/>
          <p:nvPr/>
        </p:nvSpPr>
        <p:spPr>
          <a:xfrm>
            <a:off x="763905" y="1504950"/>
            <a:ext cx="44342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3200" b="1">
                <a:solidFill>
                  <a:srgbClr val="FF000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Sam likes his school.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835660" y="2607310"/>
            <a:ext cx="351536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3200" b="1">
                <a:solidFill>
                  <a:srgbClr val="FF000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Sam likes sport.</a:t>
            </a:r>
            <a:endParaRPr lang="zh-CN" altLang="en-US" sz="3200"/>
          </a:p>
        </p:txBody>
      </p:sp>
      <p:sp>
        <p:nvSpPr>
          <p:cNvPr id="11" name="文本框 10"/>
          <p:cNvSpPr txBox="1"/>
          <p:nvPr/>
        </p:nvSpPr>
        <p:spPr>
          <a:xfrm>
            <a:off x="835660" y="5763895"/>
            <a:ext cx="1144397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200" b="1">
                <a:solidFill>
                  <a:srgbClr val="FF000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Sam, Tom and Jack do well in the school band.</a:t>
            </a:r>
            <a:endParaRPr lang="zh-CN" altLang="en-US" sz="3200"/>
          </a:p>
        </p:txBody>
      </p:sp>
      <p:sp>
        <p:nvSpPr>
          <p:cNvPr id="12" name="文本框 11"/>
          <p:cNvSpPr txBox="1"/>
          <p:nvPr/>
        </p:nvSpPr>
        <p:spPr>
          <a:xfrm>
            <a:off x="841375" y="4106545"/>
            <a:ext cx="750125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FF000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Students in Sam's school go home early in the afternoon.</a:t>
            </a:r>
            <a:endParaRPr lang="en-US" altLang="zh-CN" sz="3200"/>
          </a:p>
        </p:txBody>
      </p:sp>
      <p:sp>
        <p:nvSpPr>
          <p:cNvPr id="13" name="文本框 12"/>
          <p:cNvSpPr txBox="1"/>
          <p:nvPr/>
        </p:nvSpPr>
        <p:spPr>
          <a:xfrm>
            <a:off x="841375" y="5241925"/>
            <a:ext cx="61512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Afternoon classes end at 3:30 p.m.</a:t>
            </a:r>
            <a:endParaRPr lang="en-US" altLang="zh-CN" sz="2800"/>
          </a:p>
        </p:txBody>
      </p:sp>
      <p:sp>
        <p:nvSpPr>
          <p:cNvPr id="14" name="文本框 13"/>
          <p:cNvSpPr txBox="1"/>
          <p:nvPr/>
        </p:nvSpPr>
        <p:spPr>
          <a:xfrm>
            <a:off x="765175" y="6386195"/>
            <a:ext cx="61512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We make great music together.</a:t>
            </a:r>
            <a:endParaRPr lang="en-US" altLang="zh-CN" sz="2800"/>
          </a:p>
        </p:txBody>
      </p:sp>
      <p:sp>
        <p:nvSpPr>
          <p:cNvPr id="2050" name=" 2050"/>
          <p:cNvSpPr/>
          <p:nvPr/>
        </p:nvSpPr>
        <p:spPr bwMode="auto">
          <a:xfrm flipH="1">
            <a:off x="5350510" y="1239520"/>
            <a:ext cx="360045" cy="1008380"/>
          </a:xfrm>
          <a:custGeom>
            <a:avLst/>
            <a:gdLst>
              <a:gd name="T0" fmla="*/ 2147483646 w 41"/>
              <a:gd name="T1" fmla="*/ 2147483646 h 281"/>
              <a:gd name="T2" fmla="*/ 2147483646 w 41"/>
              <a:gd name="T3" fmla="*/ 2147483646 h 281"/>
              <a:gd name="T4" fmla="*/ 0 w 41"/>
              <a:gd name="T5" fmla="*/ 0 h 281"/>
              <a:gd name="T6" fmla="*/ 2147483646 w 41"/>
              <a:gd name="T7" fmla="*/ 2147483646 h 281"/>
              <a:gd name="T8" fmla="*/ 2147483646 w 41"/>
              <a:gd name="T9" fmla="*/ 2147483646 h 281"/>
              <a:gd name="T10" fmla="*/ 2147483646 w 41"/>
              <a:gd name="T11" fmla="*/ 2147483646 h 281"/>
              <a:gd name="T12" fmla="*/ 2147483646 w 41"/>
              <a:gd name="T13" fmla="*/ 2147483646 h 281"/>
              <a:gd name="T14" fmla="*/ 2147483646 w 41"/>
              <a:gd name="T15" fmla="*/ 2147483646 h 281"/>
              <a:gd name="T16" fmla="*/ 2147483646 w 41"/>
              <a:gd name="T17" fmla="*/ 2147483646 h 281"/>
              <a:gd name="T18" fmla="*/ 2147483646 w 41"/>
              <a:gd name="T19" fmla="*/ 2147483646 h 281"/>
              <a:gd name="T20" fmla="*/ 2147483646 w 41"/>
              <a:gd name="T21" fmla="*/ 2147483646 h 281"/>
              <a:gd name="T22" fmla="*/ 2147483646 w 41"/>
              <a:gd name="T23" fmla="*/ 2147483646 h 281"/>
              <a:gd name="T24" fmla="*/ 2147483646 w 41"/>
              <a:gd name="T25" fmla="*/ 2147483646 h 281"/>
              <a:gd name="T26" fmla="*/ 0 w 41"/>
              <a:gd name="T27" fmla="*/ 2147483646 h 281"/>
              <a:gd name="T28" fmla="*/ 2147483646 w 41"/>
              <a:gd name="T29" fmla="*/ 2147483646 h 281"/>
              <a:gd name="T30" fmla="*/ 2147483646 w 41"/>
              <a:gd name="T31" fmla="*/ 2147483646 h 281"/>
              <a:gd name="T32" fmla="*/ 2147483646 w 41"/>
              <a:gd name="T33" fmla="*/ 2147483646 h 281"/>
              <a:gd name="T34" fmla="*/ 2147483646 w 41"/>
              <a:gd name="T35" fmla="*/ 2147483646 h 281"/>
              <a:gd name="T36" fmla="*/ 2147483646 w 41"/>
              <a:gd name="T37" fmla="*/ 2147483646 h 281"/>
              <a:gd name="T38" fmla="*/ 2147483646 w 41"/>
              <a:gd name="T39" fmla="*/ 2147483646 h 281"/>
              <a:gd name="T40" fmla="*/ 2147483646 w 41"/>
              <a:gd name="T41" fmla="*/ 2147483646 h 281"/>
              <a:gd name="T42" fmla="*/ 2147483646 w 41"/>
              <a:gd name="T43" fmla="*/ 2147483646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710555" y="1239520"/>
            <a:ext cx="50742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1. I love going to school.</a:t>
            </a:r>
            <a:endParaRPr lang="en-US" altLang="zh-CN" sz="2800"/>
          </a:p>
        </p:txBody>
      </p:sp>
      <p:sp>
        <p:nvSpPr>
          <p:cNvPr id="5" name="文本框 4"/>
          <p:cNvSpPr txBox="1"/>
          <p:nvPr/>
        </p:nvSpPr>
        <p:spPr>
          <a:xfrm>
            <a:off x="5710555" y="1689100"/>
            <a:ext cx="65836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2. I always have a good time at school. </a:t>
            </a:r>
            <a:endParaRPr lang="en-US" altLang="zh-CN" sz="2800"/>
          </a:p>
        </p:txBody>
      </p:sp>
      <p:sp>
        <p:nvSpPr>
          <p:cNvPr id="6" name="文本框 5"/>
          <p:cNvSpPr txBox="1"/>
          <p:nvPr/>
        </p:nvSpPr>
        <p:spPr>
          <a:xfrm>
            <a:off x="4663440" y="2607310"/>
            <a:ext cx="81400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1. When the bell rings, I run to the playground......</a:t>
            </a:r>
            <a:endParaRPr lang="en-US" altLang="zh-CN" sz="2800"/>
          </a:p>
        </p:txBody>
      </p:sp>
      <p:sp>
        <p:nvSpPr>
          <p:cNvPr id="9" name="文本框 8"/>
          <p:cNvSpPr txBox="1"/>
          <p:nvPr/>
        </p:nvSpPr>
        <p:spPr>
          <a:xfrm>
            <a:off x="4663440" y="3129280"/>
            <a:ext cx="65836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2. We often play games. </a:t>
            </a:r>
            <a:endParaRPr lang="en-US" altLang="zh-CN" sz="2800"/>
          </a:p>
        </p:txBody>
      </p:sp>
      <p:sp>
        <p:nvSpPr>
          <p:cNvPr id="10" name=" 2050"/>
          <p:cNvSpPr/>
          <p:nvPr/>
        </p:nvSpPr>
        <p:spPr bwMode="auto">
          <a:xfrm flipH="1">
            <a:off x="4401185" y="2586355"/>
            <a:ext cx="360045" cy="1008380"/>
          </a:xfrm>
          <a:custGeom>
            <a:avLst/>
            <a:gdLst>
              <a:gd name="T0" fmla="*/ 2147483646 w 41"/>
              <a:gd name="T1" fmla="*/ 2147483646 h 281"/>
              <a:gd name="T2" fmla="*/ 2147483646 w 41"/>
              <a:gd name="T3" fmla="*/ 2147483646 h 281"/>
              <a:gd name="T4" fmla="*/ 0 w 41"/>
              <a:gd name="T5" fmla="*/ 0 h 281"/>
              <a:gd name="T6" fmla="*/ 2147483646 w 41"/>
              <a:gd name="T7" fmla="*/ 2147483646 h 281"/>
              <a:gd name="T8" fmla="*/ 2147483646 w 41"/>
              <a:gd name="T9" fmla="*/ 2147483646 h 281"/>
              <a:gd name="T10" fmla="*/ 2147483646 w 41"/>
              <a:gd name="T11" fmla="*/ 2147483646 h 281"/>
              <a:gd name="T12" fmla="*/ 2147483646 w 41"/>
              <a:gd name="T13" fmla="*/ 2147483646 h 281"/>
              <a:gd name="T14" fmla="*/ 2147483646 w 41"/>
              <a:gd name="T15" fmla="*/ 2147483646 h 281"/>
              <a:gd name="T16" fmla="*/ 2147483646 w 41"/>
              <a:gd name="T17" fmla="*/ 2147483646 h 281"/>
              <a:gd name="T18" fmla="*/ 2147483646 w 41"/>
              <a:gd name="T19" fmla="*/ 2147483646 h 281"/>
              <a:gd name="T20" fmla="*/ 2147483646 w 41"/>
              <a:gd name="T21" fmla="*/ 2147483646 h 281"/>
              <a:gd name="T22" fmla="*/ 2147483646 w 41"/>
              <a:gd name="T23" fmla="*/ 2147483646 h 281"/>
              <a:gd name="T24" fmla="*/ 2147483646 w 41"/>
              <a:gd name="T25" fmla="*/ 2147483646 h 281"/>
              <a:gd name="T26" fmla="*/ 0 w 41"/>
              <a:gd name="T27" fmla="*/ 2147483646 h 281"/>
              <a:gd name="T28" fmla="*/ 2147483646 w 41"/>
              <a:gd name="T29" fmla="*/ 2147483646 h 281"/>
              <a:gd name="T30" fmla="*/ 2147483646 w 41"/>
              <a:gd name="T31" fmla="*/ 2147483646 h 281"/>
              <a:gd name="T32" fmla="*/ 2147483646 w 41"/>
              <a:gd name="T33" fmla="*/ 2147483646 h 281"/>
              <a:gd name="T34" fmla="*/ 2147483646 w 41"/>
              <a:gd name="T35" fmla="*/ 2147483646 h 281"/>
              <a:gd name="T36" fmla="*/ 2147483646 w 41"/>
              <a:gd name="T37" fmla="*/ 2147483646 h 281"/>
              <a:gd name="T38" fmla="*/ 2147483646 w 41"/>
              <a:gd name="T39" fmla="*/ 2147483646 h 281"/>
              <a:gd name="T40" fmla="*/ 2147483646 w 41"/>
              <a:gd name="T41" fmla="*/ 2147483646 h 281"/>
              <a:gd name="T42" fmla="*/ 2147483646 w 41"/>
              <a:gd name="T43" fmla="*/ 2147483646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5" grpId="0"/>
      <p:bldP spid="2" grpId="0"/>
      <p:bldP spid="6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Picture 10" descr="C:\Users\Administrator\Desktop\ppt图片\小学生背书包上学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277350" y="5060315"/>
            <a:ext cx="1993265" cy="15392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Rectangle 2"/>
          <p:cNvSpPr>
            <a:spLocks noGrp="1"/>
          </p:cNvSpPr>
          <p:nvPr>
            <p:ph type="title"/>
          </p:nvPr>
        </p:nvSpPr>
        <p:spPr>
          <a:xfrm>
            <a:off x="5004435" y="1420495"/>
            <a:ext cx="3771900" cy="490220"/>
          </a:xfrm>
        </p:spPr>
        <p:txBody>
          <a:bodyPr vert="horz" wrap="square" lIns="0" tIns="45720" rIns="0" bIns="0" anchor="b"/>
          <a:p>
            <a:pPr algn="l" defTabSz="914400" eaLnBrk="1" hangingPunct="1">
              <a:buClrTx/>
              <a:buSzTx/>
              <a:buFontTx/>
              <a:defRPr/>
            </a:pP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Sam's day at school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2772" name="Rectangle 3"/>
          <p:cNvSpPr>
            <a:spLocks noGrp="1"/>
          </p:cNvSpPr>
          <p:nvPr>
            <p:ph idx="1"/>
          </p:nvPr>
        </p:nvSpPr>
        <p:spPr>
          <a:xfrm>
            <a:off x="3049270" y="2240280"/>
            <a:ext cx="8497888" cy="3364230"/>
          </a:xfrm>
        </p:spPr>
        <p:txBody>
          <a:bodyPr vert="horz" wrap="square" lIns="91440" tIns="45720" rIns="91440" bIns="45720" anchor="t">
            <a:normAutofit lnSpcReduction="10000"/>
          </a:bodyPr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Sam is a ____________________. He loves going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to school. Sam's school is ______ to his home, so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he always ____________ on foot. His classes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__________ 8 a.m. His ____________</a:t>
            </a:r>
            <a:r>
              <a:rPr lang="en-US" altLang="zh-CN" sz="2800" i="1" dirty="0">
                <a:latin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</a:rPr>
              <a:t>is Geography.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He ___________________ different places in the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world.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2228" name="Rectangle 4"/>
          <p:cNvSpPr/>
          <p:nvPr/>
        </p:nvSpPr>
        <p:spPr>
          <a:xfrm>
            <a:off x="4345940" y="2239963"/>
            <a:ext cx="388874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junior high school student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29" name="Rectangle 5"/>
          <p:cNvSpPr/>
          <p:nvPr/>
        </p:nvSpPr>
        <p:spPr>
          <a:xfrm>
            <a:off x="6944043" y="2834005"/>
            <a:ext cx="9144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close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30" name="Rectangle 6"/>
          <p:cNvSpPr/>
          <p:nvPr/>
        </p:nvSpPr>
        <p:spPr>
          <a:xfrm>
            <a:off x="4653598" y="3343275"/>
            <a:ext cx="221869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goes to school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31" name="Rectangle 7"/>
          <p:cNvSpPr/>
          <p:nvPr/>
        </p:nvSpPr>
        <p:spPr>
          <a:xfrm>
            <a:off x="3337878" y="3897948"/>
            <a:ext cx="114173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start at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32" name="Rectangle 8"/>
          <p:cNvSpPr/>
          <p:nvPr/>
        </p:nvSpPr>
        <p:spPr>
          <a:xfrm>
            <a:off x="6362700" y="3976370"/>
            <a:ext cx="256413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favourite subject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33" name="Rectangle 9"/>
          <p:cNvSpPr/>
          <p:nvPr/>
        </p:nvSpPr>
        <p:spPr>
          <a:xfrm>
            <a:off x="3698240" y="4474210"/>
            <a:ext cx="32461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enjoys learning about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356360" y="107315"/>
            <a:ext cx="7147560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5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Activity 4: Retell the text</a:t>
            </a:r>
            <a:endParaRPr lang="en-US" sz="5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  <p:bldP spid="52230" grpId="0"/>
      <p:bldP spid="52231" grpId="0"/>
      <p:bldP spid="52232" grpId="0"/>
      <p:bldP spid="522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3"/>
          <p:cNvSpPr>
            <a:spLocks noGrp="1"/>
          </p:cNvSpPr>
          <p:nvPr>
            <p:ph idx="1"/>
          </p:nvPr>
        </p:nvSpPr>
        <p:spPr>
          <a:xfrm>
            <a:off x="1828800" y="695325"/>
            <a:ext cx="8757285" cy="5946775"/>
          </a:xfrm>
        </p:spPr>
        <p:txBody>
          <a:bodyPr vert="horz" wrap="square" lIns="91440" tIns="45720" rIns="91440" bIns="45720" anchor="t">
            <a:normAutofit lnSpcReduction="10000"/>
          </a:bodyPr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In the morning, he usually ______ Chinese, </a:t>
            </a:r>
            <a:r>
              <a:rPr lang="en-US" altLang="zh-CN" sz="2800" err="1">
                <a:latin typeface="Times New Roman" panose="02020603050405020304" pitchFamily="18" charset="0"/>
              </a:rPr>
              <a:t>Maths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and English. He ________________ at 9:50 a.m. When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the bell rings, Sam __________________ with his best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friends Tom and Jack. They often __________. Break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__________10:10 a.m. His ______ is usually from 11:50 a.m.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to 12:30 p.m. His ______________ end at 3:30 p.m. Then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Sam, Tom and Jack take part in _____________________.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They make __________ together. Sam always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_____________ at school.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3252" name="Rectangle 4"/>
          <p:cNvSpPr/>
          <p:nvPr/>
        </p:nvSpPr>
        <p:spPr>
          <a:xfrm>
            <a:off x="5782945" y="773113"/>
            <a:ext cx="117157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studies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3" name="Rectangle 5"/>
          <p:cNvSpPr/>
          <p:nvPr/>
        </p:nvSpPr>
        <p:spPr>
          <a:xfrm>
            <a:off x="4421188" y="1363980"/>
            <a:ext cx="28301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has morning break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4" name="Rectangle 6"/>
          <p:cNvSpPr/>
          <p:nvPr/>
        </p:nvSpPr>
        <p:spPr>
          <a:xfrm>
            <a:off x="4781233" y="1925955"/>
            <a:ext cx="41767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runs to the playground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5" name="Rectangle 7"/>
          <p:cNvSpPr/>
          <p:nvPr/>
        </p:nvSpPr>
        <p:spPr>
          <a:xfrm>
            <a:off x="6862763" y="2572385"/>
            <a:ext cx="20161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play games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6" name="Rectangle 8"/>
          <p:cNvSpPr/>
          <p:nvPr/>
        </p:nvSpPr>
        <p:spPr>
          <a:xfrm>
            <a:off x="2189798" y="3148648"/>
            <a:ext cx="18002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ends at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7" name="Rectangle 9"/>
          <p:cNvSpPr/>
          <p:nvPr/>
        </p:nvSpPr>
        <p:spPr>
          <a:xfrm>
            <a:off x="5940743" y="3152775"/>
            <a:ext cx="9734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lunch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8" name="Rectangle 10"/>
          <p:cNvSpPr/>
          <p:nvPr/>
        </p:nvSpPr>
        <p:spPr>
          <a:xfrm>
            <a:off x="4422458" y="4299268"/>
            <a:ext cx="26231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afternoon classes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9" name="Rectangle 11"/>
          <p:cNvSpPr/>
          <p:nvPr/>
        </p:nvSpPr>
        <p:spPr>
          <a:xfrm>
            <a:off x="6438265" y="4803775"/>
            <a:ext cx="38163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school band practice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60" name="Rectangle 12"/>
          <p:cNvSpPr/>
          <p:nvPr/>
        </p:nvSpPr>
        <p:spPr>
          <a:xfrm>
            <a:off x="3599815" y="5444808"/>
            <a:ext cx="18332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great music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61" name="Rectangle 13"/>
          <p:cNvSpPr/>
          <p:nvPr/>
        </p:nvSpPr>
        <p:spPr>
          <a:xfrm>
            <a:off x="1829435" y="5966778"/>
            <a:ext cx="24263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has a good time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53" grpId="0"/>
      <p:bldP spid="53254" grpId="0"/>
      <p:bldP spid="53255" grpId="0"/>
      <p:bldP spid="53256" grpId="0"/>
      <p:bldP spid="53257" grpId="0"/>
      <p:bldP spid="53258" grpId="0"/>
      <p:bldP spid="53259" grpId="0"/>
      <p:bldP spid="53260" grpId="0"/>
      <p:bldP spid="532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云形标注 4"/>
          <p:cNvSpPr/>
          <p:nvPr/>
        </p:nvSpPr>
        <p:spPr>
          <a:xfrm rot="21240000" flipH="1">
            <a:off x="83820" y="2105660"/>
            <a:ext cx="2880360" cy="187261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云形标注 3"/>
          <p:cNvSpPr/>
          <p:nvPr/>
        </p:nvSpPr>
        <p:spPr>
          <a:xfrm>
            <a:off x="3107690" y="2033905"/>
            <a:ext cx="2880360" cy="187261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6225540" y="348615"/>
            <a:ext cx="5930900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Do you want to study in Sam's school or do you want to study in this school</a:t>
            </a:r>
            <a:r>
              <a:rPr lang="zh-CN" alt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（</a:t>
            </a:r>
            <a:r>
              <a:rPr 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Middle School Attached to Sun Yat-sen University</a:t>
            </a:r>
            <a:r>
              <a:rPr lang="zh-CN" alt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）</a:t>
            </a:r>
            <a:r>
              <a:rPr 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?</a:t>
            </a:r>
            <a:endParaRPr lang="en-US" sz="2800" b="1">
              <a:solidFill>
                <a:srgbClr val="0D0D0D"/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  <a:p>
            <a:pPr algn="l"/>
            <a:endParaRPr lang="en-US" sz="28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marL="457200" indent="-457200" algn="l">
              <a:buFont typeface="Wingdings" panose="05000000000000000000" charset="0"/>
              <a:buChar char=""/>
            </a:pPr>
            <a:r>
              <a:rPr 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I want to study in Sam's school because ......</a:t>
            </a:r>
            <a:endParaRPr lang="en-US" sz="2800" b="1">
              <a:solidFill>
                <a:srgbClr val="0D0D0D"/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  <a:p>
            <a:pPr algn="l"/>
            <a:endParaRPr lang="en-US" sz="28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marL="457200" indent="-457200" algn="l">
              <a:buFont typeface="Wingdings" panose="05000000000000000000" charset="0"/>
              <a:buChar char=""/>
            </a:pPr>
            <a:r>
              <a:rPr 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I'd like to study in this school because...</a:t>
            </a:r>
            <a:endParaRPr lang="en-US" sz="28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endParaRPr lang="en-US" sz="2800"/>
          </a:p>
        </p:txBody>
      </p:sp>
      <p:pic>
        <p:nvPicPr>
          <p:cNvPr id="2" name="图片 1" descr="thinking"/>
          <p:cNvPicPr>
            <a:picLocks noChangeAspect="1"/>
          </p:cNvPicPr>
          <p:nvPr/>
        </p:nvPicPr>
        <p:blipFill>
          <a:blip r:embed="rId1">
            <a:clrChange>
              <a:clrFrom>
                <a:srgbClr val="F6CA47">
                  <a:alpha val="100000"/>
                </a:srgbClr>
              </a:clrFrom>
              <a:clrTo>
                <a:srgbClr val="F6CA47">
                  <a:alpha val="100000"/>
                  <a:alpha val="0"/>
                </a:srgbClr>
              </a:clrTo>
            </a:clrChange>
          </a:blip>
          <a:srcRect l="8781" r="5854" b="5030"/>
          <a:stretch>
            <a:fillRect/>
          </a:stretch>
        </p:blipFill>
        <p:spPr>
          <a:xfrm>
            <a:off x="1668145" y="3242310"/>
            <a:ext cx="2481580" cy="3554730"/>
          </a:xfrm>
          <a:prstGeom prst="ellipse">
            <a:avLst/>
          </a:prstGeom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2"/>
          <a:srcRect l="4408" t="7568" r="6483" b="9414"/>
          <a:stretch>
            <a:fillRect/>
          </a:stretch>
        </p:blipFill>
        <p:spPr bwMode="auto">
          <a:xfrm>
            <a:off x="3283585" y="2214245"/>
            <a:ext cx="2406015" cy="143129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56999"/>
              </a:srgbClr>
            </a:outerShdw>
          </a:effectLst>
        </p:spPr>
      </p:pic>
      <p:pic>
        <p:nvPicPr>
          <p:cNvPr id="3" name="图片 2" descr="1 (1)"/>
          <p:cNvPicPr>
            <a:picLocks noChangeAspect="1"/>
          </p:cNvPicPr>
          <p:nvPr/>
        </p:nvPicPr>
        <p:blipFill>
          <a:blip r:embed="rId3"/>
          <a:srcRect l="-2343" t="9778" r="8712" b="15496"/>
          <a:stretch>
            <a:fillRect/>
          </a:stretch>
        </p:blipFill>
        <p:spPr>
          <a:xfrm>
            <a:off x="216535" y="2214245"/>
            <a:ext cx="2613660" cy="1601470"/>
          </a:xfrm>
          <a:prstGeom prst="ellipse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02790" y="348615"/>
            <a:ext cx="3783965" cy="11068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66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Discussion</a:t>
            </a:r>
            <a:endParaRPr lang="en-US" sz="66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" name="文本框 18"/>
          <p:cNvSpPr txBox="1"/>
          <p:nvPr/>
        </p:nvSpPr>
        <p:spPr>
          <a:xfrm>
            <a:off x="1356360" y="910590"/>
            <a:ext cx="272478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Homework</a:t>
            </a:r>
            <a:endParaRPr lang="en-US" sz="4400"/>
          </a:p>
        </p:txBody>
      </p:sp>
      <p:sp>
        <p:nvSpPr>
          <p:cNvPr id="60418" name="文本框 3"/>
          <p:cNvSpPr txBox="1"/>
          <p:nvPr/>
        </p:nvSpPr>
        <p:spPr>
          <a:xfrm>
            <a:off x="1066800" y="2291715"/>
            <a:ext cx="1036828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 eaLnBrk="0" hangingPunct="0"/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1. </a:t>
            </a:r>
            <a:r>
              <a:rPr lang="zh-CN" alt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复习</a:t>
            </a:r>
            <a:r>
              <a:rPr lang="en-US" altLang="zh-CN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unit1</a:t>
            </a:r>
            <a:r>
              <a:rPr lang="zh-CN" alt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，周四单元测试，一定一定把课文背熟。</a:t>
            </a:r>
            <a:endParaRPr lang="zh-CN" altLang="en-US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algn="l" eaLnBrk="0" hangingPunct="0"/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2. B</a:t>
            </a:r>
            <a:r>
              <a:rPr lang="zh-CN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册</a:t>
            </a:r>
            <a:r>
              <a:rPr lang="en-US" altLang="zh-CN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Unit2 reading</a:t>
            </a:r>
            <a:r>
              <a:rPr lang="zh-CN" altLang="en-US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部分。</a:t>
            </a:r>
            <a:endParaRPr lang="zh-CN" altLang="en-US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4304</Words>
  <Application>WPS 演示</Application>
  <PresentationFormat>自定义</PresentationFormat>
  <Paragraphs>285</Paragraphs>
  <Slides>19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2" baseType="lpstr">
      <vt:lpstr>Arial</vt:lpstr>
      <vt:lpstr>宋体</vt:lpstr>
      <vt:lpstr>Wingdings</vt:lpstr>
      <vt:lpstr>Calibri</vt:lpstr>
      <vt:lpstr>Comic Sans MS</vt:lpstr>
      <vt:lpstr>微软雅黑</vt:lpstr>
      <vt:lpstr>Cooper Black</vt:lpstr>
      <vt:lpstr>隶书</vt:lpstr>
      <vt:lpstr>Times New Roman</vt:lpstr>
      <vt:lpstr>Arial Unicode MS</vt:lpstr>
      <vt:lpstr>Calibri Light</vt:lpstr>
      <vt:lpstr>Wingdings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Sam's day at school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http:/www.ypppt.com</cp:keywords>
  <dc:description>http://www.ypppt.com/</dc:description>
  <cp:lastModifiedBy>Admin</cp:lastModifiedBy>
  <cp:revision>16</cp:revision>
  <dcterms:created xsi:type="dcterms:W3CDTF">2016-09-17T14:09:00Z</dcterms:created>
  <dcterms:modified xsi:type="dcterms:W3CDTF">2018-01-05T08:46:20Z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