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61" r:id="rId4"/>
    <p:sldId id="258" r:id="rId5"/>
    <p:sldId id="260" r:id="rId6"/>
    <p:sldId id="262" r:id="rId7"/>
    <p:sldId id="263" r:id="rId8"/>
    <p:sldId id="264" r:id="rId9"/>
    <p:sldId id="306" r:id="rId10"/>
    <p:sldId id="30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89" r:id="rId21"/>
    <p:sldId id="291" r:id="rId22"/>
    <p:sldId id="290" r:id="rId23"/>
    <p:sldId id="277" r:id="rId24"/>
    <p:sldId id="278" r:id="rId25"/>
    <p:sldId id="280" r:id="rId26"/>
    <p:sldId id="281" r:id="rId27"/>
    <p:sldId id="282" r:id="rId28"/>
    <p:sldId id="308" r:id="rId29"/>
    <p:sldId id="309" r:id="rId30"/>
    <p:sldId id="284" r:id="rId31"/>
    <p:sldId id="292" r:id="rId32"/>
    <p:sldId id="310" r:id="rId33"/>
    <p:sldId id="311" r:id="rId34"/>
    <p:sldId id="285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70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2016/2/25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013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47105"/>
          <p:cNvSpPr>
            <a:spLocks noGrp="1" noRot="1" noChangeAspect="1" noTextEdi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7107" name="文本占位符 4710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pPr lvl="0"/>
            <a:r>
              <a:rPr lang="zh-CN" altLang="en-US" dirty="0"/>
              <a:t>解答第三题，引出第四题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altLang="zh-CN" sz="1200" dirty="0"/>
              <a:t>31</a:t>
            </a:fld>
            <a:endParaRPr lang="zh-CN" sz="1200" dirty="0"/>
          </a:p>
        </p:txBody>
      </p:sp>
    </p:spTree>
    <p:extLst>
      <p:ext uri="{BB962C8B-B14F-4D97-AF65-F5344CB8AC3E}">
        <p14:creationId xmlns:p14="http://schemas.microsoft.com/office/powerpoint/2010/main" val="3525666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1488017" y="2133600"/>
            <a:ext cx="9503833" cy="10795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 anchorCtr="1"/>
          <a:lstStyle>
            <a:lvl1pPr lvl="0" algn="l">
              <a:defRPr sz="3600" b="0" kern="1200" baseline="0">
                <a:solidFill>
                  <a:schemeClr val="tx2"/>
                </a:solidFill>
                <a:ea typeface="宋体" charset="-122"/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972733" y="3500438"/>
            <a:ext cx="8534400" cy="6477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l">
              <a:buNone/>
              <a:defRPr sz="2800" kern="1200">
                <a:ea typeface="宋体" charset="-122"/>
              </a:defRPr>
            </a:lvl1pPr>
            <a:lvl2pPr marL="457200" lvl="1" indent="-457200" algn="ctr">
              <a:buNone/>
              <a:defRPr sz="2800" kern="1200">
                <a:latin typeface="Arial" charset="0"/>
                <a:ea typeface="宋体" charset="-122"/>
              </a:defRPr>
            </a:lvl2pPr>
            <a:lvl3pPr marL="914400" lvl="2" indent="-914400" algn="ctr">
              <a:buNone/>
              <a:defRPr sz="2800" kern="1200">
                <a:latin typeface="Arial" charset="0"/>
                <a:ea typeface="宋体" charset="-122"/>
              </a:defRPr>
            </a:lvl3pPr>
            <a:lvl4pPr marL="1371600" lvl="3" indent="-1371600" algn="ctr">
              <a:buNone/>
              <a:defRPr sz="2800" kern="1200">
                <a:latin typeface="Arial" charset="0"/>
                <a:ea typeface="宋体" charset="-122"/>
              </a:defRPr>
            </a:lvl4pPr>
            <a:lvl5pPr marL="1828800" lvl="4" indent="-1828800" algn="ctr">
              <a:buNone/>
              <a:defRPr sz="2800" kern="1200">
                <a:latin typeface="Arial" charset="0"/>
                <a:ea typeface="宋体" charset="-122"/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endParaRPr lang="en-US" altLang="x-none" dirty="0"/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endParaRPr lang="en-US" altLang="x-none" dirty="0"/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/>
          <a:p>
            <a:fld id="{9A0DB2DC-4C9A-4742-B13C-FB6460FD3503}" type="slidenum">
              <a:rPr lang="zh-CN" altLang="en-US" dirty="0"/>
              <a:t>‹#›</a:t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339850"/>
            <a:ext cx="5376672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339850"/>
            <a:ext cx="5376672" cy="4527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0" y="457201"/>
            <a:ext cx="5970588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592762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592762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 dirty="0"/>
              <a:t>‹#›</a:t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22337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339850"/>
            <a:ext cx="10972800" cy="45275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32.png"/><Relationship Id="rId7" Type="http://schemas.openxmlformats.org/officeDocument/2006/relationships/slide" Target="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图片 36866" descr="luxun3三味书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015" y="986790"/>
            <a:ext cx="4933950" cy="584771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55987" y="5080"/>
            <a:ext cx="9503833" cy="1079500"/>
          </a:xfrm>
        </p:spPr>
        <p:txBody>
          <a:bodyPr/>
          <a:lstStyle/>
          <a:p>
            <a:r>
              <a:rPr lang="zh-CN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从百草园到三味书屋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81013" y="1014413"/>
            <a:ext cx="8534400" cy="647700"/>
          </a:xfrm>
        </p:spPr>
        <p:txBody>
          <a:bodyPr/>
          <a:lstStyle/>
          <a:p>
            <a:pPr algn="ctr"/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鲁迅</a:t>
            </a:r>
          </a:p>
        </p:txBody>
      </p:sp>
      <p:pic>
        <p:nvPicPr>
          <p:cNvPr id="36866" name="图片 36865" descr="bcw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15" y="915035"/>
            <a:ext cx="5311775" cy="596392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作者简介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21100" y="313690"/>
            <a:ext cx="8263890" cy="4930140"/>
          </a:xfrm>
        </p:spPr>
        <p:txBody>
          <a:bodyPr/>
          <a:lstStyle/>
          <a:p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鲁迅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(1881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－－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1936)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，原名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周树人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字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豫才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，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浙江绍兴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人，伟大的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文学家、思想家、革命家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他出身于破落封建家庭，</a:t>
            </a:r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1902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年他去日本学医，后从事文艺工作，企图用以改变国民精神。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他的著作以小说、杂文为主，代表作有小说集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《呐喊》《彷徨》《故事新编》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等，散文集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《朝花夕拾》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(原名《旧事重提》)，散文诗集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《野草》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，杂文集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《坟》《热风》《华盖集》《南腔北调集》《三闲集》《二心集》《而已集》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等。这些作品是我国现代文学中一笔巨大的财富，也是极其宝贵的思想文化遗产。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《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从百草园到三味书屋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  <a:sym typeface="+mn-ea"/>
              </a:rPr>
              <a:t>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选自</a:t>
            </a:r>
            <a:r>
              <a:rPr lang="en-US" altLang="zh-CN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《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朝花夕拾</a:t>
            </a:r>
            <a:r>
              <a:rPr lang="en-US" altLang="zh-CN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/>
          </a:p>
        </p:txBody>
      </p:sp>
      <p:sp>
        <p:nvSpPr>
          <p:cNvPr id="4117" name="椭圆 4116" descr="2"/>
          <p:cNvSpPr/>
          <p:nvPr/>
        </p:nvSpPr>
        <p:spPr>
          <a:xfrm>
            <a:off x="334645" y="1693545"/>
            <a:ext cx="3581400" cy="4648200"/>
          </a:xfrm>
          <a:prstGeom prst="ellipse">
            <a:avLst/>
          </a:prstGeom>
          <a:blipFill rotWithShape="0">
            <a:blip r:embed="rId2"/>
            <a:stretch>
              <a:fillRect/>
            </a:stretch>
          </a:blipFill>
          <a:ln w="57150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文本占位符 37891" descr="10a"/>
          <p:cNvPicPr>
            <a:picLocks noGrp="1" noChangeAspect="1"/>
          </p:cNvPicPr>
          <p:nvPr>
            <p:ph type="body" idx="1"/>
          </p:nvPr>
        </p:nvPicPr>
        <p:blipFill>
          <a:blip r:embed="rId2"/>
          <a:stretch>
            <a:fillRect/>
          </a:stretch>
        </p:blipFill>
        <p:spPr>
          <a:xfrm>
            <a:off x="1847850" y="261938"/>
            <a:ext cx="3003550" cy="6119812"/>
          </a:xfrm>
        </p:spPr>
      </p:pic>
      <p:pic>
        <p:nvPicPr>
          <p:cNvPr id="37893" name="图片 37892" descr="Luxu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233" y="199390"/>
            <a:ext cx="4321175" cy="630872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78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3300"/>
                </a:solidFill>
                <a:latin typeface="宋体" pitchFamily="2" charset="-122"/>
                <a:ea typeface="宋体" pitchFamily="2" charset="-122"/>
                <a:sym typeface="+mn-ea"/>
              </a:rPr>
              <a:t>作品简介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0235" y="1339850"/>
            <a:ext cx="8189595" cy="4527550"/>
          </a:xfrm>
        </p:spPr>
        <p:txBody>
          <a:bodyPr/>
          <a:lstStyle/>
          <a:p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朝花夕拾</a:t>
            </a:r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是鲁迅先生的一本</a:t>
            </a: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回忆性散文集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，共搜集了10篇文章，大部分作品是作者回忆自己童年、少年时代生活的。最初以“旧事重提”为总题目，陆续发表于</a:t>
            </a:r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莽原</a:t>
            </a:r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半月刊，后改名为“朝花夕拾”，意为“在傍晚拣拾早晨的落花”。本书是了解与研究鲁迅早期生活、思想和当时社会风貌的重要文献。</a:t>
            </a:r>
            <a:endParaRPr lang="zh-CN" altLang="en-US" b="1" dirty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endParaRPr lang="zh-CN" altLang="en-US"/>
          </a:p>
        </p:txBody>
      </p:sp>
      <p:pic>
        <p:nvPicPr>
          <p:cNvPr id="8195" name="Picture 3" descr="从百草园到三味书屋-朝花夕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6685" y="1483678"/>
            <a:ext cx="3059113" cy="342900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/>
          </p:cNvSpPr>
          <p:nvPr>
            <p:ph type="title"/>
          </p:nvPr>
        </p:nvSpPr>
        <p:spPr>
          <a:xfrm>
            <a:off x="1524000" y="0"/>
            <a:ext cx="8540750" cy="1143000"/>
          </a:xfrm>
        </p:spPr>
        <p:txBody>
          <a:bodyPr vert="horz" wrap="square" lIns="91440" tIns="45720" rIns="91440" bIns="45720" anchor="ctr"/>
          <a:lstStyle/>
          <a:p>
            <a:pPr lvl="0"/>
            <a:r>
              <a:rPr lang="zh-CN" altLang="en-US" sz="4000" dirty="0">
                <a:ea typeface="华文隶书" pitchFamily="2" charset="-122"/>
              </a:rPr>
              <a:t>下列划线字你能正确地读出来吗？</a:t>
            </a:r>
          </a:p>
        </p:txBody>
      </p:sp>
      <p:sp>
        <p:nvSpPr>
          <p:cNvPr id="10243" name="Rectangle 3"/>
          <p:cNvSpPr>
            <a:spLocks noGrp="1" noRot="1"/>
          </p:cNvSpPr>
          <p:nvPr>
            <p:ph type="body"/>
          </p:nvPr>
        </p:nvSpPr>
        <p:spPr>
          <a:xfrm>
            <a:off x="1524000" y="981075"/>
            <a:ext cx="9144000" cy="4679950"/>
          </a:xfrm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 b="1" dirty="0">
                <a:solidFill>
                  <a:srgbClr val="002060"/>
                </a:solidFill>
                <a:effectLst/>
              </a:rPr>
              <a:t>确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凿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 菜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畦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桑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椹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）               轻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捷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 油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蛉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斑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蝥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）                       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缠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络（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攒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   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珊瑚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      ）                                          宿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儒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敛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   （     ）      脑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髓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 ）                       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陌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生（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觅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食（     ）     竹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筛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 （      ）          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秕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谷（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窦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   （     ）      蝉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蜕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 ）    书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塾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） 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渊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博（     ）     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倜傥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（          ） 人声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鼎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沸（       ）     人迹</a:t>
            </a:r>
            <a:r>
              <a:rPr lang="zh-CN" altLang="en-US" b="1" u="sng" dirty="0">
                <a:solidFill>
                  <a:srgbClr val="002060"/>
                </a:solidFill>
                <a:effectLst/>
              </a:rPr>
              <a:t>罕</a:t>
            </a:r>
            <a:r>
              <a:rPr lang="zh-CN" altLang="en-US" b="1" dirty="0">
                <a:solidFill>
                  <a:srgbClr val="002060"/>
                </a:solidFill>
                <a:effectLst/>
              </a:rPr>
              <a:t>至（       ）</a:t>
            </a:r>
          </a:p>
        </p:txBody>
      </p:sp>
      <p:sp>
        <p:nvSpPr>
          <p:cNvPr id="10244" name="Text Box 4" descr="2"/>
          <p:cNvSpPr txBox="1"/>
          <p:nvPr/>
        </p:nvSpPr>
        <p:spPr>
          <a:xfrm>
            <a:off x="3071813" y="981075"/>
            <a:ext cx="1008062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záo</a:t>
            </a:r>
            <a:r>
              <a:rPr lang="en-US" altLang="zh-CN" sz="3200">
                <a:latin typeface="Arial" charset="0"/>
                <a:ea typeface="宋体" pitchFamily="2" charset="-122"/>
              </a:rPr>
              <a:t>  </a:t>
            </a:r>
          </a:p>
        </p:txBody>
      </p:sp>
      <p:sp>
        <p:nvSpPr>
          <p:cNvPr id="10245" name="Text Box 5" descr="2"/>
          <p:cNvSpPr txBox="1"/>
          <p:nvPr/>
        </p:nvSpPr>
        <p:spPr>
          <a:xfrm>
            <a:off x="6024563" y="1773238"/>
            <a:ext cx="215900" cy="36576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en-US" sz="1800" dirty="0">
              <a:latin typeface="Arial" charset="0"/>
              <a:ea typeface="宋体" pitchFamily="2" charset="-122"/>
            </a:endParaRPr>
          </a:p>
        </p:txBody>
      </p:sp>
      <p:sp>
        <p:nvSpPr>
          <p:cNvPr id="10246" name="Text Box 6" descr="2"/>
          <p:cNvSpPr txBox="1"/>
          <p:nvPr/>
        </p:nvSpPr>
        <p:spPr>
          <a:xfrm>
            <a:off x="6024563" y="981075"/>
            <a:ext cx="647700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qí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47" name="Text Box 7" descr="2"/>
          <p:cNvSpPr txBox="1"/>
          <p:nvPr/>
        </p:nvSpPr>
        <p:spPr>
          <a:xfrm>
            <a:off x="8112125" y="1628775"/>
            <a:ext cx="720725" cy="36576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en-US" sz="1800" dirty="0">
              <a:latin typeface="Arial" charset="0"/>
              <a:ea typeface="宋体" pitchFamily="2" charset="-122"/>
            </a:endParaRPr>
          </a:p>
        </p:txBody>
      </p:sp>
      <p:sp>
        <p:nvSpPr>
          <p:cNvPr id="10248" name="Text Box 8" descr="2"/>
          <p:cNvSpPr txBox="1"/>
          <p:nvPr/>
        </p:nvSpPr>
        <p:spPr>
          <a:xfrm>
            <a:off x="8616950" y="981075"/>
            <a:ext cx="1081088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shèn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49" name="Text Box 9" descr="2"/>
          <p:cNvSpPr txBox="1"/>
          <p:nvPr/>
        </p:nvSpPr>
        <p:spPr>
          <a:xfrm>
            <a:off x="3071813" y="1484313"/>
            <a:ext cx="7207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jié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0" name="Text Box 10" descr="2"/>
          <p:cNvSpPr txBox="1"/>
          <p:nvPr/>
        </p:nvSpPr>
        <p:spPr>
          <a:xfrm>
            <a:off x="5951538" y="1484313"/>
            <a:ext cx="9366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líng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1" name="Text Box 11" descr="2"/>
          <p:cNvSpPr txBox="1"/>
          <p:nvPr/>
        </p:nvSpPr>
        <p:spPr>
          <a:xfrm>
            <a:off x="8616950" y="1412875"/>
            <a:ext cx="1296988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máo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2" name="Text Box 12" descr="2"/>
          <p:cNvSpPr txBox="1"/>
          <p:nvPr/>
        </p:nvSpPr>
        <p:spPr>
          <a:xfrm>
            <a:off x="2927350" y="1916113"/>
            <a:ext cx="11525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chán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3" name="Text Box 13" descr="2"/>
          <p:cNvSpPr txBox="1"/>
          <p:nvPr/>
        </p:nvSpPr>
        <p:spPr>
          <a:xfrm>
            <a:off x="5735638" y="1916113"/>
            <a:ext cx="11525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cuán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4" name="Text Box 14" descr="2"/>
          <p:cNvSpPr txBox="1"/>
          <p:nvPr/>
        </p:nvSpPr>
        <p:spPr>
          <a:xfrm>
            <a:off x="8616950" y="1916113"/>
            <a:ext cx="18002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sh</a:t>
            </a:r>
            <a:r>
              <a:rPr lang="en-US" altLang="zh-CN" sz="3200" b="1" err="1">
                <a:latin typeface="Times New Roman" pitchFamily="18" charset="0"/>
                <a:ea typeface="宋体" pitchFamily="2" charset="-122"/>
              </a:rPr>
              <a:t>ā</a:t>
            </a:r>
            <a:r>
              <a:rPr lang="en-US" altLang="zh-CN" sz="3200" err="1">
                <a:latin typeface="Arial" charset="0"/>
                <a:ea typeface="宋体" pitchFamily="2" charset="-122"/>
              </a:rPr>
              <a:t>n</a:t>
            </a:r>
            <a:r>
              <a:rPr lang="en-US" altLang="zh-CN" sz="3200">
                <a:latin typeface="Arial" charset="0"/>
                <a:ea typeface="宋体" pitchFamily="2" charset="-122"/>
              </a:rPr>
              <a:t> </a:t>
            </a:r>
            <a:r>
              <a:rPr lang="en-US" altLang="zh-CN" sz="3200" err="1">
                <a:latin typeface="Arial" charset="0"/>
                <a:ea typeface="宋体" pitchFamily="2" charset="-122"/>
              </a:rPr>
              <a:t>hú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5" name="Text Box 15" descr="2"/>
          <p:cNvSpPr txBox="1"/>
          <p:nvPr/>
        </p:nvSpPr>
        <p:spPr>
          <a:xfrm>
            <a:off x="3287713" y="3068638"/>
            <a:ext cx="936625" cy="36576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en-US" sz="1800" dirty="0">
              <a:latin typeface="Arial" charset="0"/>
              <a:ea typeface="宋体" pitchFamily="2" charset="-122"/>
            </a:endParaRPr>
          </a:p>
        </p:txBody>
      </p:sp>
      <p:sp>
        <p:nvSpPr>
          <p:cNvPr id="10257" name="Text Box 17" descr="2"/>
          <p:cNvSpPr txBox="1"/>
          <p:nvPr/>
        </p:nvSpPr>
        <p:spPr>
          <a:xfrm>
            <a:off x="5808663" y="2420938"/>
            <a:ext cx="865187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liǎn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58" name="Text Box 18" descr="2"/>
          <p:cNvSpPr txBox="1"/>
          <p:nvPr/>
        </p:nvSpPr>
        <p:spPr>
          <a:xfrm>
            <a:off x="8688388" y="2420938"/>
            <a:ext cx="1008062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dirty="0">
                <a:latin typeface="Arial" charset="0"/>
                <a:ea typeface="宋体" pitchFamily="2" charset="-122"/>
              </a:rPr>
              <a:t> </a:t>
            </a:r>
            <a:r>
              <a:rPr lang="en-US" altLang="zh-CN" sz="3200" err="1">
                <a:latin typeface="Arial" charset="0"/>
                <a:ea typeface="宋体" pitchFamily="2" charset="-122"/>
              </a:rPr>
              <a:t>suǐ</a:t>
            </a:r>
            <a:r>
              <a:rPr lang="en-US" altLang="zh-CN" sz="3200">
                <a:latin typeface="Arial" charset="0"/>
                <a:ea typeface="宋体" pitchFamily="2" charset="-122"/>
              </a:rPr>
              <a:t> </a:t>
            </a:r>
          </a:p>
        </p:txBody>
      </p:sp>
      <p:sp>
        <p:nvSpPr>
          <p:cNvPr id="10259" name="Text Box 19" descr="2"/>
          <p:cNvSpPr txBox="1"/>
          <p:nvPr/>
        </p:nvSpPr>
        <p:spPr>
          <a:xfrm>
            <a:off x="3071813" y="2924175"/>
            <a:ext cx="863600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mò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0" name="Text Box 20" descr="2"/>
          <p:cNvSpPr txBox="1"/>
          <p:nvPr/>
        </p:nvSpPr>
        <p:spPr>
          <a:xfrm>
            <a:off x="6024563" y="2924175"/>
            <a:ext cx="7207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mì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1" name="Text Box 21" descr="2"/>
          <p:cNvSpPr txBox="1"/>
          <p:nvPr/>
        </p:nvSpPr>
        <p:spPr>
          <a:xfrm>
            <a:off x="8832850" y="2924175"/>
            <a:ext cx="1079500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shāi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2" name="Text Box 22" descr="2"/>
          <p:cNvSpPr txBox="1"/>
          <p:nvPr/>
        </p:nvSpPr>
        <p:spPr>
          <a:xfrm>
            <a:off x="3143250" y="3429000"/>
            <a:ext cx="720725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bǐ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3" name="Text Box 23" descr="2"/>
          <p:cNvSpPr txBox="1"/>
          <p:nvPr/>
        </p:nvSpPr>
        <p:spPr>
          <a:xfrm>
            <a:off x="5880100" y="3357563"/>
            <a:ext cx="1008063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dòu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4" name="Text Box 24" descr="2"/>
          <p:cNvSpPr txBox="1"/>
          <p:nvPr/>
        </p:nvSpPr>
        <p:spPr>
          <a:xfrm>
            <a:off x="7787005" y="4452303"/>
            <a:ext cx="863600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hǎn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5" name="Text Box 25" descr="2"/>
          <p:cNvSpPr txBox="1"/>
          <p:nvPr/>
        </p:nvSpPr>
        <p:spPr>
          <a:xfrm>
            <a:off x="8832850" y="3357563"/>
            <a:ext cx="792163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tuì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6" name="Text Box 26" descr="2"/>
          <p:cNvSpPr txBox="1"/>
          <p:nvPr/>
        </p:nvSpPr>
        <p:spPr>
          <a:xfrm>
            <a:off x="3000375" y="3860800"/>
            <a:ext cx="1008063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shú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7" name="Text Box 27" descr="2"/>
          <p:cNvSpPr txBox="1"/>
          <p:nvPr/>
        </p:nvSpPr>
        <p:spPr>
          <a:xfrm>
            <a:off x="5880100" y="3860800"/>
            <a:ext cx="1223963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yuān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8" name="Text Box 28" descr="2"/>
          <p:cNvSpPr txBox="1"/>
          <p:nvPr/>
        </p:nvSpPr>
        <p:spPr>
          <a:xfrm>
            <a:off x="3863975" y="4365625"/>
            <a:ext cx="1081088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dǐng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69" name="Text Box 29" descr="2"/>
          <p:cNvSpPr txBox="1"/>
          <p:nvPr/>
        </p:nvSpPr>
        <p:spPr>
          <a:xfrm>
            <a:off x="3071813" y="2420938"/>
            <a:ext cx="1008062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rú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  <p:sp>
        <p:nvSpPr>
          <p:cNvPr id="10270" name="Text Box 30" descr="2"/>
          <p:cNvSpPr txBox="1"/>
          <p:nvPr/>
        </p:nvSpPr>
        <p:spPr>
          <a:xfrm>
            <a:off x="8724900" y="3933825"/>
            <a:ext cx="1943100" cy="579120"/>
          </a:xfrm>
          <a:prstGeom prst="rect">
            <a:avLst/>
          </a:prstGeom>
          <a:noFill/>
          <a:ln w="57150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3200" err="1">
                <a:latin typeface="Arial" charset="0"/>
                <a:ea typeface="宋体" pitchFamily="2" charset="-122"/>
              </a:rPr>
              <a:t>tì</a:t>
            </a:r>
            <a:r>
              <a:rPr lang="en-US" altLang="zh-CN" sz="3200">
                <a:latin typeface="Arial" charset="0"/>
                <a:ea typeface="宋体" pitchFamily="2" charset="-122"/>
              </a:rPr>
              <a:t> </a:t>
            </a:r>
            <a:r>
              <a:rPr lang="en-US" altLang="zh-CN" sz="3200" err="1">
                <a:latin typeface="Arial" charset="0"/>
                <a:ea typeface="宋体" pitchFamily="2" charset="-122"/>
              </a:rPr>
              <a:t>tǎng</a:t>
            </a:r>
            <a:endParaRPr lang="en-US" altLang="zh-CN" sz="3200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"/>
                            </p:stCondLst>
                            <p:childTnLst>
                              <p:par>
                                <p:cTn id="8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500"/>
                            </p:stCondLst>
                            <p:childTnLst>
                              <p:par>
                                <p:cTn id="9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48" grpId="0"/>
      <p:bldP spid="10249" grpId="0"/>
      <p:bldP spid="10250" grpId="0"/>
      <p:bldP spid="10251" grpId="0"/>
      <p:bldP spid="10252" grpId="0"/>
      <p:bldP spid="10253" grpId="0"/>
      <p:bldP spid="10254" grpId="0"/>
      <p:bldP spid="10257" grpId="0"/>
      <p:bldP spid="10258" grpId="0"/>
      <p:bldP spid="10259" grpId="0"/>
      <p:bldP spid="10260" grpId="0"/>
      <p:bldP spid="10261" grpId="0"/>
      <p:bldP spid="10262" grpId="0"/>
      <p:bldP spid="10263" grpId="0"/>
      <p:bldP spid="10264" grpId="0"/>
      <p:bldP spid="10265" grpId="0"/>
      <p:bldP spid="10266" grpId="0"/>
      <p:bldP spid="10267" grpId="0"/>
      <p:bldP spid="10268" grpId="0"/>
      <p:bldP spid="10269" grpId="0"/>
      <p:bldP spid="102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图片 52225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333500"/>
            <a:ext cx="423863" cy="5572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2229" name="矩形 52228"/>
          <p:cNvSpPr/>
          <p:nvPr/>
        </p:nvSpPr>
        <p:spPr>
          <a:xfrm>
            <a:off x="2667000" y="609600"/>
            <a:ext cx="2819400" cy="533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773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隶书" charset="0"/>
                <a:ea typeface="隶书" charset="0"/>
              </a:rPr>
              <a:t>讨论与理解：</a:t>
            </a:r>
          </a:p>
        </p:txBody>
      </p:sp>
      <p:sp>
        <p:nvSpPr>
          <p:cNvPr id="52230" name="文本框 52229">
            <a:hlinkClick r:id="" action="ppaction://noaction"/>
          </p:cNvPr>
          <p:cNvSpPr txBox="1"/>
          <p:nvPr/>
        </p:nvSpPr>
        <p:spPr>
          <a:xfrm>
            <a:off x="2743200" y="1219200"/>
            <a:ext cx="6629400" cy="1071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lnSpc>
                <a:spcPct val="115000"/>
              </a:lnSpc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</a:rPr>
              <a:t>根据标题分析，文章以什么为写作顺序？内容可分哪两部分？</a:t>
            </a:r>
            <a:endParaRPr lang="zh-CN" altLang="en-US" sz="2800" b="1">
              <a:latin typeface="Times New Roman" pitchFamily="18" charset="0"/>
              <a:ea typeface="黑体" pitchFamily="2" charset="-122"/>
            </a:endParaRPr>
          </a:p>
        </p:txBody>
      </p:sp>
      <p:pic>
        <p:nvPicPr>
          <p:cNvPr id="52235" name="图片 52234" descr="button10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5400" y="5715000"/>
            <a:ext cx="674688" cy="674688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/>
          <p:nvPr/>
        </p:nvSpPr>
        <p:spPr>
          <a:xfrm>
            <a:off x="3071813" y="549275"/>
            <a:ext cx="655320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以</a:t>
            </a:r>
            <a:r>
              <a:rPr lang="zh-CN" altLang="en-US" sz="4400" b="1" dirty="0">
                <a:solidFill>
                  <a:schemeClr val="accent2"/>
                </a:solidFill>
                <a:latin typeface="Times New Roman" pitchFamily="18" charset="0"/>
                <a:ea typeface="隶书" pitchFamily="49" charset="-122"/>
              </a:rPr>
              <a:t>空间</a:t>
            </a:r>
            <a:r>
              <a:rPr lang="zh-CN" altLang="en-US" sz="3600" b="1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变化为顺序安排材料</a:t>
            </a:r>
          </a:p>
        </p:txBody>
      </p:sp>
      <p:pic>
        <p:nvPicPr>
          <p:cNvPr id="12291" name="Picture 4" descr="从百草园到三味书屋-百草园">
            <a:hlinkHover r:id="rId2" action="ppaction://hlinksldjump"/>
          </p:cNvPr>
          <p:cNvPicPr>
            <a:picLocks noGrp="1" noChangeAspect="1"/>
          </p:cNvPicPr>
          <p:nvPr>
            <p:ph type="body"/>
          </p:nvPr>
        </p:nvPicPr>
        <p:blipFill>
          <a:blip r:embed="rId3"/>
          <a:stretch>
            <a:fillRect/>
          </a:stretch>
        </p:blipFill>
        <p:spPr>
          <a:xfrm>
            <a:off x="1524000" y="1773238"/>
            <a:ext cx="4076700" cy="4176712"/>
          </a:xfrm>
        </p:spPr>
      </p:pic>
      <p:pic>
        <p:nvPicPr>
          <p:cNvPr id="12292" name="Picture 5" descr="luxun3三味书屋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6313" y="1773238"/>
            <a:ext cx="3341687" cy="417512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293" name="AutoShape 6"/>
          <p:cNvSpPr/>
          <p:nvPr/>
        </p:nvSpPr>
        <p:spPr>
          <a:xfrm>
            <a:off x="6024563" y="2620646"/>
            <a:ext cx="762000" cy="556259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2294" name="Text Box 7"/>
          <p:cNvSpPr txBox="1"/>
          <p:nvPr/>
        </p:nvSpPr>
        <p:spPr>
          <a:xfrm>
            <a:off x="5880100" y="3429000"/>
            <a:ext cx="121920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    </a:t>
            </a:r>
            <a:r>
              <a:rPr lang="zh-CN" altLang="en-US" sz="2000" b="1" dirty="0">
                <a:solidFill>
                  <a:schemeClr val="accent2"/>
                </a:solidFill>
                <a:latin typeface="Times New Roman" pitchFamily="18" charset="0"/>
                <a:ea typeface="宋体" pitchFamily="2" charset="-122"/>
              </a:rPr>
              <a:t>过渡  </a:t>
            </a:r>
          </a:p>
          <a:p>
            <a:pPr lvl="0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承上启下</a:t>
            </a:r>
          </a:p>
          <a:p>
            <a:pPr lvl="0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  </a:t>
            </a: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en-US" altLang="zh-CN" sz="2000" b="1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9</a:t>
            </a: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）</a:t>
            </a:r>
          </a:p>
        </p:txBody>
      </p:sp>
      <p:sp>
        <p:nvSpPr>
          <p:cNvPr id="12295" name="Text Box 8"/>
          <p:cNvSpPr txBox="1"/>
          <p:nvPr/>
        </p:nvSpPr>
        <p:spPr>
          <a:xfrm>
            <a:off x="2063750" y="5949950"/>
            <a:ext cx="4267200" cy="396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百草园的生活（</a:t>
            </a:r>
            <a:r>
              <a:rPr lang="en-US" altLang="zh-CN" sz="2000" b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1—8</a:t>
            </a: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）</a:t>
            </a:r>
          </a:p>
        </p:txBody>
      </p:sp>
      <p:sp>
        <p:nvSpPr>
          <p:cNvPr id="12296" name="Text Box 9"/>
          <p:cNvSpPr txBox="1"/>
          <p:nvPr/>
        </p:nvSpPr>
        <p:spPr>
          <a:xfrm>
            <a:off x="7391400" y="5949950"/>
            <a:ext cx="3581400" cy="396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三味书屋的生活（</a:t>
            </a:r>
            <a:r>
              <a:rPr lang="en-US" altLang="zh-CN" sz="2000" b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10—</a:t>
            </a:r>
            <a:r>
              <a:rPr lang="en-US" altLang="zh-CN" sz="2000" b="1" dirty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24</a:t>
            </a:r>
            <a:r>
              <a:rPr lang="zh-CN" altLang="en-US" sz="2000" b="1" dirty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）</a:t>
            </a:r>
          </a:p>
        </p:txBody>
      </p:sp>
      <p:pic>
        <p:nvPicPr>
          <p:cNvPr id="9" name="图片 8" descr="bcw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1411" y="1641565"/>
            <a:ext cx="3847615" cy="432000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 bldLvl="0" animBg="1"/>
      <p:bldP spid="12294" grpId="0"/>
      <p:bldP spid="12295" grpId="0"/>
      <p:bldP spid="122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/>
          <p:nvPr/>
        </p:nvSpPr>
        <p:spPr>
          <a:xfrm>
            <a:off x="1524000" y="549275"/>
            <a:ext cx="91440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dirty="0">
                <a:solidFill>
                  <a:schemeClr val="tx2"/>
                </a:solidFill>
                <a:latin typeface="Times New Roman" pitchFamily="18" charset="0"/>
                <a:ea typeface="华文隶书" pitchFamily="2" charset="-122"/>
              </a:rPr>
              <a:t>课文第一段似乎没啥精彩内容，能否不写？</a:t>
            </a:r>
          </a:p>
        </p:txBody>
      </p:sp>
      <p:sp>
        <p:nvSpPr>
          <p:cNvPr id="13315" name="Text Box 5"/>
          <p:cNvSpPr txBox="1"/>
          <p:nvPr/>
        </p:nvSpPr>
        <p:spPr>
          <a:xfrm>
            <a:off x="1919288" y="1196975"/>
            <a:ext cx="8748712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Times New Roman" pitchFamily="18" charset="0"/>
                <a:ea typeface="华文新魏" pitchFamily="2" charset="-122"/>
              </a:rPr>
              <a:t>不能。此段紧扣题目，点明百草园的位置和来龙去脉，突出“我的乐园”。</a:t>
            </a:r>
          </a:p>
        </p:txBody>
      </p:sp>
      <p:sp>
        <p:nvSpPr>
          <p:cNvPr id="13316" name="Text Box 6"/>
          <p:cNvSpPr txBox="1"/>
          <p:nvPr/>
        </p:nvSpPr>
        <p:spPr>
          <a:xfrm>
            <a:off x="1524000" y="4149725"/>
            <a:ext cx="9144000" cy="2529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不矛盾。</a:t>
            </a:r>
            <a:r>
              <a:rPr lang="zh-CN" altLang="en-US" sz="4000" b="1" dirty="0">
                <a:solidFill>
                  <a:schemeClr val="tx2"/>
                </a:solidFill>
                <a:latin typeface="宋体" pitchFamily="2" charset="-122"/>
                <a:ea typeface="华文新魏" pitchFamily="2" charset="-122"/>
              </a:rPr>
              <a:t>“</a:t>
            </a: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确凿</a:t>
            </a:r>
            <a:r>
              <a:rPr lang="zh-CN" altLang="en-US" sz="4000" b="1" dirty="0">
                <a:solidFill>
                  <a:schemeClr val="tx2"/>
                </a:solidFill>
                <a:latin typeface="宋体" pitchFamily="2" charset="-122"/>
                <a:ea typeface="华文新魏" pitchFamily="2" charset="-122"/>
              </a:rPr>
              <a:t>”是写作此文时，作者用成人的眼光断定的。“</a:t>
            </a: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似乎</a:t>
            </a:r>
            <a:r>
              <a:rPr lang="zh-CN" altLang="en-US" sz="4000" b="1" dirty="0">
                <a:solidFill>
                  <a:schemeClr val="tx2"/>
                </a:solidFill>
                <a:latin typeface="宋体" pitchFamily="2" charset="-122"/>
                <a:ea typeface="华文新魏" pitchFamily="2" charset="-122"/>
              </a:rPr>
              <a:t>”</a:t>
            </a: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是因为时隔七八年了，对</a:t>
            </a:r>
            <a:r>
              <a:rPr lang="zh-CN" altLang="en-US" sz="2800" b="1" dirty="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“</a:t>
            </a:r>
            <a:r>
              <a:rPr lang="zh-CN" altLang="en-US" sz="3200" b="1" dirty="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rPr>
              <a:t>确凿”</a:t>
            </a: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断定又有些模糊。</a:t>
            </a:r>
          </a:p>
        </p:txBody>
      </p:sp>
      <p:sp>
        <p:nvSpPr>
          <p:cNvPr id="13317" name="Rectangle 7"/>
          <p:cNvSpPr>
            <a:spLocks noRot="1"/>
          </p:cNvSpPr>
          <p:nvPr/>
        </p:nvSpPr>
        <p:spPr>
          <a:xfrm>
            <a:off x="945515" y="2349500"/>
            <a:ext cx="9472295" cy="24384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Arial" charset="0"/>
                <a:ea typeface="华文隶书" pitchFamily="2" charset="-122"/>
              </a:rPr>
              <a:t>    “其中</a:t>
            </a:r>
            <a:r>
              <a:rPr lang="zh-CN" altLang="en-US" sz="4000" b="1" u="sng" dirty="0">
                <a:solidFill>
                  <a:schemeClr val="hlink"/>
                </a:solidFill>
                <a:latin typeface="Arial" charset="0"/>
                <a:ea typeface="华文隶书" pitchFamily="2" charset="-122"/>
              </a:rPr>
              <a:t>似乎确凿</a:t>
            </a:r>
            <a:r>
              <a:rPr lang="zh-CN" altLang="en-US" sz="4000" b="1" dirty="0">
                <a:solidFill>
                  <a:schemeClr val="hlink"/>
                </a:solidFill>
                <a:latin typeface="Arial" charset="0"/>
                <a:ea typeface="华文隶书" pitchFamily="2" charset="-122"/>
              </a:rPr>
              <a:t>只有一些野草，但那时却是我的乐园。”一句，“似乎”“确凿”语意是否矛盾？为什么？</a:t>
            </a:r>
            <a:r>
              <a:rPr lang="zh-CN" altLang="en-US" sz="2800" dirty="0">
                <a:solidFill>
                  <a:schemeClr val="hlink"/>
                </a:solidFill>
                <a:latin typeface="Arial" charset="0"/>
                <a:ea typeface="宋体" pitchFamily="2" charset="-122"/>
              </a:rPr>
              <a:t> </a:t>
            </a:r>
          </a:p>
          <a:p>
            <a:pPr marL="742950" lvl="1" indent="-285750" eaLnBrk="1" hangingPunct="1">
              <a:spcBef>
                <a:spcPct val="20000"/>
              </a:spcBef>
            </a:pPr>
            <a:endParaRPr lang="zh-CN" altLang="en-US" sz="2500" dirty="0">
              <a:solidFill>
                <a:schemeClr val="hlink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6"/>
          <p:cNvSpPr txBox="1"/>
          <p:nvPr/>
        </p:nvSpPr>
        <p:spPr>
          <a:xfrm>
            <a:off x="1630680" y="2762885"/>
            <a:ext cx="9144000" cy="2529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</a:rPr>
              <a:t>不矛盾。</a:t>
            </a:r>
            <a:r>
              <a:rPr lang="zh-CN" altLang="en-US" sz="4000" b="1" dirty="0">
                <a:solidFill>
                  <a:srgbClr val="002060"/>
                </a:solidFill>
                <a:latin typeface="宋体" pitchFamily="2" charset="-122"/>
                <a:ea typeface="华文新魏" pitchFamily="2" charset="-122"/>
              </a:rPr>
              <a:t>“</a:t>
            </a:r>
            <a:r>
              <a: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</a:rPr>
              <a:t>确凿</a:t>
            </a:r>
            <a:r>
              <a:rPr lang="zh-CN" altLang="en-US" sz="4000" b="1" dirty="0">
                <a:solidFill>
                  <a:srgbClr val="002060"/>
                </a:solidFill>
                <a:latin typeface="宋体" pitchFamily="2" charset="-122"/>
                <a:ea typeface="华文新魏" pitchFamily="2" charset="-122"/>
              </a:rPr>
              <a:t>”是写作此文时，作者用成人的眼光断定的。“</a:t>
            </a:r>
            <a:r>
              <a: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</a:rPr>
              <a:t>似乎</a:t>
            </a:r>
            <a:r>
              <a:rPr lang="zh-CN" altLang="en-US" sz="4000" b="1" dirty="0">
                <a:solidFill>
                  <a:srgbClr val="002060"/>
                </a:solidFill>
                <a:latin typeface="宋体" pitchFamily="2" charset="-122"/>
                <a:ea typeface="华文新魏" pitchFamily="2" charset="-122"/>
              </a:rPr>
              <a:t>”</a:t>
            </a:r>
            <a:r>
              <a: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</a:rPr>
              <a:t>是因为时隔七八年了，对</a:t>
            </a:r>
            <a:r>
              <a:rPr lang="zh-CN" altLang="en-US" sz="2800" b="1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“</a:t>
            </a:r>
            <a:r>
              <a:rPr lang="zh-CN" altLang="en-US" sz="3200" b="1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确凿”</a:t>
            </a:r>
            <a:r>
              <a: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</a:rPr>
              <a:t>断定又有些模糊。</a:t>
            </a:r>
          </a:p>
        </p:txBody>
      </p:sp>
      <p:sp>
        <p:nvSpPr>
          <p:cNvPr id="13317" name="Rectangle 7"/>
          <p:cNvSpPr>
            <a:spLocks noRot="1"/>
          </p:cNvSpPr>
          <p:nvPr/>
        </p:nvSpPr>
        <p:spPr>
          <a:xfrm>
            <a:off x="1341755" y="749300"/>
            <a:ext cx="9472295" cy="24384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Arial" charset="0"/>
                <a:ea typeface="华文隶书" pitchFamily="2" charset="-122"/>
              </a:rPr>
              <a:t>    </a:t>
            </a:r>
            <a:r>
              <a:rPr lang="zh-CN" altLang="en-US" sz="4000" b="1" dirty="0">
                <a:solidFill>
                  <a:schemeClr val="tx1"/>
                </a:solidFill>
                <a:latin typeface="Arial" charset="0"/>
                <a:ea typeface="华文隶书" pitchFamily="2" charset="-122"/>
              </a:rPr>
              <a:t>“其中</a:t>
            </a:r>
            <a:r>
              <a:rPr lang="zh-CN" altLang="en-US" sz="4000" b="1" u="sng" dirty="0">
                <a:solidFill>
                  <a:schemeClr val="tx1"/>
                </a:solidFill>
                <a:latin typeface="Arial" charset="0"/>
                <a:ea typeface="华文隶书" pitchFamily="2" charset="-122"/>
              </a:rPr>
              <a:t>似乎确凿</a:t>
            </a:r>
            <a:r>
              <a:rPr lang="zh-CN" altLang="en-US" sz="4000" b="1" dirty="0">
                <a:solidFill>
                  <a:schemeClr val="tx1"/>
                </a:solidFill>
                <a:latin typeface="Arial" charset="0"/>
                <a:ea typeface="华文隶书" pitchFamily="2" charset="-122"/>
              </a:rPr>
              <a:t>只有一些野草，但那时却是我的乐园。”一句，“似乎”“确凿”语意是否矛盾？为什么？</a:t>
            </a:r>
            <a:r>
              <a:rPr lang="zh-CN" altLang="en-US" sz="2800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 </a:t>
            </a:r>
          </a:p>
          <a:p>
            <a:pPr marL="742950" lvl="1" indent="-285750" eaLnBrk="1" hangingPunct="1">
              <a:spcBef>
                <a:spcPct val="20000"/>
              </a:spcBef>
            </a:pPr>
            <a:endParaRPr lang="zh-CN" altLang="en-US" sz="2800" dirty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39937"/>
          <p:cNvSpPr txBox="1"/>
          <p:nvPr/>
        </p:nvSpPr>
        <p:spPr>
          <a:xfrm>
            <a:off x="3962400" y="0"/>
            <a:ext cx="51816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我儿时的</a:t>
            </a:r>
            <a:r>
              <a:rPr lang="zh-CN" altLang="en-US" sz="4800" b="1" dirty="0">
                <a:solidFill>
                  <a:schemeClr val="hlink"/>
                </a:solidFill>
                <a:latin typeface="Times New Roman" pitchFamily="18" charset="0"/>
                <a:ea typeface="楷体_GB2312" pitchFamily="49" charset="-122"/>
              </a:rPr>
              <a:t>乐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itchFamily="18" charset="0"/>
                <a:ea typeface="楷体_GB2312" pitchFamily="49" charset="-122"/>
              </a:rPr>
              <a:t>园</a:t>
            </a:r>
            <a:endParaRPr lang="zh-CN" altLang="en-US" sz="4000" b="1">
              <a:solidFill>
                <a:schemeClr val="accent2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39939" name="组合 39938"/>
          <p:cNvGrpSpPr/>
          <p:nvPr/>
        </p:nvGrpSpPr>
        <p:grpSpPr>
          <a:xfrm>
            <a:off x="3276600" y="762000"/>
            <a:ext cx="5867400" cy="2895600"/>
            <a:chOff x="240" y="1536"/>
            <a:chExt cx="3696" cy="1824"/>
          </a:xfrm>
        </p:grpSpPr>
        <p:pic>
          <p:nvPicPr>
            <p:cNvPr id="39940" name="图片 39939" descr="bcw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0" y="1536"/>
              <a:ext cx="3696" cy="1824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39941" name="文本框 39940"/>
            <p:cNvSpPr txBox="1"/>
            <p:nvPr/>
          </p:nvSpPr>
          <p:spPr>
            <a:xfrm>
              <a:off x="672" y="1632"/>
              <a:ext cx="1584" cy="44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FF0066"/>
                  </a:solidFill>
                  <a:latin typeface="Times New Roman" pitchFamily="18" charset="0"/>
                  <a:ea typeface="隶书" pitchFamily="49" charset="-122"/>
                </a:rPr>
                <a:t>乐景</a:t>
              </a:r>
              <a:endParaRPr lang="zh-CN" altLang="en-US" sz="4000">
                <a:solidFill>
                  <a:srgbClr val="FF0066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</p:grpSp>
      <p:grpSp>
        <p:nvGrpSpPr>
          <p:cNvPr id="39942" name="组合 39941"/>
          <p:cNvGrpSpPr/>
          <p:nvPr/>
        </p:nvGrpSpPr>
        <p:grpSpPr>
          <a:xfrm>
            <a:off x="1524000" y="3733800"/>
            <a:ext cx="3886200" cy="3124200"/>
            <a:chOff x="1296" y="2256"/>
            <a:chExt cx="2448" cy="1724"/>
          </a:xfrm>
        </p:grpSpPr>
        <p:sp>
          <p:nvSpPr>
            <p:cNvPr id="39943" name="圆角矩形 39942" descr="3"/>
            <p:cNvSpPr/>
            <p:nvPr/>
          </p:nvSpPr>
          <p:spPr>
            <a:xfrm>
              <a:off x="1296" y="2256"/>
              <a:ext cx="2448" cy="1724"/>
            </a:xfrm>
            <a:prstGeom prst="roundRect">
              <a:avLst>
                <a:gd name="adj" fmla="val 3653"/>
              </a:avLst>
            </a:prstGeom>
            <a:blipFill rotWithShape="0">
              <a:blip r:embed="rId3"/>
              <a:stretch>
                <a:fillRect/>
              </a:stretch>
            </a:blipFill>
            <a:ln w="76200" cap="flat" cmpd="sng">
              <a:solidFill>
                <a:srgbClr val="CC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44" name="文本框 39943"/>
            <p:cNvSpPr txBox="1"/>
            <p:nvPr/>
          </p:nvSpPr>
          <p:spPr>
            <a:xfrm>
              <a:off x="1344" y="2304"/>
              <a:ext cx="1344" cy="32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3200" b="1" dirty="0">
                  <a:latin typeface="Times New Roman" pitchFamily="18" charset="0"/>
                  <a:ea typeface="宋体" pitchFamily="2" charset="-122"/>
                </a:rPr>
                <a:t>乐闻</a:t>
              </a:r>
              <a:endParaRPr lang="zh-CN" altLang="en-US" sz="3200" b="1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9945" name="组合 39944"/>
          <p:cNvGrpSpPr/>
          <p:nvPr/>
        </p:nvGrpSpPr>
        <p:grpSpPr>
          <a:xfrm>
            <a:off x="5638800" y="3733800"/>
            <a:ext cx="4800600" cy="3124200"/>
            <a:chOff x="3130" y="2280"/>
            <a:chExt cx="2630" cy="2387"/>
          </a:xfrm>
        </p:grpSpPr>
        <p:sp>
          <p:nvSpPr>
            <p:cNvPr id="39946" name="圆角矩形 39945" descr="3"/>
            <p:cNvSpPr/>
            <p:nvPr/>
          </p:nvSpPr>
          <p:spPr>
            <a:xfrm>
              <a:off x="3130" y="2280"/>
              <a:ext cx="2630" cy="2387"/>
            </a:xfrm>
            <a:prstGeom prst="roundRect">
              <a:avLst>
                <a:gd name="adj" fmla="val 16667"/>
              </a:avLst>
            </a:prstGeom>
            <a:blipFill rotWithShape="0">
              <a:blip r:embed="rId4"/>
              <a:stretch>
                <a:fillRect/>
              </a:stretch>
            </a:blipFill>
            <a:ln w="76200" cap="flat" cmpd="sng">
              <a:solidFill>
                <a:srgbClr val="CC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47" name="文本框 39946"/>
            <p:cNvSpPr txBox="1"/>
            <p:nvPr/>
          </p:nvSpPr>
          <p:spPr>
            <a:xfrm>
              <a:off x="3456" y="2976"/>
              <a:ext cx="960" cy="48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乐事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/>
          <p:nvPr/>
        </p:nvSpPr>
        <p:spPr>
          <a:xfrm>
            <a:off x="2057400" y="381000"/>
            <a:ext cx="8610600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</a:rPr>
              <a:t>为什么百草园是我的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  <a:hlinkClick r:id="rId2" action="ppaction://hlinksldjump"/>
              </a:rPr>
              <a:t>乐园</a:t>
            </a: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</a:rPr>
              <a:t>？阅读第二节，思考下列问题：</a:t>
            </a:r>
          </a:p>
        </p:txBody>
      </p:sp>
      <p:sp>
        <p:nvSpPr>
          <p:cNvPr id="14339" name="Text Box 3">
            <a:hlinkClick r:id="rId2" action="ppaction://hlinksldjump"/>
          </p:cNvPr>
          <p:cNvSpPr txBox="1"/>
          <p:nvPr/>
        </p:nvSpPr>
        <p:spPr>
          <a:xfrm>
            <a:off x="1524000" y="1773238"/>
            <a:ext cx="9144000" cy="11931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    </a:t>
            </a:r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1</a:t>
            </a: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、“不必说</a:t>
            </a:r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……</a:t>
            </a: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也不必说</a:t>
            </a:r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……</a:t>
            </a: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单是</a:t>
            </a:r>
            <a:r>
              <a:rPr lang="en-US" altLang="zh-CN" sz="3600" b="1">
                <a:latin typeface="Times New Roman" pitchFamily="18" charset="0"/>
                <a:ea typeface="华文行楷" pitchFamily="2" charset="-122"/>
              </a:rPr>
              <a:t>……”</a:t>
            </a: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这个句式在文章中起什么作用？</a:t>
            </a:r>
          </a:p>
        </p:txBody>
      </p:sp>
      <p:sp>
        <p:nvSpPr>
          <p:cNvPr id="14344" name="文本框 14343"/>
          <p:cNvSpPr txBox="1"/>
          <p:nvPr/>
        </p:nvSpPr>
        <p:spPr>
          <a:xfrm>
            <a:off x="2495550" y="2997200"/>
            <a:ext cx="7345363" cy="2834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           </a:t>
            </a:r>
            <a:r>
              <a:rPr lang="zh-CN" altLang="en-US" sz="3600" b="1" dirty="0">
                <a:solidFill>
                  <a:srgbClr val="FF33CC"/>
                </a:solidFill>
                <a:latin typeface="Times New Roman" pitchFamily="18" charset="0"/>
                <a:ea typeface="宋体" pitchFamily="2" charset="-122"/>
              </a:rPr>
              <a:t>“不必说”宕开一笔，是为了突出“单是”的内容。既然“单是”这一点已经趣味无穷了，那么园中的乐趣比比皆是了。这样写，突出了百草园的无穷乐趣。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/>
          <p:nvPr/>
        </p:nvSpPr>
        <p:spPr>
          <a:xfrm>
            <a:off x="2057400" y="381000"/>
            <a:ext cx="8610600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</a:rPr>
              <a:t>为什么百草园是我的</a:t>
            </a: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  <a:hlinkClick r:id="rId2" action="ppaction://hlinksldjump"/>
              </a:rPr>
              <a:t>乐园</a:t>
            </a: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华文隶书" pitchFamily="2" charset="-122"/>
              </a:rPr>
              <a:t>？阅读第二节，思考下列问题：</a:t>
            </a:r>
          </a:p>
        </p:txBody>
      </p:sp>
      <p:sp>
        <p:nvSpPr>
          <p:cNvPr id="79876" name="Text Box 6">
            <a:hlinkClick r:id="rId2" action="ppaction://hlinksldjump"/>
          </p:cNvPr>
          <p:cNvSpPr txBox="1"/>
          <p:nvPr/>
        </p:nvSpPr>
        <p:spPr>
          <a:xfrm>
            <a:off x="1524000" y="2133600"/>
            <a:ext cx="9144000" cy="1463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    </a:t>
            </a:r>
            <a:r>
              <a:rPr lang="en-US" altLang="zh-CN" sz="3600" b="1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、说说这节文字描写了百草园哪些季节的 </a:t>
            </a:r>
          </a:p>
          <a:p>
            <a:pPr lvl="0" algn="just" eaLnBrk="1" hangingPunct="1">
              <a:spcBef>
                <a:spcPct val="50000"/>
              </a:spcBef>
            </a:pP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     哪些景物？</a:t>
            </a:r>
            <a:r>
              <a:rPr lang="zh-CN" altLang="en-US" sz="3600" b="1" dirty="0">
                <a:latin typeface="Times New Roman" pitchFamily="18" charset="0"/>
                <a:ea typeface="华文行楷" pitchFamily="2" charset="-122"/>
              </a:rPr>
              <a:t>     </a:t>
            </a:r>
          </a:p>
        </p:txBody>
      </p:sp>
      <p:sp>
        <p:nvSpPr>
          <p:cNvPr id="79878" name="文本框 79877"/>
          <p:cNvSpPr txBox="1"/>
          <p:nvPr/>
        </p:nvSpPr>
        <p:spPr>
          <a:xfrm>
            <a:off x="1992313" y="4005263"/>
            <a:ext cx="8353425" cy="2042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  <a:ea typeface="宋体" pitchFamily="2" charset="-122"/>
              </a:rPr>
              <a:t> 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3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、这段文字用了哪些修辞手法？作者是从哪 </a:t>
            </a:r>
          </a:p>
          <a:p>
            <a:pPr lvl="0" algn="just" eaLnBrk="1" hangingPunct="1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     几个角度具体描写了百草园的景物？  </a:t>
            </a:r>
          </a:p>
          <a:p>
            <a:pPr lvl="0" eaLnBrk="1" hangingPunct="1">
              <a:spcBef>
                <a:spcPct val="50000"/>
              </a:spcBef>
            </a:pPr>
            <a:endParaRPr lang="zh-CN" altLang="en-US" sz="3200" dirty="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3124200" y="304800"/>
            <a:ext cx="577088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4000" b="1" dirty="0">
                <a:solidFill>
                  <a:srgbClr val="FF3300"/>
                </a:solidFill>
                <a:latin typeface="Times New Roman" pitchFamily="18" charset="0"/>
                <a:ea typeface="华文行楷" pitchFamily="2" charset="-122"/>
              </a:rPr>
              <a:t>百草园的自然景物和乐趣</a:t>
            </a:r>
          </a:p>
        </p:txBody>
      </p:sp>
      <p:sp>
        <p:nvSpPr>
          <p:cNvPr id="19459" name="Text Box 3"/>
          <p:cNvSpPr txBox="1"/>
          <p:nvPr/>
        </p:nvSpPr>
        <p:spPr>
          <a:xfrm>
            <a:off x="4784725" y="1239838"/>
            <a:ext cx="473075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4419600" y="1182688"/>
            <a:ext cx="1249680" cy="30784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菜    畦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石井栏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皂荚树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桑    椹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鸣    蝉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黄    蜂</a:t>
            </a:r>
          </a:p>
          <a:p>
            <a:pPr lvl="0" eaLnBrk="0" hangingPunct="0"/>
            <a:r>
              <a:rPr lang="zh-CN" altLang="en-US" sz="2800" b="1" dirty="0">
                <a:solidFill>
                  <a:srgbClr val="6600FF"/>
                </a:solidFill>
                <a:latin typeface="华文新魏" pitchFamily="2" charset="-122"/>
                <a:ea typeface="华文新魏" pitchFamily="2" charset="-122"/>
              </a:rPr>
              <a:t>叫天子</a:t>
            </a:r>
          </a:p>
        </p:txBody>
      </p:sp>
      <p:sp>
        <p:nvSpPr>
          <p:cNvPr id="19461" name="AutoShape 5"/>
          <p:cNvSpPr/>
          <p:nvPr/>
        </p:nvSpPr>
        <p:spPr>
          <a:xfrm>
            <a:off x="6705600" y="1219200"/>
            <a:ext cx="152400" cy="1676400"/>
          </a:xfrm>
          <a:prstGeom prst="rightBrace">
            <a:avLst>
              <a:gd name="adj1" fmla="val 91666"/>
              <a:gd name="adj2" fmla="val 50000"/>
            </a:avLst>
          </a:prstGeom>
          <a:noFill/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0" hangingPunct="0"/>
            <a:endParaRPr lang="zh-CN" altLang="en-US" b="1" dirty="0">
              <a:solidFill>
                <a:schemeClr val="bg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62" name="AutoShape 6"/>
          <p:cNvSpPr/>
          <p:nvPr/>
        </p:nvSpPr>
        <p:spPr>
          <a:xfrm>
            <a:off x="6705600" y="3048000"/>
            <a:ext cx="152400" cy="1066800"/>
          </a:xfrm>
          <a:prstGeom prst="rightBrace">
            <a:avLst>
              <a:gd name="adj1" fmla="val 58333"/>
              <a:gd name="adj2" fmla="val 50000"/>
            </a:avLst>
          </a:prstGeom>
          <a:noFill/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63" name="Text Box 7"/>
          <p:cNvSpPr txBox="1"/>
          <p:nvPr/>
        </p:nvSpPr>
        <p:spPr>
          <a:xfrm>
            <a:off x="6935788" y="1676400"/>
            <a:ext cx="60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 eaLnBrk="0" hangingPunct="0"/>
            <a:r>
              <a:rPr lang="zh-CN" altLang="en-US" sz="2800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静态</a:t>
            </a:r>
          </a:p>
        </p:txBody>
      </p:sp>
      <p:sp>
        <p:nvSpPr>
          <p:cNvPr id="19464" name="Text Box 8"/>
          <p:cNvSpPr txBox="1"/>
          <p:nvPr/>
        </p:nvSpPr>
        <p:spPr>
          <a:xfrm>
            <a:off x="6961188" y="3141663"/>
            <a:ext cx="609600" cy="80264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 wrap="none">
            <a:spAutoFit/>
          </a:bodyPr>
          <a:lstStyle/>
          <a:p>
            <a:pPr lvl="0" eaLnBrk="0" hangingPunct="0"/>
            <a:r>
              <a:rPr lang="zh-CN" altLang="en-US" sz="2800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动态</a:t>
            </a:r>
          </a:p>
        </p:txBody>
      </p:sp>
      <p:sp>
        <p:nvSpPr>
          <p:cNvPr id="19465" name="Text Box 9"/>
          <p:cNvSpPr txBox="1"/>
          <p:nvPr/>
        </p:nvSpPr>
        <p:spPr>
          <a:xfrm>
            <a:off x="7985125" y="16970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7467600" y="1828800"/>
            <a:ext cx="4114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低</a:t>
            </a:r>
          </a:p>
        </p:txBody>
      </p:sp>
      <p:sp>
        <p:nvSpPr>
          <p:cNvPr id="19467" name="Line 11"/>
          <p:cNvSpPr/>
          <p:nvPr/>
        </p:nvSpPr>
        <p:spPr>
          <a:xfrm>
            <a:off x="8001000" y="2057400"/>
            <a:ext cx="381000" cy="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8" name="Text Box 12"/>
          <p:cNvSpPr txBox="1"/>
          <p:nvPr/>
        </p:nvSpPr>
        <p:spPr>
          <a:xfrm>
            <a:off x="8382000" y="1828800"/>
            <a:ext cx="4114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高</a:t>
            </a:r>
          </a:p>
        </p:txBody>
      </p:sp>
      <p:sp>
        <p:nvSpPr>
          <p:cNvPr id="19469" name="Text Box 13"/>
          <p:cNvSpPr txBox="1"/>
          <p:nvPr/>
        </p:nvSpPr>
        <p:spPr>
          <a:xfrm>
            <a:off x="2667000" y="1143000"/>
            <a:ext cx="2667000" cy="30784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  <a:p>
            <a:pPr lvl="0" eaLnBrk="0" hangingPunct="0"/>
            <a:endParaRPr lang="en-US" altLang="zh-CN" sz="2800" b="1">
              <a:solidFill>
                <a:srgbClr val="CC0099"/>
              </a:solidFill>
              <a:latin typeface="Times New Roman" pitchFamily="18" charset="0"/>
              <a:ea typeface="宋体" pitchFamily="2" charset="-122"/>
            </a:endParaRP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      ﹚</a:t>
            </a:r>
          </a:p>
        </p:txBody>
      </p:sp>
      <p:sp>
        <p:nvSpPr>
          <p:cNvPr id="19470" name="Text Box 14"/>
          <p:cNvSpPr txBox="1"/>
          <p:nvPr/>
        </p:nvSpPr>
        <p:spPr>
          <a:xfrm>
            <a:off x="5410200" y="2819400"/>
            <a:ext cx="1600200" cy="13716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﹚</a:t>
            </a:r>
          </a:p>
          <a:p>
            <a:pPr lvl="0" eaLnBrk="0" hangingPunct="0"/>
            <a:r>
              <a:rPr lang="en-US" altLang="zh-CN" sz="2800" b="1">
                <a:solidFill>
                  <a:srgbClr val="CC0099"/>
                </a:solidFill>
                <a:latin typeface="Times New Roman" pitchFamily="18" charset="0"/>
                <a:ea typeface="宋体" pitchFamily="2" charset="-122"/>
              </a:rPr>
              <a:t>﹙      ﹚</a:t>
            </a:r>
          </a:p>
        </p:txBody>
      </p:sp>
      <p:sp>
        <p:nvSpPr>
          <p:cNvPr id="19471" name="Text Box 15"/>
          <p:cNvSpPr txBox="1"/>
          <p:nvPr/>
        </p:nvSpPr>
        <p:spPr>
          <a:xfrm>
            <a:off x="2971800" y="1192213"/>
            <a:ext cx="1249680" cy="30784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碧绿的</a:t>
            </a:r>
          </a:p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光滑的</a:t>
            </a:r>
          </a:p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高大的</a:t>
            </a:r>
          </a:p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紫红的</a:t>
            </a:r>
          </a:p>
          <a:p>
            <a:pPr lvl="0" eaLnBrk="0" hangingPunct="0"/>
            <a:endParaRPr lang="zh-CN" altLang="en-US" sz="2800" b="1" dirty="0">
              <a:solidFill>
                <a:srgbClr val="0000CC"/>
              </a:solidFill>
              <a:latin typeface="Times New Roman" pitchFamily="18" charset="0"/>
              <a:ea typeface="华文隶书" pitchFamily="2" charset="-122"/>
            </a:endParaRPr>
          </a:p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肥胖的</a:t>
            </a:r>
          </a:p>
          <a:p>
            <a:pPr lvl="0" eaLnBrk="0" hangingPunct="0"/>
            <a:r>
              <a:rPr lang="zh-CN" altLang="en-US" sz="2800" b="1" dirty="0">
                <a:solidFill>
                  <a:srgbClr val="0000CC"/>
                </a:solidFill>
                <a:latin typeface="Times New Roman" pitchFamily="18" charset="0"/>
                <a:ea typeface="华文隶书" pitchFamily="2" charset="-122"/>
              </a:rPr>
              <a:t>轻捷的</a:t>
            </a:r>
          </a:p>
        </p:txBody>
      </p:sp>
      <p:sp>
        <p:nvSpPr>
          <p:cNvPr id="19472" name="Text Box 16"/>
          <p:cNvSpPr txBox="1"/>
          <p:nvPr/>
        </p:nvSpPr>
        <p:spPr>
          <a:xfrm>
            <a:off x="5638800" y="2819400"/>
            <a:ext cx="1219200" cy="14344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lnSpc>
                <a:spcPct val="105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华文隶书" pitchFamily="2" charset="-122"/>
                <a:ea typeface="华文隶书" pitchFamily="2" charset="-122"/>
              </a:rPr>
              <a:t>长吟</a:t>
            </a:r>
          </a:p>
          <a:p>
            <a:pPr lvl="0" eaLnBrk="0" hangingPunct="0">
              <a:lnSpc>
                <a:spcPct val="105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华文隶书" pitchFamily="2" charset="-122"/>
                <a:ea typeface="华文隶书" pitchFamily="2" charset="-122"/>
              </a:rPr>
              <a:t>  伏</a:t>
            </a:r>
          </a:p>
          <a:p>
            <a:pPr lvl="0" eaLnBrk="0" hangingPunct="0">
              <a:lnSpc>
                <a:spcPct val="105000"/>
              </a:lnSpc>
            </a:pPr>
            <a:r>
              <a:rPr lang="zh-CN" altLang="en-US" sz="2800" b="1" dirty="0">
                <a:solidFill>
                  <a:srgbClr val="0000CC"/>
                </a:solidFill>
                <a:latin typeface="华文隶书" pitchFamily="2" charset="-122"/>
                <a:ea typeface="华文隶书" pitchFamily="2" charset="-122"/>
              </a:rPr>
              <a:t>  窜</a:t>
            </a:r>
          </a:p>
        </p:txBody>
      </p:sp>
      <p:sp>
        <p:nvSpPr>
          <p:cNvPr id="19473" name="Rectangle 17"/>
          <p:cNvSpPr/>
          <p:nvPr/>
        </p:nvSpPr>
        <p:spPr>
          <a:xfrm>
            <a:off x="7467600" y="3276600"/>
            <a:ext cx="4114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高</a:t>
            </a:r>
          </a:p>
        </p:txBody>
      </p:sp>
      <p:sp>
        <p:nvSpPr>
          <p:cNvPr id="19474" name="Line 18"/>
          <p:cNvSpPr/>
          <p:nvPr/>
        </p:nvSpPr>
        <p:spPr>
          <a:xfrm>
            <a:off x="8001000" y="3505200"/>
            <a:ext cx="381000" cy="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5" name="Text Box 19"/>
          <p:cNvSpPr txBox="1"/>
          <p:nvPr/>
        </p:nvSpPr>
        <p:spPr>
          <a:xfrm>
            <a:off x="8382000" y="3276600"/>
            <a:ext cx="4114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b="1" dirty="0">
                <a:solidFill>
                  <a:srgbClr val="009900"/>
                </a:solidFill>
                <a:latin typeface="Times New Roman" pitchFamily="18" charset="0"/>
                <a:ea typeface="宋体" pitchFamily="2" charset="-122"/>
              </a:rPr>
              <a:t>低</a:t>
            </a:r>
          </a:p>
        </p:txBody>
      </p:sp>
      <p:sp>
        <p:nvSpPr>
          <p:cNvPr id="19476" name="Text Box 20"/>
          <p:cNvSpPr txBox="1"/>
          <p:nvPr/>
        </p:nvSpPr>
        <p:spPr>
          <a:xfrm>
            <a:off x="2498725" y="4421188"/>
            <a:ext cx="297688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4400" b="1" dirty="0">
                <a:solidFill>
                  <a:srgbClr val="FF9900"/>
                </a:solidFill>
                <a:latin typeface="Times New Roman" pitchFamily="18" charset="0"/>
                <a:ea typeface="华文行楷" pitchFamily="2" charset="-122"/>
              </a:rPr>
              <a:t>观察景物：</a:t>
            </a:r>
          </a:p>
        </p:txBody>
      </p:sp>
      <p:sp>
        <p:nvSpPr>
          <p:cNvPr id="19477" name="Text Box 21"/>
          <p:cNvSpPr txBox="1"/>
          <p:nvPr/>
        </p:nvSpPr>
        <p:spPr>
          <a:xfrm>
            <a:off x="5232400" y="4365625"/>
            <a:ext cx="2159000" cy="70231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4000" b="1" dirty="0">
                <a:solidFill>
                  <a:srgbClr val="660033"/>
                </a:solidFill>
                <a:latin typeface="Times New Roman" pitchFamily="18" charset="0"/>
                <a:ea typeface="方正姚体" pitchFamily="2" charset="-122"/>
              </a:rPr>
              <a:t>有    序 </a:t>
            </a:r>
          </a:p>
        </p:txBody>
      </p:sp>
      <p:sp>
        <p:nvSpPr>
          <p:cNvPr id="19478" name="Text Box 22"/>
          <p:cNvSpPr txBox="1"/>
          <p:nvPr/>
        </p:nvSpPr>
        <p:spPr>
          <a:xfrm>
            <a:off x="5257800" y="5029200"/>
            <a:ext cx="20574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4000" b="1" dirty="0">
                <a:solidFill>
                  <a:srgbClr val="660033"/>
                </a:solidFill>
                <a:latin typeface="Times New Roman" pitchFamily="18" charset="0"/>
                <a:ea typeface="方正姚体" pitchFamily="2" charset="-122"/>
              </a:rPr>
              <a:t>多角度</a:t>
            </a:r>
          </a:p>
        </p:txBody>
      </p:sp>
      <p:sp>
        <p:nvSpPr>
          <p:cNvPr id="19479" name="Text Box 23"/>
          <p:cNvSpPr txBox="1"/>
          <p:nvPr/>
        </p:nvSpPr>
        <p:spPr>
          <a:xfrm>
            <a:off x="5257800" y="5629275"/>
            <a:ext cx="170688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4000" b="1" u="sng" dirty="0">
                <a:solidFill>
                  <a:srgbClr val="CC0000"/>
                </a:solidFill>
                <a:latin typeface="Times New Roman" pitchFamily="18" charset="0"/>
                <a:ea typeface="方正姚体" pitchFamily="2" charset="-122"/>
              </a:rPr>
              <a:t>形容词</a:t>
            </a:r>
          </a:p>
        </p:txBody>
      </p:sp>
      <p:pic>
        <p:nvPicPr>
          <p:cNvPr id="19480" name="Picture 24" descr="NA01441_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3563" y="4508500"/>
            <a:ext cx="1554162" cy="1828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9481" name="Picture 25" descr="BD14711_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400" y="990600"/>
            <a:ext cx="6477000" cy="1079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482" name="AutoShape 26"/>
          <p:cNvSpPr/>
          <p:nvPr/>
        </p:nvSpPr>
        <p:spPr>
          <a:xfrm rot="2671747">
            <a:off x="1752600" y="4343400"/>
            <a:ext cx="784225" cy="911225"/>
          </a:xfrm>
          <a:prstGeom prst="star4">
            <a:avLst>
              <a:gd name="adj" fmla="val 13602"/>
            </a:avLst>
          </a:prstGeom>
          <a:solidFill>
            <a:srgbClr val="2FA3EB"/>
          </a:solidFill>
          <a:ln w="9525" cap="flat" cmpd="sng">
            <a:solidFill>
              <a:srgbClr val="CC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0" hangingPunct="0"/>
            <a:endParaRPr lang="zh-CN" altLang="en-US" b="1" dirty="0">
              <a:solidFill>
                <a:srgbClr val="66CCFF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83" name="AutoShape 27"/>
          <p:cNvSpPr/>
          <p:nvPr/>
        </p:nvSpPr>
        <p:spPr>
          <a:xfrm>
            <a:off x="1981200" y="457200"/>
            <a:ext cx="762000" cy="762000"/>
          </a:xfrm>
          <a:prstGeom prst="irregularSeal1">
            <a:avLst/>
          </a:prstGeom>
          <a:solidFill>
            <a:schemeClr val="accent1"/>
          </a:solidFill>
          <a:ln w="95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9485" name="Text Box 29"/>
          <p:cNvSpPr txBox="1"/>
          <p:nvPr/>
        </p:nvSpPr>
        <p:spPr>
          <a:xfrm>
            <a:off x="1828800" y="5638800"/>
            <a:ext cx="27432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借助“</a:t>
            </a:r>
            <a:r>
              <a:rPr lang="zh-CN" altLang="en-US" b="1" u="sng" dirty="0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准确的形容</a:t>
            </a:r>
            <a:r>
              <a:rPr lang="zh-CN" altLang="en-US" b="1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” 表达喜爱之情</a:t>
            </a:r>
          </a:p>
        </p:txBody>
      </p:sp>
      <p:sp>
        <p:nvSpPr>
          <p:cNvPr id="19486" name="Line 30"/>
          <p:cNvSpPr/>
          <p:nvPr/>
        </p:nvSpPr>
        <p:spPr>
          <a:xfrm flipH="1">
            <a:off x="4419600" y="6019800"/>
            <a:ext cx="838200" cy="0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3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8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5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3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/>
      <p:bldP spid="19461" grpId="0" bldLvl="0" animBg="1"/>
      <p:bldP spid="19462" grpId="0" bldLvl="0" animBg="1"/>
      <p:bldP spid="19463" grpId="0"/>
      <p:bldP spid="19464" grpId="0"/>
      <p:bldP spid="19466" grpId="0"/>
      <p:bldP spid="19468" grpId="0"/>
      <p:bldP spid="19469" grpId="0"/>
      <p:bldP spid="19470" grpId="0"/>
      <p:bldP spid="19471" grpId="0"/>
      <p:bldP spid="19472" grpId="0"/>
      <p:bldP spid="19473" grpId="0"/>
      <p:bldP spid="19475" grpId="0"/>
      <p:bldP spid="19476" grpId="0"/>
      <p:bldP spid="19477" grpId="0"/>
      <p:bldP spid="19478" grpId="0"/>
      <p:bldP spid="19479" grpId="0"/>
      <p:bldP spid="19482" grpId="0" bldLvl="0" animBg="1"/>
      <p:bldP spid="19483" grpId="0" bldLvl="0" animBg="1"/>
      <p:bldP spid="1948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/>
          <p:nvPr/>
        </p:nvSpPr>
        <p:spPr>
          <a:xfrm>
            <a:off x="1524000" y="3048000"/>
            <a:ext cx="129540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660033"/>
                </a:solidFill>
                <a:latin typeface="Times New Roman" pitchFamily="18" charset="0"/>
                <a:ea typeface="华文行楷" pitchFamily="2" charset="-122"/>
              </a:rPr>
              <a:t>单是</a:t>
            </a:r>
          </a:p>
          <a:p>
            <a:pPr lvl="0" eaLnBrk="0" hangingPunct="0"/>
            <a:r>
              <a:rPr lang="zh-CN" altLang="en-US" sz="3200" b="1" dirty="0">
                <a:solidFill>
                  <a:srgbClr val="660033"/>
                </a:solidFill>
                <a:latin typeface="Times New Roman" pitchFamily="18" charset="0"/>
                <a:ea typeface="华文行楷" pitchFamily="2" charset="-122"/>
              </a:rPr>
              <a:t>就有</a:t>
            </a:r>
          </a:p>
        </p:txBody>
      </p:sp>
      <p:sp>
        <p:nvSpPr>
          <p:cNvPr id="20483" name="Rectangle 3"/>
          <p:cNvSpPr/>
          <p:nvPr/>
        </p:nvSpPr>
        <p:spPr>
          <a:xfrm>
            <a:off x="2286000" y="3429000"/>
            <a:ext cx="995680" cy="57912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……</a:t>
            </a:r>
          </a:p>
        </p:txBody>
      </p:sp>
      <p:sp>
        <p:nvSpPr>
          <p:cNvPr id="20484" name="Rectangle 4"/>
          <p:cNvSpPr/>
          <p:nvPr/>
        </p:nvSpPr>
        <p:spPr>
          <a:xfrm>
            <a:off x="2286000" y="2971800"/>
            <a:ext cx="99695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……</a:t>
            </a:r>
          </a:p>
        </p:txBody>
      </p:sp>
      <p:sp>
        <p:nvSpPr>
          <p:cNvPr id="20485" name="AutoShape 5"/>
          <p:cNvSpPr/>
          <p:nvPr/>
        </p:nvSpPr>
        <p:spPr>
          <a:xfrm>
            <a:off x="3124200" y="1219200"/>
            <a:ext cx="152400" cy="4724400"/>
          </a:xfrm>
          <a:prstGeom prst="leftBrace">
            <a:avLst>
              <a:gd name="adj1" fmla="val 258333"/>
              <a:gd name="adj2" fmla="val 50444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0" hangingPunct="0"/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6" name="Text Box 6"/>
          <p:cNvSpPr txBox="1"/>
          <p:nvPr/>
        </p:nvSpPr>
        <p:spPr>
          <a:xfrm>
            <a:off x="3200400" y="1066800"/>
            <a:ext cx="1808480" cy="49682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油蛉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蟋蟀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蜈蚣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斑蝥</a:t>
            </a:r>
          </a:p>
          <a:p>
            <a:pPr lvl="0" eaLnBrk="0" hangingPunct="0"/>
            <a:endParaRPr lang="zh-CN" altLang="en-US" sz="3200" b="1" dirty="0">
              <a:latin typeface="Times New Roman" pitchFamily="18" charset="0"/>
              <a:ea typeface="宋体" pitchFamily="2" charset="-122"/>
            </a:endParaRP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何首乌藤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木莲藤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木莲果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何首乌根</a:t>
            </a:r>
          </a:p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覆盆子</a:t>
            </a:r>
          </a:p>
        </p:txBody>
      </p:sp>
      <p:sp>
        <p:nvSpPr>
          <p:cNvPr id="20487" name="Text Box 7"/>
          <p:cNvSpPr txBox="1"/>
          <p:nvPr/>
        </p:nvSpPr>
        <p:spPr>
          <a:xfrm>
            <a:off x="5638800" y="1066800"/>
            <a:ext cx="1033463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低唱</a:t>
            </a:r>
          </a:p>
        </p:txBody>
      </p:sp>
      <p:sp>
        <p:nvSpPr>
          <p:cNvPr id="20488" name="Line 8"/>
          <p:cNvSpPr/>
          <p:nvPr/>
        </p:nvSpPr>
        <p:spPr>
          <a:xfrm>
            <a:off x="4495800" y="1447800"/>
            <a:ext cx="838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Rectangle 9"/>
          <p:cNvSpPr/>
          <p:nvPr/>
        </p:nvSpPr>
        <p:spPr>
          <a:xfrm>
            <a:off x="6400800" y="1066800"/>
            <a:ext cx="19812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（声音）</a:t>
            </a:r>
          </a:p>
        </p:txBody>
      </p:sp>
      <p:sp>
        <p:nvSpPr>
          <p:cNvPr id="20490" name="Line 10"/>
          <p:cNvSpPr/>
          <p:nvPr/>
        </p:nvSpPr>
        <p:spPr>
          <a:xfrm>
            <a:off x="4495800" y="1905000"/>
            <a:ext cx="838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Text Box 11"/>
          <p:cNvSpPr txBox="1"/>
          <p:nvPr/>
        </p:nvSpPr>
        <p:spPr>
          <a:xfrm>
            <a:off x="5638800" y="1600200"/>
            <a:ext cx="1177925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弹琴</a:t>
            </a:r>
          </a:p>
        </p:txBody>
      </p:sp>
      <p:sp>
        <p:nvSpPr>
          <p:cNvPr id="20492" name="Rectangle 12"/>
          <p:cNvSpPr/>
          <p:nvPr/>
        </p:nvSpPr>
        <p:spPr>
          <a:xfrm>
            <a:off x="6400800" y="1600200"/>
            <a:ext cx="19812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（声音）</a:t>
            </a:r>
          </a:p>
        </p:txBody>
      </p:sp>
      <p:sp>
        <p:nvSpPr>
          <p:cNvPr id="20493" name="Line 13"/>
          <p:cNvSpPr/>
          <p:nvPr/>
        </p:nvSpPr>
        <p:spPr>
          <a:xfrm>
            <a:off x="4495800" y="2362200"/>
            <a:ext cx="838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Text Box 14"/>
          <p:cNvSpPr txBox="1"/>
          <p:nvPr/>
        </p:nvSpPr>
        <p:spPr>
          <a:xfrm>
            <a:off x="4648200" y="1828800"/>
            <a:ext cx="5892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翻</a:t>
            </a:r>
            <a:endParaRPr lang="zh-CN" altLang="en-US" sz="3200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95" name="Line 15"/>
          <p:cNvSpPr/>
          <p:nvPr/>
        </p:nvSpPr>
        <p:spPr>
          <a:xfrm>
            <a:off x="4495800" y="2819400"/>
            <a:ext cx="838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6" name="Text Box 16"/>
          <p:cNvSpPr txBox="1"/>
          <p:nvPr/>
        </p:nvSpPr>
        <p:spPr>
          <a:xfrm>
            <a:off x="4648200" y="2286000"/>
            <a:ext cx="59055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按</a:t>
            </a:r>
            <a:endParaRPr lang="zh-CN" altLang="en-US" sz="3200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97" name="Text Box 17"/>
          <p:cNvSpPr txBox="1"/>
          <p:nvPr/>
        </p:nvSpPr>
        <p:spPr>
          <a:xfrm>
            <a:off x="5808663" y="3068638"/>
            <a:ext cx="59055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喷</a:t>
            </a:r>
          </a:p>
        </p:txBody>
      </p:sp>
      <p:sp>
        <p:nvSpPr>
          <p:cNvPr id="20498" name="Text Box 18"/>
          <p:cNvSpPr txBox="1"/>
          <p:nvPr/>
        </p:nvSpPr>
        <p:spPr>
          <a:xfrm>
            <a:off x="6477000" y="3048000"/>
            <a:ext cx="18084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动作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499" name="Line 19"/>
          <p:cNvSpPr/>
          <p:nvPr/>
        </p:nvSpPr>
        <p:spPr>
          <a:xfrm>
            <a:off x="5105400" y="3886200"/>
            <a:ext cx="685800" cy="228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0" name="Line 20"/>
          <p:cNvSpPr/>
          <p:nvPr/>
        </p:nvSpPr>
        <p:spPr>
          <a:xfrm flipV="1">
            <a:off x="5105400" y="4114800"/>
            <a:ext cx="685800" cy="228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1" name="Text Box 21"/>
          <p:cNvSpPr txBox="1"/>
          <p:nvPr/>
        </p:nvSpPr>
        <p:spPr>
          <a:xfrm>
            <a:off x="5791200" y="3810000"/>
            <a:ext cx="16002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缠    络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02" name="Text Box 22"/>
          <p:cNvSpPr txBox="1"/>
          <p:nvPr/>
        </p:nvSpPr>
        <p:spPr>
          <a:xfrm>
            <a:off x="7315200" y="3810000"/>
            <a:ext cx="20574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形状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03" name="Line 23"/>
          <p:cNvSpPr/>
          <p:nvPr/>
        </p:nvSpPr>
        <p:spPr>
          <a:xfrm>
            <a:off x="4953000" y="4800600"/>
            <a:ext cx="762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4" name="Text Box 24"/>
          <p:cNvSpPr txBox="1"/>
          <p:nvPr/>
        </p:nvSpPr>
        <p:spPr>
          <a:xfrm>
            <a:off x="5791200" y="4419600"/>
            <a:ext cx="18288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像莲房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05" name="Line 25"/>
          <p:cNvSpPr/>
          <p:nvPr/>
        </p:nvSpPr>
        <p:spPr>
          <a:xfrm>
            <a:off x="4953000" y="5257800"/>
            <a:ext cx="762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6" name="Text Box 26"/>
          <p:cNvSpPr txBox="1"/>
          <p:nvPr/>
        </p:nvSpPr>
        <p:spPr>
          <a:xfrm>
            <a:off x="5791200" y="4953000"/>
            <a:ext cx="14478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臃    肿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07" name="Line 27"/>
          <p:cNvSpPr/>
          <p:nvPr/>
        </p:nvSpPr>
        <p:spPr>
          <a:xfrm>
            <a:off x="4953000" y="52578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8" name="Text Box 28"/>
          <p:cNvSpPr txBox="1"/>
          <p:nvPr/>
        </p:nvSpPr>
        <p:spPr>
          <a:xfrm>
            <a:off x="5029200" y="4724400"/>
            <a:ext cx="5892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拔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09" name="Line 29"/>
          <p:cNvSpPr/>
          <p:nvPr/>
        </p:nvSpPr>
        <p:spPr>
          <a:xfrm>
            <a:off x="4953000" y="5791200"/>
            <a:ext cx="762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10" name="Text Box 30"/>
          <p:cNvSpPr txBox="1"/>
          <p:nvPr/>
        </p:nvSpPr>
        <p:spPr>
          <a:xfrm>
            <a:off x="5791200" y="5486400"/>
            <a:ext cx="19812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像小球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1" name="Line 31"/>
          <p:cNvSpPr/>
          <p:nvPr/>
        </p:nvSpPr>
        <p:spPr>
          <a:xfrm>
            <a:off x="4953000" y="5791200"/>
            <a:ext cx="762000" cy="609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12" name="Text Box 32"/>
          <p:cNvSpPr txBox="1"/>
          <p:nvPr/>
        </p:nvSpPr>
        <p:spPr>
          <a:xfrm>
            <a:off x="5735638" y="6021388"/>
            <a:ext cx="25908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又酸又甜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3" name="Text Box 33"/>
          <p:cNvSpPr txBox="1"/>
          <p:nvPr/>
        </p:nvSpPr>
        <p:spPr>
          <a:xfrm>
            <a:off x="7315200" y="4419600"/>
            <a:ext cx="20574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形状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14" name="Text Box 34"/>
          <p:cNvSpPr txBox="1"/>
          <p:nvPr/>
        </p:nvSpPr>
        <p:spPr>
          <a:xfrm>
            <a:off x="7315200" y="4953000"/>
            <a:ext cx="20574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形状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15" name="Text Box 35"/>
          <p:cNvSpPr txBox="1"/>
          <p:nvPr/>
        </p:nvSpPr>
        <p:spPr>
          <a:xfrm>
            <a:off x="7315200" y="5486400"/>
            <a:ext cx="18084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形状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16" name="Text Box 36"/>
          <p:cNvSpPr txBox="1"/>
          <p:nvPr/>
        </p:nvSpPr>
        <p:spPr>
          <a:xfrm>
            <a:off x="5029200" y="5257800"/>
            <a:ext cx="5892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摘</a:t>
            </a: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7" name="AutoShape 37"/>
          <p:cNvSpPr/>
          <p:nvPr/>
        </p:nvSpPr>
        <p:spPr>
          <a:xfrm>
            <a:off x="8153400" y="1295400"/>
            <a:ext cx="152400" cy="2209800"/>
          </a:xfrm>
          <a:prstGeom prst="rightBrace">
            <a:avLst>
              <a:gd name="adj1" fmla="val 120833"/>
              <a:gd name="adj2" fmla="val 50000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0" hangingPunct="0"/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8" name="AutoShape 38"/>
          <p:cNvSpPr/>
          <p:nvPr/>
        </p:nvSpPr>
        <p:spPr>
          <a:xfrm>
            <a:off x="8991600" y="3810000"/>
            <a:ext cx="152400" cy="2819400"/>
          </a:xfrm>
          <a:prstGeom prst="rightBrace">
            <a:avLst>
              <a:gd name="adj1" fmla="val 154166"/>
              <a:gd name="adj2" fmla="val 50000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9" name="Text Box 39"/>
          <p:cNvSpPr txBox="1"/>
          <p:nvPr/>
        </p:nvSpPr>
        <p:spPr>
          <a:xfrm>
            <a:off x="8306753" y="1905000"/>
            <a:ext cx="67056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动物</a:t>
            </a:r>
            <a:endParaRPr lang="zh-CN" altLang="en-US" b="1" dirty="0">
              <a:solidFill>
                <a:srgbClr val="660033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20" name="Text Box 40"/>
          <p:cNvSpPr txBox="1"/>
          <p:nvPr/>
        </p:nvSpPr>
        <p:spPr>
          <a:xfrm>
            <a:off x="9144953" y="4800600"/>
            <a:ext cx="670560" cy="1219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植物</a:t>
            </a:r>
            <a:endParaRPr lang="zh-CN" altLang="en-US" b="1" dirty="0">
              <a:solidFill>
                <a:srgbClr val="660033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21" name="Text Box 41"/>
          <p:cNvSpPr txBox="1"/>
          <p:nvPr/>
        </p:nvSpPr>
        <p:spPr>
          <a:xfrm>
            <a:off x="9754553" y="1447800"/>
            <a:ext cx="670560" cy="44196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CC0000"/>
                </a:solidFill>
                <a:latin typeface="Times New Roman" pitchFamily="18" charset="0"/>
                <a:ea typeface="宋体" pitchFamily="2" charset="-122"/>
              </a:rPr>
              <a:t>中间结合叙写人的活动</a:t>
            </a:r>
            <a:endParaRPr lang="zh-CN" altLang="en-US" b="1" dirty="0">
              <a:solidFill>
                <a:srgbClr val="CC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22" name="Text Box 42"/>
          <p:cNvSpPr txBox="1"/>
          <p:nvPr/>
        </p:nvSpPr>
        <p:spPr>
          <a:xfrm>
            <a:off x="7315200" y="6019800"/>
            <a:ext cx="21336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味道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23" name="Line 43"/>
          <p:cNvSpPr/>
          <p:nvPr/>
        </p:nvSpPr>
        <p:spPr>
          <a:xfrm>
            <a:off x="4495800" y="2819400"/>
            <a:ext cx="838200" cy="533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24" name="Text Box 44"/>
          <p:cNvSpPr txBox="1"/>
          <p:nvPr/>
        </p:nvSpPr>
        <p:spPr>
          <a:xfrm>
            <a:off x="5808663" y="2420938"/>
            <a:ext cx="5892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啪</a:t>
            </a:r>
          </a:p>
        </p:txBody>
      </p:sp>
      <p:sp>
        <p:nvSpPr>
          <p:cNvPr id="20525" name="Text Box 45"/>
          <p:cNvSpPr txBox="1"/>
          <p:nvPr/>
        </p:nvSpPr>
        <p:spPr>
          <a:xfrm>
            <a:off x="6477000" y="2438400"/>
            <a:ext cx="198120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﹙</a:t>
            </a:r>
            <a:r>
              <a:rPr lang="zh-CN" altLang="en-US" sz="3200" b="1" dirty="0">
                <a:latin typeface="Times New Roman" pitchFamily="18" charset="0"/>
                <a:ea typeface="宋体" pitchFamily="2" charset="-122"/>
              </a:rPr>
              <a:t>声音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﹚</a:t>
            </a:r>
          </a:p>
        </p:txBody>
      </p:sp>
      <p:sp>
        <p:nvSpPr>
          <p:cNvPr id="20526" name="Text Box 46"/>
          <p:cNvSpPr txBox="1"/>
          <p:nvPr/>
        </p:nvSpPr>
        <p:spPr>
          <a:xfrm>
            <a:off x="3352800" y="0"/>
            <a:ext cx="68580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chemeClr val="bg2"/>
                </a:solidFill>
                <a:latin typeface="Times New Roman" pitchFamily="18" charset="0"/>
                <a:ea typeface="华文行楷" pitchFamily="2" charset="-122"/>
              </a:rPr>
              <a:t>百草园的自然景物和乐趣</a:t>
            </a:r>
          </a:p>
        </p:txBody>
      </p:sp>
      <p:sp>
        <p:nvSpPr>
          <p:cNvPr id="20527" name="Text Box 47"/>
          <p:cNvSpPr txBox="1"/>
          <p:nvPr/>
        </p:nvSpPr>
        <p:spPr>
          <a:xfrm>
            <a:off x="2667000" y="838200"/>
            <a:ext cx="762000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endParaRPr lang="zh-CN" altLang="en-US" b="1" dirty="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0528" name="Picture 48" descr="BD14711_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838200"/>
            <a:ext cx="6477000" cy="1079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29" name="AutoShape 49"/>
          <p:cNvSpPr/>
          <p:nvPr/>
        </p:nvSpPr>
        <p:spPr>
          <a:xfrm>
            <a:off x="2286000" y="228600"/>
            <a:ext cx="838200" cy="685800"/>
          </a:xfrm>
          <a:prstGeom prst="irregularSeal1">
            <a:avLst/>
          </a:prstGeom>
          <a:solidFill>
            <a:schemeClr val="accent1"/>
          </a:solidFill>
          <a:ln w="95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"/>
                            </p:stCondLst>
                            <p:childTnLst>
                              <p:par>
                                <p:cTn id="16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0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ldLvl="0" animBg="1"/>
      <p:bldP spid="20484" grpId="0"/>
      <p:bldP spid="20485" grpId="0" bldLvl="0" animBg="1"/>
      <p:bldP spid="20486" grpId="0"/>
      <p:bldP spid="20487" grpId="0"/>
      <p:bldP spid="20489" grpId="0"/>
      <p:bldP spid="20491" grpId="0"/>
      <p:bldP spid="20492" grpId="0"/>
      <p:bldP spid="20494" grpId="0"/>
      <p:bldP spid="20496" grpId="0"/>
      <p:bldP spid="20497" grpId="0"/>
      <p:bldP spid="20498" grpId="0"/>
      <p:bldP spid="20501" grpId="0"/>
      <p:bldP spid="20502" grpId="0"/>
      <p:bldP spid="20504" grpId="0"/>
      <p:bldP spid="20506" grpId="0"/>
      <p:bldP spid="20508" grpId="0"/>
      <p:bldP spid="20510" grpId="0"/>
      <p:bldP spid="20512" grpId="0"/>
      <p:bldP spid="20513" grpId="0"/>
      <p:bldP spid="20514" grpId="0"/>
      <p:bldP spid="20515" grpId="0"/>
      <p:bldP spid="20516" grpId="0"/>
      <p:bldP spid="20517" grpId="0" bldLvl="0" animBg="1"/>
      <p:bldP spid="20518" grpId="0" bldLvl="0" animBg="1"/>
      <p:bldP spid="20519" grpId="0"/>
      <p:bldP spid="20520" grpId="0"/>
      <p:bldP spid="20521" grpId="0"/>
      <p:bldP spid="20522" grpId="0"/>
      <p:bldP spid="20524" grpId="0"/>
      <p:bldP spid="205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radient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762000"/>
            <a:ext cx="254000" cy="260350"/>
          </a:xfrm>
          <a:prstGeom prst="rect">
            <a:avLst/>
          </a:prstGeom>
          <a:noFill/>
          <a:ln w="9525">
            <a:noFill/>
            <a:miter/>
          </a:ln>
        </p:spPr>
      </p:pic>
      <p:grpSp>
        <p:nvGrpSpPr>
          <p:cNvPr id="16387" name="Group 3"/>
          <p:cNvGrpSpPr/>
          <p:nvPr/>
        </p:nvGrpSpPr>
        <p:grpSpPr>
          <a:xfrm>
            <a:off x="7162800" y="685800"/>
            <a:ext cx="76200" cy="1066800"/>
            <a:chOff x="3552" y="432"/>
            <a:chExt cx="48" cy="672"/>
          </a:xfrm>
        </p:grpSpPr>
        <p:sp>
          <p:nvSpPr>
            <p:cNvPr id="16420" name="Line 4"/>
            <p:cNvSpPr/>
            <p:nvPr/>
          </p:nvSpPr>
          <p:spPr>
            <a:xfrm>
              <a:off x="3552" y="432"/>
              <a:ext cx="0" cy="6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1" name="Line 5"/>
            <p:cNvSpPr/>
            <p:nvPr/>
          </p:nvSpPr>
          <p:spPr>
            <a:xfrm>
              <a:off x="3600" y="432"/>
              <a:ext cx="0" cy="6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88" name="Group 6"/>
          <p:cNvGrpSpPr/>
          <p:nvPr/>
        </p:nvGrpSpPr>
        <p:grpSpPr>
          <a:xfrm>
            <a:off x="2209800" y="762000"/>
            <a:ext cx="4724400" cy="762000"/>
            <a:chOff x="432" y="528"/>
            <a:chExt cx="2976" cy="480"/>
          </a:xfrm>
        </p:grpSpPr>
        <p:sp>
          <p:nvSpPr>
            <p:cNvPr id="16418" name="Text Box 7"/>
            <p:cNvSpPr txBox="1"/>
            <p:nvPr/>
          </p:nvSpPr>
          <p:spPr>
            <a:xfrm>
              <a:off x="480" y="624"/>
              <a:ext cx="2880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“不必说 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……</a:t>
              </a:r>
              <a:r>
                <a:rPr lang="zh-CN" altLang="en-US" sz="2800" b="1" dirty="0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也不必说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……”</a:t>
              </a:r>
            </a:p>
          </p:txBody>
        </p:sp>
        <p:sp>
          <p:nvSpPr>
            <p:cNvPr id="16419" name="Rectangle 8"/>
            <p:cNvSpPr/>
            <p:nvPr/>
          </p:nvSpPr>
          <p:spPr>
            <a:xfrm>
              <a:off x="432" y="528"/>
              <a:ext cx="2976" cy="480"/>
            </a:xfrm>
            <a:prstGeom prst="rect">
              <a:avLst/>
            </a:prstGeom>
            <a:noFill/>
            <a:ln w="57150" cap="flat" cmpd="sng">
              <a:solidFill>
                <a:srgbClr val="0099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dirty="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16389" name="Group 9"/>
          <p:cNvGrpSpPr/>
          <p:nvPr/>
        </p:nvGrpSpPr>
        <p:grpSpPr>
          <a:xfrm>
            <a:off x="7467600" y="762000"/>
            <a:ext cx="2589213" cy="763588"/>
            <a:chOff x="3744" y="480"/>
            <a:chExt cx="1296" cy="528"/>
          </a:xfrm>
        </p:grpSpPr>
        <p:sp>
          <p:nvSpPr>
            <p:cNvPr id="16416" name="Rectangle 10"/>
            <p:cNvSpPr/>
            <p:nvPr/>
          </p:nvSpPr>
          <p:spPr>
            <a:xfrm>
              <a:off x="3744" y="480"/>
              <a:ext cx="1296" cy="528"/>
            </a:xfrm>
            <a:prstGeom prst="rect">
              <a:avLst/>
            </a:prstGeom>
            <a:noFill/>
            <a:ln w="57150" cap="flat" cmpd="sng">
              <a:solidFill>
                <a:srgbClr val="339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 eaLnBrk="1" hangingPunct="1"/>
              <a:endParaRPr lang="zh-CN" altLang="en-US" dirty="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6417" name="Text Box 11"/>
            <p:cNvSpPr txBox="1"/>
            <p:nvPr/>
          </p:nvSpPr>
          <p:spPr>
            <a:xfrm>
              <a:off x="3792" y="576"/>
              <a:ext cx="1200" cy="35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“单是</a:t>
              </a:r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……”</a:t>
              </a:r>
              <a:endParaRPr lang="en-US" altLang="zh-CN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16390" name="Group 12"/>
          <p:cNvGrpSpPr/>
          <p:nvPr/>
        </p:nvGrpSpPr>
        <p:grpSpPr>
          <a:xfrm>
            <a:off x="4267200" y="1600200"/>
            <a:ext cx="4038600" cy="609600"/>
            <a:chOff x="1728" y="1008"/>
            <a:chExt cx="2544" cy="384"/>
          </a:xfrm>
        </p:grpSpPr>
        <p:sp>
          <p:nvSpPr>
            <p:cNvPr id="16414" name="Line 13"/>
            <p:cNvSpPr/>
            <p:nvPr/>
          </p:nvSpPr>
          <p:spPr>
            <a:xfrm>
              <a:off x="1728" y="1008"/>
              <a:ext cx="0" cy="384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5" name="Line 14"/>
            <p:cNvSpPr/>
            <p:nvPr/>
          </p:nvSpPr>
          <p:spPr>
            <a:xfrm>
              <a:off x="4272" y="1008"/>
              <a:ext cx="0" cy="384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391" name="AutoShape 15" descr="花束"/>
          <p:cNvSpPr/>
          <p:nvPr/>
        </p:nvSpPr>
        <p:spPr>
          <a:xfrm>
            <a:off x="3581400" y="2209800"/>
            <a:ext cx="1295400" cy="609600"/>
          </a:xfrm>
          <a:prstGeom prst="roundRect">
            <a:avLst>
              <a:gd name="adj" fmla="val 16667"/>
            </a:avLst>
          </a:prstGeom>
          <a:blipFill rotWithShape="0">
            <a:blip r:embed="rId3"/>
          </a:blipFill>
          <a:ln w="76200" cap="flat" cmpd="sng">
            <a:solidFill>
              <a:srgbClr val="FFCC00"/>
            </a:solidFill>
            <a:prstDash val="solid"/>
            <a:headEnd type="none" w="med" len="med"/>
            <a:tailEnd type="none" w="med" len="med"/>
          </a:ln>
        </p:spPr>
        <p:txBody>
          <a:bodyPr wrap="none" lIns="0" tIns="0" rIns="0" bIns="0" anchor="ctr"/>
          <a:lstStyle/>
          <a:p>
            <a:pPr lvl="0" algn="ctr" eaLnBrk="1" hangingPunct="1"/>
            <a:r>
              <a:rPr lang="zh-CN" altLang="en-US" sz="3600" b="1" dirty="0">
                <a:latin typeface="Times New Roman" pitchFamily="18" charset="0"/>
                <a:ea typeface="隶书" pitchFamily="49" charset="-122"/>
              </a:rPr>
              <a:t>整体</a:t>
            </a:r>
          </a:p>
        </p:txBody>
      </p:sp>
      <p:sp>
        <p:nvSpPr>
          <p:cNvPr id="16392" name="AutoShape 16" descr="花束"/>
          <p:cNvSpPr/>
          <p:nvPr/>
        </p:nvSpPr>
        <p:spPr>
          <a:xfrm>
            <a:off x="7696200" y="2209800"/>
            <a:ext cx="1295400" cy="609600"/>
          </a:xfrm>
          <a:prstGeom prst="roundRect">
            <a:avLst>
              <a:gd name="adj" fmla="val 16667"/>
            </a:avLst>
          </a:prstGeom>
          <a:blipFill rotWithShape="0">
            <a:blip r:embed="rId3"/>
          </a:blipFill>
          <a:ln w="76200" cap="flat" cmpd="sng">
            <a:solidFill>
              <a:srgbClr val="FFCC00"/>
            </a:solidFill>
            <a:prstDash val="solid"/>
            <a:headEnd type="none" w="med" len="med"/>
            <a:tailEnd type="none" w="med" len="med"/>
          </a:ln>
        </p:spPr>
        <p:txBody>
          <a:bodyPr wrap="none" lIns="0" tIns="0" rIns="0" bIns="0" anchor="ctr"/>
          <a:lstStyle/>
          <a:p>
            <a:pPr lvl="0" algn="ctr" eaLnBrk="1" hangingPunct="1"/>
            <a:r>
              <a:rPr lang="zh-CN" altLang="en-US" sz="3600" b="1" dirty="0">
                <a:latin typeface="Times New Roman" pitchFamily="18" charset="0"/>
                <a:ea typeface="隶书" pitchFamily="49" charset="-122"/>
              </a:rPr>
              <a:t>局部</a:t>
            </a:r>
          </a:p>
        </p:txBody>
      </p:sp>
      <p:sp>
        <p:nvSpPr>
          <p:cNvPr id="16393" name="Line 17"/>
          <p:cNvSpPr/>
          <p:nvPr/>
        </p:nvSpPr>
        <p:spPr>
          <a:xfrm>
            <a:off x="4876800" y="2590800"/>
            <a:ext cx="2743200" cy="0"/>
          </a:xfrm>
          <a:prstGeom prst="line">
            <a:avLst/>
          </a:prstGeom>
          <a:ln w="76200" cap="flat" cmpd="tri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Text Box 18"/>
          <p:cNvSpPr txBox="1"/>
          <p:nvPr/>
        </p:nvSpPr>
        <p:spPr>
          <a:xfrm>
            <a:off x="5257800" y="2057400"/>
            <a:ext cx="1752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</a:rPr>
              <a:t>写作顺序</a:t>
            </a:r>
          </a:p>
        </p:txBody>
      </p:sp>
      <p:sp>
        <p:nvSpPr>
          <p:cNvPr id="16395" name="Text Box 19"/>
          <p:cNvSpPr txBox="1"/>
          <p:nvPr/>
        </p:nvSpPr>
        <p:spPr>
          <a:xfrm>
            <a:off x="2514600" y="33528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先静</a:t>
            </a:r>
          </a:p>
        </p:txBody>
      </p:sp>
      <p:sp>
        <p:nvSpPr>
          <p:cNvPr id="16396" name="Text Box 20"/>
          <p:cNvSpPr txBox="1"/>
          <p:nvPr/>
        </p:nvSpPr>
        <p:spPr>
          <a:xfrm>
            <a:off x="4724400" y="33528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后动</a:t>
            </a:r>
          </a:p>
        </p:txBody>
      </p:sp>
      <p:sp>
        <p:nvSpPr>
          <p:cNvPr id="16397" name="Text Box 21"/>
          <p:cNvSpPr txBox="1"/>
          <p:nvPr/>
        </p:nvSpPr>
        <p:spPr>
          <a:xfrm>
            <a:off x="6629400" y="33528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先动物</a:t>
            </a:r>
          </a:p>
        </p:txBody>
      </p:sp>
      <p:sp>
        <p:nvSpPr>
          <p:cNvPr id="16398" name="Text Box 22"/>
          <p:cNvSpPr txBox="1"/>
          <p:nvPr/>
        </p:nvSpPr>
        <p:spPr>
          <a:xfrm>
            <a:off x="8686800" y="3352800"/>
            <a:ext cx="1371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后植物</a:t>
            </a:r>
          </a:p>
        </p:txBody>
      </p:sp>
      <p:sp>
        <p:nvSpPr>
          <p:cNvPr id="16399" name="Text Box 23"/>
          <p:cNvSpPr txBox="1"/>
          <p:nvPr/>
        </p:nvSpPr>
        <p:spPr>
          <a:xfrm>
            <a:off x="2590800" y="3962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菜畦</a:t>
            </a:r>
          </a:p>
        </p:txBody>
      </p:sp>
      <p:sp>
        <p:nvSpPr>
          <p:cNvPr id="16400" name="Text Box 24"/>
          <p:cNvSpPr txBox="1"/>
          <p:nvPr/>
        </p:nvSpPr>
        <p:spPr>
          <a:xfrm>
            <a:off x="2590800" y="44704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石井栏</a:t>
            </a:r>
          </a:p>
        </p:txBody>
      </p:sp>
      <p:sp>
        <p:nvSpPr>
          <p:cNvPr id="16401" name="Text Box 25"/>
          <p:cNvSpPr txBox="1"/>
          <p:nvPr/>
        </p:nvSpPr>
        <p:spPr>
          <a:xfrm>
            <a:off x="2590800" y="49784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皂荚树</a:t>
            </a:r>
          </a:p>
        </p:txBody>
      </p:sp>
      <p:sp>
        <p:nvSpPr>
          <p:cNvPr id="16402" name="Text Box 26"/>
          <p:cNvSpPr txBox="1"/>
          <p:nvPr/>
        </p:nvSpPr>
        <p:spPr>
          <a:xfrm>
            <a:off x="2590800" y="54864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桑葚</a:t>
            </a:r>
          </a:p>
        </p:txBody>
      </p:sp>
      <p:sp>
        <p:nvSpPr>
          <p:cNvPr id="16403" name="Text Box 27"/>
          <p:cNvSpPr txBox="1"/>
          <p:nvPr/>
        </p:nvSpPr>
        <p:spPr>
          <a:xfrm>
            <a:off x="4800600" y="3962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鸣蝉</a:t>
            </a:r>
          </a:p>
        </p:txBody>
      </p:sp>
      <p:sp>
        <p:nvSpPr>
          <p:cNvPr id="16404" name="Text Box 28"/>
          <p:cNvSpPr txBox="1"/>
          <p:nvPr/>
        </p:nvSpPr>
        <p:spPr>
          <a:xfrm>
            <a:off x="4800600" y="4978400"/>
            <a:ext cx="1295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叫天子</a:t>
            </a:r>
          </a:p>
        </p:txBody>
      </p:sp>
      <p:sp>
        <p:nvSpPr>
          <p:cNvPr id="16405" name="Text Box 29"/>
          <p:cNvSpPr txBox="1"/>
          <p:nvPr/>
        </p:nvSpPr>
        <p:spPr>
          <a:xfrm>
            <a:off x="4800600" y="4470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黄蜂</a:t>
            </a:r>
          </a:p>
        </p:txBody>
      </p:sp>
      <p:sp>
        <p:nvSpPr>
          <p:cNvPr id="16406" name="Text Box 30"/>
          <p:cNvSpPr txBox="1"/>
          <p:nvPr/>
        </p:nvSpPr>
        <p:spPr>
          <a:xfrm>
            <a:off x="6781800" y="3962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油蛉</a:t>
            </a:r>
          </a:p>
        </p:txBody>
      </p:sp>
      <p:sp>
        <p:nvSpPr>
          <p:cNvPr id="16407" name="Text Box 31"/>
          <p:cNvSpPr txBox="1"/>
          <p:nvPr/>
        </p:nvSpPr>
        <p:spPr>
          <a:xfrm>
            <a:off x="6781800" y="4470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蟋蟀</a:t>
            </a:r>
          </a:p>
        </p:txBody>
      </p:sp>
      <p:sp>
        <p:nvSpPr>
          <p:cNvPr id="16408" name="Text Box 32"/>
          <p:cNvSpPr txBox="1"/>
          <p:nvPr/>
        </p:nvSpPr>
        <p:spPr>
          <a:xfrm>
            <a:off x="6781800" y="4978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蜈蚣</a:t>
            </a:r>
          </a:p>
        </p:txBody>
      </p:sp>
      <p:sp>
        <p:nvSpPr>
          <p:cNvPr id="16409" name="Text Box 33"/>
          <p:cNvSpPr txBox="1"/>
          <p:nvPr/>
        </p:nvSpPr>
        <p:spPr>
          <a:xfrm>
            <a:off x="6781800" y="5486400"/>
            <a:ext cx="1066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斑蝥</a:t>
            </a:r>
          </a:p>
        </p:txBody>
      </p:sp>
      <p:sp>
        <p:nvSpPr>
          <p:cNvPr id="16410" name="Text Box 34"/>
          <p:cNvSpPr txBox="1"/>
          <p:nvPr/>
        </p:nvSpPr>
        <p:spPr>
          <a:xfrm>
            <a:off x="8153400" y="3962400"/>
            <a:ext cx="2514600" cy="1158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何首乌</a:t>
            </a:r>
          </a:p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木莲藤</a:t>
            </a:r>
          </a:p>
        </p:txBody>
      </p:sp>
      <p:sp>
        <p:nvSpPr>
          <p:cNvPr id="16411" name="Text Box 35"/>
          <p:cNvSpPr txBox="1"/>
          <p:nvPr/>
        </p:nvSpPr>
        <p:spPr>
          <a:xfrm>
            <a:off x="8183563" y="5084763"/>
            <a:ext cx="1752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覆盆子</a:t>
            </a:r>
          </a:p>
        </p:txBody>
      </p:sp>
      <p:sp>
        <p:nvSpPr>
          <p:cNvPr id="16412" name="Rectangle 36"/>
          <p:cNvSpPr/>
          <p:nvPr/>
        </p:nvSpPr>
        <p:spPr>
          <a:xfrm>
            <a:off x="3000375" y="1371600"/>
            <a:ext cx="2374900" cy="23774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15000">
                <a:latin typeface="Times New Roman" pitchFamily="18" charset="0"/>
                <a:ea typeface="宋体" pitchFamily="2" charset="-122"/>
              </a:rPr>
              <a:t>︷</a:t>
            </a:r>
          </a:p>
        </p:txBody>
      </p:sp>
      <p:sp>
        <p:nvSpPr>
          <p:cNvPr id="16413" name="Rectangle 37"/>
          <p:cNvSpPr/>
          <p:nvPr/>
        </p:nvSpPr>
        <p:spPr>
          <a:xfrm>
            <a:off x="7299325" y="1371600"/>
            <a:ext cx="1997075" cy="23774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15000">
                <a:latin typeface="Times New Roman" pitchFamily="18" charset="0"/>
                <a:ea typeface="宋体" pitchFamily="2" charset="-122"/>
              </a:rPr>
              <a:t>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bldLvl="0" animBg="1"/>
      <p:bldP spid="16392" grpId="0" bldLvl="0" animBg="1"/>
      <p:bldP spid="16394" grpId="0"/>
      <p:bldP spid="16395" grpId="0"/>
      <p:bldP spid="16396" grpId="0"/>
      <p:bldP spid="16397" grpId="0"/>
      <p:bldP spid="16398" grpId="0"/>
      <p:bldP spid="16399" grpId="0"/>
      <p:bldP spid="16400" grpId="0"/>
      <p:bldP spid="16401" grpId="0"/>
      <p:bldP spid="16402" grpId="0"/>
      <p:bldP spid="16403" grpId="0"/>
      <p:bldP spid="16404" grpId="0"/>
      <p:bldP spid="16405" grpId="0"/>
      <p:bldP spid="16406" grpId="0"/>
      <p:bldP spid="16407" grpId="0"/>
      <p:bldP spid="16408" grpId="0"/>
      <p:bldP spid="16409" grpId="0"/>
      <p:bldP spid="16410" grpId="0"/>
      <p:bldP spid="16411" grpId="0"/>
      <p:bldP spid="16412" grpId="0"/>
      <p:bldP spid="164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/>
          <p:nvPr/>
        </p:nvSpPr>
        <p:spPr>
          <a:xfrm>
            <a:off x="7608888" y="4508500"/>
            <a:ext cx="2178050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味觉</a:t>
            </a:r>
          </a:p>
        </p:txBody>
      </p:sp>
      <p:sp>
        <p:nvSpPr>
          <p:cNvPr id="18435" name="Rectangle 3"/>
          <p:cNvSpPr/>
          <p:nvPr/>
        </p:nvSpPr>
        <p:spPr>
          <a:xfrm>
            <a:off x="7640638" y="3657600"/>
            <a:ext cx="2178050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听觉</a:t>
            </a:r>
          </a:p>
        </p:txBody>
      </p:sp>
      <p:sp>
        <p:nvSpPr>
          <p:cNvPr id="18436" name="Rectangle 4"/>
          <p:cNvSpPr/>
          <p:nvPr/>
        </p:nvSpPr>
        <p:spPr>
          <a:xfrm>
            <a:off x="7640638" y="2941638"/>
            <a:ext cx="2178050" cy="71596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视觉、触觉</a:t>
            </a:r>
          </a:p>
        </p:txBody>
      </p:sp>
      <p:sp>
        <p:nvSpPr>
          <p:cNvPr id="18437" name="Rectangle 5"/>
          <p:cNvSpPr/>
          <p:nvPr/>
        </p:nvSpPr>
        <p:spPr>
          <a:xfrm>
            <a:off x="7640638" y="2057400"/>
            <a:ext cx="2178050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视觉</a:t>
            </a:r>
          </a:p>
        </p:txBody>
      </p:sp>
      <p:sp>
        <p:nvSpPr>
          <p:cNvPr id="18438" name="Rectangle 6"/>
          <p:cNvSpPr/>
          <p:nvPr/>
        </p:nvSpPr>
        <p:spPr>
          <a:xfrm>
            <a:off x="3581400" y="3657600"/>
            <a:ext cx="4059238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长吟、弹琴</a:t>
            </a:r>
            <a:r>
              <a:rPr lang="en-US" altLang="zh-CN" sz="2800" b="1">
                <a:latin typeface="Arial" charset="0"/>
                <a:ea typeface="黑体" pitchFamily="2" charset="-122"/>
              </a:rPr>
              <a:t>……</a:t>
            </a:r>
          </a:p>
        </p:txBody>
      </p:sp>
      <p:sp>
        <p:nvSpPr>
          <p:cNvPr id="18439" name="Rectangle 7"/>
          <p:cNvSpPr/>
          <p:nvPr/>
        </p:nvSpPr>
        <p:spPr>
          <a:xfrm>
            <a:off x="2503488" y="3657600"/>
            <a:ext cx="1077912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声音</a:t>
            </a:r>
          </a:p>
        </p:txBody>
      </p:sp>
      <p:sp>
        <p:nvSpPr>
          <p:cNvPr id="18440" name="Rectangle 8"/>
          <p:cNvSpPr/>
          <p:nvPr/>
        </p:nvSpPr>
        <p:spPr>
          <a:xfrm>
            <a:off x="3581400" y="4541838"/>
            <a:ext cx="4059238" cy="884237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又酸又甜</a:t>
            </a:r>
          </a:p>
        </p:txBody>
      </p:sp>
      <p:sp>
        <p:nvSpPr>
          <p:cNvPr id="18441" name="Rectangle 9"/>
          <p:cNvSpPr/>
          <p:nvPr/>
        </p:nvSpPr>
        <p:spPr>
          <a:xfrm>
            <a:off x="2503488" y="4541838"/>
            <a:ext cx="1077912" cy="884237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味道</a:t>
            </a:r>
          </a:p>
        </p:txBody>
      </p:sp>
      <p:sp>
        <p:nvSpPr>
          <p:cNvPr id="18442" name="Rectangle 10"/>
          <p:cNvSpPr/>
          <p:nvPr/>
        </p:nvSpPr>
        <p:spPr>
          <a:xfrm>
            <a:off x="3581400" y="2941638"/>
            <a:ext cx="4059238" cy="71596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光滑、高大、肥胖</a:t>
            </a:r>
            <a:r>
              <a:rPr lang="en-US" altLang="zh-CN" sz="2800" b="1">
                <a:latin typeface="Arial" charset="0"/>
                <a:ea typeface="黑体" pitchFamily="2" charset="-122"/>
              </a:rPr>
              <a:t>……</a:t>
            </a:r>
          </a:p>
        </p:txBody>
      </p:sp>
      <p:sp>
        <p:nvSpPr>
          <p:cNvPr id="18443" name="Rectangle 11"/>
          <p:cNvSpPr/>
          <p:nvPr/>
        </p:nvSpPr>
        <p:spPr>
          <a:xfrm>
            <a:off x="2503488" y="2941638"/>
            <a:ext cx="1077912" cy="71596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形状</a:t>
            </a:r>
          </a:p>
        </p:txBody>
      </p:sp>
      <p:sp>
        <p:nvSpPr>
          <p:cNvPr id="18444" name="Rectangle 12"/>
          <p:cNvSpPr/>
          <p:nvPr/>
        </p:nvSpPr>
        <p:spPr>
          <a:xfrm>
            <a:off x="3581400" y="2057400"/>
            <a:ext cx="4059238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algn="ctr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碧绿、紫红</a:t>
            </a:r>
          </a:p>
        </p:txBody>
      </p:sp>
      <p:sp>
        <p:nvSpPr>
          <p:cNvPr id="18445" name="Rectangle 13"/>
          <p:cNvSpPr/>
          <p:nvPr/>
        </p:nvSpPr>
        <p:spPr>
          <a:xfrm>
            <a:off x="2503488" y="2057400"/>
            <a:ext cx="1077912" cy="884238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2800" b="1" dirty="0">
                <a:latin typeface="Arial" charset="0"/>
                <a:ea typeface="黑体" pitchFamily="2" charset="-122"/>
              </a:rPr>
              <a:t>颜色</a:t>
            </a:r>
          </a:p>
        </p:txBody>
      </p:sp>
      <p:sp>
        <p:nvSpPr>
          <p:cNvPr id="18446" name="Line 14"/>
          <p:cNvSpPr/>
          <p:nvPr/>
        </p:nvSpPr>
        <p:spPr>
          <a:xfrm>
            <a:off x="2503488" y="2941638"/>
            <a:ext cx="73152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7" name="Line 15"/>
          <p:cNvSpPr/>
          <p:nvPr/>
        </p:nvSpPr>
        <p:spPr>
          <a:xfrm>
            <a:off x="2503488" y="3657600"/>
            <a:ext cx="73152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8" name="Line 16"/>
          <p:cNvSpPr/>
          <p:nvPr/>
        </p:nvSpPr>
        <p:spPr>
          <a:xfrm>
            <a:off x="3581400" y="2057400"/>
            <a:ext cx="0" cy="3368675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9" name="Line 17"/>
          <p:cNvSpPr/>
          <p:nvPr/>
        </p:nvSpPr>
        <p:spPr>
          <a:xfrm>
            <a:off x="2503488" y="2057400"/>
            <a:ext cx="7315200" cy="0"/>
          </a:xfrm>
          <a:prstGeom prst="line">
            <a:avLst/>
          </a:prstGeom>
          <a:ln w="57150" cap="sq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0" name="Line 18"/>
          <p:cNvSpPr/>
          <p:nvPr/>
        </p:nvSpPr>
        <p:spPr>
          <a:xfrm>
            <a:off x="2503488" y="2057400"/>
            <a:ext cx="0" cy="3368675"/>
          </a:xfrm>
          <a:prstGeom prst="line">
            <a:avLst/>
          </a:prstGeom>
          <a:ln w="57150" cap="sq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1" name="Line 19"/>
          <p:cNvSpPr/>
          <p:nvPr/>
        </p:nvSpPr>
        <p:spPr>
          <a:xfrm>
            <a:off x="9818688" y="2057400"/>
            <a:ext cx="0" cy="3368675"/>
          </a:xfrm>
          <a:prstGeom prst="line">
            <a:avLst/>
          </a:prstGeom>
          <a:ln w="57150" cap="sq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2" name="Line 20"/>
          <p:cNvSpPr/>
          <p:nvPr/>
        </p:nvSpPr>
        <p:spPr>
          <a:xfrm>
            <a:off x="2514600" y="5410200"/>
            <a:ext cx="7315200" cy="0"/>
          </a:xfrm>
          <a:prstGeom prst="line">
            <a:avLst/>
          </a:prstGeom>
          <a:ln w="57150" cap="sq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3" name="Line 21"/>
          <p:cNvSpPr/>
          <p:nvPr/>
        </p:nvSpPr>
        <p:spPr>
          <a:xfrm>
            <a:off x="2503488" y="4541838"/>
            <a:ext cx="7315200" cy="0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4" name="Line 22"/>
          <p:cNvSpPr/>
          <p:nvPr/>
        </p:nvSpPr>
        <p:spPr>
          <a:xfrm>
            <a:off x="7640638" y="2057400"/>
            <a:ext cx="0" cy="3368675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55" name="Text Box 23"/>
          <p:cNvSpPr txBox="1"/>
          <p:nvPr/>
        </p:nvSpPr>
        <p:spPr>
          <a:xfrm>
            <a:off x="2667000" y="1143000"/>
            <a:ext cx="487680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b="1" dirty="0">
                <a:latin typeface="Times New Roman" pitchFamily="18" charset="0"/>
                <a:ea typeface="隶书" pitchFamily="49" charset="-122"/>
              </a:rPr>
              <a:t>比喻、拟人</a:t>
            </a:r>
          </a:p>
        </p:txBody>
      </p:sp>
      <p:sp>
        <p:nvSpPr>
          <p:cNvPr id="18456" name="AutoShape 24"/>
          <p:cNvSpPr/>
          <p:nvPr/>
        </p:nvSpPr>
        <p:spPr>
          <a:xfrm>
            <a:off x="1981200" y="5486400"/>
            <a:ext cx="609600" cy="53340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60325" cap="flat" cmpd="sng">
            <a:solidFill>
              <a:srgbClr val="FFFF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57" name="AutoShape 25"/>
          <p:cNvSpPr/>
          <p:nvPr/>
        </p:nvSpPr>
        <p:spPr>
          <a:xfrm>
            <a:off x="1981200" y="1295400"/>
            <a:ext cx="609600" cy="53340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60325" cap="flat" cmpd="sng">
            <a:solidFill>
              <a:srgbClr val="FFFF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58" name="Text Box 26"/>
          <p:cNvSpPr txBox="1"/>
          <p:nvPr/>
        </p:nvSpPr>
        <p:spPr>
          <a:xfrm>
            <a:off x="2495550" y="5373688"/>
            <a:ext cx="8520113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b="1" dirty="0">
                <a:latin typeface="Times New Roman" pitchFamily="18" charset="0"/>
                <a:ea typeface="隶书" pitchFamily="49" charset="-122"/>
              </a:rPr>
              <a:t>准确的形容、准确地表述动作。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/>
      <p:bldP spid="18438" grpId="0"/>
      <p:bldP spid="18440" grpId="0"/>
      <p:bldP spid="18442" grpId="0"/>
      <p:bldP spid="18444" grpId="0"/>
      <p:bldP spid="18455" grpId="0"/>
      <p:bldP spid="1845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/>
          <p:nvPr/>
        </p:nvSpPr>
        <p:spPr>
          <a:xfrm>
            <a:off x="2063750" y="620713"/>
            <a:ext cx="80645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b="1" dirty="0">
                <a:latin typeface="华文隶书" pitchFamily="2" charset="-122"/>
                <a:ea typeface="华文隶书" pitchFamily="2" charset="-122"/>
              </a:rPr>
              <a:t>   第</a:t>
            </a:r>
            <a:r>
              <a:rPr lang="en-US" altLang="zh-CN" b="1">
                <a:latin typeface="华文隶书" pitchFamily="2" charset="-122"/>
                <a:ea typeface="华文隶书" pitchFamily="2" charset="-122"/>
              </a:rPr>
              <a:t>2</a:t>
            </a:r>
            <a:r>
              <a:rPr lang="zh-CN" altLang="en-US" b="1" dirty="0">
                <a:latin typeface="华文隶书" pitchFamily="2" charset="-122"/>
                <a:ea typeface="华文隶书" pitchFamily="2" charset="-122"/>
              </a:rPr>
              <a:t>自然段是全文的精彩之笔，不仅形、声、色、味俱全，春、夏、秋景皆备，而且层次井然，条理分明。</a:t>
            </a:r>
          </a:p>
        </p:txBody>
      </p:sp>
      <p:sp>
        <p:nvSpPr>
          <p:cNvPr id="21508" name="Text Box 4"/>
          <p:cNvSpPr txBox="1"/>
          <p:nvPr/>
        </p:nvSpPr>
        <p:spPr>
          <a:xfrm>
            <a:off x="2063750" y="2924175"/>
            <a:ext cx="763270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en-US" dirty="0">
              <a:latin typeface="Arial" charset="0"/>
              <a:ea typeface="宋体" pitchFamily="2" charset="-122"/>
            </a:endParaRPr>
          </a:p>
        </p:txBody>
      </p:sp>
      <p:sp>
        <p:nvSpPr>
          <p:cNvPr id="21509" name="Rectangle 6"/>
          <p:cNvSpPr/>
          <p:nvPr/>
        </p:nvSpPr>
        <p:spPr>
          <a:xfrm>
            <a:off x="2063750" y="1775302"/>
            <a:ext cx="8137525" cy="478536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lvl="0" eaLnBrk="1" hangingPunct="1"/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菜畦的“碧绿”，桑葚的“紫红”、菜花和蜂的“黄”是写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，“肥胖”“高大”“臃肿”“像小珊瑚珠攒成的小球”是写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，这两者都从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  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上写；鸣蝉的“长吟”，蟋蟀的“弹琴”，是从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上写；覆盆子“又酸又甜”写的是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，所以说有声有色、有滋有味。</a:t>
            </a:r>
          </a:p>
          <a:p>
            <a:pPr lvl="0" eaLnBrk="1" hangingPunct="1"/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    这里包括了春、夏、秋三个季节的景物，桑葚、菜花是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的，蝉鸣在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，蟋蟀到</a:t>
            </a:r>
            <a:r>
              <a:rPr lang="en-US" altLang="zh-CN" sz="2800" b="1">
                <a:latin typeface="仿宋_GB2312" pitchFamily="49" charset="-122"/>
                <a:ea typeface="仿宋_GB2312" pitchFamily="49" charset="-122"/>
              </a:rPr>
              <a:t>______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才叫；这与下文写到的冬天的百草园合起来成为完整的四季图，可见作者构思的精巧。</a:t>
            </a:r>
          </a:p>
          <a:p>
            <a:pPr lvl="0" eaLnBrk="1" hangingPunct="1"/>
            <a:endParaRPr lang="zh-CN" altLang="en-US" sz="28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21510" name="Text Box 7"/>
          <p:cNvSpPr txBox="1"/>
          <p:nvPr/>
        </p:nvSpPr>
        <p:spPr>
          <a:xfrm>
            <a:off x="4186873" y="2233295"/>
            <a:ext cx="93662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颜色   </a:t>
            </a:r>
          </a:p>
        </p:txBody>
      </p:sp>
      <p:sp>
        <p:nvSpPr>
          <p:cNvPr id="21511" name="Text Box 8"/>
          <p:cNvSpPr txBox="1"/>
          <p:nvPr/>
        </p:nvSpPr>
        <p:spPr>
          <a:xfrm flipH="1">
            <a:off x="7718425" y="2657475"/>
            <a:ext cx="105473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形状</a:t>
            </a:r>
          </a:p>
        </p:txBody>
      </p:sp>
      <p:sp>
        <p:nvSpPr>
          <p:cNvPr id="21512" name="Text Box 9"/>
          <p:cNvSpPr txBox="1"/>
          <p:nvPr/>
        </p:nvSpPr>
        <p:spPr>
          <a:xfrm>
            <a:off x="2809875" y="3101340"/>
            <a:ext cx="97409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视觉</a:t>
            </a:r>
          </a:p>
        </p:txBody>
      </p:sp>
      <p:sp>
        <p:nvSpPr>
          <p:cNvPr id="21513" name="Text Box 10"/>
          <p:cNvSpPr txBox="1"/>
          <p:nvPr/>
        </p:nvSpPr>
        <p:spPr>
          <a:xfrm>
            <a:off x="3905568" y="3456940"/>
            <a:ext cx="8636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听觉</a:t>
            </a:r>
          </a:p>
        </p:txBody>
      </p:sp>
      <p:sp>
        <p:nvSpPr>
          <p:cNvPr id="21514" name="Text Box 11"/>
          <p:cNvSpPr txBox="1"/>
          <p:nvPr/>
        </p:nvSpPr>
        <p:spPr>
          <a:xfrm>
            <a:off x="2519680" y="3866833"/>
            <a:ext cx="935038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味觉</a:t>
            </a:r>
          </a:p>
        </p:txBody>
      </p:sp>
      <p:sp>
        <p:nvSpPr>
          <p:cNvPr id="21515" name="Text Box 12"/>
          <p:cNvSpPr txBox="1"/>
          <p:nvPr/>
        </p:nvSpPr>
        <p:spPr>
          <a:xfrm>
            <a:off x="3178810" y="4802188"/>
            <a:ext cx="180022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 春末</a:t>
            </a:r>
          </a:p>
        </p:txBody>
      </p:sp>
      <p:sp>
        <p:nvSpPr>
          <p:cNvPr id="21516" name="Text Box 13"/>
          <p:cNvSpPr txBox="1"/>
          <p:nvPr/>
        </p:nvSpPr>
        <p:spPr>
          <a:xfrm>
            <a:off x="6451600" y="4814253"/>
            <a:ext cx="180022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盛夏</a:t>
            </a:r>
          </a:p>
        </p:txBody>
      </p:sp>
      <p:sp>
        <p:nvSpPr>
          <p:cNvPr id="21517" name="Text Box 14"/>
          <p:cNvSpPr txBox="1"/>
          <p:nvPr/>
        </p:nvSpPr>
        <p:spPr>
          <a:xfrm>
            <a:off x="2208213" y="5157788"/>
            <a:ext cx="187325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秋天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  <p:bldP spid="21512" grpId="0"/>
      <p:bldP spid="21513" grpId="0"/>
      <p:bldP spid="21514" grpId="0"/>
      <p:bldP spid="21515" grpId="0"/>
      <p:bldP spid="21516" grpId="0"/>
      <p:bldP spid="215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/>
          </p:cNvSpPr>
          <p:nvPr>
            <p:ph type="body"/>
          </p:nvPr>
        </p:nvSpPr>
        <p:spPr>
          <a:xfrm>
            <a:off x="2424113" y="1196975"/>
            <a:ext cx="7693025" cy="2160588"/>
          </a:xfrm>
        </p:spPr>
        <p:txBody>
          <a:bodyPr vert="horz" wrap="square" lIns="91440" tIns="45720" rIns="91440" bIns="45720" anchor="t"/>
          <a:lstStyle/>
          <a:p>
            <a:pPr lvl="0">
              <a:lnSpc>
                <a:spcPct val="90000"/>
              </a:lnSpc>
            </a:pPr>
            <a:r>
              <a:rPr lang="zh-CN" altLang="en-US" b="1" dirty="0">
                <a:solidFill>
                  <a:srgbClr val="3333FF"/>
                </a:solidFill>
              </a:rPr>
              <a:t>写了百草园的景物后，为什么要写美女蛇的故事</a:t>
            </a:r>
            <a:r>
              <a:rPr lang="en-US" altLang="zh-CN">
                <a:solidFill>
                  <a:srgbClr val="3333FF"/>
                </a:solidFill>
              </a:rPr>
              <a:t>? </a:t>
            </a:r>
          </a:p>
          <a:p>
            <a:pPr lvl="0">
              <a:lnSpc>
                <a:spcPct val="90000"/>
              </a:lnSpc>
            </a:pPr>
            <a:endParaRPr lang="en-US" altLang="zh-CN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b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22531" name="Rectangle 3"/>
          <p:cNvSpPr/>
          <p:nvPr/>
        </p:nvSpPr>
        <p:spPr>
          <a:xfrm>
            <a:off x="2495550" y="3370263"/>
            <a:ext cx="7416800" cy="2910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     美女蛇的故事很吸引孩子，给百草园增添了神秘色彩，丰富了百草园作为儿童乐园的情趣。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</a:t>
            </a:r>
          </a:p>
          <a:p>
            <a:pPr lvl="0" eaLnBrk="1" hangingPunct="1">
              <a:spcBef>
                <a:spcPct val="50000"/>
              </a:spcBef>
            </a:pPr>
            <a:endParaRPr lang="zh-CN" altLang="en-US" sz="54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/>
          <p:nvPr/>
        </p:nvSpPr>
        <p:spPr>
          <a:xfrm>
            <a:off x="2135188" y="620713"/>
            <a:ext cx="8208962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宋体" pitchFamily="2" charset="-122"/>
              </a:rPr>
              <a:t>       </a:t>
            </a:r>
            <a:r>
              <a:rPr lang="zh-CN" altLang="en-US" sz="2800" b="1" dirty="0">
                <a:latin typeface="Times New Roman" pitchFamily="18" charset="0"/>
                <a:ea typeface="华文隶书" pitchFamily="2" charset="-122"/>
              </a:rPr>
              <a:t>第二段写了春、夏、秋三个季节的景物，下文有没有写到的冬天的百草园？怎么写的？</a:t>
            </a:r>
          </a:p>
        </p:txBody>
      </p:sp>
      <p:sp>
        <p:nvSpPr>
          <p:cNvPr id="23555" name="Text Box 3">
            <a:hlinkClick r:id="rId2" action="ppaction://hlinksldjump"/>
          </p:cNvPr>
          <p:cNvSpPr txBox="1"/>
          <p:nvPr/>
        </p:nvSpPr>
        <p:spPr>
          <a:xfrm>
            <a:off x="2208213" y="1628775"/>
            <a:ext cx="7991475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CC"/>
                </a:solidFill>
                <a:latin typeface="Times New Roman" pitchFamily="18" charset="0"/>
                <a:ea typeface="华文新魏" pitchFamily="2" charset="-122"/>
              </a:rPr>
              <a:t>       作者先写百草园冬天的“无味”，然后写下雪带来的乐趣。</a:t>
            </a:r>
          </a:p>
        </p:txBody>
      </p:sp>
      <p:sp>
        <p:nvSpPr>
          <p:cNvPr id="23556" name="Text Box 4">
            <a:hlinkClick r:id="rId2" action="ppaction://hlinksldjump"/>
          </p:cNvPr>
          <p:cNvSpPr txBox="1"/>
          <p:nvPr/>
        </p:nvSpPr>
        <p:spPr>
          <a:xfrm>
            <a:off x="2351088" y="4221163"/>
            <a:ext cx="7467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找出表示捕鸟动作的词，说说这些词的作用。</a:t>
            </a:r>
          </a:p>
        </p:txBody>
      </p:sp>
      <p:grpSp>
        <p:nvGrpSpPr>
          <p:cNvPr id="23557" name="Group 7"/>
          <p:cNvGrpSpPr/>
          <p:nvPr/>
        </p:nvGrpSpPr>
        <p:grpSpPr>
          <a:xfrm>
            <a:off x="2063750" y="3573463"/>
            <a:ext cx="7467600" cy="517616"/>
            <a:chOff x="288" y="1632"/>
            <a:chExt cx="4704" cy="346"/>
          </a:xfrm>
        </p:grpSpPr>
        <p:sp>
          <p:nvSpPr>
            <p:cNvPr id="23572" name="Text Box 8">
              <a:hlinkClick r:id="rId2" action="ppaction://hlinksldjump"/>
            </p:cNvPr>
            <p:cNvSpPr txBox="1"/>
            <p:nvPr/>
          </p:nvSpPr>
          <p:spPr>
            <a:xfrm>
              <a:off x="672" y="1632"/>
              <a:ext cx="4320" cy="34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以没有雪的无味来衬托下雪带来的乐趣。</a:t>
              </a:r>
            </a:p>
          </p:txBody>
        </p:sp>
        <p:pic>
          <p:nvPicPr>
            <p:cNvPr id="23573" name="Picture 9" descr="button43"/>
            <p:cNvPicPr preferRelativeResize="0"/>
            <p:nvPr/>
          </p:nvPicPr>
          <p:blipFill>
            <a:blip r:embed="rId3"/>
            <a:stretch>
              <a:fillRect/>
            </a:stretch>
          </p:blipFill>
          <p:spPr>
            <a:xfrm>
              <a:off x="288" y="1680"/>
              <a:ext cx="288" cy="288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23558" name="Text Box 11">
            <a:hlinkClick r:id="rId2" action="ppaction://hlinksldjump"/>
          </p:cNvPr>
          <p:cNvSpPr txBox="1"/>
          <p:nvPr/>
        </p:nvSpPr>
        <p:spPr>
          <a:xfrm>
            <a:off x="2495550" y="4797425"/>
            <a:ext cx="6286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扫</a:t>
            </a:r>
          </a:p>
        </p:txBody>
      </p:sp>
      <p:sp>
        <p:nvSpPr>
          <p:cNvPr id="23559" name="Text Box 12">
            <a:hlinkClick r:id="rId2" action="ppaction://hlinksldjump"/>
          </p:cNvPr>
          <p:cNvSpPr txBox="1"/>
          <p:nvPr/>
        </p:nvSpPr>
        <p:spPr>
          <a:xfrm>
            <a:off x="3359150" y="4797425"/>
            <a:ext cx="54292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露</a:t>
            </a:r>
          </a:p>
        </p:txBody>
      </p:sp>
      <p:sp>
        <p:nvSpPr>
          <p:cNvPr id="23560" name="Text Box 13">
            <a:hlinkClick r:id="rId2" action="ppaction://hlinksldjump"/>
          </p:cNvPr>
          <p:cNvSpPr txBox="1"/>
          <p:nvPr/>
        </p:nvSpPr>
        <p:spPr>
          <a:xfrm>
            <a:off x="4151313" y="4797425"/>
            <a:ext cx="5334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支</a:t>
            </a:r>
          </a:p>
        </p:txBody>
      </p:sp>
      <p:sp>
        <p:nvSpPr>
          <p:cNvPr id="23561" name="Text Box 14">
            <a:hlinkClick r:id="rId2" action="ppaction://hlinksldjump"/>
          </p:cNvPr>
          <p:cNvSpPr txBox="1"/>
          <p:nvPr/>
        </p:nvSpPr>
        <p:spPr>
          <a:xfrm>
            <a:off x="5016500" y="4797425"/>
            <a:ext cx="5238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撒</a:t>
            </a:r>
          </a:p>
        </p:txBody>
      </p:sp>
      <p:sp>
        <p:nvSpPr>
          <p:cNvPr id="23562" name="Text Box 15">
            <a:hlinkClick r:id="rId2" action="ppaction://hlinksldjump"/>
          </p:cNvPr>
          <p:cNvSpPr txBox="1"/>
          <p:nvPr/>
        </p:nvSpPr>
        <p:spPr>
          <a:xfrm>
            <a:off x="5808663" y="4797425"/>
            <a:ext cx="5905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系</a:t>
            </a:r>
          </a:p>
        </p:txBody>
      </p:sp>
      <p:sp>
        <p:nvSpPr>
          <p:cNvPr id="23563" name="Text Box 16">
            <a:hlinkClick r:id="rId2" action="ppaction://hlinksldjump"/>
          </p:cNvPr>
          <p:cNvSpPr txBox="1"/>
          <p:nvPr/>
        </p:nvSpPr>
        <p:spPr>
          <a:xfrm>
            <a:off x="6600825" y="4797425"/>
            <a:ext cx="50482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牵</a:t>
            </a:r>
          </a:p>
        </p:txBody>
      </p:sp>
      <p:sp>
        <p:nvSpPr>
          <p:cNvPr id="23564" name="Text Box 17">
            <a:hlinkClick r:id="rId2" action="ppaction://hlinksldjump"/>
          </p:cNvPr>
          <p:cNvSpPr txBox="1"/>
          <p:nvPr/>
        </p:nvSpPr>
        <p:spPr>
          <a:xfrm>
            <a:off x="8183563" y="4724400"/>
            <a:ext cx="561975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拉</a:t>
            </a:r>
          </a:p>
        </p:txBody>
      </p:sp>
      <p:sp>
        <p:nvSpPr>
          <p:cNvPr id="23565" name="Text Box 18">
            <a:hlinkClick r:id="rId2" action="ppaction://hlinksldjump"/>
          </p:cNvPr>
          <p:cNvSpPr txBox="1"/>
          <p:nvPr/>
        </p:nvSpPr>
        <p:spPr>
          <a:xfrm>
            <a:off x="7391400" y="4724400"/>
            <a:ext cx="4953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看</a:t>
            </a:r>
          </a:p>
        </p:txBody>
      </p:sp>
      <p:sp>
        <p:nvSpPr>
          <p:cNvPr id="23566" name="Text Box 19">
            <a:hlinkClick r:id="rId2" action="ppaction://hlinksldjump"/>
          </p:cNvPr>
          <p:cNvSpPr txBox="1"/>
          <p:nvPr/>
        </p:nvSpPr>
        <p:spPr>
          <a:xfrm>
            <a:off x="8904288" y="4724400"/>
            <a:ext cx="5524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罩</a:t>
            </a:r>
          </a:p>
        </p:txBody>
      </p:sp>
      <p:sp>
        <p:nvSpPr>
          <p:cNvPr id="23567" name="Text Box 20">
            <a:hlinkClick r:id="rId2" action="ppaction://hlinksldjump"/>
          </p:cNvPr>
          <p:cNvSpPr txBox="1"/>
          <p:nvPr/>
        </p:nvSpPr>
        <p:spPr>
          <a:xfrm>
            <a:off x="1774825" y="5373688"/>
            <a:ext cx="8604250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just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        九个表述动作的词，准确而生动地表现了雪地捕鸟的过程，写出了雪后捕鸟的乐趣。</a:t>
            </a:r>
          </a:p>
        </p:txBody>
      </p:sp>
      <p:grpSp>
        <p:nvGrpSpPr>
          <p:cNvPr id="23568" name="Group 23"/>
          <p:cNvGrpSpPr/>
          <p:nvPr/>
        </p:nvGrpSpPr>
        <p:grpSpPr>
          <a:xfrm>
            <a:off x="2063750" y="3068638"/>
            <a:ext cx="6911975" cy="533400"/>
            <a:chOff x="288" y="1296"/>
            <a:chExt cx="4704" cy="336"/>
          </a:xfrm>
        </p:grpSpPr>
        <p:sp>
          <p:nvSpPr>
            <p:cNvPr id="23570" name="Text Box 24">
              <a:hlinkClick r:id="rId2" action="ppaction://hlinksldjump"/>
            </p:cNvPr>
            <p:cNvSpPr txBox="1"/>
            <p:nvPr/>
          </p:nvSpPr>
          <p:spPr>
            <a:xfrm>
              <a:off x="672" y="1296"/>
              <a:ext cx="4320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itchFamily="18" charset="0"/>
                  <a:ea typeface="宋体" pitchFamily="2" charset="-122"/>
                </a:rPr>
                <a:t>先抑后扬，欲扬先抑。</a:t>
              </a:r>
            </a:p>
          </p:txBody>
        </p:sp>
        <p:pic>
          <p:nvPicPr>
            <p:cNvPr id="23571" name="Picture 25" descr="button43"/>
            <p:cNvPicPr preferRelativeResize="0"/>
            <p:nvPr/>
          </p:nvPicPr>
          <p:blipFill>
            <a:blip r:embed="rId3"/>
            <a:stretch>
              <a:fillRect/>
            </a:stretch>
          </p:blipFill>
          <p:spPr>
            <a:xfrm>
              <a:off x="288" y="1344"/>
              <a:ext cx="288" cy="288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23569" name="Rectangle 27"/>
          <p:cNvSpPr/>
          <p:nvPr/>
        </p:nvSpPr>
        <p:spPr>
          <a:xfrm>
            <a:off x="2495550" y="2636838"/>
            <a:ext cx="6265863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宋体" pitchFamily="2" charset="-122"/>
              </a:rPr>
              <a:t>这是什么写法？起什么作用？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5" dur="8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6" dur="8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8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8" grpId="0"/>
      <p:bldP spid="23559" grpId="0"/>
      <p:bldP spid="23560" grpId="0"/>
      <p:bldP spid="23561" grpId="0"/>
      <p:bldP spid="23562" grpId="0"/>
      <p:bldP spid="23563" grpId="0"/>
      <p:bldP spid="23564" grpId="0"/>
      <p:bldP spid="23565" grpId="0"/>
      <p:bldP spid="23566" grpId="0"/>
      <p:bldP spid="23567" grpId="0"/>
      <p:bldP spid="235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文本框 79873"/>
          <p:cNvSpPr txBox="1"/>
          <p:nvPr/>
        </p:nvSpPr>
        <p:spPr>
          <a:xfrm>
            <a:off x="2133600" y="3484563"/>
            <a:ext cx="5105400" cy="401955"/>
          </a:xfrm>
          <a:prstGeom prst="rect">
            <a:avLst/>
          </a:prstGeom>
          <a:noFill/>
          <a:ln w="85725">
            <a:noFill/>
            <a:miter/>
          </a:ln>
        </p:spPr>
        <p:txBody>
          <a:bodyPr tIns="0">
            <a:spAutoFit/>
          </a:bodyPr>
          <a:lstStyle/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百草园的景物</a:t>
            </a:r>
            <a:r>
              <a:rPr lang="zh-CN" altLang="en-US" b="1" dirty="0">
                <a:latin typeface="Times New Roman" pitchFamily="18" charset="0"/>
                <a:ea typeface="宋体" pitchFamily="2" charset="-122"/>
              </a:rPr>
              <a:t>有声有色，充满乐趣。</a:t>
            </a:r>
          </a:p>
        </p:txBody>
      </p:sp>
      <p:sp>
        <p:nvSpPr>
          <p:cNvPr id="79875" name="圆角矩形 79874" descr="3"/>
          <p:cNvSpPr/>
          <p:nvPr/>
        </p:nvSpPr>
        <p:spPr>
          <a:xfrm>
            <a:off x="1666875" y="981075"/>
            <a:ext cx="4318000" cy="2519363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CC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6" name="圆角矩形 79875" descr="3"/>
          <p:cNvSpPr/>
          <p:nvPr/>
        </p:nvSpPr>
        <p:spPr>
          <a:xfrm>
            <a:off x="6202363" y="981075"/>
            <a:ext cx="4318000" cy="2519363"/>
          </a:xfrm>
          <a:prstGeom prst="roundRect">
            <a:avLst>
              <a:gd name="adj" fmla="val 16667"/>
            </a:avLst>
          </a:prstGeom>
          <a:blipFill rotWithShape="0">
            <a:blip r:embed="rId3"/>
            <a:stretch>
              <a:fillRect/>
            </a:stretch>
          </a:blipFill>
          <a:ln w="76200" cap="flat" cmpd="sng">
            <a:solidFill>
              <a:srgbClr val="CC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7" name="上箭头 79876"/>
          <p:cNvSpPr/>
          <p:nvPr/>
        </p:nvSpPr>
        <p:spPr>
          <a:xfrm>
            <a:off x="1752600" y="3548063"/>
            <a:ext cx="457200" cy="4572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78" name="文本框 79877"/>
          <p:cNvSpPr txBox="1"/>
          <p:nvPr/>
        </p:nvSpPr>
        <p:spPr>
          <a:xfrm>
            <a:off x="6789103" y="4535488"/>
            <a:ext cx="1251585" cy="21336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美女蛇故事</a:t>
            </a:r>
            <a:r>
              <a:rPr lang="zh-CN" altLang="en-US" b="1" dirty="0">
                <a:latin typeface="Times New Roman" pitchFamily="18" charset="0"/>
                <a:ea typeface="宋体" pitchFamily="2" charset="-122"/>
              </a:rPr>
              <a:t>增添了神秘色彩，丰富了情趣。</a:t>
            </a:r>
            <a:endParaRPr lang="zh-CN" altLang="en-US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9879" name="左箭头 79878"/>
          <p:cNvSpPr/>
          <p:nvPr/>
        </p:nvSpPr>
        <p:spPr>
          <a:xfrm>
            <a:off x="6070600" y="5059363"/>
            <a:ext cx="457200" cy="457200"/>
          </a:xfrm>
          <a:prstGeom prst="lef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80" name="文本框 79879"/>
          <p:cNvSpPr txBox="1"/>
          <p:nvPr/>
        </p:nvSpPr>
        <p:spPr>
          <a:xfrm>
            <a:off x="7456488" y="3543300"/>
            <a:ext cx="274320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b="1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</a:rPr>
              <a:t>雪地捕鸟</a:t>
            </a:r>
            <a:r>
              <a:rPr lang="zh-CN" altLang="en-US" b="1" dirty="0">
                <a:latin typeface="Times New Roman" pitchFamily="18" charset="0"/>
                <a:ea typeface="宋体" pitchFamily="2" charset="-122"/>
              </a:rPr>
              <a:t>带来无穷乐趣。</a:t>
            </a:r>
            <a:endParaRPr lang="zh-CN" altLang="en-US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79881" name="上箭头 79880"/>
          <p:cNvSpPr/>
          <p:nvPr/>
        </p:nvSpPr>
        <p:spPr>
          <a:xfrm>
            <a:off x="7078663" y="3548063"/>
            <a:ext cx="457200" cy="4572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82" name="矩形 79881"/>
          <p:cNvSpPr/>
          <p:nvPr/>
        </p:nvSpPr>
        <p:spPr>
          <a:xfrm>
            <a:off x="8040688" y="4581525"/>
            <a:ext cx="2474912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charset="0"/>
                <a:ea typeface="隶书" charset="0"/>
              </a:rPr>
              <a:t>自由快乐的乐园</a:t>
            </a:r>
          </a:p>
        </p:txBody>
      </p:sp>
      <p:sp>
        <p:nvSpPr>
          <p:cNvPr id="79883" name="圆角矩形 79882" descr="3"/>
          <p:cNvSpPr/>
          <p:nvPr/>
        </p:nvSpPr>
        <p:spPr>
          <a:xfrm>
            <a:off x="1703388" y="4222750"/>
            <a:ext cx="4318000" cy="2519363"/>
          </a:xfrm>
          <a:prstGeom prst="roundRect">
            <a:avLst>
              <a:gd name="adj" fmla="val 16667"/>
            </a:avLst>
          </a:prstGeom>
          <a:blipFill rotWithShape="0">
            <a:blip r:embed="rId4"/>
            <a:stretch>
              <a:fillRect/>
            </a:stretch>
          </a:blipFill>
          <a:ln w="76200" cap="flat" cmpd="sng">
            <a:solidFill>
              <a:srgbClr val="CC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9884" name="矩形 79883"/>
          <p:cNvSpPr/>
          <p:nvPr/>
        </p:nvSpPr>
        <p:spPr>
          <a:xfrm>
            <a:off x="2063750" y="115888"/>
            <a:ext cx="3887788" cy="10096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 spc="-360">
                <a:ln w="12700" cap="flat" cmpd="sng">
                  <a:solidFill>
                    <a:srgbClr val="000099"/>
                  </a:solidFill>
                  <a:prstDash val="solid"/>
                  <a:miter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隶书" charset="0"/>
                <a:ea typeface="隶书" charset="0"/>
              </a:rPr>
              <a:t>百草园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8" grpId="0"/>
      <p:bldP spid="798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内容占位符 62465" descr="图片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</p:spPr>
      </p:pic>
      <p:sp>
        <p:nvSpPr>
          <p:cNvPr id="62467" name="文本占位符 62466"/>
          <p:cNvSpPr>
            <a:spLocks noGrp="1"/>
          </p:cNvSpPr>
          <p:nvPr>
            <p:ph type="body" sz="half" idx="1"/>
          </p:nvPr>
        </p:nvSpPr>
        <p:spPr>
          <a:xfrm>
            <a:off x="4800600" y="1268413"/>
            <a:ext cx="4906963" cy="4525962"/>
          </a:xfrm>
        </p:spPr>
        <p:txBody>
          <a:bodyPr/>
          <a:lstStyle/>
          <a:p>
            <a:endParaRPr lang="en-US" altLang="zh-CN" sz="2800" kern="1200" dirty="0"/>
          </a:p>
          <a:p>
            <a:pPr>
              <a:buNone/>
            </a:pPr>
            <a:r>
              <a:rPr lang="en-US" altLang="zh-CN" b="1" kern="1200" dirty="0">
                <a:solidFill>
                  <a:srgbClr val="3333FF"/>
                </a:solidFill>
              </a:rPr>
              <a:t>        </a:t>
            </a:r>
            <a:r>
              <a:rPr lang="zh-CN" altLang="en-US" b="1" kern="1200" dirty="0">
                <a:solidFill>
                  <a:srgbClr val="FF0000"/>
                </a:solidFill>
              </a:rPr>
              <a:t>小结</a:t>
            </a:r>
          </a:p>
          <a:p>
            <a:pPr>
              <a:buNone/>
            </a:pPr>
            <a:r>
              <a:rPr lang="zh-CN" altLang="en-US" sz="2800" kern="1200" dirty="0"/>
              <a:t>        </a:t>
            </a:r>
            <a:r>
              <a:rPr lang="zh-CN" altLang="en-US" sz="2800" kern="1200" dirty="0">
                <a:solidFill>
                  <a:srgbClr val="FFFF00"/>
                </a:solidFill>
              </a:rPr>
              <a:t>写百草园，始终围绕着一个“乐”字</a:t>
            </a:r>
            <a:r>
              <a:rPr lang="en-US" altLang="zh-CN" sz="2800" kern="1200" dirty="0">
                <a:solidFill>
                  <a:srgbClr val="FFFF00"/>
                </a:solidFill>
              </a:rPr>
              <a:t>——</a:t>
            </a:r>
            <a:r>
              <a:rPr lang="zh-CN" altLang="en-US" sz="2800" kern="1200" dirty="0">
                <a:solidFill>
                  <a:srgbClr val="FFFF00"/>
                </a:solidFill>
              </a:rPr>
              <a:t>乐于观察百草园的景物，乐于听美女蛇的故事，乐于捕鸟活动，表现了儿童热爱大自然，喜欢自由快乐生活的心理。 </a:t>
            </a:r>
          </a:p>
          <a:p>
            <a:endParaRPr lang="zh-CN" altLang="en-US" sz="2800" kern="1200" dirty="0">
              <a:solidFill>
                <a:srgbClr val="FFFF00"/>
              </a:solidFill>
            </a:endParaRPr>
          </a:p>
        </p:txBody>
      </p:sp>
      <p:sp>
        <p:nvSpPr>
          <p:cNvPr id="62468" name="椭圆 62467"/>
          <p:cNvSpPr/>
          <p:nvPr/>
        </p:nvSpPr>
        <p:spPr>
          <a:xfrm>
            <a:off x="9551988" y="6092825"/>
            <a:ext cx="719137" cy="50482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>
              <a:buClr>
                <a:srgbClr val="000000"/>
              </a:buClr>
            </a:pPr>
            <a:r>
              <a:rPr lang="zh-CN" altLang="en-US" sz="1800" b="1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hlinkClick r:id="rId3" action="ppaction://hlinksldjump"/>
              </a:rPr>
              <a:t>返回</a:t>
            </a:r>
            <a:endParaRPr lang="zh-CN" altLang="en-US" sz="1800" b="1" dirty="0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62467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14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62467">
                                            <p:txEl>
                                              <p:charRg st="14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标题 80897"/>
          <p:cNvSpPr>
            <a:spLocks noGrp="1"/>
          </p:cNvSpPr>
          <p:nvPr>
            <p:ph type="title"/>
          </p:nvPr>
        </p:nvSpPr>
        <p:spPr>
          <a:xfrm>
            <a:off x="2217738" y="611188"/>
            <a:ext cx="2536825" cy="731837"/>
          </a:xfrm>
        </p:spPr>
        <p:txBody>
          <a:bodyPr anchor="ctr"/>
          <a:lstStyle/>
          <a:p>
            <a:r>
              <a:rPr lang="zh-CN" altLang="en-US" dirty="0"/>
              <a:t>课文分析</a:t>
            </a:r>
            <a:endParaRPr lang="zh-CN" altLang="en-US"/>
          </a:p>
        </p:txBody>
      </p:sp>
      <p:sp>
        <p:nvSpPr>
          <p:cNvPr id="80899" name="文本占位符 80898"/>
          <p:cNvSpPr>
            <a:spLocks noGrp="1"/>
          </p:cNvSpPr>
          <p:nvPr>
            <p:ph type="body" idx="1"/>
          </p:nvPr>
        </p:nvSpPr>
        <p:spPr>
          <a:xfrm>
            <a:off x="1992313" y="1196975"/>
            <a:ext cx="7467600" cy="4411663"/>
          </a:xfrm>
        </p:spPr>
        <p:txBody>
          <a:bodyPr/>
          <a:lstStyle/>
          <a:p>
            <a:r>
              <a:rPr lang="en-US" altLang="zh-CN" sz="3000" b="1" dirty="0"/>
              <a:t>“</a:t>
            </a:r>
            <a:r>
              <a:rPr lang="zh-CN" altLang="en-US" sz="3000" b="1" dirty="0"/>
              <a:t>我”即将结束在百草园的生活，要去私塾读书，“我”是怎么想的？</a:t>
            </a:r>
          </a:p>
          <a:p>
            <a:pPr lvl="1">
              <a:buNone/>
            </a:pPr>
            <a:endParaRPr lang="zh-CN" altLang="en-US" sz="2600" dirty="0">
              <a:solidFill>
                <a:schemeClr val="accent2"/>
              </a:solidFill>
            </a:endParaRPr>
          </a:p>
          <a:p>
            <a:pPr lvl="1"/>
            <a:endParaRPr lang="zh-CN" altLang="en-US" sz="2600" dirty="0">
              <a:solidFill>
                <a:schemeClr val="accent2"/>
              </a:solidFill>
            </a:endParaRPr>
          </a:p>
          <a:p>
            <a:endParaRPr lang="zh-CN" altLang="en-US" sz="2600" dirty="0"/>
          </a:p>
          <a:p>
            <a:endParaRPr lang="zh-CN" altLang="en-US" sz="2600" dirty="0"/>
          </a:p>
          <a:p>
            <a:endParaRPr lang="zh-CN" altLang="en-US" sz="2600" dirty="0"/>
          </a:p>
          <a:p>
            <a:r>
              <a:rPr lang="zh-CN" altLang="en-US" sz="3000" b="1" dirty="0"/>
              <a:t>“我”为何留恋百草园的生活？</a:t>
            </a:r>
          </a:p>
          <a:p>
            <a:pPr lvl="1">
              <a:buNone/>
            </a:pPr>
            <a:endParaRPr lang="zh-CN" altLang="en-US" sz="2600" dirty="0">
              <a:solidFill>
                <a:schemeClr val="accent2"/>
              </a:solidFill>
            </a:endParaRPr>
          </a:p>
        </p:txBody>
      </p:sp>
      <p:sp>
        <p:nvSpPr>
          <p:cNvPr id="80900" name="文本框 80899"/>
          <p:cNvSpPr txBox="1"/>
          <p:nvPr/>
        </p:nvSpPr>
        <p:spPr>
          <a:xfrm>
            <a:off x="2424113" y="2420938"/>
            <a:ext cx="6781800" cy="17983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三个“也许”，他在反复揣测，认为可能是做错了事所受的惩罚。可见他对百草园是多么的留恋。预示着三味书屋与百草园将是截然不同的一块天地</a:t>
            </a:r>
            <a:r>
              <a:rPr lang="en-US" altLang="zh-CN" sz="28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.</a:t>
            </a:r>
          </a:p>
        </p:txBody>
      </p:sp>
      <p:sp>
        <p:nvSpPr>
          <p:cNvPr id="80901" name="文本框 80900"/>
          <p:cNvSpPr txBox="1"/>
          <p:nvPr/>
        </p:nvSpPr>
        <p:spPr>
          <a:xfrm>
            <a:off x="2351088" y="5057775"/>
            <a:ext cx="7467600" cy="17983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由由自在，无拘无束。在这里，“我”学到了许多知识。这是从“我”从老师和书本中学不到的东西。</a:t>
            </a:r>
            <a:b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</a:br>
            <a:endParaRPr lang="zh-CN" altLang="en-US" sz="28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pic>
        <p:nvPicPr>
          <p:cNvPr id="80902" name="图片 80901" descr="BACK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0750" y="6370638"/>
            <a:ext cx="857250" cy="47942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med">
    <p:blinds/>
    <p:sndAc>
      <p:stSnd>
        <p:snd r:embed="rId2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004822428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0388" y="0"/>
            <a:ext cx="3757612" cy="45085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6627" name="Text Box 3"/>
          <p:cNvSpPr txBox="1"/>
          <p:nvPr/>
        </p:nvSpPr>
        <p:spPr>
          <a:xfrm>
            <a:off x="2063750" y="1484313"/>
            <a:ext cx="8137525" cy="18592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 dirty="0">
                <a:latin typeface="华文隶书" pitchFamily="2" charset="-122"/>
                <a:ea typeface="华文隶书" pitchFamily="2" charset="-122"/>
              </a:rPr>
              <a:t>    第二部分</a:t>
            </a:r>
          </a:p>
          <a:p>
            <a:pPr lvl="0" eaLnBrk="1" hangingPunct="1"/>
            <a:r>
              <a:rPr lang="zh-CN" altLang="en-US" sz="3600" b="1" dirty="0">
                <a:latin typeface="华文隶书" pitchFamily="2" charset="-122"/>
                <a:ea typeface="华文隶书" pitchFamily="2" charset="-122"/>
              </a:rPr>
              <a:t>    从哪些方面写三味书屋的读书生活的？</a:t>
            </a:r>
            <a:r>
              <a:rPr lang="zh-CN" altLang="en-US" sz="4000" b="1" dirty="0"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pic>
        <p:nvPicPr>
          <p:cNvPr id="26629" name="Picture 5" descr="GIF1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763" y="3941763"/>
            <a:ext cx="2916237" cy="2916237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4"/>
          <p:cNvSpPr/>
          <p:nvPr/>
        </p:nvSpPr>
        <p:spPr>
          <a:xfrm>
            <a:off x="2279650" y="692150"/>
            <a:ext cx="4419600" cy="2698750"/>
          </a:xfrm>
          <a:prstGeom prst="plaque">
            <a:avLst>
              <a:gd name="adj" fmla="val 14116"/>
            </a:avLst>
          </a:prstGeom>
          <a:blipFill rotWithShape="0">
            <a:blip r:embed="rId2"/>
            <a:stretch>
              <a:fillRect/>
            </a:stretch>
          </a:blipFill>
          <a:ln w="762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7651" name="Text Box 3"/>
          <p:cNvSpPr txBox="1"/>
          <p:nvPr/>
        </p:nvSpPr>
        <p:spPr>
          <a:xfrm>
            <a:off x="1900238" y="3860800"/>
            <a:ext cx="8767762" cy="11887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charset="0"/>
                <a:ea typeface="宋体" pitchFamily="2" charset="-122"/>
              </a:rPr>
              <a:t>        从文中找出写</a:t>
            </a:r>
            <a:r>
              <a:rPr lang="zh-CN" altLang="en-US" sz="36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三味书屋环境</a:t>
            </a:r>
            <a:r>
              <a:rPr lang="zh-CN" altLang="en-US" sz="3600" b="1" dirty="0">
                <a:latin typeface="Arial" charset="0"/>
                <a:ea typeface="宋体" pitchFamily="2" charset="-122"/>
              </a:rPr>
              <a:t>的句子，说说三味书屋的环境是怎样的？ </a:t>
            </a:r>
          </a:p>
        </p:txBody>
      </p:sp>
      <p:sp>
        <p:nvSpPr>
          <p:cNvPr id="27652" name="Text Box 4"/>
          <p:cNvSpPr txBox="1"/>
          <p:nvPr/>
        </p:nvSpPr>
        <p:spPr>
          <a:xfrm>
            <a:off x="7393305" y="620713"/>
            <a:ext cx="731520" cy="3024187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charset="0"/>
                <a:ea typeface="楷体_GB2312" pitchFamily="49" charset="-122"/>
              </a:rPr>
              <a:t>三味书屋环境</a:t>
            </a:r>
            <a:endParaRPr lang="zh-CN" altLang="en-US" sz="3600" dirty="0">
              <a:latin typeface="Arial" charset="0"/>
              <a:ea typeface="楷体_GB2312" pitchFamily="49" charset="-122"/>
            </a:endParaRPr>
          </a:p>
        </p:txBody>
      </p:sp>
      <p:sp>
        <p:nvSpPr>
          <p:cNvPr id="27653" name="Text Box 5"/>
          <p:cNvSpPr txBox="1"/>
          <p:nvPr/>
        </p:nvSpPr>
        <p:spPr>
          <a:xfrm>
            <a:off x="3071813" y="5373688"/>
            <a:ext cx="5184775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第</a:t>
            </a:r>
            <a:r>
              <a:rPr lang="en-US" altLang="zh-CN" sz="3200" b="1">
                <a:solidFill>
                  <a:srgbClr val="FF0000"/>
                </a:solidFill>
                <a:latin typeface="Arial" charset="0"/>
                <a:ea typeface="宋体" pitchFamily="2" charset="-122"/>
              </a:rPr>
              <a:t>10</a:t>
            </a:r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段、第</a:t>
            </a:r>
            <a:r>
              <a:rPr lang="en-US" altLang="zh-CN" sz="3200" b="1">
                <a:solidFill>
                  <a:srgbClr val="FF0000"/>
                </a:solidFill>
                <a:latin typeface="Arial" charset="0"/>
                <a:ea typeface="宋体" pitchFamily="2" charset="-122"/>
              </a:rPr>
              <a:t>17</a:t>
            </a:r>
            <a:r>
              <a:rPr lang="zh-CN" altLang="en-US" sz="3200" b="1" dirty="0">
                <a:solidFill>
                  <a:srgbClr val="FF0000"/>
                </a:solidFill>
                <a:latin typeface="Arial" charset="0"/>
                <a:ea typeface="宋体" pitchFamily="2" charset="-122"/>
              </a:rPr>
              <a:t>段的描写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/>
          <p:nvPr/>
        </p:nvSpPr>
        <p:spPr>
          <a:xfrm>
            <a:off x="1743075" y="342265"/>
            <a:ext cx="8963660" cy="10668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   找到文章中描写寿先生的句子，读一读。</a:t>
            </a:r>
          </a:p>
          <a:p>
            <a:pPr lvl="0" eaLnBrk="1" hangingPunct="1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思考：寿先生是怎样一位老师？</a:t>
            </a:r>
          </a:p>
        </p:txBody>
      </p:sp>
      <p:sp>
        <p:nvSpPr>
          <p:cNvPr id="105474" name="文本框 105473"/>
          <p:cNvSpPr txBox="1"/>
          <p:nvPr/>
        </p:nvSpPr>
        <p:spPr>
          <a:xfrm>
            <a:off x="1278890" y="1552575"/>
            <a:ext cx="8820150" cy="301752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</a:rPr>
              <a:t>极方正、质朴、博学、和蔼</a:t>
            </a:r>
          </a:p>
          <a:p>
            <a:pPr lvl="0"/>
            <a:r>
              <a:rPr lang="zh-CN" altLang="en-US" sz="3200" b="1" dirty="0">
                <a:solidFill>
                  <a:srgbClr val="9900CC"/>
                </a:solidFill>
                <a:latin typeface="Times New Roman" pitchFamily="18" charset="0"/>
                <a:ea typeface="楷体_GB2312" pitchFamily="49" charset="-122"/>
              </a:rPr>
              <a:t>他似乎很不高兴，脸上还有怒色。</a:t>
            </a:r>
          </a:p>
          <a:p>
            <a:pPr lvl="0"/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先生最初几天对我很严厉，后来却好起来了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……</a:t>
            </a:r>
          </a:p>
          <a:p>
            <a:pPr lvl="0"/>
            <a:r>
              <a:rPr lang="zh-CN" altLang="en-US" sz="3200" b="1" dirty="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</a:rPr>
              <a:t>他有一条戒尺，但是不常用</a:t>
            </a:r>
            <a:r>
              <a:rPr lang="en-US" altLang="zh-CN" sz="3200" b="1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</a:rPr>
              <a:t>……</a:t>
            </a:r>
          </a:p>
          <a:p>
            <a:pPr lvl="0"/>
            <a:r>
              <a:rPr lang="zh-CN" altLang="en-US" sz="3200" b="1" dirty="0">
                <a:solidFill>
                  <a:srgbClr val="FFCC00"/>
                </a:solidFill>
                <a:latin typeface="Times New Roman" pitchFamily="18" charset="0"/>
                <a:ea typeface="楷体_GB2312" pitchFamily="49" charset="-122"/>
              </a:rPr>
              <a:t>他总是微笑起来，而且将头仰起，摇着，向后面拗过去，拗过去。</a:t>
            </a:r>
          </a:p>
        </p:txBody>
      </p:sp>
      <p:sp>
        <p:nvSpPr>
          <p:cNvPr id="105475" name="文本框 105474"/>
          <p:cNvSpPr txBox="1"/>
          <p:nvPr/>
        </p:nvSpPr>
        <p:spPr>
          <a:xfrm>
            <a:off x="1377315" y="4775518"/>
            <a:ext cx="8893175" cy="1554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3200" b="1" dirty="0">
                <a:solidFill>
                  <a:srgbClr val="008000"/>
                </a:solidFill>
                <a:latin typeface="Times New Roman" pitchFamily="18" charset="0"/>
                <a:ea typeface="楷体_GB2312" pitchFamily="49" charset="-122"/>
              </a:rPr>
              <a:t>在当时比较开明，不打骂学生；对学生既和蔼又严格。但在封建社会里，他的教学内容，教学方式都是守旧</a:t>
            </a:r>
            <a:r>
              <a:rPr lang="zh-CN" altLang="en-US" sz="3200" b="1" dirty="0">
                <a:solidFill>
                  <a:srgbClr val="006699"/>
                </a:solidFill>
                <a:latin typeface="Times New Roman" pitchFamily="18" charset="0"/>
                <a:ea typeface="楷体_GB2312" pitchFamily="49" charset="-122"/>
              </a:rPr>
              <a:t>的</a:t>
            </a:r>
            <a:r>
              <a:rPr lang="zh-CN" altLang="en-US" sz="3200" b="1" dirty="0">
                <a:solidFill>
                  <a:srgbClr val="008000"/>
                </a:solidFill>
                <a:latin typeface="Times New Roman" pitchFamily="18" charset="0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/>
          <p:nvPr/>
        </p:nvSpPr>
        <p:spPr>
          <a:xfrm>
            <a:off x="2208213" y="836613"/>
            <a:ext cx="8064500" cy="513778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15000"/>
              </a:lnSpc>
              <a:spcBef>
                <a:spcPct val="50000"/>
              </a:spcBef>
            </a:pP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寿镜吾老先生自二十岁考取秀才后，不再参加考试，远离仕途，自甘淡泊，子承父业坐馆教书达六十年之久。他谙熟四书五经，博学正直，具有反清爱国思想。在封建社会中他还是比较开明的，为人方正、质朴，对学生和蔼，对童年的鲁迅十分关心。他是鲁迅的启蒙老师，鲁迅对他一直很恭敬。鲁迅成年后，师生之间常有书信往来，鲁迅每次回家也都前去看望先生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/>
          <p:nvPr/>
        </p:nvSpPr>
        <p:spPr>
          <a:xfrm>
            <a:off x="1524000" y="44450"/>
            <a:ext cx="2621280" cy="822960"/>
          </a:xfrm>
          <a:prstGeom prst="rect">
            <a:avLst/>
          </a:prstGeom>
          <a:gradFill rotWithShape="1">
            <a:gsLst>
              <a:gs pos="0">
                <a:srgbClr val="000082">
                  <a:alpha val="100000"/>
                </a:srgbClr>
              </a:gs>
              <a:gs pos="14999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1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76200" cap="flat" cmpd="tri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itchFamily="2" charset="-122"/>
                <a:ea typeface="华文中宋" pitchFamily="2" charset="-122"/>
              </a:rPr>
              <a:t>深入探讨</a:t>
            </a:r>
          </a:p>
        </p:txBody>
      </p:sp>
      <p:sp>
        <p:nvSpPr>
          <p:cNvPr id="31748" name="Text Box 4"/>
          <p:cNvSpPr txBox="1"/>
          <p:nvPr/>
        </p:nvSpPr>
        <p:spPr>
          <a:xfrm>
            <a:off x="2424113" y="1196975"/>
            <a:ext cx="7343775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 dirty="0">
                <a:latin typeface="华文中宋" pitchFamily="2" charset="-122"/>
                <a:ea typeface="华文中宋" pitchFamily="2" charset="-122"/>
              </a:rPr>
              <a:t>   怎样理解先生对学生提问的态度？ </a:t>
            </a:r>
          </a:p>
        </p:txBody>
      </p:sp>
      <p:sp>
        <p:nvSpPr>
          <p:cNvPr id="31749" name="Text Box 5"/>
          <p:cNvSpPr txBox="1"/>
          <p:nvPr/>
        </p:nvSpPr>
        <p:spPr>
          <a:xfrm>
            <a:off x="2640013" y="2708275"/>
            <a:ext cx="7272337" cy="33832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b="1" dirty="0">
                <a:latin typeface="华文中宋" pitchFamily="2" charset="-122"/>
                <a:ea typeface="华文中宋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学生提问应肯定。而先生表示拒绝回答，这是因为学生在不适合的时间提出了不相干的问题，违反了教学的秩序和师道尊严。这在一定的程度上反映了封建制度的弊端，应予否定。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图片 108545" descr="sanweishuw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288" y="1052513"/>
            <a:ext cx="3657600" cy="29924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8547" name="文本框 108546"/>
          <p:cNvSpPr txBox="1"/>
          <p:nvPr/>
        </p:nvSpPr>
        <p:spPr>
          <a:xfrm>
            <a:off x="5880100" y="1628775"/>
            <a:ext cx="4284663" cy="192214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4000" b="1" dirty="0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三味书屋的生活枯燥无味吗</a:t>
            </a:r>
            <a:r>
              <a:rPr lang="en-US" altLang="zh-CN" sz="4000" b="1" dirty="0">
                <a:latin typeface="华文楷体" pitchFamily="2" charset="-122"/>
                <a:ea typeface="华文楷体" pitchFamily="2" charset="-122"/>
              </a:rPr>
              <a:t>?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有哪些趣事呢</a:t>
            </a:r>
            <a:r>
              <a:rPr lang="en-US" altLang="zh-CN" sz="4000" b="1">
                <a:latin typeface="华文楷体" pitchFamily="2" charset="-122"/>
                <a:ea typeface="华文楷体" pitchFamily="2" charset="-122"/>
              </a:rPr>
              <a:t>?</a:t>
            </a:r>
          </a:p>
        </p:txBody>
      </p:sp>
      <p:sp>
        <p:nvSpPr>
          <p:cNvPr id="108548" name="文本框 108547"/>
          <p:cNvSpPr txBox="1"/>
          <p:nvPr/>
        </p:nvSpPr>
        <p:spPr>
          <a:xfrm>
            <a:off x="2711450" y="4221163"/>
            <a:ext cx="7056438" cy="2438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1   </a:t>
            </a: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一有机会就跑出去玩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2   </a:t>
            </a: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折腊梅花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3   </a:t>
            </a: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寻蝉蜕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4   </a:t>
            </a:r>
            <a:r>
              <a:rPr lang="zh-CN" altLang="en-US" sz="28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在座位上做各种游戏，画画儿等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文本框 89089"/>
          <p:cNvSpPr txBox="1"/>
          <p:nvPr/>
        </p:nvSpPr>
        <p:spPr>
          <a:xfrm>
            <a:off x="2279650" y="549275"/>
            <a:ext cx="7489825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4000" b="1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作者为什么要写学生贪玩逃学的情节？ </a:t>
            </a:r>
          </a:p>
        </p:txBody>
      </p:sp>
      <p:sp>
        <p:nvSpPr>
          <p:cNvPr id="89091" name="文本框 89090"/>
          <p:cNvSpPr txBox="1"/>
          <p:nvPr/>
        </p:nvSpPr>
        <p:spPr>
          <a:xfrm>
            <a:off x="2208213" y="2060575"/>
            <a:ext cx="7762875" cy="3749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40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en-US" sz="40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游戏是孩子的本性，总是要表现出来的，但在课堂上贪玩甚至逃学，一般来说是不允许的。但课文旨在从侧面表现教学内容和教学方式的陈旧，学生对此不感兴趣。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/>
          <p:nvPr/>
        </p:nvSpPr>
        <p:spPr>
          <a:xfrm>
            <a:off x="2208213" y="836613"/>
            <a:ext cx="720344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000" b="1" dirty="0">
                <a:solidFill>
                  <a:srgbClr val="000066"/>
                </a:solidFill>
                <a:latin typeface="黑体" pitchFamily="2" charset="-122"/>
                <a:ea typeface="黑体" pitchFamily="2" charset="-122"/>
              </a:rPr>
              <a:t>作者对三味书屋的感受是什么</a:t>
            </a:r>
            <a:r>
              <a:rPr lang="en-US" altLang="zh-CN" sz="4000" b="1">
                <a:solidFill>
                  <a:srgbClr val="000066"/>
                </a:solidFill>
                <a:latin typeface="黑体" pitchFamily="2" charset="-122"/>
                <a:ea typeface="黑体" pitchFamily="2" charset="-122"/>
              </a:rPr>
              <a:t>?</a:t>
            </a:r>
            <a:r>
              <a:rPr lang="en-US" altLang="zh-CN" sz="40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33795" name="Text Box 3"/>
          <p:cNvSpPr txBox="1"/>
          <p:nvPr/>
        </p:nvSpPr>
        <p:spPr>
          <a:xfrm>
            <a:off x="2135188" y="2060575"/>
            <a:ext cx="7993062" cy="31394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4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与百草园的自由快乐相比，三味书屋显然是太受约束，且令人深感枯燥。但也应看到，孩子们也能随先生有板有眼的学习，并不抵触，况且也有游戏的乐趣。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45057"/>
          <p:cNvSpPr/>
          <p:nvPr/>
        </p:nvSpPr>
        <p:spPr>
          <a:xfrm>
            <a:off x="3200400" y="1752600"/>
            <a:ext cx="7086600" cy="411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marL="342900" lvl="0" indent="-342900" algn="just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sz="2800" b="1" dirty="0">
              <a:solidFill>
                <a:schemeClr val="tx2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45059" name="组合 45058"/>
          <p:cNvGrpSpPr/>
          <p:nvPr/>
        </p:nvGrpSpPr>
        <p:grpSpPr>
          <a:xfrm>
            <a:off x="1658938" y="457200"/>
            <a:ext cx="9009062" cy="1052513"/>
            <a:chOff x="0" y="1536"/>
            <a:chExt cx="5675" cy="663"/>
          </a:xfrm>
        </p:grpSpPr>
        <p:grpSp>
          <p:nvGrpSpPr>
            <p:cNvPr id="45060" name="组合 45059"/>
            <p:cNvGrpSpPr/>
            <p:nvPr userDrawn="1"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45061" name="矩形 45060"/>
              <p:cNvSpPr/>
              <p:nvPr userDrawn="1"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2" name="矩形 45061"/>
              <p:cNvSpPr/>
              <p:nvPr userDrawn="1"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  <a:miter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45063" name="组合 45062"/>
            <p:cNvGrpSpPr/>
            <p:nvPr userDrawn="1"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45064" name="矩形 45063"/>
              <p:cNvSpPr/>
              <p:nvPr userDrawn="1"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065" name="矩形 45064"/>
              <p:cNvSpPr/>
              <p:nvPr userDrawn="1"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  <a:miter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5066" name="矩形 45065"/>
            <p:cNvSpPr/>
            <p:nvPr userDrawn="1"/>
          </p:nvSpPr>
          <p:spPr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  <a:miter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7" name="矩形 45066"/>
            <p:cNvSpPr/>
            <p:nvPr userDrawn="1"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8" name="矩形 45067"/>
            <p:cNvSpPr/>
            <p:nvPr userDrawn="1"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  <a:miter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5069" name="文本框 45068"/>
          <p:cNvSpPr txBox="1"/>
          <p:nvPr/>
        </p:nvSpPr>
        <p:spPr>
          <a:xfrm>
            <a:off x="3143250" y="260350"/>
            <a:ext cx="5903913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6000" dirty="0">
                <a:solidFill>
                  <a:srgbClr val="008000"/>
                </a:solidFill>
                <a:latin typeface="Tahoma" pitchFamily="34" charset="0"/>
                <a:ea typeface="华文琥珀" pitchFamily="2" charset="-122"/>
              </a:rPr>
              <a:t>三味书屋</a:t>
            </a:r>
          </a:p>
        </p:txBody>
      </p:sp>
      <p:sp>
        <p:nvSpPr>
          <p:cNvPr id="45070" name="左大括号 45069"/>
          <p:cNvSpPr/>
          <p:nvPr/>
        </p:nvSpPr>
        <p:spPr>
          <a:xfrm>
            <a:off x="1524000" y="1989138"/>
            <a:ext cx="720725" cy="4032250"/>
          </a:xfrm>
          <a:prstGeom prst="leftBrace">
            <a:avLst>
              <a:gd name="adj1" fmla="val 466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71" name="文本框 45070"/>
          <p:cNvSpPr txBox="1"/>
          <p:nvPr/>
        </p:nvSpPr>
        <p:spPr>
          <a:xfrm>
            <a:off x="2135188" y="2133600"/>
            <a:ext cx="1439862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过渡</a:t>
            </a:r>
          </a:p>
        </p:txBody>
      </p:sp>
      <p:sp>
        <p:nvSpPr>
          <p:cNvPr id="45072" name="文本框 45071"/>
          <p:cNvSpPr txBox="1"/>
          <p:nvPr/>
        </p:nvSpPr>
        <p:spPr>
          <a:xfrm>
            <a:off x="2063750" y="3789363"/>
            <a:ext cx="1223963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环境</a:t>
            </a:r>
          </a:p>
        </p:txBody>
      </p:sp>
      <p:sp>
        <p:nvSpPr>
          <p:cNvPr id="45073" name="文本框 45072"/>
          <p:cNvSpPr txBox="1"/>
          <p:nvPr/>
        </p:nvSpPr>
        <p:spPr>
          <a:xfrm>
            <a:off x="2208213" y="5445125"/>
            <a:ext cx="1439862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活动</a:t>
            </a:r>
          </a:p>
        </p:txBody>
      </p:sp>
      <p:sp>
        <p:nvSpPr>
          <p:cNvPr id="45074" name="文本框 45073"/>
          <p:cNvSpPr txBox="1"/>
          <p:nvPr/>
        </p:nvSpPr>
        <p:spPr>
          <a:xfrm>
            <a:off x="3359150" y="2133600"/>
            <a:ext cx="1800225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留恋、</a:t>
            </a:r>
          </a:p>
        </p:txBody>
      </p:sp>
      <p:sp>
        <p:nvSpPr>
          <p:cNvPr id="45075" name="文本框 45074"/>
          <p:cNvSpPr txBox="1"/>
          <p:nvPr/>
        </p:nvSpPr>
        <p:spPr>
          <a:xfrm>
            <a:off x="3359150" y="3789363"/>
            <a:ext cx="144145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严肃</a:t>
            </a:r>
          </a:p>
        </p:txBody>
      </p:sp>
      <p:sp>
        <p:nvSpPr>
          <p:cNvPr id="45076" name="文本框 45075"/>
          <p:cNvSpPr txBox="1"/>
          <p:nvPr/>
        </p:nvSpPr>
        <p:spPr>
          <a:xfrm>
            <a:off x="3386137" y="4470400"/>
            <a:ext cx="2087563" cy="16154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枯燥</a:t>
            </a: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也有趣</a:t>
            </a:r>
          </a:p>
        </p:txBody>
      </p:sp>
      <p:sp>
        <p:nvSpPr>
          <p:cNvPr id="45077" name="左大括号 45076"/>
          <p:cNvSpPr/>
          <p:nvPr/>
        </p:nvSpPr>
        <p:spPr>
          <a:xfrm>
            <a:off x="5735638" y="1412875"/>
            <a:ext cx="288925" cy="4392613"/>
          </a:xfrm>
          <a:prstGeom prst="leftBrace">
            <a:avLst>
              <a:gd name="adj1" fmla="val 12669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78" name="文本框 45077"/>
          <p:cNvSpPr txBox="1"/>
          <p:nvPr/>
        </p:nvSpPr>
        <p:spPr>
          <a:xfrm>
            <a:off x="4800600" y="2708275"/>
            <a:ext cx="549275" cy="2834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6000" dirty="0">
                <a:solidFill>
                  <a:srgbClr val="008000"/>
                </a:solidFill>
                <a:latin typeface="Tahoma" pitchFamily="34" charset="0"/>
                <a:ea typeface="华文琥珀" pitchFamily="2" charset="-122"/>
              </a:rPr>
              <a:t>对老师</a:t>
            </a:r>
          </a:p>
        </p:txBody>
      </p:sp>
      <p:sp>
        <p:nvSpPr>
          <p:cNvPr id="45079" name="文本框 45078"/>
          <p:cNvSpPr txBox="1"/>
          <p:nvPr/>
        </p:nvSpPr>
        <p:spPr>
          <a:xfrm>
            <a:off x="6024563" y="1125538"/>
            <a:ext cx="2735262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方正、质朴、博学</a:t>
            </a:r>
          </a:p>
        </p:txBody>
      </p:sp>
      <p:sp>
        <p:nvSpPr>
          <p:cNvPr id="45080" name="文本框 45079"/>
          <p:cNvSpPr txBox="1"/>
          <p:nvPr/>
        </p:nvSpPr>
        <p:spPr>
          <a:xfrm>
            <a:off x="6024563" y="2852738"/>
            <a:ext cx="295275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不回答我”的问题</a:t>
            </a:r>
          </a:p>
        </p:txBody>
      </p:sp>
      <p:sp>
        <p:nvSpPr>
          <p:cNvPr id="45081" name="文本框 45080"/>
          <p:cNvSpPr txBox="1"/>
          <p:nvPr/>
        </p:nvSpPr>
        <p:spPr>
          <a:xfrm>
            <a:off x="5951538" y="4292600"/>
            <a:ext cx="3600450" cy="2225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有戒尺不常用</a:t>
            </a:r>
          </a:p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Tahoma" pitchFamily="34" charset="0"/>
                <a:ea typeface="华文楷体" pitchFamily="2" charset="-122"/>
              </a:rPr>
              <a:t>读书入神时学生可画画</a:t>
            </a:r>
          </a:p>
        </p:txBody>
      </p:sp>
      <p:sp>
        <p:nvSpPr>
          <p:cNvPr id="45082" name="文本框 45081"/>
          <p:cNvSpPr txBox="1"/>
          <p:nvPr/>
        </p:nvSpPr>
        <p:spPr>
          <a:xfrm>
            <a:off x="9336088" y="1628775"/>
            <a:ext cx="1655762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恭敬</a:t>
            </a:r>
          </a:p>
        </p:txBody>
      </p:sp>
      <p:sp>
        <p:nvSpPr>
          <p:cNvPr id="45083" name="文本框 45082"/>
          <p:cNvSpPr txBox="1"/>
          <p:nvPr/>
        </p:nvSpPr>
        <p:spPr>
          <a:xfrm>
            <a:off x="9336088" y="3213100"/>
            <a:ext cx="205105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不满</a:t>
            </a:r>
          </a:p>
        </p:txBody>
      </p:sp>
      <p:sp>
        <p:nvSpPr>
          <p:cNvPr id="45084" name="文本框 45083"/>
          <p:cNvSpPr txBox="1"/>
          <p:nvPr/>
        </p:nvSpPr>
        <p:spPr>
          <a:xfrm>
            <a:off x="9336088" y="4724400"/>
            <a:ext cx="1692275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ahoma" pitchFamily="34" charset="0"/>
                <a:ea typeface="华文楷体" pitchFamily="2" charset="-122"/>
              </a:rPr>
              <a:t>开明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45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20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4" grpId="0"/>
      <p:bldP spid="45075" grpId="0"/>
      <p:bldP spid="45076" grpId="0"/>
      <p:bldP spid="45078" grpId="0"/>
      <p:bldP spid="45079" grpId="0"/>
      <p:bldP spid="45080" grpId="0"/>
      <p:bldP spid="45081" grpId="0"/>
      <p:bldP spid="45082" grpId="0"/>
      <p:bldP spid="45083" grpId="0"/>
      <p:bldP spid="4508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矩形 91137"/>
          <p:cNvSpPr/>
          <p:nvPr/>
        </p:nvSpPr>
        <p:spPr>
          <a:xfrm>
            <a:off x="6003925" y="3048000"/>
            <a:ext cx="30988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endParaRPr sz="4400" dirty="0">
              <a:solidFill>
                <a:schemeClr val="tx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1139" name="矩形 91138"/>
          <p:cNvSpPr/>
          <p:nvPr/>
        </p:nvSpPr>
        <p:spPr>
          <a:xfrm>
            <a:off x="6003925" y="3048000"/>
            <a:ext cx="30988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endParaRPr sz="4400" dirty="0">
              <a:solidFill>
                <a:schemeClr val="tx2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1140" name="文本框 91139"/>
          <p:cNvSpPr txBox="1"/>
          <p:nvPr/>
        </p:nvSpPr>
        <p:spPr>
          <a:xfrm>
            <a:off x="1847850" y="333375"/>
            <a:ext cx="8085138" cy="17373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3600" b="1" dirty="0">
                <a:latin typeface="华文中宋" pitchFamily="2" charset="-122"/>
                <a:ea typeface="华文中宋" pitchFamily="2" charset="-122"/>
              </a:rPr>
              <a:t>       4.</a:t>
            </a:r>
            <a:r>
              <a:rPr lang="zh-CN" altLang="en-US" sz="3600" b="1" dirty="0">
                <a:latin typeface="华文中宋" pitchFamily="2" charset="-122"/>
                <a:ea typeface="华文中宋" pitchFamily="2" charset="-122"/>
              </a:rPr>
              <a:t>把前后两部分联系起来思考，讨论：这篇文章表现了作者怎样的思想感情</a:t>
            </a:r>
            <a:r>
              <a:rPr lang="en-US" altLang="zh-CN" sz="3600" b="1">
                <a:latin typeface="华文中宋" pitchFamily="2" charset="-122"/>
                <a:ea typeface="华文中宋" pitchFamily="2" charset="-122"/>
              </a:rPr>
              <a:t>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图片 92161" descr="k0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1050" y="5151438"/>
            <a:ext cx="2266950" cy="170656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2163" name="文本框 92162"/>
          <p:cNvSpPr txBox="1"/>
          <p:nvPr/>
        </p:nvSpPr>
        <p:spPr>
          <a:xfrm>
            <a:off x="1524000" y="0"/>
            <a:ext cx="2144713" cy="914400"/>
          </a:xfrm>
          <a:prstGeom prst="rect">
            <a:avLst/>
          </a:prstGeom>
          <a:gradFill rotWithShape="1">
            <a:gsLst>
              <a:gs pos="0">
                <a:srgbClr val="000082">
                  <a:alpha val="100000"/>
                </a:srgbClr>
              </a:gs>
              <a:gs pos="15000">
                <a:srgbClr val="66008F">
                  <a:alpha val="100000"/>
                </a:srgbClr>
              </a:gs>
              <a:gs pos="32500">
                <a:srgbClr val="BA0066">
                  <a:alpha val="100000"/>
                </a:srgbClr>
              </a:gs>
              <a:gs pos="45000">
                <a:srgbClr val="FF0000">
                  <a:alpha val="100000"/>
                </a:srgbClr>
              </a:gs>
              <a:gs pos="50000">
                <a:srgbClr val="FF8200">
                  <a:alpha val="100000"/>
                </a:srgbClr>
              </a:gs>
              <a:gs pos="55000">
                <a:srgbClr val="FF0000">
                  <a:alpha val="100000"/>
                </a:srgbClr>
              </a:gs>
              <a:gs pos="67500">
                <a:srgbClr val="BA0066">
                  <a:alpha val="100000"/>
                </a:srgbClr>
              </a:gs>
              <a:gs pos="85000">
                <a:srgbClr val="66008F">
                  <a:alpha val="100000"/>
                </a:srgbClr>
              </a:gs>
              <a:gs pos="100000">
                <a:srgbClr val="000082">
                  <a:alpha val="100000"/>
                </a:srgbClr>
              </a:gs>
            </a:gsLst>
            <a:lin ang="5400000" scaled="1"/>
            <a:tileRect/>
          </a:gradFill>
          <a:ln w="76200" cap="flat" cmpd="tri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algn="dist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小结</a:t>
            </a:r>
            <a:r>
              <a:rPr lang="zh-CN" altLang="en-US" sz="5400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92164" name="文本框 92163"/>
          <p:cNvSpPr txBox="1"/>
          <p:nvPr/>
        </p:nvSpPr>
        <p:spPr>
          <a:xfrm>
            <a:off x="1676400" y="968375"/>
            <a:ext cx="8686800" cy="2834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3600" b="1" dirty="0">
                <a:latin typeface="华文中宋" pitchFamily="2" charset="-122"/>
                <a:ea typeface="华文中宋" pitchFamily="2" charset="-122"/>
              </a:rPr>
              <a:t>         《</a:t>
            </a:r>
            <a:r>
              <a:rPr lang="zh-CN" altLang="en-US" sz="3600" b="1" dirty="0">
                <a:latin typeface="华文中宋" pitchFamily="2" charset="-122"/>
                <a:ea typeface="华文中宋" pitchFamily="2" charset="-122"/>
              </a:rPr>
              <a:t>从百草园到三味书屋</a:t>
            </a:r>
            <a:r>
              <a:rPr lang="en-US" altLang="zh-CN" sz="3600" b="1" dirty="0"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3600" b="1" dirty="0">
                <a:latin typeface="华文中宋" pitchFamily="2" charset="-122"/>
                <a:ea typeface="华文中宋" pitchFamily="2" charset="-122"/>
              </a:rPr>
              <a:t>是鲁迅先生儿时生活的一段美好回忆。这段生活经历对鲁迅先生的人生发展产生过巨大的影响。我们要像鲁迅先生一样，保持儿童纯真活泼的天性，要有求知的欲望和进取心。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WordArt 31"/>
          <p:cNvSpPr/>
          <p:nvPr/>
        </p:nvSpPr>
        <p:spPr>
          <a:xfrm>
            <a:off x="3505200" y="685800"/>
            <a:ext cx="14097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 eaLnBrk="0" hangingPunct="0"/>
            <a:r>
              <a:rPr lang="zh-CN" altLang="en-US" sz="3600" b="1">
                <a:ln cmpd="sng">
                  <a:solidFill>
                    <a:srgbClr val="FF0000"/>
                  </a:solidFill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隶书" charset="0"/>
                <a:ea typeface="隶书" charset="0"/>
              </a:rPr>
              <a:t>百草园</a:t>
            </a:r>
          </a:p>
        </p:txBody>
      </p:sp>
      <p:sp>
        <p:nvSpPr>
          <p:cNvPr id="1030" name="Line 32"/>
          <p:cNvSpPr/>
          <p:nvPr/>
        </p:nvSpPr>
        <p:spPr>
          <a:xfrm>
            <a:off x="5029200" y="1219200"/>
            <a:ext cx="2133600" cy="0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1" name="WordArt 33"/>
          <p:cNvSpPr/>
          <p:nvPr/>
        </p:nvSpPr>
        <p:spPr>
          <a:xfrm>
            <a:off x="5410200" y="762000"/>
            <a:ext cx="12954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 fontScale="47500" lnSpcReduction="20000"/>
          </a:bodyPr>
          <a:lstStyle/>
          <a:p>
            <a:pPr algn="ctr" eaLnBrk="0" hangingPunct="0"/>
            <a:r>
              <a:rPr lang="zh-CN" altLang="en-US" sz="3600" b="1">
                <a:ln cmpd="sng"/>
                <a:solidFill>
                  <a:srgbClr val="000000"/>
                </a:solidFill>
                <a:latin typeface="华文宋体" charset="0"/>
                <a:ea typeface="华文宋体" charset="0"/>
              </a:rPr>
              <a:t>空间顺序</a:t>
            </a:r>
          </a:p>
        </p:txBody>
      </p:sp>
      <p:sp>
        <p:nvSpPr>
          <p:cNvPr id="1032" name="Line 34"/>
          <p:cNvSpPr/>
          <p:nvPr/>
        </p:nvSpPr>
        <p:spPr>
          <a:xfrm>
            <a:off x="8229600" y="4114800"/>
            <a:ext cx="0" cy="304800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3" name="Text Box 35"/>
          <p:cNvSpPr txBox="1"/>
          <p:nvPr/>
        </p:nvSpPr>
        <p:spPr>
          <a:xfrm>
            <a:off x="3352800" y="1447800"/>
            <a:ext cx="1600200" cy="3867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zh-CN" altLang="en-US" b="1" dirty="0">
                <a:latin typeface="Gungsuh" pitchFamily="18" charset="-127"/>
                <a:ea typeface="Gungsuh" pitchFamily="18" charset="-127"/>
              </a:rPr>
              <a:t>（</a:t>
            </a:r>
            <a:r>
              <a:rPr lang="en-US" altLang="zh-CN" b="1">
                <a:latin typeface="Gungsuh" pitchFamily="18" charset="-127"/>
                <a:ea typeface="Gungsuh" pitchFamily="18" charset="-127"/>
              </a:rPr>
              <a:t>1</a:t>
            </a:r>
            <a:r>
              <a:rPr lang="zh-CN" altLang="en-US" b="1" dirty="0">
                <a:latin typeface="Gungsuh" pitchFamily="18" charset="-127"/>
                <a:ea typeface="Gungsuh" pitchFamily="18" charset="-127"/>
              </a:rPr>
              <a:t>－</a:t>
            </a:r>
            <a:r>
              <a:rPr lang="en-US" altLang="zh-CN" b="1">
                <a:latin typeface="Gungsuh" pitchFamily="18" charset="-127"/>
                <a:ea typeface="Gungsuh" pitchFamily="18" charset="-127"/>
              </a:rPr>
              <a:t>8</a:t>
            </a:r>
            <a:r>
              <a:rPr lang="zh-CN" altLang="en-US" b="1" dirty="0">
                <a:latin typeface="Gungsuh" pitchFamily="18" charset="-127"/>
                <a:ea typeface="Gungsuh" pitchFamily="18" charset="-127"/>
              </a:rPr>
              <a:t>）</a:t>
            </a:r>
          </a:p>
        </p:txBody>
      </p:sp>
      <p:sp>
        <p:nvSpPr>
          <p:cNvPr id="1034" name="Text Box 36"/>
          <p:cNvSpPr txBox="1"/>
          <p:nvPr/>
        </p:nvSpPr>
        <p:spPr>
          <a:xfrm>
            <a:off x="7353300" y="1447800"/>
            <a:ext cx="2055813" cy="3867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dirty="0">
                <a:latin typeface="Gungsuh" pitchFamily="18" charset="-127"/>
                <a:ea typeface="Gungsuh" pitchFamily="18" charset="-127"/>
              </a:rPr>
              <a:t>（</a:t>
            </a:r>
            <a:r>
              <a:rPr lang="en-US" altLang="zh-CN">
                <a:latin typeface="Gungsuh" pitchFamily="18" charset="-127"/>
                <a:ea typeface="Gungsuh" pitchFamily="18" charset="-127"/>
              </a:rPr>
              <a:t>10</a:t>
            </a:r>
            <a:r>
              <a:rPr lang="zh-CN" altLang="en-US" dirty="0">
                <a:latin typeface="Gungsuh" pitchFamily="18" charset="-127"/>
                <a:ea typeface="Gungsuh" pitchFamily="18" charset="-127"/>
              </a:rPr>
              <a:t>－</a:t>
            </a:r>
            <a:r>
              <a:rPr lang="en-US" altLang="zh-CN">
                <a:latin typeface="Gungsuh" pitchFamily="18" charset="-127"/>
                <a:ea typeface="Gungsuh" pitchFamily="18" charset="-127"/>
              </a:rPr>
              <a:t>24</a:t>
            </a:r>
            <a:r>
              <a:rPr lang="zh-CN" altLang="en-US" dirty="0">
                <a:latin typeface="Gungsuh" pitchFamily="18" charset="-127"/>
                <a:ea typeface="Gungsuh" pitchFamily="18" charset="-127"/>
              </a:rPr>
              <a:t>）</a:t>
            </a:r>
          </a:p>
        </p:txBody>
      </p:sp>
      <p:sp>
        <p:nvSpPr>
          <p:cNvPr id="1035" name="Text Box 37"/>
          <p:cNvSpPr txBox="1"/>
          <p:nvPr/>
        </p:nvSpPr>
        <p:spPr>
          <a:xfrm>
            <a:off x="5638800" y="1447800"/>
            <a:ext cx="1104900" cy="38671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dirty="0">
                <a:latin typeface="Gungsuh" pitchFamily="18" charset="-127"/>
                <a:ea typeface="Gungsuh" pitchFamily="18" charset="-127"/>
              </a:rPr>
              <a:t>（</a:t>
            </a:r>
            <a:r>
              <a:rPr lang="en-US" altLang="zh-CN">
                <a:latin typeface="Gungsuh" pitchFamily="18" charset="-127"/>
                <a:ea typeface="Gungsuh" pitchFamily="18" charset="-127"/>
              </a:rPr>
              <a:t>9</a:t>
            </a:r>
            <a:r>
              <a:rPr lang="zh-CN" altLang="en-US" dirty="0">
                <a:latin typeface="Gungsuh" pitchFamily="18" charset="-127"/>
                <a:ea typeface="Gungsuh" pitchFamily="18" charset="-127"/>
              </a:rPr>
              <a:t>）</a:t>
            </a:r>
          </a:p>
        </p:txBody>
      </p:sp>
      <p:sp>
        <p:nvSpPr>
          <p:cNvPr id="1036" name="WordArt 38"/>
          <p:cNvSpPr/>
          <p:nvPr/>
        </p:nvSpPr>
        <p:spPr>
          <a:xfrm>
            <a:off x="7391400" y="4419600"/>
            <a:ext cx="2351088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 eaLnBrk="0" hangingPunct="0"/>
            <a:r>
              <a:rPr lang="zh-CN" altLang="en-US" sz="3600" b="1">
                <a:ln cmpd="sng">
                  <a:solidFill>
                    <a:srgbClr val="339966"/>
                  </a:solidFill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33CC33"/>
                    </a:gs>
                  </a:gsLst>
                  <a:lin ang="2700000" scaled="1"/>
                  <a:tileRect/>
                </a:gradFill>
                <a:latin typeface="隶书" charset="0"/>
                <a:ea typeface="隶书" charset="0"/>
              </a:rPr>
              <a:t>枯燥无味的书塾</a:t>
            </a:r>
          </a:p>
        </p:txBody>
      </p:sp>
      <p:sp>
        <p:nvSpPr>
          <p:cNvPr id="1037" name="Line 39"/>
          <p:cNvSpPr/>
          <p:nvPr/>
        </p:nvSpPr>
        <p:spPr>
          <a:xfrm>
            <a:off x="4191000" y="1752600"/>
            <a:ext cx="0" cy="381000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38" name="WordArt 40"/>
          <p:cNvSpPr/>
          <p:nvPr/>
        </p:nvSpPr>
        <p:spPr>
          <a:xfrm>
            <a:off x="7315200" y="685800"/>
            <a:ext cx="1828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 eaLnBrk="0" hangingPunct="0"/>
            <a:r>
              <a:rPr lang="zh-CN" altLang="en-US" sz="3600" b="1">
                <a:ln cmpd="sng">
                  <a:solidFill>
                    <a:srgbClr val="339966"/>
                  </a:solidFill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33CC33"/>
                    </a:gs>
                  </a:gsLst>
                  <a:lin ang="2700000" scaled="1"/>
                  <a:tileRect/>
                </a:gradFill>
                <a:latin typeface="隶书" charset="0"/>
                <a:ea typeface="隶书" charset="0"/>
              </a:rPr>
              <a:t>三味书屋</a:t>
            </a:r>
          </a:p>
        </p:txBody>
      </p:sp>
      <p:sp>
        <p:nvSpPr>
          <p:cNvPr id="1039" name="WordArt 41"/>
          <p:cNvSpPr/>
          <p:nvPr/>
        </p:nvSpPr>
        <p:spPr>
          <a:xfrm>
            <a:off x="3036888" y="4419600"/>
            <a:ext cx="20669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 eaLnBrk="0" hangingPunct="0"/>
            <a:r>
              <a:rPr lang="zh-CN" altLang="en-US" sz="3600" b="1">
                <a:ln cmpd="sng">
                  <a:solidFill>
                    <a:srgbClr val="FF0000"/>
                  </a:solidFill>
                </a:ln>
                <a:gradFill rotWithShape="1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隶书" charset="0"/>
                <a:ea typeface="隶书" charset="0"/>
              </a:rPr>
              <a:t>自由快乐的乐园</a:t>
            </a:r>
          </a:p>
        </p:txBody>
      </p:sp>
      <p:grpSp>
        <p:nvGrpSpPr>
          <p:cNvPr id="1040" name="Group 42"/>
          <p:cNvGrpSpPr/>
          <p:nvPr/>
        </p:nvGrpSpPr>
        <p:grpSpPr>
          <a:xfrm>
            <a:off x="2590800" y="2133600"/>
            <a:ext cx="4838700" cy="517525"/>
            <a:chOff x="576" y="1536"/>
            <a:chExt cx="3048" cy="326"/>
          </a:xfrm>
        </p:grpSpPr>
        <p:sp>
          <p:nvSpPr>
            <p:cNvPr id="1067" name="Text Box 43"/>
            <p:cNvSpPr txBox="1"/>
            <p:nvPr/>
          </p:nvSpPr>
          <p:spPr>
            <a:xfrm>
              <a:off x="744" y="1536"/>
              <a:ext cx="2880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景物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有声有色，充满乐趣。</a:t>
              </a:r>
            </a:p>
          </p:txBody>
        </p:sp>
        <p:pic>
          <p:nvPicPr>
            <p:cNvPr id="1068" name="Picture 4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6" y="1584"/>
              <a:ext cx="182" cy="20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1041" name="Rectangle 45"/>
          <p:cNvSpPr/>
          <p:nvPr/>
        </p:nvSpPr>
        <p:spPr>
          <a:xfrm>
            <a:off x="2514600" y="2133600"/>
            <a:ext cx="4876800" cy="19812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42" name="Line 46"/>
          <p:cNvSpPr/>
          <p:nvPr/>
        </p:nvSpPr>
        <p:spPr>
          <a:xfrm>
            <a:off x="8229600" y="1752600"/>
            <a:ext cx="0" cy="381000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43" name="Rectangle 47"/>
          <p:cNvSpPr/>
          <p:nvPr/>
        </p:nvSpPr>
        <p:spPr>
          <a:xfrm>
            <a:off x="7543800" y="2133600"/>
            <a:ext cx="2362200" cy="1981200"/>
          </a:xfrm>
          <a:prstGeom prst="rect">
            <a:avLst/>
          </a:prstGeom>
          <a:noFill/>
          <a:ln w="28575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1044" name="Group 48"/>
          <p:cNvGrpSpPr/>
          <p:nvPr/>
        </p:nvGrpSpPr>
        <p:grpSpPr>
          <a:xfrm>
            <a:off x="7658100" y="2209800"/>
            <a:ext cx="2324100" cy="517525"/>
            <a:chOff x="3744" y="1728"/>
            <a:chExt cx="1464" cy="326"/>
          </a:xfrm>
        </p:grpSpPr>
        <p:sp>
          <p:nvSpPr>
            <p:cNvPr id="1065" name="Text Box 49"/>
            <p:cNvSpPr txBox="1"/>
            <p:nvPr/>
          </p:nvSpPr>
          <p:spPr>
            <a:xfrm>
              <a:off x="3912" y="1728"/>
              <a:ext cx="1296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内容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：枯燥</a:t>
              </a:r>
            </a:p>
          </p:txBody>
        </p:sp>
        <p:pic>
          <p:nvPicPr>
            <p:cNvPr id="1066" name="Picture 5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44" y="1824"/>
              <a:ext cx="180" cy="219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1045" name="Group 51"/>
          <p:cNvGrpSpPr/>
          <p:nvPr/>
        </p:nvGrpSpPr>
        <p:grpSpPr>
          <a:xfrm>
            <a:off x="2590800" y="2667000"/>
            <a:ext cx="4838700" cy="944563"/>
            <a:chOff x="576" y="1872"/>
            <a:chExt cx="3048" cy="595"/>
          </a:xfrm>
        </p:grpSpPr>
        <p:sp>
          <p:nvSpPr>
            <p:cNvPr id="1063" name="Text Box 52"/>
            <p:cNvSpPr txBox="1"/>
            <p:nvPr/>
          </p:nvSpPr>
          <p:spPr>
            <a:xfrm>
              <a:off x="744" y="1872"/>
              <a:ext cx="2880" cy="59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美女蛇的故事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，增添了神秘色彩，丰富了情趣。</a:t>
              </a:r>
            </a:p>
          </p:txBody>
        </p:sp>
        <p:pic>
          <p:nvPicPr>
            <p:cNvPr id="1064" name="Picture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6" y="1920"/>
              <a:ext cx="182" cy="20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1046" name="Group 54"/>
          <p:cNvGrpSpPr/>
          <p:nvPr/>
        </p:nvGrpSpPr>
        <p:grpSpPr>
          <a:xfrm>
            <a:off x="2590800" y="3581400"/>
            <a:ext cx="5160963" cy="517525"/>
            <a:chOff x="600" y="2448"/>
            <a:chExt cx="2856" cy="326"/>
          </a:xfrm>
        </p:grpSpPr>
        <p:sp>
          <p:nvSpPr>
            <p:cNvPr id="1061" name="Text Box 55"/>
            <p:cNvSpPr txBox="1"/>
            <p:nvPr/>
          </p:nvSpPr>
          <p:spPr>
            <a:xfrm>
              <a:off x="768" y="2448"/>
              <a:ext cx="2688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itchFamily="18" charset="0"/>
                  <a:ea typeface="宋体" pitchFamily="2" charset="-122"/>
                </a:rPr>
                <a:t>雪地捕鸟，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带来无穷乐趣。</a:t>
              </a:r>
            </a:p>
          </p:txBody>
        </p:sp>
        <p:pic>
          <p:nvPicPr>
            <p:cNvPr id="1062" name="Picture 5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0" y="2496"/>
              <a:ext cx="182" cy="20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1047" name="Group 57"/>
          <p:cNvGrpSpPr/>
          <p:nvPr/>
        </p:nvGrpSpPr>
        <p:grpSpPr>
          <a:xfrm>
            <a:off x="7658100" y="2819400"/>
            <a:ext cx="2247900" cy="517525"/>
            <a:chOff x="3744" y="2112"/>
            <a:chExt cx="1416" cy="326"/>
          </a:xfrm>
        </p:grpSpPr>
        <p:sp>
          <p:nvSpPr>
            <p:cNvPr id="1059" name="Text Box 58"/>
            <p:cNvSpPr txBox="1"/>
            <p:nvPr/>
          </p:nvSpPr>
          <p:spPr>
            <a:xfrm>
              <a:off x="3912" y="2112"/>
              <a:ext cx="1248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形式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：单调</a:t>
              </a:r>
            </a:p>
          </p:txBody>
        </p:sp>
        <p:pic>
          <p:nvPicPr>
            <p:cNvPr id="1060" name="Picture 5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44" y="2160"/>
              <a:ext cx="180" cy="219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1048" name="Group 60"/>
          <p:cNvGrpSpPr/>
          <p:nvPr/>
        </p:nvGrpSpPr>
        <p:grpSpPr>
          <a:xfrm>
            <a:off x="7658100" y="3352800"/>
            <a:ext cx="2247900" cy="517525"/>
            <a:chOff x="3744" y="2448"/>
            <a:chExt cx="1416" cy="326"/>
          </a:xfrm>
        </p:grpSpPr>
        <p:sp>
          <p:nvSpPr>
            <p:cNvPr id="1057" name="Text Box 61"/>
            <p:cNvSpPr txBox="1"/>
            <p:nvPr/>
          </p:nvSpPr>
          <p:spPr>
            <a:xfrm>
              <a:off x="3912" y="2448"/>
              <a:ext cx="1248" cy="32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9900"/>
                  </a:solidFill>
                  <a:latin typeface="Times New Roman" pitchFamily="18" charset="0"/>
                  <a:ea typeface="宋体" pitchFamily="2" charset="-122"/>
                </a:rPr>
                <a:t>环境</a:t>
              </a:r>
              <a:r>
                <a:rPr lang="zh-CN" altLang="en-US" sz="2800" b="1" dirty="0">
                  <a:latin typeface="Times New Roman" pitchFamily="18" charset="0"/>
                  <a:ea typeface="宋体" pitchFamily="2" charset="-122"/>
                </a:rPr>
                <a:t>：压抑</a:t>
              </a:r>
            </a:p>
          </p:txBody>
        </p:sp>
        <p:pic>
          <p:nvPicPr>
            <p:cNvPr id="1058" name="Picture 6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44" y="2496"/>
              <a:ext cx="180" cy="219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1049" name="Line 63"/>
          <p:cNvSpPr/>
          <p:nvPr/>
        </p:nvSpPr>
        <p:spPr>
          <a:xfrm>
            <a:off x="4191000" y="4114800"/>
            <a:ext cx="0" cy="304800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0" name="Line 64"/>
          <p:cNvSpPr/>
          <p:nvPr/>
        </p:nvSpPr>
        <p:spPr>
          <a:xfrm>
            <a:off x="5170488" y="4724400"/>
            <a:ext cx="2133600" cy="0"/>
          </a:xfrm>
          <a:prstGeom prst="line">
            <a:avLst/>
          </a:prstGeom>
          <a:ln w="41275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51" name="WordArt 65"/>
          <p:cNvSpPr/>
          <p:nvPr/>
        </p:nvSpPr>
        <p:spPr>
          <a:xfrm>
            <a:off x="5703888" y="4343400"/>
            <a:ext cx="762000" cy="304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 fontScale="47500" lnSpcReduction="20000"/>
          </a:bodyPr>
          <a:lstStyle/>
          <a:p>
            <a:pPr algn="ctr" eaLnBrk="0" hangingPunct="0"/>
            <a:r>
              <a:rPr lang="zh-CN" altLang="en-US" sz="3600" b="1">
                <a:ln cmpd="sng"/>
                <a:solidFill>
                  <a:srgbClr val="000000"/>
                </a:solidFill>
                <a:latin typeface="华文宋体" charset="0"/>
                <a:ea typeface="华文宋体" charset="0"/>
              </a:rPr>
              <a:t>对比</a:t>
            </a:r>
          </a:p>
        </p:txBody>
      </p:sp>
      <p:grpSp>
        <p:nvGrpSpPr>
          <p:cNvPr id="1052" name="Group 87"/>
          <p:cNvGrpSpPr/>
          <p:nvPr/>
        </p:nvGrpSpPr>
        <p:grpSpPr>
          <a:xfrm>
            <a:off x="2590800" y="5334000"/>
            <a:ext cx="6781800" cy="579438"/>
            <a:chOff x="672" y="3360"/>
            <a:chExt cx="4272" cy="365"/>
          </a:xfrm>
        </p:grpSpPr>
        <p:sp>
          <p:nvSpPr>
            <p:cNvPr id="1056" name="Text Box 73"/>
            <p:cNvSpPr txBox="1"/>
            <p:nvPr/>
          </p:nvSpPr>
          <p:spPr>
            <a:xfrm>
              <a:off x="1008" y="3360"/>
              <a:ext cx="3936" cy="36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3200" b="1" dirty="0">
                  <a:latin typeface="Times New Roman" pitchFamily="18" charset="0"/>
                  <a:ea typeface="隶书" pitchFamily="49" charset="-122"/>
                </a:rPr>
                <a:t>准确的形容、准确地表述动作。</a:t>
              </a:r>
            </a:p>
          </p:txBody>
        </p:sp>
        <p:graphicFrame>
          <p:nvGraphicFramePr>
            <p:cNvPr id="1027" name="Object 76"/>
            <p:cNvGraphicFramePr/>
            <p:nvPr/>
          </p:nvGraphicFramePr>
          <p:xfrm>
            <a:off x="672" y="3456"/>
            <a:ext cx="234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r:id="rId5" imgW="704850" imgH="723900" progId="Paint.Picture">
                    <p:embed/>
                  </p:oleObj>
                </mc:Choice>
                <mc:Fallback>
                  <p:oleObj r:id="rId5" imgW="704850" imgH="723900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72" y="3456"/>
                          <a:ext cx="234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53" name="Group 86"/>
          <p:cNvGrpSpPr/>
          <p:nvPr/>
        </p:nvGrpSpPr>
        <p:grpSpPr>
          <a:xfrm>
            <a:off x="2590800" y="4953000"/>
            <a:ext cx="6781800" cy="579438"/>
            <a:chOff x="672" y="3120"/>
            <a:chExt cx="4272" cy="365"/>
          </a:xfrm>
        </p:grpSpPr>
        <p:sp>
          <p:nvSpPr>
            <p:cNvPr id="1055" name="Text Box 80"/>
            <p:cNvSpPr txBox="1"/>
            <p:nvPr/>
          </p:nvSpPr>
          <p:spPr>
            <a:xfrm>
              <a:off x="1008" y="3120"/>
              <a:ext cx="3936" cy="36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>
                <a:spcBef>
                  <a:spcPct val="50000"/>
                </a:spcBef>
              </a:pPr>
              <a:r>
                <a:rPr lang="zh-CN" altLang="en-US" sz="3200" b="1" dirty="0">
                  <a:latin typeface="Times New Roman" pitchFamily="18" charset="0"/>
                  <a:ea typeface="隶书" pitchFamily="49" charset="-122"/>
                </a:rPr>
                <a:t>通过对比，表达思想感情。</a:t>
              </a:r>
            </a:p>
          </p:txBody>
        </p:sp>
        <p:graphicFrame>
          <p:nvGraphicFramePr>
            <p:cNvPr id="1026" name="Object 81">
              <a:hlinkClick r:id="rId7" action="ppaction://hlinksldjump"/>
            </p:cNvPr>
            <p:cNvGraphicFramePr/>
            <p:nvPr/>
          </p:nvGraphicFramePr>
          <p:xfrm>
            <a:off x="672" y="3168"/>
            <a:ext cx="234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r:id="rId8" imgW="704850" imgH="723900" progId="Paint.Picture">
                    <p:embed/>
                  </p:oleObj>
                </mc:Choice>
                <mc:Fallback>
                  <p:oleObj r:id="rId8" imgW="704850" imgH="723900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72" y="3168"/>
                          <a:ext cx="234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54" name="Text Box 82"/>
          <p:cNvSpPr txBox="1"/>
          <p:nvPr/>
        </p:nvSpPr>
        <p:spPr>
          <a:xfrm>
            <a:off x="3276600" y="5867400"/>
            <a:ext cx="34290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（第二节、第七节）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/>
      <p:bldP spid="1034" grpId="0"/>
      <p:bldP spid="1035" grpId="0"/>
      <p:bldP spid="1041" grpId="0" bldLvl="0" animBg="1"/>
      <p:bldP spid="1043" grpId="0" bldLvl="0" animBg="1"/>
      <p:bldP spid="1054" grpId="0"/>
    </p:bldLst>
  </p:timing>
</p:sld>
</file>

<file path=ppt/theme/theme1.xml><?xml version="1.0" encoding="utf-8"?>
<a:theme xmlns:a="http://schemas.openxmlformats.org/drawingml/2006/main" name="鱼水之情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2170</Words>
  <Application>Microsoft Office PowerPoint</Application>
  <PresentationFormat>宽屏</PresentationFormat>
  <Paragraphs>290</Paragraphs>
  <Slides>34</Slides>
  <Notes>1</Notes>
  <HiddenSlides>4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55" baseType="lpstr">
      <vt:lpstr>Gungsuh</vt:lpstr>
      <vt:lpstr>方正姚体</vt:lpstr>
      <vt:lpstr>仿宋_GB2312</vt:lpstr>
      <vt:lpstr>黑体</vt:lpstr>
      <vt:lpstr>华文行楷</vt:lpstr>
      <vt:lpstr>华文琥珀</vt:lpstr>
      <vt:lpstr>华文楷体</vt:lpstr>
      <vt:lpstr>华文隶书</vt:lpstr>
      <vt:lpstr>华文宋体</vt:lpstr>
      <vt:lpstr>华文新魏</vt:lpstr>
      <vt:lpstr>华文中宋</vt:lpstr>
      <vt:lpstr>楷体_GB2312</vt:lpstr>
      <vt:lpstr>隶书</vt:lpstr>
      <vt:lpstr>宋体</vt:lpstr>
      <vt:lpstr>Arial</vt:lpstr>
      <vt:lpstr>Calibri</vt:lpstr>
      <vt:lpstr>Tahoma</vt:lpstr>
      <vt:lpstr>Times New Roman</vt:lpstr>
      <vt:lpstr>Wingdings</vt:lpstr>
      <vt:lpstr>鱼水之情</vt:lpstr>
      <vt:lpstr>Bitmap Image</vt:lpstr>
      <vt:lpstr>从百草园到三味书屋</vt:lpstr>
      <vt:lpstr>作者简介</vt:lpstr>
      <vt:lpstr>PowerPoint 演示文稿</vt:lpstr>
      <vt:lpstr>作品简介</vt:lpstr>
      <vt:lpstr>下列划线字你能正确地读出来吗？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课文分析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 y</cp:lastModifiedBy>
  <cp:revision>12</cp:revision>
  <dcterms:created xsi:type="dcterms:W3CDTF">2016-02-20T09:20:00Z</dcterms:created>
  <dcterms:modified xsi:type="dcterms:W3CDTF">2016-02-25T03:11:05Z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