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/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  <p:pic>
        <p:nvPicPr>
          <p:cNvPr id="1031" name="Picture 7" descr="BJ101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448800" cy="708818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 dirty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 dirty="0">
              <a:solidFill>
                <a:srgbClr val="000000"/>
              </a:solidFill>
            </a:endParaRPr>
          </a:p>
        </p:txBody>
      </p:sp>
      <p:pic>
        <p:nvPicPr>
          <p:cNvPr id="1031" name="Picture 7" descr="BJ101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448800" cy="708818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audio" Target="../media/audio5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6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audio" Target="../media/audio5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GI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6"/>
          <p:cNvSpPr txBox="1"/>
          <p:nvPr/>
        </p:nvSpPr>
        <p:spPr>
          <a:xfrm>
            <a:off x="1835150" y="1125538"/>
            <a:ext cx="44767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000000"/>
                </a:solidFill>
                <a:ea typeface="华文行楷" panose="02010800040101010101" pitchFamily="2" charset="-122"/>
              </a:rPr>
              <a:t>第一章  机械运动</a:t>
            </a:r>
            <a:r>
              <a:rPr lang="zh-CN" altLang="en-US" sz="3200" b="1" dirty="0">
                <a:solidFill>
                  <a:srgbClr val="000000"/>
                </a:solidFill>
                <a:ea typeface="华文行楷" panose="02010800040101010101" pitchFamily="2" charset="-122"/>
              </a:rPr>
              <a:t> </a:t>
            </a:r>
          </a:p>
        </p:txBody>
      </p:sp>
      <p:sp>
        <p:nvSpPr>
          <p:cNvPr id="2051" name="Text Box 7"/>
          <p:cNvSpPr txBox="1"/>
          <p:nvPr/>
        </p:nvSpPr>
        <p:spPr>
          <a:xfrm>
            <a:off x="1547813" y="2492375"/>
            <a:ext cx="5822950" cy="8239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000000"/>
                </a:solidFill>
                <a:ea typeface="华文行楷" panose="02010800040101010101" pitchFamily="2" charset="-122"/>
              </a:rPr>
              <a:t>§</a:t>
            </a:r>
            <a:r>
              <a:rPr lang="en-US" altLang="zh-CN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4</a:t>
            </a:r>
            <a:r>
              <a:rPr lang="zh-CN" altLang="en-US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实验：测量平均速度</a:t>
            </a:r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lstStyle/>
          <a:p>
            <a:pPr eaLnBrk="1" hangingPunct="1"/>
            <a:endParaRPr lang="zh-CN" altLang="en-US" dirty="0"/>
          </a:p>
        </p:txBody>
      </p:sp>
      <p:pic>
        <p:nvPicPr>
          <p:cNvPr id="5130" name="Picture 10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3" y="3644900"/>
            <a:ext cx="3960812" cy="2370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2" name="Picture 12" descr="rf4e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000" y="3644900"/>
            <a:ext cx="3810000" cy="2346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Picture 5" descr="shan-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50" y="1268413"/>
            <a:ext cx="3960813" cy="2325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9" name="Picture 9" descr="NewsMedia_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900" y="1268413"/>
            <a:ext cx="3810000" cy="2325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Text Box 13"/>
          <p:cNvSpPr txBox="1">
            <a:spLocks noChangeArrowheads="1"/>
          </p:cNvSpPr>
          <p:nvPr/>
        </p:nvSpPr>
        <p:spPr bwMode="auto">
          <a:xfrm>
            <a:off x="1258888" y="549275"/>
            <a:ext cx="57150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猜一猜下列四种情况运动的快慢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/>
          <p:nvPr/>
        </p:nvSpPr>
        <p:spPr>
          <a:xfrm>
            <a:off x="1905000" y="14288"/>
            <a:ext cx="5822950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000000"/>
                </a:solidFill>
                <a:ea typeface="华文行楷" panose="02010800040101010101" pitchFamily="2" charset="-122"/>
              </a:rPr>
              <a:t>§</a:t>
            </a:r>
            <a:r>
              <a:rPr lang="en-US" altLang="zh-CN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4</a:t>
            </a:r>
            <a:r>
              <a:rPr lang="zh-CN" altLang="en-US" sz="3600" b="1" dirty="0">
                <a:solidFill>
                  <a:srgbClr val="000000"/>
                </a:solidFill>
                <a:ea typeface="华文行楷" panose="02010800040101010101" pitchFamily="2" charset="-122"/>
              </a:rPr>
              <a:t>实验：测量平均速度</a:t>
            </a:r>
          </a:p>
        </p:txBody>
      </p:sp>
      <p:sp>
        <p:nvSpPr>
          <p:cNvPr id="11268" name="Text Box 4"/>
          <p:cNvSpPr txBox="1"/>
          <p:nvPr/>
        </p:nvSpPr>
        <p:spPr>
          <a:xfrm>
            <a:off x="1508125" y="1066800"/>
            <a:ext cx="567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【目的】练习用刻度尺和表测平均速度。</a:t>
            </a:r>
          </a:p>
        </p:txBody>
      </p:sp>
      <p:sp>
        <p:nvSpPr>
          <p:cNvPr id="11269" name="Text Box 5"/>
          <p:cNvSpPr txBox="1"/>
          <p:nvPr/>
        </p:nvSpPr>
        <p:spPr>
          <a:xfrm>
            <a:off x="1492250" y="1600200"/>
            <a:ext cx="658495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【器材】斜面、小车（或小球）、刻度尺、手表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            （或停表）、金属片。</a:t>
            </a:r>
          </a:p>
        </p:txBody>
      </p:sp>
      <p:sp>
        <p:nvSpPr>
          <p:cNvPr id="11270" name="Text Box 6"/>
          <p:cNvSpPr txBox="1"/>
          <p:nvPr/>
        </p:nvSpPr>
        <p:spPr>
          <a:xfrm>
            <a:off x="1492250" y="2333625"/>
            <a:ext cx="6965950" cy="191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【步骤】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1.使斜面保持很小的坡度，把小车放在斜面顶端，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   金属片放在斜面的底端，测出小车将通过的路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   程</a:t>
            </a:r>
            <a:r>
              <a:rPr lang="en-US" altLang="zh-CN" sz="2400" dirty="0">
                <a:solidFill>
                  <a:srgbClr val="000000"/>
                </a:solidFill>
              </a:rPr>
              <a:t>s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en-US" altLang="zh-CN" sz="2400" dirty="0">
                <a:solidFill>
                  <a:srgbClr val="000000"/>
                </a:solidFill>
              </a:rPr>
              <a:t>（</a:t>
            </a:r>
            <a:r>
              <a:rPr lang="zh-CN" altLang="en-US" sz="2400" dirty="0">
                <a:solidFill>
                  <a:srgbClr val="000000"/>
                </a:solidFill>
              </a:rPr>
              <a:t>如图）。把</a:t>
            </a:r>
            <a:r>
              <a:rPr lang="en-US" altLang="zh-CN" sz="2400" dirty="0">
                <a:solidFill>
                  <a:srgbClr val="000000"/>
                </a:solidFill>
              </a:rPr>
              <a:t>s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zh-CN" altLang="en-US" sz="2400" dirty="0">
                <a:solidFill>
                  <a:srgbClr val="000000"/>
                </a:solidFill>
              </a:rPr>
              <a:t>和以后测得的数据填入以下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   表中。</a:t>
            </a:r>
            <a:endParaRPr lang="zh-CN" altLang="en-US" sz="2400" baseline="-25000" dirty="0">
              <a:solidFill>
                <a:srgbClr val="000000"/>
              </a:solidFill>
            </a:endParaRPr>
          </a:p>
        </p:txBody>
      </p:sp>
      <p:graphicFrame>
        <p:nvGraphicFramePr>
          <p:cNvPr id="11315" name="Group 51"/>
          <p:cNvGraphicFramePr>
            <a:graphicFrameLocks noGrp="1"/>
          </p:cNvGraphicFramePr>
          <p:nvPr/>
        </p:nvGraphicFramePr>
        <p:xfrm>
          <a:off x="1905000" y="4343400"/>
          <a:ext cx="6172200" cy="1554480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</a:tblGrid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路   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运动时间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平均速度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1=</a:t>
                      </a:r>
                      <a:endParaRPr kumimoji="1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2=</a:t>
                      </a:r>
                      <a:endParaRPr kumimoji="1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2=</a:t>
                      </a:r>
                      <a:endParaRPr kumimoji="1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打开时奏幻想空间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75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75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75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节切换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/>
          <p:nvPr/>
        </p:nvSpPr>
        <p:spPr>
          <a:xfrm>
            <a:off x="1077913" y="457200"/>
            <a:ext cx="7608887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2.测量出小车从斜面顶端滑下到撞击金属片的时间</a:t>
            </a:r>
            <a:r>
              <a:rPr lang="en-US" altLang="zh-CN" sz="2400" dirty="0">
                <a:solidFill>
                  <a:srgbClr val="000000"/>
                </a:solidFill>
              </a:rPr>
              <a:t>t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en-US" altLang="zh-CN" sz="2400" dirty="0">
                <a:solidFill>
                  <a:srgbClr val="000000"/>
                </a:solidFill>
              </a:rPr>
              <a:t>，</a:t>
            </a:r>
            <a:r>
              <a:rPr lang="zh-CN" altLang="en-US" sz="2400" dirty="0">
                <a:solidFill>
                  <a:srgbClr val="000000"/>
                </a:solidFill>
              </a:rPr>
              <a:t>在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 正式测量以前应该先练习几次，熟练后会测得更准。</a:t>
            </a:r>
          </a:p>
        </p:txBody>
      </p:sp>
      <p:sp>
        <p:nvSpPr>
          <p:cNvPr id="5123" name="Text Box 3"/>
          <p:cNvSpPr txBox="1"/>
          <p:nvPr/>
        </p:nvSpPr>
        <p:spPr>
          <a:xfrm>
            <a:off x="1066800" y="1295400"/>
            <a:ext cx="7829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3.根据测得的</a:t>
            </a:r>
            <a:r>
              <a:rPr lang="en-US" altLang="zh-CN" sz="2400" dirty="0">
                <a:solidFill>
                  <a:srgbClr val="000000"/>
                </a:solidFill>
              </a:rPr>
              <a:t>S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zh-CN" altLang="en-US" sz="2400" dirty="0">
                <a:solidFill>
                  <a:srgbClr val="000000"/>
                </a:solidFill>
              </a:rPr>
              <a:t>和</a:t>
            </a:r>
            <a:r>
              <a:rPr lang="en-US" altLang="zh-CN" sz="2400" dirty="0">
                <a:solidFill>
                  <a:srgbClr val="000000"/>
                </a:solidFill>
              </a:rPr>
              <a:t>t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zh-CN" altLang="en-US" sz="2400" dirty="0">
                <a:solidFill>
                  <a:srgbClr val="000000"/>
                </a:solidFill>
              </a:rPr>
              <a:t>算出小车通过斜面全程的平均速度</a:t>
            </a:r>
            <a:r>
              <a:rPr lang="en-US" altLang="zh-CN" sz="2400" dirty="0">
                <a:solidFill>
                  <a:srgbClr val="000000"/>
                </a:solidFill>
              </a:rPr>
              <a:t>v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en-US" altLang="zh-CN" sz="2400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5124" name="Text Box 4"/>
          <p:cNvSpPr txBox="1"/>
          <p:nvPr/>
        </p:nvSpPr>
        <p:spPr>
          <a:xfrm>
            <a:off x="1066800" y="1784350"/>
            <a:ext cx="7804150" cy="1187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4.将金属片移至</a:t>
            </a:r>
            <a:r>
              <a:rPr lang="en-US" altLang="zh-CN" sz="2400" dirty="0">
                <a:solidFill>
                  <a:srgbClr val="000000"/>
                </a:solidFill>
              </a:rPr>
              <a:t>S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1</a:t>
            </a:r>
            <a:r>
              <a:rPr lang="zh-CN" altLang="en-US" sz="2400" dirty="0">
                <a:solidFill>
                  <a:srgbClr val="000000"/>
                </a:solidFill>
              </a:rPr>
              <a:t>的中点，测出小车从斜面顶点滑过斜面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上半段路程</a:t>
            </a:r>
            <a:r>
              <a:rPr lang="en-US" altLang="zh-CN" sz="2400" dirty="0">
                <a:solidFill>
                  <a:srgbClr val="000000"/>
                </a:solidFill>
              </a:rPr>
              <a:t>S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2</a:t>
            </a:r>
            <a:r>
              <a:rPr lang="zh-CN" altLang="en-US" sz="2400" dirty="0">
                <a:solidFill>
                  <a:srgbClr val="000000"/>
                </a:solidFill>
              </a:rPr>
              <a:t>所用的时间</a:t>
            </a:r>
            <a:r>
              <a:rPr lang="en-US" altLang="zh-CN" sz="2400" dirty="0">
                <a:solidFill>
                  <a:srgbClr val="000000"/>
                </a:solidFill>
              </a:rPr>
              <a:t>t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，</a:t>
            </a:r>
            <a:r>
              <a:rPr lang="zh-CN" altLang="en-US" sz="2400" dirty="0">
                <a:solidFill>
                  <a:srgbClr val="000000"/>
                </a:solidFill>
              </a:rPr>
              <a:t>算出小车通过上半段路程的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</a:rPr>
              <a:t>  平均速度</a:t>
            </a:r>
            <a:r>
              <a:rPr lang="en-US" altLang="zh-CN" sz="2400" dirty="0">
                <a:solidFill>
                  <a:srgbClr val="000000"/>
                </a:solidFill>
              </a:rPr>
              <a:t>v</a:t>
            </a:r>
            <a:r>
              <a:rPr lang="en-US" altLang="zh-CN" sz="2400" baseline="-25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。</a:t>
            </a:r>
          </a:p>
        </p:txBody>
      </p:sp>
      <p:grpSp>
        <p:nvGrpSpPr>
          <p:cNvPr id="2" name="Group 53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5142" name="Line 5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3" name="Line 6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4" name="Rectangle 7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5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145" name="Line 8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6" name="Line 9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7" name="Line 10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8" name="Line 11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9" name="Line 12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0" name="Line 13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1" name="Line 14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2" name="Line 15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3" name="Line 16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4" name="Line 17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5" name="Line 18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6" name="Line 19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7" name="Line 20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8" name="Line 21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59" name="Line 22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0" name="Line 23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1" name="Line 24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2" name="Line 25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3" name="Line 26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4" name="Line 27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5" name="Line 28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6" name="Line 29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7" name="Line 30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8" name="Line 31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69" name="Line 32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0" name="Line 33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1" name="Line 34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2" name="Line 35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3" name="Line 36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4" name="Line 37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5" name="Line 38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6" name="Line 39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7" name="Line 40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8" name="Line 41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79" name="Line 42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0" name="Line 43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1" name="Line 44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2" name="Line 45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3" name="Line 46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4" name="Line 47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5" name="Line 48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6" name="Line 49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7" name="Line 50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8" name="Line 51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89" name="Line 52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54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5139" name="Rectangle 55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6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140" name="Oval 56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141" name="Oval 57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58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5136" name="Rectangle 59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137" name="Oval 60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138" name="Oval 61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Line 62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" name="Line 63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" name="Line 64"/>
          <p:cNvSpPr/>
          <p:nvPr/>
        </p:nvSpPr>
        <p:spPr>
          <a:xfrm flipH="1" flipV="1">
            <a:off x="4267200" y="4343400"/>
            <a:ext cx="228600" cy="685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" name="Line 65"/>
          <p:cNvSpPr/>
          <p:nvPr/>
        </p:nvSpPr>
        <p:spPr>
          <a:xfrm flipV="1">
            <a:off x="4419600" y="4114800"/>
            <a:ext cx="243840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9" name="Line 66"/>
          <p:cNvSpPr/>
          <p:nvPr/>
        </p:nvSpPr>
        <p:spPr>
          <a:xfrm flipV="1">
            <a:off x="1676400" y="3581400"/>
            <a:ext cx="5029200" cy="1143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10" name="Text Box 67"/>
          <p:cNvSpPr txBox="1"/>
          <p:nvPr/>
        </p:nvSpPr>
        <p:spPr>
          <a:xfrm>
            <a:off x="3763963" y="35052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00"/>
                </a:solidFill>
              </a:rPr>
              <a:t>S</a:t>
            </a:r>
            <a:r>
              <a:rPr lang="en-US" altLang="zh-CN" sz="2800" baseline="-25000" dirty="0">
                <a:solidFill>
                  <a:srgbClr val="000000"/>
                </a:solidFill>
              </a:rPr>
              <a:t>1</a:t>
            </a:r>
            <a:endParaRPr lang="en-US" altLang="zh-CN" sz="2800" dirty="0">
              <a:solidFill>
                <a:srgbClr val="000000"/>
              </a:solidFill>
            </a:endParaRPr>
          </a:p>
        </p:txBody>
      </p:sp>
      <p:sp>
        <p:nvSpPr>
          <p:cNvPr id="11" name="Text Box 68"/>
          <p:cNvSpPr txBox="1"/>
          <p:nvPr/>
        </p:nvSpPr>
        <p:spPr>
          <a:xfrm>
            <a:off x="5364163" y="38100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00"/>
                </a:solidFill>
              </a:rPr>
              <a:t>S</a:t>
            </a:r>
            <a:r>
              <a:rPr lang="en-US" altLang="zh-CN" sz="2800" baseline="-25000" dirty="0">
                <a:solidFill>
                  <a:srgbClr val="000000"/>
                </a:solidFill>
              </a:rPr>
              <a:t>2</a:t>
            </a:r>
            <a:endParaRPr lang="en-US" altLang="zh-CN" sz="2800" dirty="0">
              <a:solidFill>
                <a:srgbClr val="000000"/>
              </a:solidFill>
            </a:endParaRPr>
          </a:p>
        </p:txBody>
      </p:sp>
      <p:sp>
        <p:nvSpPr>
          <p:cNvPr id="12" name="Text Box 69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</p:spTree>
  </p:cSld>
  <p:clrMapOvr>
    <a:masterClrMapping/>
  </p:clrMapOvr>
  <p:transition spd="slow"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75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75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75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75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375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875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375"/>
                            </p:stCondLst>
                            <p:childTnLst>
                              <p:par>
                                <p:cTn id="3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75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375"/>
                            </p:stCondLst>
                            <p:childTnLst>
                              <p:par>
                                <p:cTn id="3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875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375"/>
                            </p:stCondLst>
                            <p:childTnLst>
                              <p:par>
                                <p:cTn id="4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875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375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875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5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6173" name="Line 6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4" name="Line 7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5" name="Rectangle 8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3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76" name="Line 9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7" name="Line 10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8" name="Line 11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9" name="Line 12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0" name="Line 13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1" name="Line 14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2" name="Line 15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3" name="Line 16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4" name="Line 17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5" name="Line 18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6" name="Line 19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7" name="Line 20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8" name="Line 21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9" name="Line 22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0" name="Line 23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1" name="Line 24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2" name="Line 25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3" name="Line 26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4" name="Line 27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5" name="Line 28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6" name="Line 29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7" name="Line 30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8" name="Line 31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99" name="Line 32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0" name="Line 33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1" name="Line 34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2" name="Line 35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3" name="Line 36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4" name="Line 37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5" name="Line 38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6" name="Line 39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7" name="Line 40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8" name="Line 41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09" name="Line 42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0" name="Line 43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1" name="Line 44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2" name="Line 45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3" name="Line 46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4" name="Line 47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5" name="Line 48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6" name="Line 49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7" name="Line 50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8" name="Line 51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19" name="Line 52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20" name="Line 53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147" name="Group 54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6170" name="Rectangle 55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4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71" name="Oval 56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72" name="Oval 57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148" name="Group 58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6167" name="Rectangle 59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68" name="Oval 60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69" name="Oval 61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6149" name="Line 62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0" name="Line 63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1" name="Text Box 69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6152" name="Group 70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6154" name="Oval 71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55" name="Line 72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6" name="Line 73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7" name="Line 74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8" name="Line 75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9" name="Line 76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0" name="Line 77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1" name="Line 78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2" name="Line 79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3" name="Line 80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4" name="Line 81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5" name="Line 82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6" name="Line 83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153" name="Line 84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spd="slow">
    <p:blinds dir="vert"/>
    <p:sndAc>
      <p:stSnd>
        <p:snd r:embed="rId2" name="camera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7220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1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2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4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23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4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5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6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7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8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29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0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1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2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3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4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5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6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7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8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39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0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1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2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3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4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5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6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7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8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49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0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1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2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3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4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5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6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7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8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59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0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1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2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3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4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5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6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67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71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7217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5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18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19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172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7214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15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16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7173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4" name="Line 60"/>
          <p:cNvSpPr/>
          <p:nvPr/>
        </p:nvSpPr>
        <p:spPr>
          <a:xfrm flipH="1" flipV="1">
            <a:off x="1447800" y="4572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5" name="Text Box 61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7176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7201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202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3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4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5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6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7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8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9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10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11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12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13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77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6" name="Group 112"/>
          <p:cNvGrpSpPr/>
          <p:nvPr/>
        </p:nvGrpSpPr>
        <p:grpSpPr>
          <a:xfrm>
            <a:off x="998538" y="2892425"/>
            <a:ext cx="6850062" cy="1908175"/>
            <a:chOff x="627" y="1822"/>
            <a:chExt cx="4315" cy="1202"/>
          </a:xfrm>
        </p:grpSpPr>
        <p:sp>
          <p:nvSpPr>
            <p:cNvPr id="7179" name="Rectangle 82"/>
            <p:cNvSpPr/>
            <p:nvPr/>
          </p:nvSpPr>
          <p:spPr>
            <a:xfrm rot="-809316">
              <a:off x="627" y="2246"/>
              <a:ext cx="4315" cy="328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180" name="Line 83"/>
            <p:cNvSpPr/>
            <p:nvPr/>
          </p:nvSpPr>
          <p:spPr>
            <a:xfrm flipH="1" flipV="1">
              <a:off x="917" y="2891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1" name="Text Box 84"/>
            <p:cNvSpPr txBox="1"/>
            <p:nvPr/>
          </p:nvSpPr>
          <p:spPr>
            <a:xfrm rot="-883352">
              <a:off x="778" y="2659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7182" name="Line 85"/>
            <p:cNvSpPr/>
            <p:nvPr/>
          </p:nvSpPr>
          <p:spPr>
            <a:xfrm flipH="1" flipV="1">
              <a:off x="1445" y="2747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3" name="Line 86"/>
            <p:cNvSpPr/>
            <p:nvPr/>
          </p:nvSpPr>
          <p:spPr>
            <a:xfrm flipH="1" flipV="1">
              <a:off x="2021" y="2603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4" name="Line 87"/>
            <p:cNvSpPr/>
            <p:nvPr/>
          </p:nvSpPr>
          <p:spPr>
            <a:xfrm flipH="1" flipV="1">
              <a:off x="2597" y="2459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5" name="Line 88"/>
            <p:cNvSpPr/>
            <p:nvPr/>
          </p:nvSpPr>
          <p:spPr>
            <a:xfrm flipH="1" flipV="1">
              <a:off x="3173" y="2315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6" name="Line 89"/>
            <p:cNvSpPr/>
            <p:nvPr/>
          </p:nvSpPr>
          <p:spPr>
            <a:xfrm flipH="1" flipV="1">
              <a:off x="3749" y="2219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7" name="Line 90"/>
            <p:cNvSpPr/>
            <p:nvPr/>
          </p:nvSpPr>
          <p:spPr>
            <a:xfrm flipH="1" flipV="1">
              <a:off x="4373" y="2075"/>
              <a:ext cx="48" cy="1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8" name="Text Box 91"/>
            <p:cNvSpPr txBox="1"/>
            <p:nvPr/>
          </p:nvSpPr>
          <p:spPr>
            <a:xfrm>
              <a:off x="1291" y="2544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20</a:t>
              </a:r>
            </a:p>
          </p:txBody>
        </p:sp>
        <p:sp>
          <p:nvSpPr>
            <p:cNvPr id="7189" name="Text Box 92"/>
            <p:cNvSpPr txBox="1"/>
            <p:nvPr/>
          </p:nvSpPr>
          <p:spPr>
            <a:xfrm>
              <a:off x="1867" y="2400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40</a:t>
              </a:r>
            </a:p>
          </p:txBody>
        </p:sp>
        <p:sp>
          <p:nvSpPr>
            <p:cNvPr id="7190" name="Text Box 93"/>
            <p:cNvSpPr txBox="1"/>
            <p:nvPr/>
          </p:nvSpPr>
          <p:spPr>
            <a:xfrm>
              <a:off x="2443" y="2256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60</a:t>
              </a:r>
            </a:p>
          </p:txBody>
        </p:sp>
        <p:sp>
          <p:nvSpPr>
            <p:cNvPr id="7191" name="Text Box 94"/>
            <p:cNvSpPr txBox="1"/>
            <p:nvPr/>
          </p:nvSpPr>
          <p:spPr>
            <a:xfrm>
              <a:off x="3019" y="2134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80</a:t>
              </a:r>
            </a:p>
          </p:txBody>
        </p:sp>
        <p:sp>
          <p:nvSpPr>
            <p:cNvPr id="7192" name="Text Box 95"/>
            <p:cNvSpPr txBox="1"/>
            <p:nvPr/>
          </p:nvSpPr>
          <p:spPr>
            <a:xfrm>
              <a:off x="3547" y="1990"/>
              <a:ext cx="40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100</a:t>
              </a:r>
            </a:p>
          </p:txBody>
        </p:sp>
        <p:sp>
          <p:nvSpPr>
            <p:cNvPr id="7193" name="Text Box 96"/>
            <p:cNvSpPr txBox="1"/>
            <p:nvPr/>
          </p:nvSpPr>
          <p:spPr>
            <a:xfrm>
              <a:off x="4171" y="1846"/>
              <a:ext cx="40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dirty="0">
                  <a:solidFill>
                    <a:srgbClr val="000000"/>
                  </a:solidFill>
                </a:rPr>
                <a:t>120</a:t>
              </a:r>
            </a:p>
          </p:txBody>
        </p:sp>
        <p:sp>
          <p:nvSpPr>
            <p:cNvPr id="7194" name="Line 103"/>
            <p:cNvSpPr/>
            <p:nvPr/>
          </p:nvSpPr>
          <p:spPr>
            <a:xfrm rot="-2121452" flipV="1">
              <a:off x="1219" y="2836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5" name="Line 104"/>
            <p:cNvSpPr/>
            <p:nvPr/>
          </p:nvSpPr>
          <p:spPr>
            <a:xfrm rot="-2121452" flipV="1">
              <a:off x="1747" y="2740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6" name="Line 105"/>
            <p:cNvSpPr/>
            <p:nvPr/>
          </p:nvSpPr>
          <p:spPr>
            <a:xfrm rot="-2121452" flipV="1">
              <a:off x="2323" y="2596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7" name="Line 106"/>
            <p:cNvSpPr/>
            <p:nvPr/>
          </p:nvSpPr>
          <p:spPr>
            <a:xfrm rot="-2121452" flipV="1">
              <a:off x="2934" y="2452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8" name="Line 107"/>
            <p:cNvSpPr/>
            <p:nvPr/>
          </p:nvSpPr>
          <p:spPr>
            <a:xfrm rot="-2121452" flipV="1">
              <a:off x="3475" y="2308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9" name="Line 108"/>
            <p:cNvSpPr/>
            <p:nvPr/>
          </p:nvSpPr>
          <p:spPr>
            <a:xfrm rot="-2121452" flipV="1">
              <a:off x="4086" y="2164"/>
              <a:ext cx="35" cy="9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00" name="Text Box 110"/>
            <p:cNvSpPr txBox="1"/>
            <p:nvPr/>
          </p:nvSpPr>
          <p:spPr>
            <a:xfrm rot="-149722">
              <a:off x="4546" y="1822"/>
              <a:ext cx="36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000000"/>
                  </a:solidFill>
                </a:rPr>
                <a:t>cm</a:t>
              </a:r>
            </a:p>
          </p:txBody>
        </p:sp>
      </p:grpSp>
    </p:spTree>
  </p:cSld>
  <p:clrMapOvr>
    <a:masterClrMapping/>
  </p:clrMapOvr>
  <p:transition spd="slow"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25" name="Group 41"/>
          <p:cNvGraphicFramePr>
            <a:graphicFrameLocks noGrp="1"/>
          </p:cNvGraphicFramePr>
          <p:nvPr/>
        </p:nvGraphicFramePr>
        <p:xfrm>
          <a:off x="381000" y="2057400"/>
          <a:ext cx="8382000" cy="2209800"/>
        </p:xfrm>
        <a:graphic>
          <a:graphicData uri="http://schemas.openxmlformats.org/drawingml/2006/table">
            <a:tbl>
              <a:tblPr/>
              <a:tblGrid>
                <a:gridCol w="2895600"/>
                <a:gridCol w="3149600"/>
                <a:gridCol w="2336800"/>
              </a:tblGrid>
              <a:tr h="6953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路           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运动时间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平均速度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13" name="Text Box 29"/>
          <p:cNvSpPr txBox="1"/>
          <p:nvPr/>
        </p:nvSpPr>
        <p:spPr>
          <a:xfrm>
            <a:off x="1965325" y="344488"/>
            <a:ext cx="27479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00"/>
                </a:solidFill>
              </a:rPr>
              <a:t>实验数据：</a:t>
            </a:r>
          </a:p>
        </p:txBody>
      </p:sp>
      <p:sp>
        <p:nvSpPr>
          <p:cNvPr id="67626" name="Text Box 42"/>
          <p:cNvSpPr txBox="1"/>
          <p:nvPr/>
        </p:nvSpPr>
        <p:spPr>
          <a:xfrm>
            <a:off x="1279525" y="2787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1.16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</p:spTree>
  </p:cSld>
  <p:clrMapOvr>
    <a:masterClrMapping/>
  </p:clrMapOvr>
  <p:transition spd="slow"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6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ows 启动时奏幻想空间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7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7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13" grpId="0"/>
      <p:bldP spid="676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9245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6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7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3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48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9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0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1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2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3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4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5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6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7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8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9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0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1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2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3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4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5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6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7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8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69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0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1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2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3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4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5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6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7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8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79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0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1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2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3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4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5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6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7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8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89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90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91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92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9219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9242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4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43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44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9220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9239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40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41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9221" name="Line 60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2" name="Text Box 61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9223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9226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27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8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9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0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1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2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3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4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5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6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7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8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24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8749" name="Text Box 77"/>
          <p:cNvSpPr txBox="1"/>
          <p:nvPr/>
        </p:nvSpPr>
        <p:spPr>
          <a:xfrm>
            <a:off x="609600" y="1676400"/>
            <a:ext cx="57086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3333CC"/>
                </a:solidFill>
                <a:ea typeface="隶书" panose="02010509060101010101" pitchFamily="49" charset="-122"/>
              </a:rPr>
              <a:t>实验时注意观察表的示数。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0268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9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0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71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2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3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4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5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6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7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8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9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0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1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2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3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4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5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6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7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8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9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0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1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2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3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4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5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6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7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8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9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0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1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2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3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4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5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6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7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8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09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0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1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2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3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4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315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0243" name="Group 51"/>
          <p:cNvGrpSpPr/>
          <p:nvPr/>
        </p:nvGrpSpPr>
        <p:grpSpPr>
          <a:xfrm rot="-863535">
            <a:off x="6553200" y="3797300"/>
            <a:ext cx="1006475" cy="698500"/>
            <a:chOff x="1872" y="672"/>
            <a:chExt cx="1296" cy="768"/>
          </a:xfrm>
        </p:grpSpPr>
        <p:sp>
          <p:nvSpPr>
            <p:cNvPr id="10265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66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67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244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0262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63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64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0245" name="Line 60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6" name="Text Box 61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0247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0249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50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1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2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3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4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5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6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7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8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9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0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1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48" name="Line 76"/>
          <p:cNvSpPr/>
          <p:nvPr/>
        </p:nvSpPr>
        <p:spPr>
          <a:xfrm rot="1219388" flipV="1">
            <a:off x="7542213" y="838200"/>
            <a:ext cx="1587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1292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3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4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95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6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7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8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9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0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1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2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3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4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5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6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7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8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09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0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1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2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3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4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5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6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7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8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19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0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1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2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3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4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5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6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7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8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29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0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1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2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3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4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5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6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7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8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9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67" name="Group 51"/>
          <p:cNvGrpSpPr/>
          <p:nvPr/>
        </p:nvGrpSpPr>
        <p:grpSpPr>
          <a:xfrm rot="-863535">
            <a:off x="6324600" y="3873500"/>
            <a:ext cx="1006475" cy="698500"/>
            <a:chOff x="1872" y="672"/>
            <a:chExt cx="1296" cy="768"/>
          </a:xfrm>
        </p:grpSpPr>
        <p:sp>
          <p:nvSpPr>
            <p:cNvPr id="11289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90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91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268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1286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87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88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1269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0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1271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1273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1274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5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6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7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8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9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0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1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2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3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4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5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72" name="Line 75"/>
          <p:cNvSpPr/>
          <p:nvPr/>
        </p:nvSpPr>
        <p:spPr>
          <a:xfrm rot="1219388" flipV="1">
            <a:off x="7526338" y="923925"/>
            <a:ext cx="77787" cy="381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2316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7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8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319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0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1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2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3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4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5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6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7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8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9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0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1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2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3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4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5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6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7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8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39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0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1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2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3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4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5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6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7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8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9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0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1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2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3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4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5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6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7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8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9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60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61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62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63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2291" name="Group 51"/>
          <p:cNvGrpSpPr/>
          <p:nvPr/>
        </p:nvGrpSpPr>
        <p:grpSpPr>
          <a:xfrm rot="-863535">
            <a:off x="6019800" y="3949700"/>
            <a:ext cx="1006475" cy="698500"/>
            <a:chOff x="1872" y="672"/>
            <a:chExt cx="1296" cy="768"/>
          </a:xfrm>
        </p:grpSpPr>
        <p:sp>
          <p:nvSpPr>
            <p:cNvPr id="12313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314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315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292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2310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311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312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2293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4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2295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2297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2298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299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0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1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2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3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4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5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6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7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8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9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6" name="Line 75"/>
          <p:cNvSpPr/>
          <p:nvPr/>
        </p:nvSpPr>
        <p:spPr>
          <a:xfrm rot="3220920" flipV="1">
            <a:off x="7618413" y="989013"/>
            <a:ext cx="77787" cy="381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3340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1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2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43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4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5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6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7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8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9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0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1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2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3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4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5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6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7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8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59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0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1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2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3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4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5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6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7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8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9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0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1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2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3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4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5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6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7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8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9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0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1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2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3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4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5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6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87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3315" name="Group 51"/>
          <p:cNvGrpSpPr/>
          <p:nvPr/>
        </p:nvGrpSpPr>
        <p:grpSpPr>
          <a:xfrm rot="-863535">
            <a:off x="5562600" y="4025900"/>
            <a:ext cx="1006475" cy="698500"/>
            <a:chOff x="1872" y="672"/>
            <a:chExt cx="1296" cy="768"/>
          </a:xfrm>
        </p:grpSpPr>
        <p:sp>
          <p:nvSpPr>
            <p:cNvPr id="13337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38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39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3316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3334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35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36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3317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8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3319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3321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322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3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4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5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6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7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8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9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0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1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2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3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320" name="Line 75"/>
          <p:cNvSpPr/>
          <p:nvPr/>
        </p:nvSpPr>
        <p:spPr>
          <a:xfrm rot="4060407" flipV="1">
            <a:off x="7618413" y="1065213"/>
            <a:ext cx="77787" cy="381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4364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5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6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67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8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9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0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1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2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3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4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5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6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7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8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79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0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1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2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3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4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5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6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7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8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9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0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1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2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3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4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5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6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7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8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99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0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1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2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3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4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5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6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7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8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9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10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11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4339" name="Group 51"/>
          <p:cNvGrpSpPr/>
          <p:nvPr/>
        </p:nvGrpSpPr>
        <p:grpSpPr>
          <a:xfrm rot="-863535">
            <a:off x="5181600" y="4102100"/>
            <a:ext cx="1006475" cy="698500"/>
            <a:chOff x="1872" y="672"/>
            <a:chExt cx="1296" cy="768"/>
          </a:xfrm>
        </p:grpSpPr>
        <p:sp>
          <p:nvSpPr>
            <p:cNvPr id="14361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62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63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4340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4358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59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60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4341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2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4343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4345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4346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7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8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9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0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1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2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3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4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5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6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7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44" name="Line 75"/>
          <p:cNvSpPr/>
          <p:nvPr/>
        </p:nvSpPr>
        <p:spPr>
          <a:xfrm rot="5191083" flipV="1">
            <a:off x="7618413" y="1141413"/>
            <a:ext cx="77787" cy="381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5388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89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0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91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2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3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4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5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6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7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8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9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0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1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2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3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4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5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6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7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8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9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0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1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2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3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4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5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6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7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8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19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0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1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2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3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4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5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6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7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8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29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0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1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2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3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4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35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5363" name="Group 51"/>
          <p:cNvGrpSpPr/>
          <p:nvPr/>
        </p:nvGrpSpPr>
        <p:grpSpPr>
          <a:xfrm rot="-863535">
            <a:off x="4800600" y="4178300"/>
            <a:ext cx="1006475" cy="698500"/>
            <a:chOff x="1872" y="672"/>
            <a:chExt cx="1296" cy="768"/>
          </a:xfrm>
        </p:grpSpPr>
        <p:sp>
          <p:nvSpPr>
            <p:cNvPr id="15385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86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87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5364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5382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83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84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5365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6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5367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5369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5370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1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2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3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4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5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6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7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8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9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80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81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68" name="Line 75"/>
          <p:cNvSpPr/>
          <p:nvPr/>
        </p:nvSpPr>
        <p:spPr>
          <a:xfrm rot="5191083" flipV="1">
            <a:off x="7618413" y="1141413"/>
            <a:ext cx="77787" cy="381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6411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2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3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414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5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6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7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8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19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0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1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2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3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4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5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6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7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8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9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0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1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2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3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4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5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6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7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8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9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0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1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2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3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4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5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6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7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8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9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0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1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2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3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4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5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6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7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8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6387" name="Group 51"/>
          <p:cNvGrpSpPr/>
          <p:nvPr/>
        </p:nvGrpSpPr>
        <p:grpSpPr>
          <a:xfrm rot="-863535">
            <a:off x="4419600" y="4254500"/>
            <a:ext cx="1006475" cy="698500"/>
            <a:chOff x="1872" y="672"/>
            <a:chExt cx="1296" cy="768"/>
          </a:xfrm>
        </p:grpSpPr>
        <p:sp>
          <p:nvSpPr>
            <p:cNvPr id="16408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409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410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388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6405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406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407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6389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0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6391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6392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6393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4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5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6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7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8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9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0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1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2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3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4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7436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7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8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39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0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1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2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3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4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5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6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7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8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9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0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1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2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3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4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5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6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7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8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9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0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1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2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3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4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5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6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7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8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9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0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1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2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3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4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5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6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7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8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79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80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81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82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83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11" name="Group 51"/>
          <p:cNvGrpSpPr/>
          <p:nvPr/>
        </p:nvGrpSpPr>
        <p:grpSpPr>
          <a:xfrm rot="-863535">
            <a:off x="3352800" y="4483100"/>
            <a:ext cx="1006475" cy="698500"/>
            <a:chOff x="1872" y="672"/>
            <a:chExt cx="1296" cy="768"/>
          </a:xfrm>
        </p:grpSpPr>
        <p:sp>
          <p:nvSpPr>
            <p:cNvPr id="17433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34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35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7412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7430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31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32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7413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4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7415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7417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7418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1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2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3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4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6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7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8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9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16" name="Line 75"/>
          <p:cNvSpPr/>
          <p:nvPr/>
        </p:nvSpPr>
        <p:spPr>
          <a:xfrm rot="6526024" flipV="1">
            <a:off x="7659688" y="1168400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8460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1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2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63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4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5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6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7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8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9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0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1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2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3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4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5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6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7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8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79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0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1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2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3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4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5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6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7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8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9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0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1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2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3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4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5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6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7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8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99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0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1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2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3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4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5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6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507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435" name="Group 51"/>
          <p:cNvGrpSpPr/>
          <p:nvPr/>
        </p:nvGrpSpPr>
        <p:grpSpPr>
          <a:xfrm rot="-863535">
            <a:off x="2362200" y="4648200"/>
            <a:ext cx="1006475" cy="698500"/>
            <a:chOff x="1872" y="672"/>
            <a:chExt cx="1296" cy="768"/>
          </a:xfrm>
        </p:grpSpPr>
        <p:sp>
          <p:nvSpPr>
            <p:cNvPr id="18457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58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59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8436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8454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55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56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8437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38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8439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8441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442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3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4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5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6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7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8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9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0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1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2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3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8440" name="Line 76"/>
          <p:cNvSpPr/>
          <p:nvPr/>
        </p:nvSpPr>
        <p:spPr>
          <a:xfrm rot="6526024" flipV="1">
            <a:off x="7659688" y="1168400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19485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6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7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88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9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0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1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2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3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4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5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6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7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8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9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0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1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2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3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4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5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6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7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8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09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0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1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2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3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4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5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6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7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8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9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0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1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2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3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4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5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6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7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8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9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30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31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32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9459" name="Group 51"/>
          <p:cNvGrpSpPr/>
          <p:nvPr/>
        </p:nvGrpSpPr>
        <p:grpSpPr>
          <a:xfrm rot="-863535">
            <a:off x="1660525" y="4787900"/>
            <a:ext cx="1006475" cy="698500"/>
            <a:chOff x="1872" y="672"/>
            <a:chExt cx="1296" cy="768"/>
          </a:xfrm>
        </p:grpSpPr>
        <p:sp>
          <p:nvSpPr>
            <p:cNvPr id="19482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83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84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9460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19479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80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81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9461" name="Line 59"/>
          <p:cNvSpPr/>
          <p:nvPr/>
        </p:nvSpPr>
        <p:spPr>
          <a:xfrm flipH="1" flipV="1">
            <a:off x="1447800" y="4495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2" name="Text Box 60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19463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19466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9467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8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9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0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1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2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3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4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5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6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7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8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19464" name="Picture 79" descr="重播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24000"/>
            <a:ext cx="914400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5" name="Line 80"/>
          <p:cNvSpPr/>
          <p:nvPr/>
        </p:nvSpPr>
        <p:spPr>
          <a:xfrm rot="6528400" flipV="1">
            <a:off x="7658100" y="1181100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33" name="Group 25"/>
          <p:cNvGraphicFramePr>
            <a:graphicFrameLocks noGrp="1"/>
          </p:cNvGraphicFramePr>
          <p:nvPr/>
        </p:nvGraphicFramePr>
        <p:xfrm>
          <a:off x="381000" y="2057400"/>
          <a:ext cx="8382000" cy="2209800"/>
        </p:xfrm>
        <a:graphic>
          <a:graphicData uri="http://schemas.openxmlformats.org/drawingml/2006/table">
            <a:tbl>
              <a:tblPr/>
              <a:tblGrid>
                <a:gridCol w="2895600"/>
                <a:gridCol w="2590800"/>
                <a:gridCol w="2895600"/>
              </a:tblGrid>
              <a:tr h="6953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路           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运动时间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平均速度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8628" name="Text Box 20"/>
          <p:cNvSpPr txBox="1"/>
          <p:nvPr/>
        </p:nvSpPr>
        <p:spPr>
          <a:xfrm>
            <a:off x="1965325" y="344488"/>
            <a:ext cx="27479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00"/>
                </a:solidFill>
              </a:rPr>
              <a:t>实验数据：</a:t>
            </a:r>
          </a:p>
        </p:txBody>
      </p:sp>
      <p:sp>
        <p:nvSpPr>
          <p:cNvPr id="68629" name="Text Box 21"/>
          <p:cNvSpPr txBox="1"/>
          <p:nvPr/>
        </p:nvSpPr>
        <p:spPr>
          <a:xfrm>
            <a:off x="1279525" y="2787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1.16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68630" name="Text Box 22"/>
          <p:cNvSpPr txBox="1"/>
          <p:nvPr/>
        </p:nvSpPr>
        <p:spPr>
          <a:xfrm>
            <a:off x="4114800" y="2690813"/>
            <a:ext cx="6302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4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68632" name="Text Box 24"/>
          <p:cNvSpPr txBox="1"/>
          <p:nvPr/>
        </p:nvSpPr>
        <p:spPr>
          <a:xfrm>
            <a:off x="6858000" y="2787650"/>
            <a:ext cx="16446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0.29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ows 启动时奏幻想空间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8" grpId="0"/>
      <p:bldP spid="68629" grpId="0"/>
      <p:bldP spid="68630" grpId="0"/>
      <p:bldP spid="686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1535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6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7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3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38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9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0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1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2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3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4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5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6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7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8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9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0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1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2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3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4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5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6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7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8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59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0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1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2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3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4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5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6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7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8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69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0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1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2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3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4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5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6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7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8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79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80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81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82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1507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1532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4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33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34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1508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21529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30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31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1509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0" name="Line 60"/>
          <p:cNvSpPr/>
          <p:nvPr/>
        </p:nvSpPr>
        <p:spPr>
          <a:xfrm flipH="1" flipV="1">
            <a:off x="1447800" y="4572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1" name="Text Box 61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1512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1516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1517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8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9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0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1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2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3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4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5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6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7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8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1513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1514" name="Picture 77" descr="重播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524000"/>
            <a:ext cx="914400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99" name="Text Box 79"/>
          <p:cNvSpPr txBox="1"/>
          <p:nvPr/>
        </p:nvSpPr>
        <p:spPr>
          <a:xfrm>
            <a:off x="534988" y="2257425"/>
            <a:ext cx="6246812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3333CC"/>
                </a:solidFill>
              </a:rPr>
              <a:t>        将金属片移至</a:t>
            </a:r>
            <a:r>
              <a:rPr lang="en-US" altLang="zh-CN" sz="2400" dirty="0">
                <a:solidFill>
                  <a:srgbClr val="3333CC"/>
                </a:solidFill>
              </a:rPr>
              <a:t>S</a:t>
            </a:r>
            <a:r>
              <a:rPr lang="en-US" altLang="zh-CN" sz="2400" baseline="-25000" dirty="0">
                <a:solidFill>
                  <a:srgbClr val="3333CC"/>
                </a:solidFill>
              </a:rPr>
              <a:t>1</a:t>
            </a:r>
            <a:r>
              <a:rPr lang="zh-CN" altLang="en-US" sz="2400" dirty="0">
                <a:solidFill>
                  <a:srgbClr val="3333CC"/>
                </a:solidFill>
              </a:rPr>
              <a:t>的</a:t>
            </a:r>
            <a:r>
              <a:rPr lang="zh-CN" altLang="en-US" sz="2400" dirty="0">
                <a:solidFill>
                  <a:srgbClr val="FF0000"/>
                </a:solidFill>
              </a:rPr>
              <a:t>中点</a:t>
            </a:r>
            <a:r>
              <a:rPr lang="zh-CN" altLang="en-US" sz="2400" dirty="0">
                <a:solidFill>
                  <a:srgbClr val="3333CC"/>
                </a:solidFill>
              </a:rPr>
              <a:t>，测出小车从斜面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3333CC"/>
                </a:solidFill>
              </a:rPr>
              <a:t>顶点滑过斜面上半段路程</a:t>
            </a:r>
            <a:r>
              <a:rPr lang="en-US" altLang="zh-CN" sz="2400" dirty="0">
                <a:solidFill>
                  <a:srgbClr val="3333CC"/>
                </a:solidFill>
              </a:rPr>
              <a:t>S</a:t>
            </a:r>
            <a:r>
              <a:rPr lang="en-US" altLang="zh-CN" sz="2400" baseline="-25000" dirty="0">
                <a:solidFill>
                  <a:srgbClr val="3333CC"/>
                </a:solidFill>
              </a:rPr>
              <a:t>2</a:t>
            </a:r>
            <a:r>
              <a:rPr lang="zh-CN" altLang="en-US" sz="2400" dirty="0">
                <a:solidFill>
                  <a:srgbClr val="3333CC"/>
                </a:solidFill>
              </a:rPr>
              <a:t>所用的时间</a:t>
            </a:r>
            <a:r>
              <a:rPr lang="en-US" altLang="zh-CN" sz="2400" dirty="0">
                <a:solidFill>
                  <a:srgbClr val="3333CC"/>
                </a:solidFill>
              </a:rPr>
              <a:t>t</a:t>
            </a:r>
            <a:r>
              <a:rPr lang="en-US" altLang="zh-CN" sz="2400" baseline="-25000" dirty="0">
                <a:solidFill>
                  <a:srgbClr val="3333CC"/>
                </a:solidFill>
              </a:rPr>
              <a:t>2</a:t>
            </a:r>
            <a:r>
              <a:rPr lang="en-US" altLang="zh-CN" sz="2400" dirty="0">
                <a:solidFill>
                  <a:srgbClr val="3333CC"/>
                </a:solidFill>
              </a:rPr>
              <a:t>,</a:t>
            </a:r>
            <a:r>
              <a:rPr lang="zh-CN" altLang="en-US" sz="2400" dirty="0">
                <a:solidFill>
                  <a:srgbClr val="3333CC"/>
                </a:solidFill>
              </a:rPr>
              <a:t>算出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3333CC"/>
                </a:solidFill>
              </a:rPr>
              <a:t>小车通过上半段路程的平均速度</a:t>
            </a:r>
            <a:r>
              <a:rPr lang="en-US" altLang="zh-CN" sz="2400" dirty="0">
                <a:solidFill>
                  <a:srgbClr val="3333CC"/>
                </a:solidFill>
              </a:rPr>
              <a:t>v</a:t>
            </a:r>
            <a:r>
              <a:rPr lang="en-US" altLang="zh-CN" sz="2400" baseline="-25000" dirty="0">
                <a:solidFill>
                  <a:srgbClr val="3333CC"/>
                </a:solidFill>
              </a:rPr>
              <a:t>2</a:t>
            </a:r>
            <a:r>
              <a:rPr lang="en-US" altLang="zh-CN" sz="2400" dirty="0">
                <a:solidFill>
                  <a:srgbClr val="3333CC"/>
                </a:solidFill>
              </a:rPr>
              <a:t>。</a:t>
            </a:r>
            <a:endParaRPr lang="zh-CN" altLang="en-US" sz="2400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63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9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2557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8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9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60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1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2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3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4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5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6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7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8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9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0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1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2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3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4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5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6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7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8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9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0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1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2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3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4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5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6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7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8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9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0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1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2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3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4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5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6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7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8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9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600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601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602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603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604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31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2554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55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56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2532" name="Group 55"/>
          <p:cNvGrpSpPr/>
          <p:nvPr/>
        </p:nvGrpSpPr>
        <p:grpSpPr>
          <a:xfrm rot="-863535">
            <a:off x="1676400" y="4800600"/>
            <a:ext cx="1006475" cy="698500"/>
            <a:chOff x="1872" y="672"/>
            <a:chExt cx="1296" cy="768"/>
          </a:xfrm>
        </p:grpSpPr>
        <p:sp>
          <p:nvSpPr>
            <p:cNvPr id="22551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52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53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2533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Line 60"/>
          <p:cNvSpPr/>
          <p:nvPr/>
        </p:nvSpPr>
        <p:spPr>
          <a:xfrm flipH="1" flipV="1">
            <a:off x="1447800" y="4572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5" name="Text Box 61"/>
          <p:cNvSpPr txBox="1"/>
          <p:nvPr/>
        </p:nvSpPr>
        <p:spPr>
          <a:xfrm>
            <a:off x="898525" y="38258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2536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2538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2539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0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1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2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3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4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5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6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7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8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9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0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37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3581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2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3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84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5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6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7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8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9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0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1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2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3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4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5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6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7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8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9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0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1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2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3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4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5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6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7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8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9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0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1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2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3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4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5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6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7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8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19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0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1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2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3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4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5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6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7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8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55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3578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79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80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3556" name="Group 55"/>
          <p:cNvGrpSpPr/>
          <p:nvPr/>
        </p:nvGrpSpPr>
        <p:grpSpPr>
          <a:xfrm rot="-863535">
            <a:off x="2651125" y="4632325"/>
            <a:ext cx="1006475" cy="698500"/>
            <a:chOff x="1872" y="672"/>
            <a:chExt cx="1296" cy="768"/>
          </a:xfrm>
        </p:grpSpPr>
        <p:sp>
          <p:nvSpPr>
            <p:cNvPr id="23575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76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77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3557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8" name="Line 60"/>
          <p:cNvSpPr/>
          <p:nvPr/>
        </p:nvSpPr>
        <p:spPr>
          <a:xfrm flipH="1" flipV="1">
            <a:off x="2422525" y="4327525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9" name="Text Box 61"/>
          <p:cNvSpPr txBox="1"/>
          <p:nvPr/>
        </p:nvSpPr>
        <p:spPr>
          <a:xfrm>
            <a:off x="1873250" y="36576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3560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3562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563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4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5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6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7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8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9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0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1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2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3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4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61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4605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06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07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608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09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0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1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2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3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4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5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6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7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8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19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0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1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2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3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4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5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6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7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8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9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0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1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2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3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4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5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6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7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8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39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0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1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2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3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4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5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6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7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8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49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50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51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52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4579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4602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603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604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4580" name="Group 55"/>
          <p:cNvGrpSpPr/>
          <p:nvPr/>
        </p:nvGrpSpPr>
        <p:grpSpPr>
          <a:xfrm rot="-863535">
            <a:off x="3184525" y="4479925"/>
            <a:ext cx="1006475" cy="698500"/>
            <a:chOff x="1872" y="672"/>
            <a:chExt cx="1296" cy="768"/>
          </a:xfrm>
        </p:grpSpPr>
        <p:sp>
          <p:nvSpPr>
            <p:cNvPr id="24599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600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601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4581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2" name="Line 60"/>
          <p:cNvSpPr/>
          <p:nvPr/>
        </p:nvSpPr>
        <p:spPr>
          <a:xfrm flipH="1" flipV="1">
            <a:off x="2955925" y="42672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3" name="Text Box 61"/>
          <p:cNvSpPr txBox="1"/>
          <p:nvPr/>
        </p:nvSpPr>
        <p:spPr>
          <a:xfrm>
            <a:off x="2406650" y="35052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4584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4586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4587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8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9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0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1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2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3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4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5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6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7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8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4585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5629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0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1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32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3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4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5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6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7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8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9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0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1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2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3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4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5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6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7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8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9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0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1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2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3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4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5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6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7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8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59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0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1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2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3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4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5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6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7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8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69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0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1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2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3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4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5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76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5603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5626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27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28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5604" name="Group 55"/>
          <p:cNvGrpSpPr/>
          <p:nvPr/>
        </p:nvGrpSpPr>
        <p:grpSpPr>
          <a:xfrm rot="-863535">
            <a:off x="3794125" y="4406900"/>
            <a:ext cx="1006475" cy="698500"/>
            <a:chOff x="1872" y="672"/>
            <a:chExt cx="1296" cy="768"/>
          </a:xfrm>
        </p:grpSpPr>
        <p:sp>
          <p:nvSpPr>
            <p:cNvPr id="25623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24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25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5605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6" name="Line 60"/>
          <p:cNvSpPr/>
          <p:nvPr/>
        </p:nvSpPr>
        <p:spPr>
          <a:xfrm flipH="1" flipV="1">
            <a:off x="3581400" y="41148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7" name="Text Box 61"/>
          <p:cNvSpPr txBox="1"/>
          <p:nvPr/>
        </p:nvSpPr>
        <p:spPr>
          <a:xfrm>
            <a:off x="3016250" y="33686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5608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5610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5611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2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3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4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5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6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7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8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9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0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1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2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5609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6653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4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5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56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7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8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9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0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1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2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3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4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5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6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7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8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9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0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1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2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3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4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5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6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7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8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79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0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1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2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3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4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5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6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7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8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89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0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1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2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3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4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5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6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7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8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99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700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27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6650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51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52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6628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26647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48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49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6629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0" name="Line 60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1" name="Text Box 61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6632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6634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6635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6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7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8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9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0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1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2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3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4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5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6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6633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7681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2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3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5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84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5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6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7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8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9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0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1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2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3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4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5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6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7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8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99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0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1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2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3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4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5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6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7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8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9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0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1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2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3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4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5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6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7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8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19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0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1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2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3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4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5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6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7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8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7651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7678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6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79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80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7652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27675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76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77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7653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4" name="Line 60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5" name="Text Box 61"/>
          <p:cNvSpPr txBox="1"/>
          <p:nvPr/>
        </p:nvSpPr>
        <p:spPr>
          <a:xfrm>
            <a:off x="3200400" y="40386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7656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7662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7663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4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5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6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7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8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9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0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1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2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3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4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7657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7658" name="Picture 77" descr="重播">
            <a:hlinkClick r:id="" action="ppaction://noaction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1524000"/>
            <a:ext cx="914400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422" name="Line 78"/>
          <p:cNvSpPr/>
          <p:nvPr/>
        </p:nvSpPr>
        <p:spPr>
          <a:xfrm flipV="1">
            <a:off x="4343400" y="3581400"/>
            <a:ext cx="228600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57423" name="Text Box 79"/>
          <p:cNvSpPr txBox="1"/>
          <p:nvPr/>
        </p:nvSpPr>
        <p:spPr>
          <a:xfrm rot="-853310">
            <a:off x="3886200" y="31623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ea typeface="幼圆" panose="02010509060101010101" pitchFamily="49" charset="-122"/>
              </a:rPr>
              <a:t>上半段路程：0.58</a:t>
            </a:r>
            <a:r>
              <a:rPr lang="en-US" altLang="zh-CN" sz="2400" b="1" dirty="0">
                <a:solidFill>
                  <a:srgbClr val="000000"/>
                </a:solidFill>
                <a:ea typeface="幼圆" panose="02010509060101010101" pitchFamily="49" charset="-122"/>
              </a:rPr>
              <a:t>m</a:t>
            </a:r>
          </a:p>
        </p:txBody>
      </p:sp>
      <p:sp>
        <p:nvSpPr>
          <p:cNvPr id="57424" name="Text Box 80"/>
          <p:cNvSpPr txBox="1"/>
          <p:nvPr/>
        </p:nvSpPr>
        <p:spPr>
          <a:xfrm>
            <a:off x="1143000" y="457200"/>
            <a:ext cx="57086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3333CC"/>
                </a:solidFill>
                <a:ea typeface="隶书" panose="02010509060101010101" pitchFamily="49" charset="-122"/>
              </a:rPr>
              <a:t>实验时注意观察表的示数。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74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23" grpId="0"/>
      <p:bldP spid="574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8700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1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2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703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4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5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6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7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8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9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0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1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2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3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4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5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6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7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8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9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0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1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2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3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4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5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6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7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8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29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0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1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2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3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4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5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6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7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8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39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0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1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2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3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4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5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6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47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8675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28697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698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699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8676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28694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695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696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8677" name="Line 60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8" name="Text Box 61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8679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8681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682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3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4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5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6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7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8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9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90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91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92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93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8680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29724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5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6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27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8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9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0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1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2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3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4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5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6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7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8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39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0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1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2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3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4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5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6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7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8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9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0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1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2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3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4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5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6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7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8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9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0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1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2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3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4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5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6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7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8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69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70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71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9699" name="Group 51"/>
          <p:cNvGrpSpPr/>
          <p:nvPr/>
        </p:nvGrpSpPr>
        <p:grpSpPr>
          <a:xfrm rot="-863535">
            <a:off x="6858000" y="3721100"/>
            <a:ext cx="1006475" cy="698500"/>
            <a:chOff x="1872" y="672"/>
            <a:chExt cx="1296" cy="768"/>
          </a:xfrm>
        </p:grpSpPr>
        <p:sp>
          <p:nvSpPr>
            <p:cNvPr id="29721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22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23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9700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29718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19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20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9701" name="Line 59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2" name="Text Box 60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29703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29705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9706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7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8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9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0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1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2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3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4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5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6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7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9704" name="Line 75"/>
          <p:cNvSpPr/>
          <p:nvPr/>
        </p:nvSpPr>
        <p:spPr>
          <a:xfrm rot="1583227" flipV="1">
            <a:off x="7542213" y="838200"/>
            <a:ext cx="1587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30748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49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0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51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2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3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4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5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6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7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8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59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0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1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2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3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4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5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6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7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8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9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0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1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2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3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4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5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6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7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8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79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0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1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2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3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4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5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6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7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8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89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0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1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2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3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4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95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0723" name="Group 51"/>
          <p:cNvGrpSpPr/>
          <p:nvPr/>
        </p:nvGrpSpPr>
        <p:grpSpPr>
          <a:xfrm rot="-863535">
            <a:off x="6705600" y="3797300"/>
            <a:ext cx="1006475" cy="698500"/>
            <a:chOff x="1872" y="672"/>
            <a:chExt cx="1296" cy="768"/>
          </a:xfrm>
        </p:grpSpPr>
        <p:sp>
          <p:nvSpPr>
            <p:cNvPr id="30745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46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47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0724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30742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43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44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0725" name="Line 59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6" name="Text Box 60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30727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30729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0730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1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2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3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4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5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6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7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8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9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40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41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0728" name="Line 75"/>
          <p:cNvSpPr/>
          <p:nvPr/>
        </p:nvSpPr>
        <p:spPr>
          <a:xfrm rot="3637749" flipV="1">
            <a:off x="7694613" y="914400"/>
            <a:ext cx="1587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31772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3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4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75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6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7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8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79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0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1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2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3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4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5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6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7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8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89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0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1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2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3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4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5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6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7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8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99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0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1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2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3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4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5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6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7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8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09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0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1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2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3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4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5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6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7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8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819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1747" name="Group 51"/>
          <p:cNvGrpSpPr/>
          <p:nvPr/>
        </p:nvGrpSpPr>
        <p:grpSpPr>
          <a:xfrm rot="-863535">
            <a:off x="5867400" y="3949700"/>
            <a:ext cx="1006475" cy="698500"/>
            <a:chOff x="1872" y="672"/>
            <a:chExt cx="1296" cy="768"/>
          </a:xfrm>
        </p:grpSpPr>
        <p:sp>
          <p:nvSpPr>
            <p:cNvPr id="31769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70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71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1748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31766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67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68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1749" name="Line 59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0" name="Text Box 60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31751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31753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1754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5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6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7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8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9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0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1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2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3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4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5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1752" name="Line 75"/>
          <p:cNvSpPr/>
          <p:nvPr/>
        </p:nvSpPr>
        <p:spPr>
          <a:xfrm rot="3836715" flipV="1">
            <a:off x="7673975" y="1023938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32796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97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98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99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0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1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2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3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4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5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6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7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8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09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0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1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2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3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4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5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6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7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8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19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0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1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2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3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4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5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6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7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8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29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0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1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2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3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4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5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6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7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8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39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40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41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42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843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2771" name="Group 51"/>
          <p:cNvGrpSpPr/>
          <p:nvPr/>
        </p:nvGrpSpPr>
        <p:grpSpPr>
          <a:xfrm rot="-863535">
            <a:off x="5029200" y="4114800"/>
            <a:ext cx="1006475" cy="698500"/>
            <a:chOff x="1872" y="672"/>
            <a:chExt cx="1296" cy="768"/>
          </a:xfrm>
        </p:grpSpPr>
        <p:sp>
          <p:nvSpPr>
            <p:cNvPr id="32793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94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95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2772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32790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91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92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2773" name="Line 59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4" name="Text Box 60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32775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32777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778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9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0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1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2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3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4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5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6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7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8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9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2776" name="Line 75"/>
          <p:cNvSpPr/>
          <p:nvPr/>
        </p:nvSpPr>
        <p:spPr>
          <a:xfrm rot="3836715" flipV="1">
            <a:off x="7673975" y="1023938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 advTm="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33821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2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3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2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24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5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6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7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8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29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0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1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2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3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4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5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6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7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8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39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0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1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2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3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4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5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6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7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8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49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0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1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2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3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4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5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6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7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8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59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0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1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2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3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4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5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6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7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68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3795" name="Group 51"/>
          <p:cNvGrpSpPr/>
          <p:nvPr/>
        </p:nvGrpSpPr>
        <p:grpSpPr>
          <a:xfrm rot="-863535">
            <a:off x="4479925" y="4267200"/>
            <a:ext cx="1006475" cy="698500"/>
            <a:chOff x="1872" y="672"/>
            <a:chExt cx="1296" cy="768"/>
          </a:xfrm>
        </p:grpSpPr>
        <p:sp>
          <p:nvSpPr>
            <p:cNvPr id="33818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3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19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20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3796" name="Group 55"/>
          <p:cNvGrpSpPr/>
          <p:nvPr/>
        </p:nvGrpSpPr>
        <p:grpSpPr>
          <a:xfrm rot="-863535">
            <a:off x="4479925" y="4254500"/>
            <a:ext cx="1006475" cy="698500"/>
            <a:chOff x="1872" y="672"/>
            <a:chExt cx="1296" cy="768"/>
          </a:xfrm>
        </p:grpSpPr>
        <p:sp>
          <p:nvSpPr>
            <p:cNvPr id="33815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16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17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3797" name="Line 59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8" name="Text Box 60"/>
          <p:cNvSpPr txBox="1"/>
          <p:nvPr/>
        </p:nvSpPr>
        <p:spPr>
          <a:xfrm>
            <a:off x="3702050" y="3200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33799" name="Group 61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33802" name="Oval 62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3803" name="Line 63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4" name="Line 64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5" name="Line 65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6" name="Line 66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7" name="Line 67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8" name="Line 68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9" name="Line 69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0" name="Line 70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1" name="Line 71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2" name="Line 72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3" name="Line 73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4" name="Line 74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3800" name="Line 75"/>
          <p:cNvSpPr/>
          <p:nvPr/>
        </p:nvSpPr>
        <p:spPr>
          <a:xfrm rot="3836715" flipV="1">
            <a:off x="7673975" y="1023938"/>
            <a:ext cx="7620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33801" name="Picture 76" descr="重播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24000"/>
            <a:ext cx="914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Group 2"/>
          <p:cNvGraphicFramePr>
            <a:graphicFrameLocks noGrp="1"/>
          </p:cNvGraphicFramePr>
          <p:nvPr/>
        </p:nvGraphicFramePr>
        <p:xfrm>
          <a:off x="381000" y="2057400"/>
          <a:ext cx="8382000" cy="2209800"/>
        </p:xfrm>
        <a:graphic>
          <a:graphicData uri="http://schemas.openxmlformats.org/drawingml/2006/table">
            <a:tbl>
              <a:tblPr/>
              <a:tblGrid>
                <a:gridCol w="2895600"/>
                <a:gridCol w="2590800"/>
                <a:gridCol w="2895600"/>
              </a:tblGrid>
              <a:tr h="6953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路           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运动时间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平均速度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52" name="Text Box 20"/>
          <p:cNvSpPr txBox="1"/>
          <p:nvPr/>
        </p:nvSpPr>
        <p:spPr>
          <a:xfrm>
            <a:off x="1965325" y="344488"/>
            <a:ext cx="27479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00"/>
                </a:solidFill>
              </a:rPr>
              <a:t>实验数据：</a:t>
            </a:r>
          </a:p>
        </p:txBody>
      </p:sp>
      <p:sp>
        <p:nvSpPr>
          <p:cNvPr id="69653" name="Text Box 21"/>
          <p:cNvSpPr txBox="1"/>
          <p:nvPr/>
        </p:nvSpPr>
        <p:spPr>
          <a:xfrm>
            <a:off x="1279525" y="2787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1.16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69654" name="Text Box 22"/>
          <p:cNvSpPr txBox="1"/>
          <p:nvPr/>
        </p:nvSpPr>
        <p:spPr>
          <a:xfrm>
            <a:off x="4114800" y="2690813"/>
            <a:ext cx="6302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4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69655" name="Text Box 23"/>
          <p:cNvSpPr txBox="1"/>
          <p:nvPr/>
        </p:nvSpPr>
        <p:spPr>
          <a:xfrm>
            <a:off x="6858000" y="2787650"/>
            <a:ext cx="16446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0.29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  <p:sp>
        <p:nvSpPr>
          <p:cNvPr id="69656" name="Text Box 24"/>
          <p:cNvSpPr txBox="1"/>
          <p:nvPr/>
        </p:nvSpPr>
        <p:spPr>
          <a:xfrm>
            <a:off x="1295400" y="3549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0.58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69658" name="Text Box 26"/>
          <p:cNvSpPr txBox="1"/>
          <p:nvPr/>
        </p:nvSpPr>
        <p:spPr>
          <a:xfrm>
            <a:off x="4132263" y="3429000"/>
            <a:ext cx="973137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2.5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69659" name="Text Box 27"/>
          <p:cNvSpPr txBox="1"/>
          <p:nvPr/>
        </p:nvSpPr>
        <p:spPr>
          <a:xfrm>
            <a:off x="6858000" y="3549650"/>
            <a:ext cx="18732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0.232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52" grpId="0"/>
      <p:bldP spid="69653" grpId="0"/>
      <p:bldP spid="69654" grpId="0"/>
      <p:bldP spid="69655" grpId="0"/>
      <p:bldP spid="69656" grpId="0"/>
      <p:bldP spid="69658" grpId="0"/>
      <p:bldP spid="6965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/>
          <p:nvPr/>
        </p:nvGrpSpPr>
        <p:grpSpPr>
          <a:xfrm>
            <a:off x="1143000" y="4343400"/>
            <a:ext cx="7315200" cy="1600200"/>
            <a:chOff x="720" y="2256"/>
            <a:chExt cx="4608" cy="1008"/>
          </a:xfrm>
        </p:grpSpPr>
        <p:sp>
          <p:nvSpPr>
            <p:cNvPr id="35884" name="Line 3"/>
            <p:cNvSpPr/>
            <p:nvPr/>
          </p:nvSpPr>
          <p:spPr>
            <a:xfrm>
              <a:off x="720" y="3072"/>
              <a:ext cx="46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85" name="Line 4"/>
            <p:cNvSpPr/>
            <p:nvPr/>
          </p:nvSpPr>
          <p:spPr>
            <a:xfrm flipV="1">
              <a:off x="1104" y="2256"/>
              <a:ext cx="3888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86" name="Rectangle 5" descr="栎木"/>
            <p:cNvSpPr/>
            <p:nvPr/>
          </p:nvSpPr>
          <p:spPr>
            <a:xfrm>
              <a:off x="4608" y="2352"/>
              <a:ext cx="528" cy="720"/>
            </a:xfrm>
            <a:prstGeom prst="rect">
              <a:avLst/>
            </a:prstGeom>
            <a:blipFill rotWithShape="0">
              <a:blip r:embed="rId4"/>
            </a:blipFill>
            <a:ln w="317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87" name="Line 6"/>
            <p:cNvSpPr/>
            <p:nvPr/>
          </p:nvSpPr>
          <p:spPr>
            <a:xfrm flipV="1">
              <a:off x="7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88" name="Line 7"/>
            <p:cNvSpPr/>
            <p:nvPr/>
          </p:nvSpPr>
          <p:spPr>
            <a:xfrm flipV="1">
              <a:off x="8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89" name="Line 8"/>
            <p:cNvSpPr/>
            <p:nvPr/>
          </p:nvSpPr>
          <p:spPr>
            <a:xfrm flipV="1">
              <a:off x="9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0" name="Line 9"/>
            <p:cNvSpPr/>
            <p:nvPr/>
          </p:nvSpPr>
          <p:spPr>
            <a:xfrm flipV="1">
              <a:off x="10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1" name="Line 10"/>
            <p:cNvSpPr/>
            <p:nvPr/>
          </p:nvSpPr>
          <p:spPr>
            <a:xfrm flipV="1">
              <a:off x="11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2" name="Line 11"/>
            <p:cNvSpPr/>
            <p:nvPr/>
          </p:nvSpPr>
          <p:spPr>
            <a:xfrm flipV="1">
              <a:off x="12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3" name="Line 12"/>
            <p:cNvSpPr/>
            <p:nvPr/>
          </p:nvSpPr>
          <p:spPr>
            <a:xfrm flipV="1">
              <a:off x="13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4" name="Line 13"/>
            <p:cNvSpPr/>
            <p:nvPr/>
          </p:nvSpPr>
          <p:spPr>
            <a:xfrm flipV="1">
              <a:off x="14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5" name="Line 14"/>
            <p:cNvSpPr/>
            <p:nvPr/>
          </p:nvSpPr>
          <p:spPr>
            <a:xfrm flipV="1">
              <a:off x="15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6" name="Line 15"/>
            <p:cNvSpPr/>
            <p:nvPr/>
          </p:nvSpPr>
          <p:spPr>
            <a:xfrm flipV="1">
              <a:off x="16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7" name="Line 16"/>
            <p:cNvSpPr/>
            <p:nvPr/>
          </p:nvSpPr>
          <p:spPr>
            <a:xfrm flipV="1">
              <a:off x="17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8" name="Line 17"/>
            <p:cNvSpPr/>
            <p:nvPr/>
          </p:nvSpPr>
          <p:spPr>
            <a:xfrm flipV="1">
              <a:off x="18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99" name="Line 18"/>
            <p:cNvSpPr/>
            <p:nvPr/>
          </p:nvSpPr>
          <p:spPr>
            <a:xfrm flipV="1">
              <a:off x="19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0" name="Line 19"/>
            <p:cNvSpPr/>
            <p:nvPr/>
          </p:nvSpPr>
          <p:spPr>
            <a:xfrm flipV="1">
              <a:off x="20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1" name="Line 20"/>
            <p:cNvSpPr/>
            <p:nvPr/>
          </p:nvSpPr>
          <p:spPr>
            <a:xfrm flipV="1">
              <a:off x="21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2" name="Line 21"/>
            <p:cNvSpPr/>
            <p:nvPr/>
          </p:nvSpPr>
          <p:spPr>
            <a:xfrm flipV="1">
              <a:off x="22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3" name="Line 22"/>
            <p:cNvSpPr/>
            <p:nvPr/>
          </p:nvSpPr>
          <p:spPr>
            <a:xfrm flipV="1">
              <a:off x="23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4" name="Line 23"/>
            <p:cNvSpPr/>
            <p:nvPr/>
          </p:nvSpPr>
          <p:spPr>
            <a:xfrm flipV="1">
              <a:off x="24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5" name="Line 24"/>
            <p:cNvSpPr/>
            <p:nvPr/>
          </p:nvSpPr>
          <p:spPr>
            <a:xfrm flipV="1">
              <a:off x="24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6" name="Line 25"/>
            <p:cNvSpPr/>
            <p:nvPr/>
          </p:nvSpPr>
          <p:spPr>
            <a:xfrm flipV="1">
              <a:off x="25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7" name="Line 26"/>
            <p:cNvSpPr/>
            <p:nvPr/>
          </p:nvSpPr>
          <p:spPr>
            <a:xfrm flipV="1">
              <a:off x="268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8" name="Line 27"/>
            <p:cNvSpPr/>
            <p:nvPr/>
          </p:nvSpPr>
          <p:spPr>
            <a:xfrm flipV="1">
              <a:off x="278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09" name="Line 28"/>
            <p:cNvSpPr/>
            <p:nvPr/>
          </p:nvSpPr>
          <p:spPr>
            <a:xfrm flipV="1">
              <a:off x="288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0" name="Line 29"/>
            <p:cNvSpPr/>
            <p:nvPr/>
          </p:nvSpPr>
          <p:spPr>
            <a:xfrm flipV="1">
              <a:off x="297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1" name="Line 30"/>
            <p:cNvSpPr/>
            <p:nvPr/>
          </p:nvSpPr>
          <p:spPr>
            <a:xfrm flipV="1">
              <a:off x="307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2" name="Line 31"/>
            <p:cNvSpPr/>
            <p:nvPr/>
          </p:nvSpPr>
          <p:spPr>
            <a:xfrm flipV="1">
              <a:off x="316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3" name="Line 32"/>
            <p:cNvSpPr/>
            <p:nvPr/>
          </p:nvSpPr>
          <p:spPr>
            <a:xfrm flipV="1">
              <a:off x="326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4" name="Line 33"/>
            <p:cNvSpPr/>
            <p:nvPr/>
          </p:nvSpPr>
          <p:spPr>
            <a:xfrm flipV="1">
              <a:off x="336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5" name="Line 34"/>
            <p:cNvSpPr/>
            <p:nvPr/>
          </p:nvSpPr>
          <p:spPr>
            <a:xfrm flipV="1">
              <a:off x="345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6" name="Line 35"/>
            <p:cNvSpPr/>
            <p:nvPr/>
          </p:nvSpPr>
          <p:spPr>
            <a:xfrm flipV="1">
              <a:off x="355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7" name="Line 36"/>
            <p:cNvSpPr/>
            <p:nvPr/>
          </p:nvSpPr>
          <p:spPr>
            <a:xfrm flipV="1">
              <a:off x="364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8" name="Line 37"/>
            <p:cNvSpPr/>
            <p:nvPr/>
          </p:nvSpPr>
          <p:spPr>
            <a:xfrm flipV="1">
              <a:off x="374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19" name="Line 38"/>
            <p:cNvSpPr/>
            <p:nvPr/>
          </p:nvSpPr>
          <p:spPr>
            <a:xfrm flipV="1">
              <a:off x="384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0" name="Line 39"/>
            <p:cNvSpPr/>
            <p:nvPr/>
          </p:nvSpPr>
          <p:spPr>
            <a:xfrm flipV="1">
              <a:off x="393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1" name="Line 40"/>
            <p:cNvSpPr/>
            <p:nvPr/>
          </p:nvSpPr>
          <p:spPr>
            <a:xfrm flipV="1">
              <a:off x="403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2" name="Line 41"/>
            <p:cNvSpPr/>
            <p:nvPr/>
          </p:nvSpPr>
          <p:spPr>
            <a:xfrm flipV="1">
              <a:off x="412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3" name="Line 42"/>
            <p:cNvSpPr/>
            <p:nvPr/>
          </p:nvSpPr>
          <p:spPr>
            <a:xfrm flipV="1">
              <a:off x="422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4" name="Line 43"/>
            <p:cNvSpPr/>
            <p:nvPr/>
          </p:nvSpPr>
          <p:spPr>
            <a:xfrm flipV="1">
              <a:off x="432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5" name="Line 44"/>
            <p:cNvSpPr/>
            <p:nvPr/>
          </p:nvSpPr>
          <p:spPr>
            <a:xfrm flipV="1">
              <a:off x="441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6" name="Line 45"/>
            <p:cNvSpPr/>
            <p:nvPr/>
          </p:nvSpPr>
          <p:spPr>
            <a:xfrm flipV="1">
              <a:off x="451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7" name="Line 46"/>
            <p:cNvSpPr/>
            <p:nvPr/>
          </p:nvSpPr>
          <p:spPr>
            <a:xfrm flipV="1">
              <a:off x="4608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8" name="Line 47"/>
            <p:cNvSpPr/>
            <p:nvPr/>
          </p:nvSpPr>
          <p:spPr>
            <a:xfrm flipV="1">
              <a:off x="4704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29" name="Line 48"/>
            <p:cNvSpPr/>
            <p:nvPr/>
          </p:nvSpPr>
          <p:spPr>
            <a:xfrm flipV="1">
              <a:off x="4800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30" name="Line 49"/>
            <p:cNvSpPr/>
            <p:nvPr/>
          </p:nvSpPr>
          <p:spPr>
            <a:xfrm flipV="1">
              <a:off x="4896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931" name="Line 50"/>
            <p:cNvSpPr/>
            <p:nvPr/>
          </p:nvSpPr>
          <p:spPr>
            <a:xfrm flipV="1">
              <a:off x="4992" y="3072"/>
              <a:ext cx="14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5843" name="Group 51"/>
          <p:cNvGrpSpPr/>
          <p:nvPr/>
        </p:nvGrpSpPr>
        <p:grpSpPr>
          <a:xfrm rot="-863535">
            <a:off x="7010400" y="3721100"/>
            <a:ext cx="1006475" cy="698500"/>
            <a:chOff x="1872" y="672"/>
            <a:chExt cx="1296" cy="768"/>
          </a:xfrm>
        </p:grpSpPr>
        <p:sp>
          <p:nvSpPr>
            <p:cNvPr id="35881" name="Rectangle 52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blipFill rotWithShape="0">
              <a:blip r:embed="rId5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82" name="Oval 53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83" name="Oval 54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5844" name="Group 55"/>
          <p:cNvGrpSpPr/>
          <p:nvPr/>
        </p:nvGrpSpPr>
        <p:grpSpPr>
          <a:xfrm rot="-863535">
            <a:off x="1812925" y="4800600"/>
            <a:ext cx="1006475" cy="698500"/>
            <a:chOff x="1872" y="672"/>
            <a:chExt cx="1296" cy="768"/>
          </a:xfrm>
        </p:grpSpPr>
        <p:sp>
          <p:nvSpPr>
            <p:cNvPr id="35878" name="Rectangle 56" descr="深色木质"/>
            <p:cNvSpPr/>
            <p:nvPr/>
          </p:nvSpPr>
          <p:spPr>
            <a:xfrm>
              <a:off x="1872" y="672"/>
              <a:ext cx="1296" cy="528"/>
            </a:xfrm>
            <a:prstGeom prst="rect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79" name="Oval 57"/>
            <p:cNvSpPr/>
            <p:nvPr/>
          </p:nvSpPr>
          <p:spPr>
            <a:xfrm>
              <a:off x="2016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80" name="Oval 58"/>
            <p:cNvSpPr/>
            <p:nvPr/>
          </p:nvSpPr>
          <p:spPr>
            <a:xfrm>
              <a:off x="2832" y="1200"/>
              <a:ext cx="240" cy="240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5845" name="Line 59"/>
          <p:cNvSpPr/>
          <p:nvPr/>
        </p:nvSpPr>
        <p:spPr>
          <a:xfrm flipH="1" flipV="1">
            <a:off x="6781800" y="3429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6" name="Line 60"/>
          <p:cNvSpPr/>
          <p:nvPr/>
        </p:nvSpPr>
        <p:spPr>
          <a:xfrm flipH="1" flipV="1">
            <a:off x="4251325" y="39624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7" name="Text Box 61"/>
          <p:cNvSpPr txBox="1"/>
          <p:nvPr/>
        </p:nvSpPr>
        <p:spPr>
          <a:xfrm>
            <a:off x="577850" y="3962400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000000"/>
                </a:solidFill>
                <a:ea typeface="方正姚体" panose="02010601030101010101" pitchFamily="2" charset="-122"/>
              </a:rPr>
              <a:t>金属片</a:t>
            </a:r>
          </a:p>
        </p:txBody>
      </p:sp>
      <p:grpSp>
        <p:nvGrpSpPr>
          <p:cNvPr id="35848" name="Group 62"/>
          <p:cNvGrpSpPr/>
          <p:nvPr/>
        </p:nvGrpSpPr>
        <p:grpSpPr>
          <a:xfrm>
            <a:off x="6705600" y="533400"/>
            <a:ext cx="1524000" cy="1524000"/>
            <a:chOff x="1440" y="336"/>
            <a:chExt cx="960" cy="960"/>
          </a:xfrm>
        </p:grpSpPr>
        <p:sp>
          <p:nvSpPr>
            <p:cNvPr id="35865" name="Oval 63"/>
            <p:cNvSpPr/>
            <p:nvPr/>
          </p:nvSpPr>
          <p:spPr>
            <a:xfrm>
              <a:off x="1440" y="336"/>
              <a:ext cx="960" cy="960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5866" name="Line 64"/>
            <p:cNvSpPr/>
            <p:nvPr/>
          </p:nvSpPr>
          <p:spPr>
            <a:xfrm>
              <a:off x="1920" y="336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7" name="Line 65"/>
            <p:cNvSpPr/>
            <p:nvPr/>
          </p:nvSpPr>
          <p:spPr>
            <a:xfrm>
              <a:off x="1920" y="1104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8" name="Line 66"/>
            <p:cNvSpPr/>
            <p:nvPr/>
          </p:nvSpPr>
          <p:spPr>
            <a:xfrm>
              <a:off x="1440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69" name="Line 67"/>
            <p:cNvSpPr/>
            <p:nvPr/>
          </p:nvSpPr>
          <p:spPr>
            <a:xfrm>
              <a:off x="2208" y="816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0" name="Line 68"/>
            <p:cNvSpPr/>
            <p:nvPr/>
          </p:nvSpPr>
          <p:spPr>
            <a:xfrm>
              <a:off x="2064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1" name="Line 69"/>
            <p:cNvSpPr/>
            <p:nvPr/>
          </p:nvSpPr>
          <p:spPr>
            <a:xfrm>
              <a:off x="1680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2" name="Line 70"/>
            <p:cNvSpPr/>
            <p:nvPr/>
          </p:nvSpPr>
          <p:spPr>
            <a:xfrm>
              <a:off x="2160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3" name="Line 71"/>
            <p:cNvSpPr/>
            <p:nvPr/>
          </p:nvSpPr>
          <p:spPr>
            <a:xfrm>
              <a:off x="1488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4" name="Line 72"/>
            <p:cNvSpPr/>
            <p:nvPr/>
          </p:nvSpPr>
          <p:spPr>
            <a:xfrm flipV="1">
              <a:off x="1680" y="1056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5" name="Line 73"/>
            <p:cNvSpPr/>
            <p:nvPr/>
          </p:nvSpPr>
          <p:spPr>
            <a:xfrm flipV="1">
              <a:off x="2064" y="384"/>
              <a:ext cx="96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6" name="Line 74"/>
            <p:cNvSpPr/>
            <p:nvPr/>
          </p:nvSpPr>
          <p:spPr>
            <a:xfrm flipV="1">
              <a:off x="1488" y="960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7" name="Line 75"/>
            <p:cNvSpPr/>
            <p:nvPr/>
          </p:nvSpPr>
          <p:spPr>
            <a:xfrm flipV="1">
              <a:off x="2160" y="576"/>
              <a:ext cx="192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5849" name="Line 76"/>
          <p:cNvSpPr/>
          <p:nvPr/>
        </p:nvSpPr>
        <p:spPr>
          <a:xfrm flipV="1">
            <a:off x="7467600" y="838200"/>
            <a:ext cx="0" cy="457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50" name="Line 77"/>
          <p:cNvSpPr/>
          <p:nvPr/>
        </p:nvSpPr>
        <p:spPr>
          <a:xfrm flipH="1" flipV="1">
            <a:off x="1600200" y="4572000"/>
            <a:ext cx="304800" cy="1066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782" name="Text Box 78"/>
          <p:cNvSpPr txBox="1"/>
          <p:nvPr/>
        </p:nvSpPr>
        <p:spPr>
          <a:xfrm>
            <a:off x="304800" y="1524000"/>
            <a:ext cx="641350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</a:rPr>
              <a:t>         根据以上的实验数据，你能否计算出小车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</a:rPr>
              <a:t>通过下半段路程</a:t>
            </a:r>
            <a:r>
              <a:rPr lang="en-US" altLang="zh-CN" sz="4000" b="1" dirty="0">
                <a:solidFill>
                  <a:srgbClr val="000000"/>
                </a:solidFill>
              </a:rPr>
              <a:t>s</a:t>
            </a:r>
            <a:r>
              <a:rPr lang="en-US" altLang="zh-CN" sz="3600" b="1" baseline="-25000" dirty="0">
                <a:solidFill>
                  <a:srgbClr val="000000"/>
                </a:solidFill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的平均速度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</a:rPr>
              <a:t>v</a:t>
            </a:r>
            <a:r>
              <a:rPr lang="en-US" altLang="zh-CN" sz="3600" b="1" baseline="-25000" dirty="0">
                <a:solidFill>
                  <a:srgbClr val="00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呢？</a:t>
            </a:r>
            <a:endParaRPr lang="zh-CN" altLang="en-US" sz="4000" b="1" dirty="0">
              <a:solidFill>
                <a:srgbClr val="000000"/>
              </a:solidFill>
            </a:endParaRPr>
          </a:p>
        </p:txBody>
      </p:sp>
      <p:sp>
        <p:nvSpPr>
          <p:cNvPr id="72783" name="Line 79"/>
          <p:cNvSpPr/>
          <p:nvPr/>
        </p:nvSpPr>
        <p:spPr>
          <a:xfrm flipV="1">
            <a:off x="1676400" y="4114800"/>
            <a:ext cx="25146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72784" name="Text Box 80"/>
          <p:cNvSpPr txBox="1"/>
          <p:nvPr/>
        </p:nvSpPr>
        <p:spPr>
          <a:xfrm>
            <a:off x="2574925" y="3657600"/>
            <a:ext cx="5349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00"/>
                </a:solidFill>
              </a:rPr>
              <a:t>s</a:t>
            </a:r>
            <a:r>
              <a:rPr lang="en-US" altLang="zh-CN" sz="3600" b="1" baseline="-25000" dirty="0">
                <a:solidFill>
                  <a:srgbClr val="000000"/>
                </a:solidFill>
              </a:rPr>
              <a:t>3</a:t>
            </a:r>
            <a:endParaRPr lang="zh-CN" altLang="en-US" sz="3600" b="1" baseline="-25000" dirty="0">
              <a:solidFill>
                <a:srgbClr val="000000"/>
              </a:solidFill>
            </a:endParaRPr>
          </a:p>
        </p:txBody>
      </p:sp>
      <p:sp>
        <p:nvSpPr>
          <p:cNvPr id="72785" name="Line 81"/>
          <p:cNvSpPr/>
          <p:nvPr/>
        </p:nvSpPr>
        <p:spPr>
          <a:xfrm flipV="1">
            <a:off x="1905000" y="4114800"/>
            <a:ext cx="4876800" cy="1143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72786" name="Text Box 82"/>
          <p:cNvSpPr txBox="1"/>
          <p:nvPr/>
        </p:nvSpPr>
        <p:spPr>
          <a:xfrm>
            <a:off x="3717925" y="4038600"/>
            <a:ext cx="5349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FF0000"/>
                </a:solidFill>
              </a:rPr>
              <a:t>s</a:t>
            </a:r>
            <a:r>
              <a:rPr lang="en-US" altLang="zh-CN" sz="3600" b="1" baseline="-25000" dirty="0">
                <a:solidFill>
                  <a:srgbClr val="FF0000"/>
                </a:solidFill>
              </a:rPr>
              <a:t>1</a:t>
            </a:r>
            <a:endParaRPr lang="zh-CN" altLang="en-US" sz="3600" b="1" baseline="-25000" dirty="0">
              <a:solidFill>
                <a:srgbClr val="FF0000"/>
              </a:solidFill>
            </a:endParaRPr>
          </a:p>
        </p:txBody>
      </p:sp>
      <p:sp>
        <p:nvSpPr>
          <p:cNvPr id="72787" name="Line 83"/>
          <p:cNvSpPr/>
          <p:nvPr/>
        </p:nvSpPr>
        <p:spPr>
          <a:xfrm flipV="1">
            <a:off x="4419600" y="3581400"/>
            <a:ext cx="2133600" cy="5334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72789" name="Text Box 85"/>
          <p:cNvSpPr txBox="1"/>
          <p:nvPr/>
        </p:nvSpPr>
        <p:spPr>
          <a:xfrm>
            <a:off x="5105400" y="3048000"/>
            <a:ext cx="5349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3333CC"/>
                </a:solidFill>
              </a:rPr>
              <a:t>s</a:t>
            </a:r>
            <a:r>
              <a:rPr lang="en-US" altLang="zh-CN" sz="3600" b="1" baseline="-25000" dirty="0">
                <a:solidFill>
                  <a:srgbClr val="3333CC"/>
                </a:solidFill>
              </a:rPr>
              <a:t>2</a:t>
            </a:r>
            <a:endParaRPr lang="zh-CN" altLang="en-US" sz="3600" b="1" baseline="-25000" dirty="0">
              <a:solidFill>
                <a:srgbClr val="3333CC"/>
              </a:solidFill>
            </a:endParaRPr>
          </a:p>
        </p:txBody>
      </p:sp>
      <p:sp>
        <p:nvSpPr>
          <p:cNvPr id="72791" name="Text Box 87"/>
          <p:cNvSpPr txBox="1"/>
          <p:nvPr/>
        </p:nvSpPr>
        <p:spPr>
          <a:xfrm>
            <a:off x="1660525" y="2816225"/>
            <a:ext cx="99377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00"/>
                </a:solidFill>
              </a:rPr>
              <a:t>S</a:t>
            </a:r>
            <a:r>
              <a:rPr lang="en-US" altLang="zh-CN" sz="3600" b="1" baseline="-25000" dirty="0">
                <a:solidFill>
                  <a:srgbClr val="000000"/>
                </a:solidFill>
              </a:rPr>
              <a:t>3</a:t>
            </a:r>
            <a:r>
              <a:rPr lang="en-US" altLang="zh-CN" sz="3600" b="1" dirty="0">
                <a:solidFill>
                  <a:srgbClr val="000000"/>
                </a:solidFill>
              </a:rPr>
              <a:t>= </a:t>
            </a:r>
            <a:endParaRPr lang="zh-CN" altLang="en-US" sz="4400" b="1" baseline="-25000" dirty="0">
              <a:solidFill>
                <a:srgbClr val="000000"/>
              </a:solidFill>
            </a:endParaRPr>
          </a:p>
        </p:txBody>
      </p:sp>
      <p:sp>
        <p:nvSpPr>
          <p:cNvPr id="72792" name="Text Box 88"/>
          <p:cNvSpPr txBox="1"/>
          <p:nvPr/>
        </p:nvSpPr>
        <p:spPr>
          <a:xfrm>
            <a:off x="3886200" y="4632325"/>
            <a:ext cx="4968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srgbClr val="FF0000"/>
                </a:solidFill>
              </a:rPr>
              <a:t>t</a:t>
            </a:r>
            <a:r>
              <a:rPr lang="en-US" altLang="zh-CN" sz="4000" baseline="-25000" dirty="0">
                <a:solidFill>
                  <a:srgbClr val="FF0000"/>
                </a:solidFill>
              </a:rPr>
              <a:t>1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  <p:sp>
        <p:nvSpPr>
          <p:cNvPr id="72794" name="Text Box 90"/>
          <p:cNvSpPr txBox="1"/>
          <p:nvPr/>
        </p:nvSpPr>
        <p:spPr>
          <a:xfrm>
            <a:off x="5318125" y="3657600"/>
            <a:ext cx="4968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srgbClr val="3333CC"/>
                </a:solidFill>
              </a:rPr>
              <a:t>t</a:t>
            </a:r>
            <a:r>
              <a:rPr lang="en-US" altLang="zh-CN" sz="4000" baseline="-25000" dirty="0">
                <a:solidFill>
                  <a:srgbClr val="3333CC"/>
                </a:solidFill>
              </a:rPr>
              <a:t>2</a:t>
            </a:r>
            <a:endParaRPr lang="zh-CN" altLang="en-US" sz="2400" dirty="0">
              <a:solidFill>
                <a:srgbClr val="3333CC"/>
              </a:solidFill>
            </a:endParaRPr>
          </a:p>
        </p:txBody>
      </p:sp>
      <p:sp>
        <p:nvSpPr>
          <p:cNvPr id="72795" name="Text Box 91"/>
          <p:cNvSpPr txBox="1"/>
          <p:nvPr/>
        </p:nvSpPr>
        <p:spPr>
          <a:xfrm>
            <a:off x="2703513" y="4251325"/>
            <a:ext cx="496887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srgbClr val="000000"/>
                </a:solidFill>
              </a:rPr>
              <a:t>t</a:t>
            </a:r>
            <a:r>
              <a:rPr lang="en-US" altLang="zh-CN" sz="4000" baseline="-25000" dirty="0">
                <a:solidFill>
                  <a:srgbClr val="000000"/>
                </a:solidFill>
              </a:rPr>
              <a:t>3</a:t>
            </a:r>
            <a:endParaRPr lang="zh-CN" altLang="en-US" sz="2400" dirty="0">
              <a:solidFill>
                <a:srgbClr val="000000"/>
              </a:solidFill>
            </a:endParaRPr>
          </a:p>
        </p:txBody>
      </p:sp>
      <p:sp>
        <p:nvSpPr>
          <p:cNvPr id="72797" name="Text Box 93"/>
          <p:cNvSpPr txBox="1"/>
          <p:nvPr/>
        </p:nvSpPr>
        <p:spPr>
          <a:xfrm>
            <a:off x="3565525" y="2740025"/>
            <a:ext cx="9413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000000"/>
                </a:solidFill>
              </a:rPr>
              <a:t>t</a:t>
            </a:r>
            <a:r>
              <a:rPr lang="en-US" altLang="zh-CN" sz="4000" b="1" baseline="-25000" dirty="0">
                <a:solidFill>
                  <a:srgbClr val="000000"/>
                </a:solidFill>
              </a:rPr>
              <a:t>3</a:t>
            </a:r>
            <a:r>
              <a:rPr lang="en-US" altLang="zh-CN" sz="4000" b="1" dirty="0">
                <a:solidFill>
                  <a:srgbClr val="000000"/>
                </a:solidFill>
              </a:rPr>
              <a:t>= </a:t>
            </a:r>
            <a:endParaRPr lang="zh-CN" altLang="en-US" sz="4000" b="1" baseline="-25000" dirty="0">
              <a:solidFill>
                <a:srgbClr val="000000"/>
              </a:solidFill>
            </a:endParaRPr>
          </a:p>
        </p:txBody>
      </p:sp>
      <p:pic>
        <p:nvPicPr>
          <p:cNvPr id="72798" name="Picture 94" descr="questi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9600" y="2590800"/>
            <a:ext cx="6096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99" name="Picture 95" descr="questi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7000" y="2667000"/>
            <a:ext cx="609600" cy="762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2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2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727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27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727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7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27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72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82" grpId="0"/>
      <p:bldP spid="72784" grpId="0"/>
      <p:bldP spid="72786" grpId="0"/>
      <p:bldP spid="72789" grpId="0"/>
      <p:bldP spid="72791" grpId="0"/>
      <p:bldP spid="72792" grpId="0"/>
      <p:bldP spid="72794" grpId="0"/>
      <p:bldP spid="72795" grpId="0"/>
      <p:bldP spid="7279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80" name="Group 52"/>
          <p:cNvGraphicFramePr>
            <a:graphicFrameLocks noGrp="1"/>
          </p:cNvGraphicFramePr>
          <p:nvPr/>
        </p:nvGraphicFramePr>
        <p:xfrm>
          <a:off x="76200" y="2057400"/>
          <a:ext cx="8991600" cy="3048000"/>
        </p:xfrm>
        <a:graphic>
          <a:graphicData uri="http://schemas.openxmlformats.org/drawingml/2006/table">
            <a:tbl>
              <a:tblPr/>
              <a:tblGrid>
                <a:gridCol w="3276600"/>
                <a:gridCol w="2971800"/>
                <a:gridCol w="2743200"/>
              </a:tblGrid>
              <a:tr h="6953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路           程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运动时间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平均速度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-S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 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 t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  <a:endParaRPr kumimoji="1" lang="en-US" altLang="zh-CN" sz="36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1" lang="en-US" altLang="zh-CN" sz="3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1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48" name="Text Box 20"/>
          <p:cNvSpPr txBox="1"/>
          <p:nvPr/>
        </p:nvSpPr>
        <p:spPr>
          <a:xfrm>
            <a:off x="1965325" y="344488"/>
            <a:ext cx="27479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00"/>
                </a:solidFill>
              </a:rPr>
              <a:t>实验数据：</a:t>
            </a:r>
          </a:p>
        </p:txBody>
      </p:sp>
      <p:sp>
        <p:nvSpPr>
          <p:cNvPr id="73749" name="Text Box 21"/>
          <p:cNvSpPr txBox="1"/>
          <p:nvPr/>
        </p:nvSpPr>
        <p:spPr>
          <a:xfrm>
            <a:off x="914400" y="2787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1.16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73750" name="Text Box 22"/>
          <p:cNvSpPr txBox="1"/>
          <p:nvPr/>
        </p:nvSpPr>
        <p:spPr>
          <a:xfrm>
            <a:off x="4191000" y="2690813"/>
            <a:ext cx="6302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4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73751" name="Text Box 23"/>
          <p:cNvSpPr txBox="1"/>
          <p:nvPr/>
        </p:nvSpPr>
        <p:spPr>
          <a:xfrm>
            <a:off x="7270750" y="2787650"/>
            <a:ext cx="16446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0.29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  <p:sp>
        <p:nvSpPr>
          <p:cNvPr id="73752" name="Text Box 24"/>
          <p:cNvSpPr txBox="1"/>
          <p:nvPr/>
        </p:nvSpPr>
        <p:spPr>
          <a:xfrm>
            <a:off x="914400" y="35496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0.58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73753" name="Text Box 25"/>
          <p:cNvSpPr txBox="1"/>
          <p:nvPr/>
        </p:nvSpPr>
        <p:spPr>
          <a:xfrm>
            <a:off x="4191000" y="3429000"/>
            <a:ext cx="9731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2.5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73754" name="Text Box 26"/>
          <p:cNvSpPr txBox="1"/>
          <p:nvPr/>
        </p:nvSpPr>
        <p:spPr>
          <a:xfrm>
            <a:off x="7270750" y="3549650"/>
            <a:ext cx="18732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0.232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  <p:sp>
        <p:nvSpPr>
          <p:cNvPr id="73773" name="Text Box 45"/>
          <p:cNvSpPr txBox="1"/>
          <p:nvPr/>
        </p:nvSpPr>
        <p:spPr>
          <a:xfrm>
            <a:off x="2057400" y="4387850"/>
            <a:ext cx="13398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0.58</a:t>
            </a:r>
            <a:r>
              <a:rPr lang="en-US" altLang="zh-CN" sz="3600" dirty="0">
                <a:solidFill>
                  <a:srgbClr val="000000"/>
                </a:solidFill>
              </a:rPr>
              <a:t>m</a:t>
            </a:r>
          </a:p>
        </p:txBody>
      </p:sp>
      <p:sp>
        <p:nvSpPr>
          <p:cNvPr id="73777" name="Text Box 49"/>
          <p:cNvSpPr txBox="1"/>
          <p:nvPr/>
        </p:nvSpPr>
        <p:spPr>
          <a:xfrm>
            <a:off x="5257800" y="4291013"/>
            <a:ext cx="9731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1.5</a:t>
            </a:r>
            <a:r>
              <a:rPr lang="en-US" altLang="zh-CN" sz="4400" dirty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73778" name="Text Box 50"/>
          <p:cNvSpPr txBox="1"/>
          <p:nvPr/>
        </p:nvSpPr>
        <p:spPr>
          <a:xfrm>
            <a:off x="7321550" y="4387850"/>
            <a:ext cx="16446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</a:rPr>
              <a:t>0.39</a:t>
            </a:r>
            <a:r>
              <a:rPr lang="en-US" altLang="zh-CN" sz="3600" dirty="0">
                <a:solidFill>
                  <a:srgbClr val="000000"/>
                </a:solidFill>
              </a:rPr>
              <a:t>m/s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ows 启动时奏幻想空间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3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3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3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3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37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37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37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48" grpId="0"/>
      <p:bldP spid="73749" grpId="0"/>
      <p:bldP spid="73750" grpId="0"/>
      <p:bldP spid="73751" grpId="0"/>
      <p:bldP spid="73752" grpId="0"/>
      <p:bldP spid="73753" grpId="0"/>
      <p:bldP spid="73754" grpId="0"/>
      <p:bldP spid="73773" grpId="0"/>
      <p:bldP spid="73777" grpId="0"/>
      <p:bldP spid="7377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ext Box 3"/>
          <p:cNvSpPr txBox="1"/>
          <p:nvPr/>
        </p:nvSpPr>
        <p:spPr>
          <a:xfrm>
            <a:off x="755650" y="1052513"/>
            <a:ext cx="80772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000000"/>
                </a:solidFill>
              </a:rPr>
              <a:t>        在物理学中说到某一物体的平均速度是多少时，为什么要指出是那一段路程内的平均速度？</a:t>
            </a:r>
          </a:p>
        </p:txBody>
      </p:sp>
      <p:sp>
        <p:nvSpPr>
          <p:cNvPr id="74757" name="Text Box 5"/>
          <p:cNvSpPr txBox="1"/>
          <p:nvPr/>
        </p:nvSpPr>
        <p:spPr>
          <a:xfrm>
            <a:off x="755650" y="3357563"/>
            <a:ext cx="7905750" cy="15541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3333CC"/>
                </a:solidFill>
              </a:rPr>
              <a:t>        因为平均速度是对应某段路程存在的过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3333CC"/>
                </a:solidFill>
              </a:rPr>
              <a:t>程量，即在此段路程粗略表示物体运动平均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3333CC"/>
                </a:solidFill>
              </a:rPr>
              <a:t>快慢程度的物理量。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  <p:bldP spid="7475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333375"/>
            <a:ext cx="8820150" cy="5832475"/>
          </a:xfrm>
          <a:ln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 idx="4294967295"/>
          </p:nvPr>
        </p:nvSpPr>
        <p:spPr>
          <a:xfrm>
            <a:off x="539750" y="549275"/>
            <a:ext cx="8208963" cy="792163"/>
          </a:xfrm>
          <a:ln/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sz="2400" b="1" dirty="0">
                <a:solidFill>
                  <a:srgbClr val="0033CC"/>
                </a:solidFill>
              </a:rPr>
              <a:t>用传感器测量速度的扩展性实验，供有条件的学校选用。</a:t>
            </a:r>
          </a:p>
        </p:txBody>
      </p:sp>
      <p:pic>
        <p:nvPicPr>
          <p:cNvPr id="39939" name="Picture 3" descr="匀速直线（教材用图）缩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1196975"/>
            <a:ext cx="8353425" cy="4824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 idx="4294967295"/>
          </p:nvPr>
        </p:nvSpPr>
        <p:spPr>
          <a:xfrm>
            <a:off x="755650" y="333375"/>
            <a:ext cx="6985000" cy="865188"/>
          </a:xfrm>
          <a:ln/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x-none" sz="2800" dirty="0">
                <a:solidFill>
                  <a:srgbClr val="0033CC"/>
                </a:solidFill>
              </a:rPr>
              <a:t>习题联系实际，学习如何读懂时刻表，找出</a:t>
            </a:r>
            <a:r>
              <a:rPr lang="en-US" altLang="zh-CN" sz="2800" i="1" dirty="0">
                <a:solidFill>
                  <a:srgbClr val="0033CC"/>
                </a:solidFill>
              </a:rPr>
              <a:t>s</a:t>
            </a:r>
            <a:r>
              <a:rPr lang="zh-CN" altLang="x-none" sz="2800" i="1" dirty="0">
                <a:solidFill>
                  <a:srgbClr val="0033CC"/>
                </a:solidFill>
              </a:rPr>
              <a:t>、</a:t>
            </a:r>
            <a:r>
              <a:rPr lang="en-US" altLang="zh-CN" sz="2800" i="1" dirty="0">
                <a:solidFill>
                  <a:srgbClr val="0033CC"/>
                </a:solidFill>
              </a:rPr>
              <a:t>t</a:t>
            </a:r>
            <a:r>
              <a:rPr lang="zh-CN" altLang="x-none" sz="2800" i="1" dirty="0">
                <a:solidFill>
                  <a:srgbClr val="0033CC"/>
                </a:solidFill>
              </a:rPr>
              <a:t>，</a:t>
            </a:r>
            <a:r>
              <a:rPr lang="zh-CN" altLang="x-none" sz="2800" dirty="0">
                <a:solidFill>
                  <a:srgbClr val="0033CC"/>
                </a:solidFill>
              </a:rPr>
              <a:t>能利用公式求出各段的平均速度。</a:t>
            </a:r>
          </a:p>
        </p:txBody>
      </p:sp>
      <p:pic>
        <p:nvPicPr>
          <p:cNvPr id="40963" name="Picture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52463" y="1196975"/>
            <a:ext cx="8491537" cy="4824413"/>
          </a:xfrm>
          <a:ln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3"/>
          <p:cNvSpPr/>
          <p:nvPr/>
        </p:nvSpPr>
        <p:spPr>
          <a:xfrm>
            <a:off x="304800" y="152400"/>
            <a:ext cx="8839200" cy="534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</a:t>
            </a:r>
            <a:r>
              <a:rPr lang="zh-CN" altLang="en-US" sz="1100" dirty="0">
                <a:solidFill>
                  <a:srgbClr val="000000"/>
                </a:solidFill>
              </a:rPr>
              <a:t>、不要做刺猬，能不与人结仇就不与人结仇，谁也不跟谁一辈子，有些事情没必要记在心上。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</a:t>
            </a:r>
            <a:r>
              <a:rPr lang="zh-CN" altLang="en-US" sz="1100" dirty="0">
                <a:solidFill>
                  <a:srgbClr val="000000"/>
                </a:solidFill>
              </a:rPr>
              <a:t>、相遇总是猝不及防，而离别多是蓄谋已久，总有一些人会慢慢淡出你的生活，你要学会接受而不是怀念。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3</a:t>
            </a:r>
            <a:r>
              <a:rPr lang="zh-CN" altLang="en-US" sz="1100" dirty="0">
                <a:solidFill>
                  <a:srgbClr val="000000"/>
                </a:solidFill>
              </a:rPr>
              <a:t>、其实每个人都很清楚自己想要什么，但并不是谁都有勇气表达出来。渐渐才知道，心口如一，是一种何等的强大</a:t>
            </a:r>
            <a:r>
              <a:rPr lang="en-US" altLang="zh-CN" sz="1100" dirty="0">
                <a:solidFill>
                  <a:srgbClr val="000000"/>
                </a:solidFill>
              </a:rPr>
              <a:t>!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4</a:t>
            </a:r>
            <a:r>
              <a:rPr lang="zh-CN" altLang="en-US" sz="1100" dirty="0">
                <a:solidFill>
                  <a:srgbClr val="000000"/>
                </a:solidFill>
              </a:rPr>
              <a:t>、有些路看起来很近，可是走下去却很远的，缺少耐心的人永远走不到头。人生，一半是现实，一半是梦想。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5</a:t>
            </a:r>
            <a:r>
              <a:rPr lang="zh-CN" altLang="en-US" sz="1100" dirty="0">
                <a:solidFill>
                  <a:srgbClr val="000000"/>
                </a:solidFill>
              </a:rPr>
              <a:t>、你心里最崇拜谁，不必变成那个人，而是用那个人的精神和方法，去变成你自己。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6</a:t>
            </a:r>
            <a:r>
              <a:rPr lang="zh-CN" altLang="en-US" sz="1100" dirty="0">
                <a:solidFill>
                  <a:srgbClr val="000000"/>
                </a:solidFill>
              </a:rPr>
              <a:t>、过去的事情就让它过去，一定要放下。学会狠心，学会独立，学会微笑，学会丢弃不值得的感情。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7</a:t>
            </a:r>
            <a:r>
              <a:rPr lang="zh-CN" altLang="en-US" sz="1100" dirty="0">
                <a:solidFill>
                  <a:srgbClr val="000000"/>
                </a:solidFill>
              </a:rPr>
              <a:t>、成功不是让周围的人都羡慕你，称赞你，而是让周围的人都需要你，离不开你。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8</a:t>
            </a:r>
            <a:r>
              <a:rPr lang="zh-CN" altLang="en-US" sz="1100" dirty="0">
                <a:solidFill>
                  <a:srgbClr val="000000"/>
                </a:solidFill>
              </a:rPr>
              <a:t>、生活本来很不易，不必事事渴求别人的理解和认同，静静的过自己的生活。心若不动，风又奈何。你若不伤，岁月无恙。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9</a:t>
            </a:r>
            <a:r>
              <a:rPr lang="zh-CN" altLang="en-US" sz="1100" dirty="0">
                <a:solidFill>
                  <a:srgbClr val="000000"/>
                </a:solidFill>
              </a:rPr>
              <a:t>、命运要你成长的时候，总会安排一些让你不顺心的人或事刺激你。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10</a:t>
            </a:r>
            <a:r>
              <a:rPr lang="zh-CN" altLang="en-US" sz="1100" dirty="0">
                <a:solidFill>
                  <a:srgbClr val="000000"/>
                </a:solidFill>
              </a:rPr>
              <a:t>、你迷茫的原因往往只有一个，那就是在本该拼命去努力的年纪，想得太多，做得太少。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11</a:t>
            </a:r>
            <a:r>
              <a:rPr lang="zh-CN" altLang="en-US" sz="1100" dirty="0">
                <a:solidFill>
                  <a:srgbClr val="000000"/>
                </a:solidFill>
              </a:rPr>
              <a:t>、有一些人的出现，就是来给我们开眼的。所以，你一定要禁得起假话，受得住敷衍，忍得住欺骗，忘得了承诺，放得下一切。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12</a:t>
            </a:r>
            <a:r>
              <a:rPr lang="zh-CN" altLang="en-US" sz="1100" dirty="0">
                <a:solidFill>
                  <a:srgbClr val="000000"/>
                </a:solidFill>
              </a:rPr>
              <a:t>、不要像个落难者，告诉别人你的不幸。逢人只说三分话，不可全抛一片心。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13</a:t>
            </a:r>
            <a:r>
              <a:rPr lang="zh-CN" altLang="en-US" sz="1100" dirty="0">
                <a:solidFill>
                  <a:srgbClr val="000000"/>
                </a:solidFill>
              </a:rPr>
              <a:t>、人生的路，靠的是自己一步步去走，真正能保护你的，是你自己的选择。而真正能伤害你的，也是一样，自己的选择。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14</a:t>
            </a:r>
            <a:r>
              <a:rPr lang="zh-CN" altLang="en-US" sz="1100" dirty="0">
                <a:solidFill>
                  <a:srgbClr val="000000"/>
                </a:solidFill>
              </a:rPr>
              <a:t>、不要那么敏感，也不要那么心软，太敏感和太心软的人，肯定过得不快乐，别人随便的一句话，你都要胡思乱想一整天。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15</a:t>
            </a:r>
            <a:r>
              <a:rPr lang="zh-CN" altLang="en-US" sz="1100" dirty="0">
                <a:solidFill>
                  <a:srgbClr val="000000"/>
                </a:solidFill>
              </a:rPr>
              <a:t>、不要轻易去依赖一个人，它会成为你的习惯，当分别来临，你失去的不是某个人，而是你精神的支柱</a:t>
            </a:r>
            <a:r>
              <a:rPr lang="en-US" altLang="zh-CN" sz="1100" dirty="0">
                <a:solidFill>
                  <a:srgbClr val="000000"/>
                </a:solidFill>
              </a:rPr>
              <a:t>;</a:t>
            </a:r>
            <a:r>
              <a:rPr lang="zh-CN" altLang="en-US" sz="1100" dirty="0">
                <a:solidFill>
                  <a:srgbClr val="000000"/>
                </a:solidFill>
              </a:rPr>
              <a:t>无论何时何地，都要学会独立行走，它会让你走得更坦然些。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16</a:t>
            </a:r>
            <a:r>
              <a:rPr lang="zh-CN" altLang="en-US" sz="1100" dirty="0">
                <a:solidFill>
                  <a:srgbClr val="000000"/>
                </a:solidFill>
              </a:rPr>
              <a:t>、在不违背原则的情况下，对别人要宽容，能帮就帮，千万不要把人逼绝了，给人留条后路，懂得从内心欣赏别人，虽然这很多时候很难。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17</a:t>
            </a:r>
            <a:r>
              <a:rPr lang="zh-CN" altLang="en-US" sz="1100" dirty="0">
                <a:solidFill>
                  <a:srgbClr val="000000"/>
                </a:solidFill>
              </a:rPr>
              <a:t>、做不了决定的时候，让时间帮你决定。如果还是无法决定，做了再说。宁愿犯错，不留遗憾</a:t>
            </a:r>
            <a:r>
              <a:rPr lang="en-US" altLang="zh-CN" sz="1100" dirty="0">
                <a:solidFill>
                  <a:srgbClr val="000000"/>
                </a:solidFill>
              </a:rPr>
              <a:t>!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18</a:t>
            </a:r>
            <a:r>
              <a:rPr lang="zh-CN" altLang="en-US" sz="1100" dirty="0">
                <a:solidFill>
                  <a:srgbClr val="000000"/>
                </a:solidFill>
              </a:rPr>
              <a:t>、不要太高估自己在集体中的力量，因为当你选择离开时，就会发现即使没有你，太阳照常升起。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19</a:t>
            </a:r>
            <a:r>
              <a:rPr lang="zh-CN" altLang="en-US" sz="1100" dirty="0">
                <a:solidFill>
                  <a:srgbClr val="000000"/>
                </a:solidFill>
              </a:rPr>
              <a:t>、时间不仅让你看透别人，也让你认清自己。很多时候，就是在跌跌拌拌中，我们学会了生活。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20</a:t>
            </a:r>
            <a:r>
              <a:rPr lang="zh-CN" altLang="en-US" sz="1100" dirty="0">
                <a:solidFill>
                  <a:srgbClr val="000000"/>
                </a:solidFill>
              </a:rPr>
              <a:t>、与其等着别人来爱你，不如自己努力爱自己，对自己好点，因为一辈子不长，对身边的人好点，因为下辈子不一定能够遇见。</a:t>
            </a:r>
            <a:endParaRPr lang="en-US" altLang="zh-CN" sz="1100" dirty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21</a:t>
            </a:r>
            <a:r>
              <a:rPr lang="zh-CN" altLang="en-US" sz="1100" dirty="0">
                <a:solidFill>
                  <a:srgbClr val="000000"/>
                </a:solidFill>
              </a:rPr>
              <a:t>、你的假装努力，欺骗的只有你自己，永远不要用战术上的勤奋，来掩饰战略上的懒惰。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22</a:t>
            </a:r>
            <a:r>
              <a:rPr lang="zh-CN" altLang="en-US" sz="1100" dirty="0">
                <a:solidFill>
                  <a:srgbClr val="000000"/>
                </a:solidFill>
              </a:rPr>
              <a:t>、成长是一场和自己的比赛，不要担心别人会做得比你好，你只需要每天都做得比前一天好就可以了。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23</a:t>
            </a:r>
            <a:r>
              <a:rPr lang="zh-CN" altLang="en-US" sz="1100" dirty="0">
                <a:solidFill>
                  <a:srgbClr val="000000"/>
                </a:solidFill>
              </a:rPr>
              <a:t>、你没那么多观众，别那么累。做一个简单的人，踏实而务实。不沉溺幻想，更不庸人自扰。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24</a:t>
            </a:r>
            <a:r>
              <a:rPr lang="zh-CN" altLang="en-US" sz="1100" dirty="0">
                <a:solidFill>
                  <a:srgbClr val="000000"/>
                </a:solidFill>
              </a:rPr>
              <a:t>、奋斗的路上，时间总是过得很快，目前的困难和麻烦是很多，但是只要不忘初心，脚踏实地一步一步的朝着目标前进，最后的结局交给时间来定夺。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25</a:t>
            </a:r>
            <a:r>
              <a:rPr lang="zh-CN" altLang="en-US" sz="1100" dirty="0">
                <a:solidFill>
                  <a:srgbClr val="000000"/>
                </a:solidFill>
              </a:rPr>
              <a:t>、没什么好抱怨的，今天的每一步，都是在为之前的每一次选择买单。每做一件事，都要想一想，日后打脸的时候疼不疼。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000000"/>
                </a:solidFill>
              </a:rPr>
              <a:t>26</a:t>
            </a:r>
            <a:r>
              <a:rPr lang="zh-CN" altLang="en-US" sz="1100" dirty="0">
                <a:solidFill>
                  <a:srgbClr val="000000"/>
                </a:solidFill>
              </a:rPr>
              <a:t>、运气是努力的附属品。没有经过实力的原始积累，给你运气你也抓不住。上天给予每个人的都一样，但每个人的准备却不一样。不要羡慕那些总能撞大运的人，你必须很努力，才能遇上好运气。</a:t>
            </a:r>
          </a:p>
        </p:txBody>
      </p:sp>
      <p:pic>
        <p:nvPicPr>
          <p:cNvPr id="41987" name="Picture 4" descr="C:\Users\Administrator\Desktop\tim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1571</Words>
  <Application>Microsoft Office PowerPoint</Application>
  <PresentationFormat>全屏显示(4:3)</PresentationFormat>
  <Paragraphs>175</Paragraphs>
  <Slides>40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42" baseType="lpstr"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用传感器测量速度的扩展性实验，供有条件的学校选用。</vt:lpstr>
      <vt:lpstr>习题联系实际，学习如何读懂时刻表，找出s、t，能利用公式求出各段的平均速度。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86137</dc:creator>
  <cp:lastModifiedBy>86137</cp:lastModifiedBy>
  <cp:revision>1</cp:revision>
  <dcterms:created xsi:type="dcterms:W3CDTF">2020-07-25T15:51:00Z</dcterms:created>
  <dcterms:modified xsi:type="dcterms:W3CDTF">2020-07-25T15:52:57Z</dcterms:modified>
</cp:coreProperties>
</file>