
<file path=[Content_Types].xml><?xml version="1.0" encoding="utf-8"?>
<Types xmlns="http://schemas.openxmlformats.org/package/2006/content-types">
  <Default Extension="jpeg" ContentType="image/jpe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359" r:id="rId3"/>
    <p:sldId id="260" r:id="rId4"/>
    <p:sldId id="262" r:id="rId5"/>
    <p:sldId id="264" r:id="rId6"/>
    <p:sldId id="364" r:id="rId7"/>
    <p:sldId id="324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81" autoAdjust="0"/>
    <p:restoredTop sz="91793" autoAdjust="0"/>
  </p:normalViewPr>
  <p:slideViewPr>
    <p:cSldViewPr snapToGrid="0" showGuides="1">
      <p:cViewPr varScale="1">
        <p:scale>
          <a:sx n="65" d="100"/>
          <a:sy n="65" d="100"/>
        </p:scale>
        <p:origin x="-95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4C4BEA-698B-4C74-B7A3-A333C057A9A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809011-6985-4909-97F4-2D64152D75F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61BFC-2A64-43E6-A061-4EC477C06EB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4D2D0-BF08-42F9-BE59-C74D32504E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61BFC-2A64-43E6-A061-4EC477C06EB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4D2D0-BF08-42F9-BE59-C74D32504E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61BFC-2A64-43E6-A061-4EC477C06EB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4D2D0-BF08-42F9-BE59-C74D32504E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61BFC-2A64-43E6-A061-4EC477C06EB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4D2D0-BF08-42F9-BE59-C74D32504E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61BFC-2A64-43E6-A061-4EC477C06EB7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4D2D0-BF08-42F9-BE59-C74D32504E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矩形: 圆角 6"/>
          <p:cNvSpPr/>
          <p:nvPr userDrawn="1"/>
        </p:nvSpPr>
        <p:spPr>
          <a:xfrm>
            <a:off x="198120" y="198120"/>
            <a:ext cx="11795760" cy="6461760"/>
          </a:xfrm>
          <a:prstGeom prst="roundRect">
            <a:avLst>
              <a:gd name="adj" fmla="val 2169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61BFC-2A64-43E6-A061-4EC477C06EB7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4D2D0-BF08-42F9-BE59-C74D32504E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61BFC-2A64-43E6-A061-4EC477C06EB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4D2D0-BF08-42F9-BE59-C74D32504E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61BFC-2A64-43E6-A061-4EC477C06EB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4D2D0-BF08-42F9-BE59-C74D32504E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61BFC-2A64-43E6-A061-4EC477C06EB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4D2D0-BF08-42F9-BE59-C74D32504E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61BFC-2A64-43E6-A061-4EC477C06EB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24D2D0-BF08-42F9-BE59-C74D32504E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861BFC-2A64-43E6-A061-4EC477C06EB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24D2D0-BF08-42F9-BE59-C74D32504E5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1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2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5.jpeg"/><Relationship Id="rId1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tags" Target="../tags/tag3.xml"/><Relationship Id="rId1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2270760" y="2108738"/>
            <a:ext cx="7650480" cy="1536831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7200" b="1" spc="300">
                <a:solidFill>
                  <a:schemeClr val="bg1"/>
                </a:solidFill>
                <a:effectLst>
                  <a:outerShdw blurRad="63500" sx="101000" sy="101000" algn="ctr" rotWithShape="0">
                    <a:prstClr val="black">
                      <a:alpha val="40000"/>
                    </a:prstClr>
                  </a:outerShdw>
                </a:effectLst>
                <a:latin typeface="+mj-ea"/>
                <a:ea typeface="+mj-ea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8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中国的气候</a:t>
            </a:r>
            <a:endParaRPr lang="zh-CN" altLang="en-US" sz="8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32032" y="1000758"/>
            <a:ext cx="978609" cy="1237628"/>
            <a:chOff x="504752" y="1000758"/>
            <a:chExt cx="978609" cy="1237628"/>
          </a:xfrm>
        </p:grpSpPr>
        <p:sp>
          <p:nvSpPr>
            <p:cNvPr id="10" name="任意多边形: 形状 9"/>
            <p:cNvSpPr/>
            <p:nvPr/>
          </p:nvSpPr>
          <p:spPr>
            <a:xfrm>
              <a:off x="585916" y="1000758"/>
              <a:ext cx="816282" cy="1237628"/>
            </a:xfrm>
            <a:custGeom>
              <a:avLst/>
              <a:gdLst>
                <a:gd name="connsiteX0" fmla="*/ 0 w 816282"/>
                <a:gd name="connsiteY0" fmla="*/ 0 h 1805643"/>
                <a:gd name="connsiteX1" fmla="*/ 816282 w 816282"/>
                <a:gd name="connsiteY1" fmla="*/ 0 h 1805643"/>
                <a:gd name="connsiteX2" fmla="*/ 816282 w 816282"/>
                <a:gd name="connsiteY2" fmla="*/ 1805643 h 1805643"/>
                <a:gd name="connsiteX3" fmla="*/ 408141 w 816282"/>
                <a:gd name="connsiteY3" fmla="*/ 1352922 h 1805643"/>
                <a:gd name="connsiteX4" fmla="*/ 0 w 816282"/>
                <a:gd name="connsiteY4" fmla="*/ 1805643 h 1805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6282" h="1805643">
                  <a:moveTo>
                    <a:pt x="0" y="0"/>
                  </a:moveTo>
                  <a:lnTo>
                    <a:pt x="816282" y="0"/>
                  </a:lnTo>
                  <a:lnTo>
                    <a:pt x="816282" y="1805643"/>
                  </a:lnTo>
                  <a:lnTo>
                    <a:pt x="408141" y="1352922"/>
                  </a:lnTo>
                  <a:lnTo>
                    <a:pt x="0" y="180564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ffectLst>
              <a:innerShdw blurRad="63500" dist="50800" dir="162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504752" y="1083916"/>
              <a:ext cx="978609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r">
                <a:defRPr sz="2400" b="1">
                  <a:solidFill>
                    <a:prstClr val="white"/>
                  </a:solidFill>
                  <a:cs typeface="+mn-ea"/>
                </a:defRPr>
              </a:lvl1pPr>
            </a:lstStyle>
            <a:p>
              <a:pPr algn="ctr"/>
              <a:r>
                <a: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  <a:sym typeface="+mn-lt"/>
                </a:rPr>
                <a:t>区域地理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sym typeface="+mn-lt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3582687" y="3585944"/>
            <a:ext cx="485011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dist">
              <a:defRPr/>
            </a:pPr>
            <a:r>
              <a:rPr lang="en-US" altLang="zh-CN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 Light" panose="020B0502040204020203" pitchFamily="34" charset="-122"/>
                <a:ea typeface="微软雅黑 Light" panose="020B0502040204020203" pitchFamily="34" charset="-122"/>
              </a:rPr>
              <a:t>Climate characteristics of China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6"/>
    </mc:Choice>
    <mc:Fallback>
      <p:transition spd="slow" advTm="84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3-2中国1月平均气温副本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325" y="808066"/>
            <a:ext cx="6724929" cy="5343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任意多边形 12"/>
          <p:cNvSpPr/>
          <p:nvPr/>
        </p:nvSpPr>
        <p:spPr>
          <a:xfrm>
            <a:off x="6563363" y="3605121"/>
            <a:ext cx="3238402" cy="1112443"/>
          </a:xfrm>
          <a:custGeom>
            <a:avLst/>
            <a:gdLst>
              <a:gd name="connsiteX0" fmla="*/ 4107766 w 4107766"/>
              <a:gd name="connsiteY0" fmla="*/ 0 h 1336689"/>
              <a:gd name="connsiteX1" fmla="*/ 3896750 w 4107766"/>
              <a:gd name="connsiteY1" fmla="*/ 56271 h 1336689"/>
              <a:gd name="connsiteX2" fmla="*/ 3727938 w 4107766"/>
              <a:gd name="connsiteY2" fmla="*/ 28135 h 1336689"/>
              <a:gd name="connsiteX3" fmla="*/ 3559126 w 4107766"/>
              <a:gd name="connsiteY3" fmla="*/ 154745 h 1336689"/>
              <a:gd name="connsiteX4" fmla="*/ 3151163 w 4107766"/>
              <a:gd name="connsiteY4" fmla="*/ 126609 h 1336689"/>
              <a:gd name="connsiteX5" fmla="*/ 2996418 w 4107766"/>
              <a:gd name="connsiteY5" fmla="*/ 267286 h 1336689"/>
              <a:gd name="connsiteX6" fmla="*/ 2757267 w 4107766"/>
              <a:gd name="connsiteY6" fmla="*/ 211015 h 1336689"/>
              <a:gd name="connsiteX7" fmla="*/ 2574387 w 4107766"/>
              <a:gd name="connsiteY7" fmla="*/ 295421 h 1336689"/>
              <a:gd name="connsiteX8" fmla="*/ 2461846 w 4107766"/>
              <a:gd name="connsiteY8" fmla="*/ 295421 h 1336689"/>
              <a:gd name="connsiteX9" fmla="*/ 2278966 w 4107766"/>
              <a:gd name="connsiteY9" fmla="*/ 323557 h 1336689"/>
              <a:gd name="connsiteX10" fmla="*/ 2250830 w 4107766"/>
              <a:gd name="connsiteY10" fmla="*/ 295421 h 1336689"/>
              <a:gd name="connsiteX11" fmla="*/ 2067950 w 4107766"/>
              <a:gd name="connsiteY11" fmla="*/ 379828 h 1336689"/>
              <a:gd name="connsiteX12" fmla="*/ 1969476 w 4107766"/>
              <a:gd name="connsiteY12" fmla="*/ 239151 h 1336689"/>
              <a:gd name="connsiteX13" fmla="*/ 1659987 w 4107766"/>
              <a:gd name="connsiteY13" fmla="*/ 703385 h 1336689"/>
              <a:gd name="connsiteX14" fmla="*/ 1519310 w 4107766"/>
              <a:gd name="connsiteY14" fmla="*/ 618978 h 1336689"/>
              <a:gd name="connsiteX15" fmla="*/ 1533378 w 4107766"/>
              <a:gd name="connsiteY15" fmla="*/ 1012874 h 1336689"/>
              <a:gd name="connsiteX16" fmla="*/ 1477107 w 4107766"/>
              <a:gd name="connsiteY16" fmla="*/ 1083212 h 1336689"/>
              <a:gd name="connsiteX17" fmla="*/ 1392701 w 4107766"/>
              <a:gd name="connsiteY17" fmla="*/ 858129 h 1336689"/>
              <a:gd name="connsiteX18" fmla="*/ 1378633 w 4107766"/>
              <a:gd name="connsiteY18" fmla="*/ 1125415 h 1336689"/>
              <a:gd name="connsiteX19" fmla="*/ 1209821 w 4107766"/>
              <a:gd name="connsiteY19" fmla="*/ 1336431 h 1336689"/>
              <a:gd name="connsiteX20" fmla="*/ 1237956 w 4107766"/>
              <a:gd name="connsiteY20" fmla="*/ 1083212 h 1336689"/>
              <a:gd name="connsiteX21" fmla="*/ 1125415 w 4107766"/>
              <a:gd name="connsiteY21" fmla="*/ 731520 h 1336689"/>
              <a:gd name="connsiteX22" fmla="*/ 1055076 w 4107766"/>
              <a:gd name="connsiteY22" fmla="*/ 1125415 h 1336689"/>
              <a:gd name="connsiteX23" fmla="*/ 914400 w 4107766"/>
              <a:gd name="connsiteY23" fmla="*/ 984738 h 1336689"/>
              <a:gd name="connsiteX24" fmla="*/ 815926 w 4107766"/>
              <a:gd name="connsiteY24" fmla="*/ 1012874 h 1336689"/>
              <a:gd name="connsiteX25" fmla="*/ 633046 w 4107766"/>
              <a:gd name="connsiteY25" fmla="*/ 872197 h 1336689"/>
              <a:gd name="connsiteX26" fmla="*/ 379827 w 4107766"/>
              <a:gd name="connsiteY26" fmla="*/ 900332 h 1336689"/>
              <a:gd name="connsiteX27" fmla="*/ 126609 w 4107766"/>
              <a:gd name="connsiteY27" fmla="*/ 956603 h 1336689"/>
              <a:gd name="connsiteX28" fmla="*/ 281353 w 4107766"/>
              <a:gd name="connsiteY28" fmla="*/ 1181686 h 1336689"/>
              <a:gd name="connsiteX29" fmla="*/ 0 w 4107766"/>
              <a:gd name="connsiteY29" fmla="*/ 1308295 h 1336689"/>
              <a:gd name="connsiteX30" fmla="*/ 0 w 4107766"/>
              <a:gd name="connsiteY30" fmla="*/ 1308295 h 1336689"/>
              <a:gd name="connsiteX0-1" fmla="*/ 4107766 w 4107766"/>
              <a:gd name="connsiteY0-2" fmla="*/ 0 h 1336689"/>
              <a:gd name="connsiteX1-3" fmla="*/ 3896750 w 4107766"/>
              <a:gd name="connsiteY1-4" fmla="*/ 56271 h 1336689"/>
              <a:gd name="connsiteX2-5" fmla="*/ 3727938 w 4107766"/>
              <a:gd name="connsiteY2-6" fmla="*/ 28135 h 1336689"/>
              <a:gd name="connsiteX3-7" fmla="*/ 3559126 w 4107766"/>
              <a:gd name="connsiteY3-8" fmla="*/ 154745 h 1336689"/>
              <a:gd name="connsiteX4-9" fmla="*/ 3151163 w 4107766"/>
              <a:gd name="connsiteY4-10" fmla="*/ 126609 h 1336689"/>
              <a:gd name="connsiteX5-11" fmla="*/ 2996418 w 4107766"/>
              <a:gd name="connsiteY5-12" fmla="*/ 267286 h 1336689"/>
              <a:gd name="connsiteX6-13" fmla="*/ 2757267 w 4107766"/>
              <a:gd name="connsiteY6-14" fmla="*/ 211015 h 1336689"/>
              <a:gd name="connsiteX7-15" fmla="*/ 2574387 w 4107766"/>
              <a:gd name="connsiteY7-16" fmla="*/ 295421 h 1336689"/>
              <a:gd name="connsiteX8-17" fmla="*/ 2461846 w 4107766"/>
              <a:gd name="connsiteY8-18" fmla="*/ 295421 h 1336689"/>
              <a:gd name="connsiteX9-19" fmla="*/ 2278966 w 4107766"/>
              <a:gd name="connsiteY9-20" fmla="*/ 323557 h 1336689"/>
              <a:gd name="connsiteX10-21" fmla="*/ 2250830 w 4107766"/>
              <a:gd name="connsiteY10-22" fmla="*/ 295421 h 1336689"/>
              <a:gd name="connsiteX11-23" fmla="*/ 2067950 w 4107766"/>
              <a:gd name="connsiteY11-24" fmla="*/ 379828 h 1336689"/>
              <a:gd name="connsiteX12-25" fmla="*/ 1969476 w 4107766"/>
              <a:gd name="connsiteY12-26" fmla="*/ 239151 h 1336689"/>
              <a:gd name="connsiteX13-27" fmla="*/ 1869431 w 4107766"/>
              <a:gd name="connsiteY13-28" fmla="*/ 557303 h 1336689"/>
              <a:gd name="connsiteX14-29" fmla="*/ 1659987 w 4107766"/>
              <a:gd name="connsiteY14-30" fmla="*/ 703385 h 1336689"/>
              <a:gd name="connsiteX15-31" fmla="*/ 1519310 w 4107766"/>
              <a:gd name="connsiteY15-32" fmla="*/ 618978 h 1336689"/>
              <a:gd name="connsiteX16-33" fmla="*/ 1533378 w 4107766"/>
              <a:gd name="connsiteY16-34" fmla="*/ 1012874 h 1336689"/>
              <a:gd name="connsiteX17-35" fmla="*/ 1477107 w 4107766"/>
              <a:gd name="connsiteY17-36" fmla="*/ 1083212 h 1336689"/>
              <a:gd name="connsiteX18-37" fmla="*/ 1392701 w 4107766"/>
              <a:gd name="connsiteY18-38" fmla="*/ 858129 h 1336689"/>
              <a:gd name="connsiteX19-39" fmla="*/ 1378633 w 4107766"/>
              <a:gd name="connsiteY19-40" fmla="*/ 1125415 h 1336689"/>
              <a:gd name="connsiteX20-41" fmla="*/ 1209821 w 4107766"/>
              <a:gd name="connsiteY20-42" fmla="*/ 1336431 h 1336689"/>
              <a:gd name="connsiteX21-43" fmla="*/ 1237956 w 4107766"/>
              <a:gd name="connsiteY21-44" fmla="*/ 1083212 h 1336689"/>
              <a:gd name="connsiteX22-45" fmla="*/ 1125415 w 4107766"/>
              <a:gd name="connsiteY22-46" fmla="*/ 731520 h 1336689"/>
              <a:gd name="connsiteX23-47" fmla="*/ 1055076 w 4107766"/>
              <a:gd name="connsiteY23-48" fmla="*/ 1125415 h 1336689"/>
              <a:gd name="connsiteX24-49" fmla="*/ 914400 w 4107766"/>
              <a:gd name="connsiteY24-50" fmla="*/ 984738 h 1336689"/>
              <a:gd name="connsiteX25-51" fmla="*/ 815926 w 4107766"/>
              <a:gd name="connsiteY25-52" fmla="*/ 1012874 h 1336689"/>
              <a:gd name="connsiteX26-53" fmla="*/ 633046 w 4107766"/>
              <a:gd name="connsiteY26-54" fmla="*/ 872197 h 1336689"/>
              <a:gd name="connsiteX27-55" fmla="*/ 379827 w 4107766"/>
              <a:gd name="connsiteY27-56" fmla="*/ 900332 h 1336689"/>
              <a:gd name="connsiteX28-57" fmla="*/ 126609 w 4107766"/>
              <a:gd name="connsiteY28-58" fmla="*/ 956603 h 1336689"/>
              <a:gd name="connsiteX29-59" fmla="*/ 281353 w 4107766"/>
              <a:gd name="connsiteY29-60" fmla="*/ 1181686 h 1336689"/>
              <a:gd name="connsiteX30-61" fmla="*/ 0 w 4107766"/>
              <a:gd name="connsiteY30-62" fmla="*/ 1308295 h 1336689"/>
              <a:gd name="connsiteX31" fmla="*/ 0 w 4107766"/>
              <a:gd name="connsiteY31" fmla="*/ 1308295 h 1336689"/>
              <a:gd name="connsiteX0-63" fmla="*/ 4107766 w 4107766"/>
              <a:gd name="connsiteY0-64" fmla="*/ 0 h 1336689"/>
              <a:gd name="connsiteX1-65" fmla="*/ 3896750 w 4107766"/>
              <a:gd name="connsiteY1-66" fmla="*/ 56271 h 1336689"/>
              <a:gd name="connsiteX2-67" fmla="*/ 3727938 w 4107766"/>
              <a:gd name="connsiteY2-68" fmla="*/ 28135 h 1336689"/>
              <a:gd name="connsiteX3-69" fmla="*/ 3559126 w 4107766"/>
              <a:gd name="connsiteY3-70" fmla="*/ 154745 h 1336689"/>
              <a:gd name="connsiteX4-71" fmla="*/ 3151163 w 4107766"/>
              <a:gd name="connsiteY4-72" fmla="*/ 126609 h 1336689"/>
              <a:gd name="connsiteX5-73" fmla="*/ 2996418 w 4107766"/>
              <a:gd name="connsiteY5-74" fmla="*/ 267286 h 1336689"/>
              <a:gd name="connsiteX6-75" fmla="*/ 2757267 w 4107766"/>
              <a:gd name="connsiteY6-76" fmla="*/ 211015 h 1336689"/>
              <a:gd name="connsiteX7-77" fmla="*/ 2574387 w 4107766"/>
              <a:gd name="connsiteY7-78" fmla="*/ 295421 h 1336689"/>
              <a:gd name="connsiteX8-79" fmla="*/ 2461846 w 4107766"/>
              <a:gd name="connsiteY8-80" fmla="*/ 295421 h 1336689"/>
              <a:gd name="connsiteX9-81" fmla="*/ 2278966 w 4107766"/>
              <a:gd name="connsiteY9-82" fmla="*/ 323557 h 1336689"/>
              <a:gd name="connsiteX10-83" fmla="*/ 2250830 w 4107766"/>
              <a:gd name="connsiteY10-84" fmla="*/ 295421 h 1336689"/>
              <a:gd name="connsiteX11-85" fmla="*/ 2067950 w 4107766"/>
              <a:gd name="connsiteY11-86" fmla="*/ 379828 h 1336689"/>
              <a:gd name="connsiteX12-87" fmla="*/ 1969476 w 4107766"/>
              <a:gd name="connsiteY12-88" fmla="*/ 239151 h 1336689"/>
              <a:gd name="connsiteX13-89" fmla="*/ 1869431 w 4107766"/>
              <a:gd name="connsiteY13-90" fmla="*/ 557303 h 1336689"/>
              <a:gd name="connsiteX14-91" fmla="*/ 1659987 w 4107766"/>
              <a:gd name="connsiteY14-92" fmla="*/ 703385 h 1336689"/>
              <a:gd name="connsiteX15-93" fmla="*/ 1519310 w 4107766"/>
              <a:gd name="connsiteY15-94" fmla="*/ 618978 h 1336689"/>
              <a:gd name="connsiteX16-95" fmla="*/ 1533378 w 4107766"/>
              <a:gd name="connsiteY16-96" fmla="*/ 1012874 h 1336689"/>
              <a:gd name="connsiteX17-97" fmla="*/ 1477107 w 4107766"/>
              <a:gd name="connsiteY17-98" fmla="*/ 1083212 h 1336689"/>
              <a:gd name="connsiteX18-99" fmla="*/ 1392701 w 4107766"/>
              <a:gd name="connsiteY18-100" fmla="*/ 858129 h 1336689"/>
              <a:gd name="connsiteX19-101" fmla="*/ 1378633 w 4107766"/>
              <a:gd name="connsiteY19-102" fmla="*/ 1125415 h 1336689"/>
              <a:gd name="connsiteX20-103" fmla="*/ 1209821 w 4107766"/>
              <a:gd name="connsiteY20-104" fmla="*/ 1336431 h 1336689"/>
              <a:gd name="connsiteX21-105" fmla="*/ 1237956 w 4107766"/>
              <a:gd name="connsiteY21-106" fmla="*/ 1083212 h 1336689"/>
              <a:gd name="connsiteX22-107" fmla="*/ 1125415 w 4107766"/>
              <a:gd name="connsiteY22-108" fmla="*/ 731520 h 1336689"/>
              <a:gd name="connsiteX23-109" fmla="*/ 1055076 w 4107766"/>
              <a:gd name="connsiteY23-110" fmla="*/ 1125415 h 1336689"/>
              <a:gd name="connsiteX24-111" fmla="*/ 914400 w 4107766"/>
              <a:gd name="connsiteY24-112" fmla="*/ 984738 h 1336689"/>
              <a:gd name="connsiteX25-113" fmla="*/ 815926 w 4107766"/>
              <a:gd name="connsiteY25-114" fmla="*/ 1012874 h 1336689"/>
              <a:gd name="connsiteX26-115" fmla="*/ 633046 w 4107766"/>
              <a:gd name="connsiteY26-116" fmla="*/ 872197 h 1336689"/>
              <a:gd name="connsiteX27-117" fmla="*/ 379827 w 4107766"/>
              <a:gd name="connsiteY27-118" fmla="*/ 900332 h 1336689"/>
              <a:gd name="connsiteX28-119" fmla="*/ 126609 w 4107766"/>
              <a:gd name="connsiteY28-120" fmla="*/ 956603 h 1336689"/>
              <a:gd name="connsiteX29-121" fmla="*/ 281353 w 4107766"/>
              <a:gd name="connsiteY29-122" fmla="*/ 1181686 h 1336689"/>
              <a:gd name="connsiteX30-123" fmla="*/ 0 w 4107766"/>
              <a:gd name="connsiteY30-124" fmla="*/ 1308295 h 1336689"/>
              <a:gd name="connsiteX31-125" fmla="*/ 0 w 4107766"/>
              <a:gd name="connsiteY31-126" fmla="*/ 1308295 h 133668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  <a:cxn ang="0">
                <a:pos x="connsiteX26-53" y="connsiteY26-54"/>
              </a:cxn>
              <a:cxn ang="0">
                <a:pos x="connsiteX27-55" y="connsiteY27-56"/>
              </a:cxn>
              <a:cxn ang="0">
                <a:pos x="connsiteX28-57" y="connsiteY28-58"/>
              </a:cxn>
              <a:cxn ang="0">
                <a:pos x="connsiteX29-59" y="connsiteY29-60"/>
              </a:cxn>
              <a:cxn ang="0">
                <a:pos x="connsiteX30-61" y="connsiteY30-62"/>
              </a:cxn>
              <a:cxn ang="0">
                <a:pos x="connsiteX31-125" y="connsiteY31-126"/>
              </a:cxn>
            </a:cxnLst>
            <a:rect l="l" t="t" r="r" b="b"/>
            <a:pathLst>
              <a:path w="4107766" h="1336689">
                <a:moveTo>
                  <a:pt x="4107766" y="0"/>
                </a:moveTo>
                <a:cubicBezTo>
                  <a:pt x="4033910" y="25791"/>
                  <a:pt x="3960055" y="51582"/>
                  <a:pt x="3896750" y="56271"/>
                </a:cubicBezTo>
                <a:cubicBezTo>
                  <a:pt x="3833445" y="60960"/>
                  <a:pt x="3784209" y="11723"/>
                  <a:pt x="3727938" y="28135"/>
                </a:cubicBezTo>
                <a:cubicBezTo>
                  <a:pt x="3671667" y="44547"/>
                  <a:pt x="3655255" y="138333"/>
                  <a:pt x="3559126" y="154745"/>
                </a:cubicBezTo>
                <a:cubicBezTo>
                  <a:pt x="3462997" y="171157"/>
                  <a:pt x="3244948" y="107852"/>
                  <a:pt x="3151163" y="126609"/>
                </a:cubicBezTo>
                <a:cubicBezTo>
                  <a:pt x="3057378" y="145366"/>
                  <a:pt x="3062067" y="253218"/>
                  <a:pt x="2996418" y="267286"/>
                </a:cubicBezTo>
                <a:cubicBezTo>
                  <a:pt x="2930769" y="281354"/>
                  <a:pt x="2827605" y="206326"/>
                  <a:pt x="2757267" y="211015"/>
                </a:cubicBezTo>
                <a:cubicBezTo>
                  <a:pt x="2686928" y="215704"/>
                  <a:pt x="2623624" y="281353"/>
                  <a:pt x="2574387" y="295421"/>
                </a:cubicBezTo>
                <a:cubicBezTo>
                  <a:pt x="2525150" y="309489"/>
                  <a:pt x="2511083" y="290732"/>
                  <a:pt x="2461846" y="295421"/>
                </a:cubicBezTo>
                <a:cubicBezTo>
                  <a:pt x="2412609" y="300110"/>
                  <a:pt x="2314135" y="323557"/>
                  <a:pt x="2278966" y="323557"/>
                </a:cubicBezTo>
                <a:cubicBezTo>
                  <a:pt x="2243797" y="323557"/>
                  <a:pt x="2285999" y="286043"/>
                  <a:pt x="2250830" y="295421"/>
                </a:cubicBezTo>
                <a:cubicBezTo>
                  <a:pt x="2215661" y="304799"/>
                  <a:pt x="2114842" y="389206"/>
                  <a:pt x="2067950" y="379828"/>
                </a:cubicBezTo>
                <a:cubicBezTo>
                  <a:pt x="2021058" y="370450"/>
                  <a:pt x="2028540" y="222375"/>
                  <a:pt x="1969476" y="239151"/>
                </a:cubicBezTo>
                <a:cubicBezTo>
                  <a:pt x="1910412" y="255927"/>
                  <a:pt x="1921012" y="479931"/>
                  <a:pt x="1869431" y="557303"/>
                </a:cubicBezTo>
                <a:cubicBezTo>
                  <a:pt x="1817850" y="634675"/>
                  <a:pt x="1718340" y="693106"/>
                  <a:pt x="1659987" y="703385"/>
                </a:cubicBezTo>
                <a:cubicBezTo>
                  <a:pt x="1601634" y="713664"/>
                  <a:pt x="1540411" y="567397"/>
                  <a:pt x="1519310" y="618978"/>
                </a:cubicBezTo>
                <a:cubicBezTo>
                  <a:pt x="1498209" y="670559"/>
                  <a:pt x="1540412" y="935502"/>
                  <a:pt x="1533378" y="1012874"/>
                </a:cubicBezTo>
                <a:cubicBezTo>
                  <a:pt x="1526344" y="1090246"/>
                  <a:pt x="1500553" y="1109003"/>
                  <a:pt x="1477107" y="1083212"/>
                </a:cubicBezTo>
                <a:cubicBezTo>
                  <a:pt x="1453661" y="1057421"/>
                  <a:pt x="1409113" y="851095"/>
                  <a:pt x="1392701" y="858129"/>
                </a:cubicBezTo>
                <a:cubicBezTo>
                  <a:pt x="1376289" y="865163"/>
                  <a:pt x="1409113" y="1045698"/>
                  <a:pt x="1378633" y="1125415"/>
                </a:cubicBezTo>
                <a:cubicBezTo>
                  <a:pt x="1348153" y="1205132"/>
                  <a:pt x="1233267" y="1343465"/>
                  <a:pt x="1209821" y="1336431"/>
                </a:cubicBezTo>
                <a:cubicBezTo>
                  <a:pt x="1186375" y="1329397"/>
                  <a:pt x="1252024" y="1184031"/>
                  <a:pt x="1237956" y="1083212"/>
                </a:cubicBezTo>
                <a:cubicBezTo>
                  <a:pt x="1223888" y="982394"/>
                  <a:pt x="1155895" y="724486"/>
                  <a:pt x="1125415" y="731520"/>
                </a:cubicBezTo>
                <a:cubicBezTo>
                  <a:pt x="1094935" y="738554"/>
                  <a:pt x="1090245" y="1083212"/>
                  <a:pt x="1055076" y="1125415"/>
                </a:cubicBezTo>
                <a:cubicBezTo>
                  <a:pt x="1019907" y="1167618"/>
                  <a:pt x="954258" y="1003495"/>
                  <a:pt x="914400" y="984738"/>
                </a:cubicBezTo>
                <a:cubicBezTo>
                  <a:pt x="874542" y="965981"/>
                  <a:pt x="862818" y="1031631"/>
                  <a:pt x="815926" y="1012874"/>
                </a:cubicBezTo>
                <a:cubicBezTo>
                  <a:pt x="769034" y="994117"/>
                  <a:pt x="705729" y="890954"/>
                  <a:pt x="633046" y="872197"/>
                </a:cubicBezTo>
                <a:cubicBezTo>
                  <a:pt x="560363" y="853440"/>
                  <a:pt x="464233" y="886264"/>
                  <a:pt x="379827" y="900332"/>
                </a:cubicBezTo>
                <a:cubicBezTo>
                  <a:pt x="295421" y="914400"/>
                  <a:pt x="143021" y="909711"/>
                  <a:pt x="126609" y="956603"/>
                </a:cubicBezTo>
                <a:cubicBezTo>
                  <a:pt x="110197" y="1003495"/>
                  <a:pt x="302454" y="1123071"/>
                  <a:pt x="281353" y="1181686"/>
                </a:cubicBezTo>
                <a:cubicBezTo>
                  <a:pt x="260252" y="1240301"/>
                  <a:pt x="0" y="1308295"/>
                  <a:pt x="0" y="1308295"/>
                </a:cubicBezTo>
                <a:lnTo>
                  <a:pt x="0" y="1308295"/>
                </a:lnTo>
              </a:path>
            </a:pathLst>
          </a:custGeom>
          <a:noFill/>
          <a:ln w="38100">
            <a:solidFill>
              <a:srgbClr val="C00000"/>
            </a:solidFill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8109494" y="2911645"/>
            <a:ext cx="905360" cy="461665"/>
            <a:chOff x="950020" y="451341"/>
            <a:chExt cx="905360" cy="461665"/>
          </a:xfrm>
        </p:grpSpPr>
        <p:sp>
          <p:nvSpPr>
            <p:cNvPr id="8" name="线形标注 2(带边框和强调线) 21"/>
            <p:cNvSpPr/>
            <p:nvPr/>
          </p:nvSpPr>
          <p:spPr>
            <a:xfrm rot="10800000">
              <a:off x="950020" y="464460"/>
              <a:ext cx="905360" cy="435428"/>
            </a:xfrm>
            <a:prstGeom prst="accentBorderCallout2">
              <a:avLst>
                <a:gd name="adj1" fmla="val 18750"/>
                <a:gd name="adj2" fmla="val -8333"/>
                <a:gd name="adj3" fmla="val 18750"/>
                <a:gd name="adj4" fmla="val -16667"/>
                <a:gd name="adj5" fmla="val -65681"/>
                <a:gd name="adj6" fmla="val -55812"/>
              </a:avLst>
            </a:prstGeom>
            <a:solidFill>
              <a:srgbClr val="C00000"/>
            </a:solidFill>
            <a:ln>
              <a:solidFill>
                <a:srgbClr val="C00000"/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1002589" y="451341"/>
              <a:ext cx="80022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2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淮河</a:t>
              </a:r>
              <a:endPara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105201" y="3538048"/>
            <a:ext cx="2646879" cy="461665"/>
            <a:chOff x="615653" y="451341"/>
            <a:chExt cx="2069695" cy="461665"/>
          </a:xfrm>
        </p:grpSpPr>
        <p:sp>
          <p:nvSpPr>
            <p:cNvPr id="11" name="线形标注 2(带边框和强调线) 24"/>
            <p:cNvSpPr/>
            <p:nvPr/>
          </p:nvSpPr>
          <p:spPr>
            <a:xfrm rot="10800000">
              <a:off x="647119" y="464460"/>
              <a:ext cx="2038229" cy="435428"/>
            </a:xfrm>
            <a:prstGeom prst="accentBorderCallout2">
              <a:avLst>
                <a:gd name="adj1" fmla="val 18750"/>
                <a:gd name="adj2" fmla="val -8333"/>
                <a:gd name="adj3" fmla="val 18750"/>
                <a:gd name="adj4" fmla="val -16667"/>
                <a:gd name="adj5" fmla="val -78971"/>
                <a:gd name="adj6" fmla="val -23274"/>
              </a:avLst>
            </a:prstGeom>
            <a:solidFill>
              <a:srgbClr val="C00000"/>
            </a:solidFill>
            <a:ln>
              <a:solidFill>
                <a:srgbClr val="C00000"/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615653" y="451341"/>
              <a:ext cx="206969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24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青藏高原东南边缘</a:t>
              </a:r>
              <a:endPara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10228571" y="3300069"/>
            <a:ext cx="7248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0</a:t>
            </a:r>
            <a:r>
              <a:rPr lang="zh-CN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℃</a:t>
            </a:r>
            <a:endParaRPr lang="zh-CN" altLang="en-US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线形标注 2(带边框和强调线) 28"/>
          <p:cNvSpPr/>
          <p:nvPr/>
        </p:nvSpPr>
        <p:spPr>
          <a:xfrm>
            <a:off x="8825210" y="4180772"/>
            <a:ext cx="905360" cy="435428"/>
          </a:xfrm>
          <a:prstGeom prst="accent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-65681"/>
              <a:gd name="adj6" fmla="val -55812"/>
            </a:avLst>
          </a:prstGeom>
          <a:solidFill>
            <a:srgbClr val="C00000"/>
          </a:solidFill>
          <a:ln>
            <a:solidFill>
              <a:srgbClr val="C00000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4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秦岭</a:t>
            </a:r>
            <a:endParaRPr lang="zh-CN" altLang="en-US" sz="24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828111" y="706103"/>
            <a:ext cx="3400460" cy="874407"/>
            <a:chOff x="7036901" y="164838"/>
            <a:chExt cx="3400460" cy="874407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8825210" y="559274"/>
              <a:ext cx="1011647" cy="0"/>
            </a:xfrm>
            <a:prstGeom prst="line">
              <a:avLst/>
            </a:prstGeom>
            <a:ln w="127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文本框 21"/>
            <p:cNvSpPr txBox="1"/>
            <p:nvPr/>
          </p:nvSpPr>
          <p:spPr>
            <a:xfrm>
              <a:off x="7036901" y="164838"/>
              <a:ext cx="1716523" cy="8744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r>
                <a:rPr lang="zh-CN" altLang="en-US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月平均气温最低值</a:t>
              </a:r>
              <a:r>
                <a:rPr lang="en-US" altLang="zh-CN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-30.9</a:t>
              </a:r>
              <a:r>
                <a:rPr lang="zh-CN" altLang="en-US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℃</a:t>
              </a:r>
              <a:endParaRPr lang="zh-CN" altLang="en-US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9712483" y="492201"/>
              <a:ext cx="724878" cy="542257"/>
              <a:chOff x="9712483" y="492201"/>
              <a:chExt cx="724878" cy="542257"/>
            </a:xfrm>
          </p:grpSpPr>
          <p:sp>
            <p:nvSpPr>
              <p:cNvPr id="15" name="椭圆 14"/>
              <p:cNvSpPr/>
              <p:nvPr/>
            </p:nvSpPr>
            <p:spPr>
              <a:xfrm>
                <a:off x="9836857" y="492201"/>
                <a:ext cx="134146" cy="13414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文本框 22"/>
              <p:cNvSpPr txBox="1"/>
              <p:nvPr/>
            </p:nvSpPr>
            <p:spPr>
              <a:xfrm>
                <a:off x="9712483" y="665126"/>
                <a:ext cx="72487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漠河</a:t>
                </a:r>
                <a:endPara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25" name="直接连接符 24"/>
            <p:cNvCxnSpPr/>
            <p:nvPr/>
          </p:nvCxnSpPr>
          <p:spPr>
            <a:xfrm>
              <a:off x="8828583" y="256693"/>
              <a:ext cx="0" cy="642130"/>
            </a:xfrm>
            <a:prstGeom prst="line">
              <a:avLst/>
            </a:prstGeom>
            <a:ln w="127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组合 37"/>
          <p:cNvGrpSpPr/>
          <p:nvPr/>
        </p:nvGrpSpPr>
        <p:grpSpPr>
          <a:xfrm>
            <a:off x="5712411" y="5427569"/>
            <a:ext cx="3966253" cy="874407"/>
            <a:chOff x="5764317" y="5781766"/>
            <a:chExt cx="3966253" cy="874407"/>
          </a:xfrm>
        </p:grpSpPr>
        <p:cxnSp>
          <p:nvCxnSpPr>
            <p:cNvPr id="30" name="直接连接符 29"/>
            <p:cNvCxnSpPr>
              <a:endCxn id="34" idx="2"/>
            </p:cNvCxnSpPr>
            <p:nvPr/>
          </p:nvCxnSpPr>
          <p:spPr>
            <a:xfrm flipV="1">
              <a:off x="7669112" y="6151897"/>
              <a:ext cx="1179724" cy="67073"/>
            </a:xfrm>
            <a:prstGeom prst="line">
              <a:avLst/>
            </a:prstGeom>
            <a:ln w="127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文本框 30"/>
            <p:cNvSpPr txBox="1"/>
            <p:nvPr/>
          </p:nvSpPr>
          <p:spPr>
            <a:xfrm>
              <a:off x="5764317" y="5781766"/>
              <a:ext cx="1833010" cy="8744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r>
                <a:rPr lang="zh-CN" altLang="en-US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月平均气温最低值</a:t>
              </a:r>
              <a:r>
                <a:rPr lang="en-US" altLang="zh-CN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16-20</a:t>
              </a:r>
              <a:r>
                <a:rPr lang="zh-CN" altLang="en-US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℃</a:t>
              </a:r>
              <a:endParaRPr lang="zh-CN" altLang="en-US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8848836" y="6084824"/>
              <a:ext cx="881734" cy="437204"/>
              <a:chOff x="10008307" y="602041"/>
              <a:chExt cx="881734" cy="437204"/>
            </a:xfrm>
          </p:grpSpPr>
          <p:sp>
            <p:nvSpPr>
              <p:cNvPr id="34" name="椭圆 33"/>
              <p:cNvSpPr/>
              <p:nvPr/>
            </p:nvSpPr>
            <p:spPr>
              <a:xfrm>
                <a:off x="10008307" y="602041"/>
                <a:ext cx="134146" cy="13414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10165163" y="669913"/>
                <a:ext cx="72487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>
                    <a:solidFill>
                      <a:srgbClr val="00206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海口</a:t>
                </a:r>
                <a:endParaRPr lang="zh-CN" altLang="en-US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33" name="直接连接符 32"/>
            <p:cNvCxnSpPr/>
            <p:nvPr/>
          </p:nvCxnSpPr>
          <p:spPr>
            <a:xfrm>
              <a:off x="7669112" y="5897905"/>
              <a:ext cx="0" cy="642130"/>
            </a:xfrm>
            <a:prstGeom prst="line">
              <a:avLst/>
            </a:prstGeom>
            <a:ln w="127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文本框 38"/>
          <p:cNvSpPr txBox="1"/>
          <p:nvPr/>
        </p:nvSpPr>
        <p:spPr>
          <a:xfrm>
            <a:off x="489020" y="2583698"/>
            <a:ext cx="2999456" cy="1689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读图计算：</a:t>
            </a:r>
            <a:endParaRPr lang="en-US" altLang="zh-CN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在图中计算出漠河与海南岛一月的温差。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339398" y="603042"/>
            <a:ext cx="3699202" cy="782402"/>
            <a:chOff x="339398" y="603042"/>
            <a:chExt cx="3699202" cy="782402"/>
          </a:xfrm>
        </p:grpSpPr>
        <p:sp>
          <p:nvSpPr>
            <p:cNvPr id="41" name="矩形 40"/>
            <p:cNvSpPr/>
            <p:nvPr/>
          </p:nvSpPr>
          <p:spPr>
            <a:xfrm>
              <a:off x="423449" y="603042"/>
              <a:ext cx="3470249" cy="782402"/>
            </a:xfrm>
            <a:prstGeom prst="rect">
              <a:avLst/>
            </a:prstGeom>
            <a:noFill/>
            <a:ln w="571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矩形 41"/>
            <p:cNvSpPr/>
            <p:nvPr/>
          </p:nvSpPr>
          <p:spPr>
            <a:xfrm>
              <a:off x="339398" y="770009"/>
              <a:ext cx="3699202" cy="44846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" name="矩形 3"/>
          <p:cNvSpPr/>
          <p:nvPr/>
        </p:nvSpPr>
        <p:spPr>
          <a:xfrm>
            <a:off x="450413" y="734112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002060"/>
                </a:solidFill>
                <a:latin typeface="Verdana" panose="020B0604030504040204"/>
                <a:ea typeface="微软雅黑" panose="020B0503020204020204" pitchFamily="34" charset="-122"/>
              </a:rPr>
              <a:t>中国一月气温分布图</a:t>
            </a:r>
            <a:endParaRPr lang="en-US" altLang="zh-CN" sz="2800" b="1" dirty="0">
              <a:solidFill>
                <a:srgbClr val="002060"/>
              </a:solidFill>
              <a:latin typeface="Verdana" panose="020B0604030504040204"/>
              <a:ea typeface="微软雅黑" panose="020B0503020204020204" pitchFamily="34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 advTm="8824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/>
      <p:bldP spid="14" grpId="0" animBg="1"/>
      <p:bldP spid="3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3-2中国7月平均气温副本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74" y="886191"/>
            <a:ext cx="6316938" cy="501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组合 7"/>
          <p:cNvGrpSpPr/>
          <p:nvPr/>
        </p:nvGrpSpPr>
        <p:grpSpPr>
          <a:xfrm>
            <a:off x="4351723" y="1341881"/>
            <a:ext cx="3555754" cy="1540291"/>
            <a:chOff x="5987483" y="164838"/>
            <a:chExt cx="3555754" cy="1540291"/>
          </a:xfrm>
        </p:grpSpPr>
        <p:cxnSp>
          <p:nvCxnSpPr>
            <p:cNvPr id="9" name="直接连接符 8"/>
            <p:cNvCxnSpPr>
              <a:endCxn id="13" idx="1"/>
            </p:cNvCxnSpPr>
            <p:nvPr/>
          </p:nvCxnSpPr>
          <p:spPr>
            <a:xfrm>
              <a:off x="7704006" y="559274"/>
              <a:ext cx="1018997" cy="616271"/>
            </a:xfrm>
            <a:prstGeom prst="line">
              <a:avLst/>
            </a:prstGeom>
            <a:ln w="127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本框 9"/>
            <p:cNvSpPr txBox="1"/>
            <p:nvPr/>
          </p:nvSpPr>
          <p:spPr>
            <a:xfrm>
              <a:off x="5987483" y="164838"/>
              <a:ext cx="1716523" cy="8744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zh-CN" altLang="en-US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月平均气温最高值</a:t>
              </a:r>
              <a:r>
                <a:rPr lang="en-US" altLang="zh-CN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32.7</a:t>
              </a:r>
              <a:r>
                <a:rPr lang="zh-CN" altLang="en-US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℃</a:t>
              </a:r>
              <a:endParaRPr lang="zh-CN" altLang="en-US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8605042" y="1155900"/>
              <a:ext cx="938195" cy="549229"/>
              <a:chOff x="8605042" y="1155900"/>
              <a:chExt cx="938195" cy="549229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8703358" y="1155900"/>
                <a:ext cx="134146" cy="134146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8605042" y="1335797"/>
                <a:ext cx="93819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b="1" dirty="0">
                    <a:solidFill>
                      <a:srgbClr val="00206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吐鲁番</a:t>
                </a:r>
                <a:endParaRPr lang="zh-CN" altLang="en-US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12" name="直接连接符 11"/>
            <p:cNvCxnSpPr/>
            <p:nvPr/>
          </p:nvCxnSpPr>
          <p:spPr>
            <a:xfrm>
              <a:off x="7704006" y="287866"/>
              <a:ext cx="0" cy="642130"/>
            </a:xfrm>
            <a:prstGeom prst="line">
              <a:avLst/>
            </a:prstGeom>
            <a:ln w="1270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文本框 15"/>
          <p:cNvSpPr txBox="1"/>
          <p:nvPr/>
        </p:nvSpPr>
        <p:spPr>
          <a:xfrm>
            <a:off x="681633" y="1622563"/>
            <a:ext cx="3347818" cy="1689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读图分析：</a:t>
            </a:r>
            <a:endParaRPr lang="en-US" altLang="zh-CN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我国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月平均气温最高值出现在吐鲁番的原因。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339398" y="603042"/>
            <a:ext cx="3699202" cy="782402"/>
            <a:chOff x="339398" y="603042"/>
            <a:chExt cx="3699202" cy="782402"/>
          </a:xfrm>
        </p:grpSpPr>
        <p:sp>
          <p:nvSpPr>
            <p:cNvPr id="18" name="矩形 17"/>
            <p:cNvSpPr/>
            <p:nvPr/>
          </p:nvSpPr>
          <p:spPr>
            <a:xfrm>
              <a:off x="423449" y="603042"/>
              <a:ext cx="3470249" cy="782402"/>
            </a:xfrm>
            <a:prstGeom prst="rect">
              <a:avLst/>
            </a:prstGeom>
            <a:noFill/>
            <a:ln w="571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339398" y="770009"/>
              <a:ext cx="3699202" cy="44846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矩形 5"/>
          <p:cNvSpPr/>
          <p:nvPr/>
        </p:nvSpPr>
        <p:spPr>
          <a:xfrm>
            <a:off x="450413" y="732632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002060"/>
                </a:solidFill>
                <a:latin typeface="Verdana" panose="020B0604030504040204"/>
                <a:ea typeface="微软雅黑" panose="020B0503020204020204" pitchFamily="34" charset="-122"/>
              </a:rPr>
              <a:t>中国七月气温分布图</a:t>
            </a:r>
            <a:endParaRPr lang="en-US" altLang="zh-CN" sz="2800" b="1" dirty="0">
              <a:solidFill>
                <a:srgbClr val="002060"/>
              </a:solidFill>
              <a:latin typeface="Verdana" panose="020B0604030504040204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51246" y="3546386"/>
            <a:ext cx="4875791" cy="2807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0" i="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①吐鲁番盆地低洼而闭塞</a:t>
            </a:r>
            <a:r>
              <a:rPr lang="en-US" altLang="zh-CN" sz="2000" b="0" i="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000" b="0" i="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 云量少</a:t>
            </a:r>
            <a:r>
              <a:rPr lang="en-US" altLang="zh-CN" sz="2000" b="0" i="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000" b="0" i="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太阳辐射强</a:t>
            </a:r>
            <a:r>
              <a:rPr lang="en-US" altLang="zh-CN" sz="2000" b="0" i="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000" b="0" i="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空气受热增温后</a:t>
            </a:r>
            <a:r>
              <a:rPr lang="en-US" altLang="zh-CN" sz="2000" b="0" i="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2000" b="0" i="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不易散热降温。</a:t>
            </a:r>
            <a:br>
              <a:rPr lang="zh-CN" altLang="en-US" sz="20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2000" b="0" i="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②长期受大陆高气压控制，气流下沉，气候干燥少雨，晴天多。</a:t>
            </a:r>
            <a:br>
              <a:rPr lang="zh-CN" altLang="en-US" sz="2000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2000" b="0" i="0" dirty="0">
                <a:solidFill>
                  <a:srgbClr val="C0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③深居内陆，远离海洋，受海洋影响小，温度升高块。</a:t>
            </a:r>
            <a:endParaRPr lang="zh-CN" altLang="en-US" sz="200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 advTm="4236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7000306" y="2904288"/>
            <a:ext cx="4997730" cy="241585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74" y="1537855"/>
            <a:ext cx="6656432" cy="499232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422073" y="207818"/>
            <a:ext cx="2119745" cy="6650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7083434" y="2904288"/>
            <a:ext cx="4847820" cy="2250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积温：</a:t>
            </a:r>
            <a:endParaRPr lang="en-US" altLang="zh-CN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某一段时间内逐日平均气温≥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10℃</a:t>
            </a:r>
            <a:r>
              <a: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持续期间日平均气温的总和，即活动温度总和，简称积温。</a:t>
            </a:r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66" b="3466"/>
          <a:stretch>
            <a:fillRect/>
          </a:stretch>
        </p:blipFill>
        <p:spPr>
          <a:xfrm>
            <a:off x="8327085" y="839378"/>
            <a:ext cx="3670951" cy="2064910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339398" y="603042"/>
            <a:ext cx="3699202" cy="782402"/>
            <a:chOff x="339398" y="603042"/>
            <a:chExt cx="3699202" cy="782402"/>
          </a:xfrm>
        </p:grpSpPr>
        <p:sp>
          <p:nvSpPr>
            <p:cNvPr id="12" name="矩形 11"/>
            <p:cNvSpPr/>
            <p:nvPr/>
          </p:nvSpPr>
          <p:spPr>
            <a:xfrm>
              <a:off x="423449" y="603042"/>
              <a:ext cx="3470249" cy="782402"/>
            </a:xfrm>
            <a:prstGeom prst="rect">
              <a:avLst/>
            </a:prstGeom>
            <a:noFill/>
            <a:ln w="57150"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339398" y="770009"/>
              <a:ext cx="3699202" cy="44846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450413" y="732632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002060"/>
                </a:solidFill>
                <a:latin typeface="Verdana" panose="020B0604030504040204"/>
                <a:ea typeface="微软雅黑" panose="020B0503020204020204" pitchFamily="34" charset="-122"/>
              </a:rPr>
              <a:t>中国的温度带分布图</a:t>
            </a:r>
            <a:endParaRPr lang="en-US" altLang="zh-CN" sz="2800" b="1" dirty="0">
              <a:solidFill>
                <a:srgbClr val="002060"/>
              </a:solidFill>
              <a:latin typeface="Verdana" panose="020B0604030504040204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 advTm="2056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h.hiphotos.baidu.com/zhidao/wh%3D450%2C600/sign=391a48518794a4c20a76ef2f3bc437e3/e4dde71190ef76c6487d52759d16fdfaae5167c5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215" y="1329708"/>
            <a:ext cx="6016698" cy="4532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1040478" y="442141"/>
            <a:ext cx="100110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中国三大自然区</a:t>
            </a: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</a:t>
            </a:r>
            <a:r>
              <a:rPr lang="en-US" altLang="zh-CN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4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中国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四大地理区域</a:t>
            </a:r>
            <a:endParaRPr lang="zh-CN" altLang="en-US" sz="4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Picture 2" descr="https://timgsa.baidu.com/timg?image&amp;quality=80&amp;size=b9999_10000&amp;sec=1593489920606&amp;di=25a721ff8e6ae68f7d3b30a7d2fc6319&amp;imgtype=0&amp;src=http%3A%2F%2Fh.hiphotos.baidu.com%2Fzhidao%2Fpic%2Fitem%2Fb90e7bec54e736d198df73799b504fc2d46269f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905" y="1314960"/>
            <a:ext cx="5980095" cy="4687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423936" y="6135328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划分依据：地形、气候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851803" y="6135328"/>
            <a:ext cx="63401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划分依据：地形、气候、农业生产、居民生活</a:t>
            </a:r>
            <a:endParaRPr lang="zh-CN" altLang="en-US" sz="240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3-2中国年降水量分布副本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9411" y="600518"/>
            <a:ext cx="6802525" cy="5387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422522" y="1218817"/>
            <a:ext cx="47099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东南沿海多，西北内陆少</a:t>
            </a:r>
            <a:r>
              <a:rPr lang="zh-CN" altLang="en-US" sz="2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endParaRPr lang="en-US" altLang="zh-CN" sz="24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从</a:t>
            </a:r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东南沿海向西北内陆逐渐减少。</a:t>
            </a:r>
            <a:endParaRPr lang="zh-CN" altLang="en-US" sz="24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22522" y="407894"/>
            <a:ext cx="5460118" cy="581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读图，描述我国降水量的空间分布特点。</a:t>
            </a:r>
            <a:endParaRPr lang="en-US" altLang="zh-CN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22522" y="2603055"/>
            <a:ext cx="4342518" cy="1135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读图，分析图中</a:t>
            </a:r>
            <a:r>
              <a:rPr lang="en-US" altLang="zh-CN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en-US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、两地降水较多、</a:t>
            </a:r>
            <a:r>
              <a:rPr lang="en-US" altLang="zh-CN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en-US" sz="24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地降水较少的原因。</a:t>
            </a:r>
            <a:endParaRPr lang="en-US" altLang="zh-CN" sz="2400" b="1" dirty="0">
              <a:solidFill>
                <a:srgbClr val="00206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294702" y="2353871"/>
            <a:ext cx="4581643" cy="3696937"/>
            <a:chOff x="6086357" y="2683950"/>
            <a:chExt cx="4581643" cy="3696937"/>
          </a:xfrm>
        </p:grpSpPr>
        <p:sp>
          <p:nvSpPr>
            <p:cNvPr id="6" name="文本框 5"/>
            <p:cNvSpPr txBox="1"/>
            <p:nvPr/>
          </p:nvSpPr>
          <p:spPr>
            <a:xfrm>
              <a:off x="7124220" y="4697972"/>
              <a:ext cx="39444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</a:t>
              </a:r>
              <a:endParaRPr lang="zh-CN" altLang="en-US" sz="28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9242612" y="5396753"/>
              <a:ext cx="1425388" cy="984134"/>
              <a:chOff x="9242612" y="5396753"/>
              <a:chExt cx="1425388" cy="984134"/>
            </a:xfrm>
          </p:grpSpPr>
          <p:sp>
            <p:nvSpPr>
              <p:cNvPr id="7" name="文本框 6"/>
              <p:cNvSpPr txBox="1"/>
              <p:nvPr/>
            </p:nvSpPr>
            <p:spPr>
              <a:xfrm>
                <a:off x="9941861" y="5857667"/>
                <a:ext cx="39444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rgbClr val="00206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B</a:t>
                </a:r>
                <a:endParaRPr lang="zh-CN" altLang="en-US" sz="2800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9" name="直接箭头连接符 8"/>
              <p:cNvCxnSpPr/>
              <p:nvPr/>
            </p:nvCxnSpPr>
            <p:spPr>
              <a:xfrm flipH="1" flipV="1">
                <a:off x="9242612" y="5988424"/>
                <a:ext cx="681317" cy="98611"/>
              </a:xfrm>
              <a:prstGeom prst="straightConnector1">
                <a:avLst/>
              </a:prstGeom>
              <a:ln>
                <a:solidFill>
                  <a:srgbClr val="00206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箭头连接符 9"/>
              <p:cNvCxnSpPr/>
              <p:nvPr/>
            </p:nvCxnSpPr>
            <p:spPr>
              <a:xfrm flipV="1">
                <a:off x="10336307" y="5396753"/>
                <a:ext cx="331693" cy="591671"/>
              </a:xfrm>
              <a:prstGeom prst="straightConnector1">
                <a:avLst/>
              </a:prstGeom>
              <a:ln>
                <a:solidFill>
                  <a:srgbClr val="00206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文本框 16"/>
            <p:cNvSpPr txBox="1"/>
            <p:nvPr/>
          </p:nvSpPr>
          <p:spPr>
            <a:xfrm>
              <a:off x="6086357" y="2683950"/>
              <a:ext cx="39444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>
                  <a:solidFill>
                    <a:srgbClr val="00206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</a:t>
              </a:r>
              <a:endParaRPr lang="zh-CN" altLang="en-US" sz="2800" b="1" dirty="0">
                <a:solidFill>
                  <a:srgbClr val="00206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422522" y="3987293"/>
            <a:ext cx="4718438" cy="2243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地区位于喜马拉雅山南坡，西南季风迎风坡，降水多；</a:t>
            </a:r>
            <a:endParaRPr lang="en-US" altLang="zh-CN" sz="24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地区位于东南季风迎风坡，受地形抬升，降水多。</a:t>
            </a:r>
            <a:endParaRPr lang="zh-CN" altLang="en-US" sz="24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14071" y="4323586"/>
            <a:ext cx="4718437" cy="1135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深居内陆，远离海洋，受各大地形山脉的阻挡，水汽难以到达。</a:t>
            </a:r>
            <a:endParaRPr lang="zh-CN" altLang="en-US" sz="24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 advTm="10155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6" grpId="0"/>
      <p:bldP spid="16" grpId="1"/>
      <p:bldP spid="18" grpId="0"/>
    </p:bldLst>
  </p:timing>
</p:sld>
</file>

<file path=ppt/tags/tag1.xml><?xml version="1.0" encoding="utf-8"?>
<p:tagLst xmlns:p="http://schemas.openxmlformats.org/presentationml/2006/main">
  <p:tag name="TIMING" val="|0.7|5.8"/>
</p:tagLst>
</file>

<file path=ppt/tags/tag2.xml><?xml version="1.0" encoding="utf-8"?>
<p:tagLst xmlns:p="http://schemas.openxmlformats.org/presentationml/2006/main">
  <p:tag name="TIMING" val="|0.9|1.2"/>
</p:tagLst>
</file>

<file path=ppt/tags/tag3.xml><?xml version="1.0" encoding="utf-8"?>
<p:tagLst xmlns:p="http://schemas.openxmlformats.org/presentationml/2006/main">
  <p:tag name="TIMING" val="|1.6|0.9|1.4|1.7|1.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530</Words>
  <Application>WPS 演示</Application>
  <PresentationFormat>自定义</PresentationFormat>
  <Paragraphs>67</Paragraphs>
  <Slides>6</Slides>
  <Notes>2</Notes>
  <HiddenSlides>1</HiddenSlides>
  <MMClips>1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8" baseType="lpstr">
      <vt:lpstr>Arial</vt:lpstr>
      <vt:lpstr>宋体</vt:lpstr>
      <vt:lpstr>Wingdings</vt:lpstr>
      <vt:lpstr>微软雅黑</vt:lpstr>
      <vt:lpstr>微软雅黑 Light</vt:lpstr>
      <vt:lpstr>Verdana</vt:lpstr>
      <vt:lpstr>幼圆</vt:lpstr>
      <vt:lpstr>Times New Roman</vt:lpstr>
      <vt:lpstr>等线</vt:lpstr>
      <vt:lpstr>Arial Unicode MS</vt:lpstr>
      <vt:lpstr>等线 Light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李 双有</dc:creator>
  <cp:lastModifiedBy>Shuang</cp:lastModifiedBy>
  <cp:revision>23</cp:revision>
  <dcterms:created xsi:type="dcterms:W3CDTF">2020-02-03T08:22:00Z</dcterms:created>
  <dcterms:modified xsi:type="dcterms:W3CDTF">2020-07-20T10:46:43Z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2052-11.1.0.9828</vt:lpwstr>
  </property>
</Properties>
</file>