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8" r:id="rId2"/>
    <p:sldId id="256" r:id="rId3"/>
    <p:sldId id="257" r:id="rId4"/>
    <p:sldId id="259" r:id="rId5"/>
    <p:sldId id="261" r:id="rId6"/>
    <p:sldId id="262" r:id="rId7"/>
    <p:sldId id="260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  <p:sldId id="271" r:id="rId17"/>
    <p:sldId id="274" r:id="rId18"/>
    <p:sldId id="277" r:id="rId19"/>
    <p:sldId id="276" r:id="rId20"/>
    <p:sldId id="278" r:id="rId21"/>
    <p:sldId id="275" r:id="rId22"/>
    <p:sldId id="272" r:id="rId23"/>
    <p:sldId id="279" r:id="rId24"/>
    <p:sldId id="273" r:id="rId25"/>
    <p:sldId id="280" r:id="rId26"/>
    <p:sldId id="281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222" autoAdjust="0"/>
  </p:normalViewPr>
  <p:slideViewPr>
    <p:cSldViewPr snapToGrid="0">
      <p:cViewPr varScale="1">
        <p:scale>
          <a:sx n="55" d="100"/>
          <a:sy n="55" d="100"/>
        </p:scale>
        <p:origin x="107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31014B-DDCA-4C57-AD0F-6C9458D0B625}" type="datetimeFigureOut">
              <a:rPr lang="zh-CN" altLang="en-US" smtClean="0"/>
              <a:t>2017/10/16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11ED1A-0F19-4335-8507-5BAAD97A6E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8229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向一位养了宠物的学生提问：你难过时，你的狗狗会做什么？如果有人杀死了你的宠物，你会怎么样？巴金先生也曾养过一只狗狗，名叫包弟，他们又有着什么故事呢？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1ED1A-0F19-4335-8507-5BAAD97A6E6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40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1ED1A-0F19-4335-8507-5BAAD97A6E6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935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1ED1A-0F19-4335-8507-5BAAD97A6E6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2822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态度如何？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1ED1A-0F19-4335-8507-5BAAD97A6E6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423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可能有同学会说，为什么不送给日本作家由起女士而是送给医院被解剖？——“可是在这时节谁愿意接受这样的礼物呢？”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1ED1A-0F19-4335-8507-5BAAD97A6E6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70224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还有没有可能将包弟送到日本？放生？有人认出是巴金的狗，结局依然可以预见。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1ED1A-0F19-4335-8507-5BAAD97A6E6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4214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这些变化反映了什么？巴金送走包弟后，齐读</a:t>
            </a:r>
            <a:r>
              <a:rPr lang="en-US" altLang="zh-CN" dirty="0"/>
              <a:t>P33</a:t>
            </a:r>
            <a:r>
              <a:rPr lang="zh-CN" altLang="en-US" dirty="0"/>
              <a:t>页最后一段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1ED1A-0F19-4335-8507-5BAAD97A6E6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96321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1ED1A-0F19-4335-8507-5BAAD97A6E6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7716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1ED1A-0F19-4335-8507-5BAAD97A6E6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9271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巴金的反思与愧疚说明他是一个什么样的人？除了个人层面，还有别的原因吗？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11ED1A-0F19-4335-8507-5BAAD97A6E6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04444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几乎所有人在反思文革时，都怪罪于毛泽东、林彪、四人帮，而巴金看向了自己的灵魂。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11ED1A-0F19-4335-8507-5BAAD97A6E6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77456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这种性格在那样的社会是很可怕的，尤其对于有骨气的文人来说，具体阐释就是</a:t>
            </a:r>
            <a:r>
              <a:rPr lang="en-US" altLang="zh-CN" dirty="0"/>
              <a:t>【</a:t>
            </a:r>
            <a:r>
              <a:rPr lang="zh-CN" altLang="en-US" dirty="0"/>
              <a:t>下一张</a:t>
            </a:r>
            <a:r>
              <a:rPr lang="en-US" altLang="zh-CN" dirty="0"/>
              <a:t>PPT】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1ED1A-0F19-4335-8507-5BAAD97A6E6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47637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社会责任感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1ED1A-0F19-4335-8507-5BAAD97A6E6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9144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巴金的反思与愧疚说明他是一个什么样的人？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11ED1A-0F19-4335-8507-5BAAD97A6E6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97074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有多少人敢于这样正视自己、叩问自己的灵魂？巴金以他朴实的文字告诉我们，敢于反省，敢于说真话。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1ED1A-0F19-4335-8507-5BAAD97A6E6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1081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DBC7BDB-6ECB-4BE8-924F-1CB1A0EF6E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161BE83-A7E8-408E-8AF1-541A234807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48D0DEE-78B2-40A1-9117-0556E47F2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FE11-F2FD-4B22-94D8-3C92EC30E9F2}" type="datetimeFigureOut">
              <a:rPr lang="zh-CN" altLang="en-US" smtClean="0"/>
              <a:t>2017/10/16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E7E5570-388C-4E29-A22F-EB48139DA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D0287A5-363B-40C0-BD50-36F3A21CD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6A37F-6610-49B2-A984-B16A8B4DB8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2719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97DC244-3B22-4EA5-BAC4-D11ED3B8F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599F941-06FB-4881-80EE-7E1839072C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211D8F0-2917-4297-84D8-696642BF9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FE11-F2FD-4B22-94D8-3C92EC30E9F2}" type="datetimeFigureOut">
              <a:rPr lang="zh-CN" altLang="en-US" smtClean="0"/>
              <a:t>2017/10/16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B05FEEC-CADD-4421-B251-076F12450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D8B3819-520D-4A3A-8B4E-0670E8AA1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6A37F-6610-49B2-A984-B16A8B4DB8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505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CE9BAC-88A5-4C3A-B034-BF303A757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636E542-82CE-4908-816D-299F0523A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86F2722-AE1C-4D6E-8617-5DC862EAD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FE11-F2FD-4B22-94D8-3C92EC30E9F2}" type="datetimeFigureOut">
              <a:rPr lang="zh-CN" altLang="en-US" smtClean="0"/>
              <a:t>2017/10/16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32AF3D5-7EC1-4D58-A1F0-FFDB9245D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4CD8FAA-0995-4F9F-AAF8-8147D0E0B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6A37F-6610-49B2-A984-B16A8B4DB8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416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4390237-1675-4B26-8C01-E13BFD687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D5DFE4F-E85A-4D24-B000-E4DD7A4945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99D2810-4BF5-49DE-8065-7D2F8611F6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B5584BB-B7A3-43B1-8F3A-F61F1433C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FE11-F2FD-4B22-94D8-3C92EC30E9F2}" type="datetimeFigureOut">
              <a:rPr lang="zh-CN" altLang="en-US" smtClean="0"/>
              <a:t>2017/10/16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11436FB-DF7E-4EA8-BA81-0AE3ED49B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082544C-5B07-4FB7-B57A-B30F51317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6A37F-6610-49B2-A984-B16A8B4DB8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178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034D6CF-32E9-427B-A8EC-3C082B49A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3392486-9B18-4DD6-B053-C1E00CFF99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7BF08AC-1102-4910-85F3-EE06E84A88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C51BF39-3ED9-42F7-AC43-3C52CAA08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BC4451B-7D7E-4402-AFFB-3E8EDAABE2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C403ADC-A0F6-436A-8D2B-14813D1C8D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FE11-F2FD-4B22-94D8-3C92EC30E9F2}" type="datetimeFigureOut">
              <a:rPr lang="zh-CN" altLang="en-US" smtClean="0"/>
              <a:t>2017/10/16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6A4C38C-8E0F-49DE-AB97-E45DE3FBB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24A7B98-BFE7-480F-9991-C3DCC6DF5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6A37F-6610-49B2-A984-B16A8B4DB8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5944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1F21314-C778-4BC0-BAA2-50E0639F3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745BC0D-04D7-48D1-A431-30131338E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FE11-F2FD-4B22-94D8-3C92EC30E9F2}" type="datetimeFigureOut">
              <a:rPr lang="zh-CN" altLang="en-US" smtClean="0"/>
              <a:t>2017/10/16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1289F56B-10B7-49ED-8489-D2F13DC12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35CAF16-2629-4C39-B5EB-54ABA3A7F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6A37F-6610-49B2-A984-B16A8B4DB8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574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E6FA8EB-E51F-495B-AE17-0B20E403E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FE11-F2FD-4B22-94D8-3C92EC30E9F2}" type="datetimeFigureOut">
              <a:rPr lang="zh-CN" altLang="en-US" smtClean="0"/>
              <a:t>2017/10/16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456E1AFA-138F-43A3-BC3A-5F5BE16DE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08DCB2F-1CEB-4B00-84FB-9FD6D373A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6A37F-6610-49B2-A984-B16A8B4DB8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128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BC4DE01-003E-4FD3-964E-891C6E90F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88F5EEC-EB9A-4167-ADAB-B6C4FE974B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D058E89-BEEB-4582-8095-175E7230A9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A9BD8FB-1B99-4E0C-BC8C-F63D6BD61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FE11-F2FD-4B22-94D8-3C92EC30E9F2}" type="datetimeFigureOut">
              <a:rPr lang="zh-CN" altLang="en-US" smtClean="0"/>
              <a:t>2017/10/16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5F390EC-E3FC-47DE-B5C5-FBDB2A689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938D8AD-2F6D-4ED6-9896-047C4C600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6A37F-6610-49B2-A984-B16A8B4DB8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205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ECFD625-B999-49E2-A8D7-C30767A28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B2DB888-CA46-4519-902D-2EC1EC4672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C97DBFB-A50F-4B56-87FE-9D1D1E9675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19D7CC8-CFA7-4C0D-903A-CA5E10A0B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FE11-F2FD-4B22-94D8-3C92EC30E9F2}" type="datetimeFigureOut">
              <a:rPr lang="zh-CN" altLang="en-US" smtClean="0"/>
              <a:t>2017/10/16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BE3B36C-B29B-486B-BF68-791564BEA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630D412-EFE4-4B18-BF5F-9BF341FFA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6A37F-6610-49B2-A984-B16A8B4DB8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2332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916BCE-8E79-48D5-A3EF-453EDE3D0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E796921-E27D-48F3-AC42-1B0FF9AAEE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D5E2369-9392-445C-8DDC-F280F77A1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FE11-F2FD-4B22-94D8-3C92EC30E9F2}" type="datetimeFigureOut">
              <a:rPr lang="zh-CN" altLang="en-US" smtClean="0"/>
              <a:t>2017/10/16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266C940-379C-453A-87A6-10DFB03CB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A26AA72-7626-48BE-A0C8-A072D54D0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6A37F-6610-49B2-A984-B16A8B4DB8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468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C57EFB5-61B1-4117-A652-4B6C3801D5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A62F741-CE41-45C5-B7F9-72DB25E0A0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1D1794A-10DF-4883-9144-F5115FA2C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FE11-F2FD-4B22-94D8-3C92EC30E9F2}" type="datetimeFigureOut">
              <a:rPr lang="zh-CN" altLang="en-US" smtClean="0"/>
              <a:t>2017/10/16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FAB381D-4DC0-4140-92A7-6A2588B25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7C504F3-A122-4F87-B257-A35CBC991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6A37F-6610-49B2-A984-B16A8B4DB8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8812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00A2B52F-4E0A-4980-B8C3-58B7061D5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2477A67-C2FA-4117-8E32-EF4CFF3F9E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33C483D-77C6-4F43-86B6-749C18A736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44FE11-F2FD-4B22-94D8-3C92EC30E9F2}" type="datetimeFigureOut">
              <a:rPr lang="zh-CN" altLang="en-US" smtClean="0"/>
              <a:t>2017/10/16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69EA427-C9EF-4C2D-B26C-B9640512D4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8751D55-4039-4947-B3B6-514AF2933D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6A37F-6610-49B2-A984-B16A8B4DB8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711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1179895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0C7C5B2F-2E07-429F-A461-EA4C1553E7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943" y="0"/>
            <a:ext cx="9568543" cy="693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521308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915C98D-151D-44A5-9890-2AF2263E05C1}"/>
              </a:ext>
            </a:extLst>
          </p:cNvPr>
          <p:cNvSpPr/>
          <p:nvPr/>
        </p:nvSpPr>
        <p:spPr>
          <a:xfrm>
            <a:off x="5092193" y="562001"/>
            <a:ext cx="4152099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阅读文章：概括文章大意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8C9CE1F6-B574-45F7-BD1D-512FB9F65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3800"/>
            <a:ext cx="3365500" cy="3124200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A8C99EFE-E1F3-4B9C-84DF-FF2181C683CA}"/>
              </a:ext>
            </a:extLst>
          </p:cNvPr>
          <p:cNvSpPr/>
          <p:nvPr/>
        </p:nvSpPr>
        <p:spPr>
          <a:xfrm>
            <a:off x="3129643" y="1692402"/>
            <a:ext cx="9062357" cy="332398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巴金由文革期间一条狗守护它的一位人类艺术家朋友的故事，想起了自己与小狗包弟之间的故事。作者一家与可爱的包弟相处得很好，可因为文革，作者将包弟送给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了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医院做科研。从此以后，作者背上了沉重的精神包袱。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文革结束后，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写下这篇文字向包弟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表示歉意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01510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8476CF6-2BF0-47D9-BEE3-0C334656D070}"/>
              </a:ext>
            </a:extLst>
          </p:cNvPr>
          <p:cNvSpPr/>
          <p:nvPr/>
        </p:nvSpPr>
        <p:spPr>
          <a:xfrm>
            <a:off x="3593065" y="1694873"/>
            <a:ext cx="5594801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zh-CN" altLang="en-US" sz="2800" b="1" kern="100" dirty="0"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巴金为什么写艺术家与狗的故事？</a:t>
            </a:r>
            <a:endParaRPr lang="zh-CN" altLang="zh-CN" sz="2800" b="1" kern="100" dirty="0"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C4F46B1-6C4E-4D37-955D-05C725A19C14}"/>
              </a:ext>
            </a:extLst>
          </p:cNvPr>
          <p:cNvSpPr/>
          <p:nvPr/>
        </p:nvSpPr>
        <p:spPr>
          <a:xfrm>
            <a:off x="406965" y="2968336"/>
            <a:ext cx="11394466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6700" algn="just">
              <a:lnSpc>
                <a:spcPct val="115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800" b="1" kern="10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）引出下文，这个故事与自己的故事有相似之处</a:t>
            </a:r>
            <a:r>
              <a:rPr lang="zh-CN" altLang="en-US" sz="2800" b="1" kern="10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，作为回忆的铺垫</a:t>
            </a:r>
            <a:r>
              <a:rPr lang="zh-CN" altLang="zh-CN" sz="2800" b="1" kern="10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；</a:t>
            </a:r>
            <a:endParaRPr lang="zh-CN" altLang="zh-CN" sz="2800" b="1" kern="1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C46F65F2-CDBD-4EC3-BA75-16AD50183A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819" y="4241800"/>
            <a:ext cx="4025900" cy="261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91452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849F447B-45A4-4F35-8573-A6D65F87E590}"/>
              </a:ext>
            </a:extLst>
          </p:cNvPr>
          <p:cNvSpPr/>
          <p:nvPr/>
        </p:nvSpPr>
        <p:spPr>
          <a:xfrm>
            <a:off x="207932" y="230453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艺术家与狗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：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85C65DA-F59F-4015-9630-0ABBA16FBF2F}"/>
              </a:ext>
            </a:extLst>
          </p:cNvPr>
          <p:cNvSpPr/>
          <p:nvPr/>
        </p:nvSpPr>
        <p:spPr>
          <a:xfrm>
            <a:off x="730446" y="1168669"/>
            <a:ext cx="58849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a. 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在</a:t>
            </a:r>
            <a:r>
              <a:rPr lang="zh-CN" altLang="en-US" sz="2800" b="1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人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的眼里，艺术家是什么样的？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EDF25B6-88C1-4E32-9156-5423F2EAC5E4}"/>
              </a:ext>
            </a:extLst>
          </p:cNvPr>
          <p:cNvSpPr/>
          <p:nvPr/>
        </p:nvSpPr>
        <p:spPr>
          <a:xfrm>
            <a:off x="1634297" y="2140041"/>
            <a:ext cx="8473090" cy="52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被打得头破血流，腿断了依然被拖着游行，掉开头去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06DE33E-3DC5-4E86-9D2C-96630E274F4C}"/>
              </a:ext>
            </a:extLst>
          </p:cNvPr>
          <p:cNvSpPr/>
          <p:nvPr/>
        </p:nvSpPr>
        <p:spPr>
          <a:xfrm>
            <a:off x="2547034" y="230453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人</a:t>
            </a:r>
            <a:r>
              <a:rPr lang="en-US" altLang="zh-CN" sz="2800" b="1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——</a:t>
            </a:r>
            <a:r>
              <a:rPr lang="zh-CN" altLang="en-US" sz="2800" b="1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毫无人性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1202FC97-FDF7-449A-B0D7-30B159319C3B}"/>
              </a:ext>
            </a:extLst>
          </p:cNvPr>
          <p:cNvSpPr/>
          <p:nvPr/>
        </p:nvSpPr>
        <p:spPr>
          <a:xfrm>
            <a:off x="6652260" y="1131135"/>
            <a:ext cx="34057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u="sng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里通外国，反革命</a:t>
            </a:r>
            <a:endParaRPr lang="zh-CN" altLang="en-US" sz="2800" b="1" u="sng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B8B9855B-81B4-4E18-957B-BFE743D3565C}"/>
              </a:ext>
            </a:extLst>
          </p:cNvPr>
          <p:cNvSpPr/>
          <p:nvPr/>
        </p:nvSpPr>
        <p:spPr>
          <a:xfrm>
            <a:off x="730446" y="3375609"/>
            <a:ext cx="59218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b. 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在</a:t>
            </a:r>
            <a:r>
              <a:rPr lang="zh-CN" altLang="en-US" sz="2800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狗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的眼里，艺术家是什么样的？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FA9D228B-EB92-4DA2-8F15-0A02A372C5D8}"/>
              </a:ext>
            </a:extLst>
          </p:cNvPr>
          <p:cNvSpPr/>
          <p:nvPr/>
        </p:nvSpPr>
        <p:spPr>
          <a:xfrm>
            <a:off x="1649055" y="4346073"/>
            <a:ext cx="50032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高兴、亲热地靠近，哀伤而死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C6F098D1-5466-4D13-A5F4-A0AE5A7FCCB1}"/>
              </a:ext>
            </a:extLst>
          </p:cNvPr>
          <p:cNvSpPr/>
          <p:nvPr/>
        </p:nvSpPr>
        <p:spPr>
          <a:xfrm>
            <a:off x="6637502" y="230099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狗</a:t>
            </a:r>
            <a:r>
              <a:rPr lang="en-US" altLang="zh-CN" sz="2800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——</a:t>
            </a:r>
            <a:r>
              <a:rPr lang="zh-CN" altLang="en-US" sz="2800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对人忠诚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74DDF6F-6112-4159-881E-D014D099B749}"/>
              </a:ext>
            </a:extLst>
          </p:cNvPr>
          <p:cNvSpPr/>
          <p:nvPr/>
        </p:nvSpPr>
        <p:spPr>
          <a:xfrm>
            <a:off x="6615390" y="3375609"/>
            <a:ext cx="3437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u="sng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朋友</a:t>
            </a:r>
            <a:endParaRPr lang="zh-CN" altLang="en-US" sz="2800" b="1" u="sng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BA4D3E96-9EB1-4C60-98DF-A9409A8C17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5677" y="3805038"/>
            <a:ext cx="2693037" cy="2852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849F447B-45A4-4F35-8573-A6D65F87E590}"/>
              </a:ext>
            </a:extLst>
          </p:cNvPr>
          <p:cNvSpPr/>
          <p:nvPr/>
        </p:nvSpPr>
        <p:spPr>
          <a:xfrm>
            <a:off x="3199798" y="723443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巴金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与狗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：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85C65DA-F59F-4015-9630-0ABBA16FBF2F}"/>
              </a:ext>
            </a:extLst>
          </p:cNvPr>
          <p:cNvSpPr/>
          <p:nvPr/>
        </p:nvSpPr>
        <p:spPr>
          <a:xfrm>
            <a:off x="1045362" y="1907891"/>
            <a:ext cx="44486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a. 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包弟是一条什么样的狗？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06DE33E-3DC5-4E86-9D2C-96630E274F4C}"/>
              </a:ext>
            </a:extLst>
          </p:cNvPr>
          <p:cNvSpPr/>
          <p:nvPr/>
        </p:nvSpPr>
        <p:spPr>
          <a:xfrm>
            <a:off x="5179827" y="701783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人：背叛了狗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1202FC97-FDF7-449A-B0D7-30B159319C3B}"/>
              </a:ext>
            </a:extLst>
          </p:cNvPr>
          <p:cNvSpPr/>
          <p:nvPr/>
        </p:nvSpPr>
        <p:spPr>
          <a:xfrm>
            <a:off x="5494016" y="1907891"/>
            <a:ext cx="5992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u="sng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机灵、乖巧、可爱、热情、通人性</a:t>
            </a:r>
            <a:endParaRPr lang="zh-CN" altLang="en-US" sz="2800" b="1" u="sng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B8B9855B-81B4-4E18-957B-BFE743D3565C}"/>
              </a:ext>
            </a:extLst>
          </p:cNvPr>
          <p:cNvSpPr/>
          <p:nvPr/>
        </p:nvSpPr>
        <p:spPr>
          <a:xfrm>
            <a:off x="1044634" y="3375609"/>
            <a:ext cx="59218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b. 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文革来了，我是怎么对待包弟的？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FA9D228B-EB92-4DA2-8F15-0A02A372C5D8}"/>
              </a:ext>
            </a:extLst>
          </p:cNvPr>
          <p:cNvSpPr/>
          <p:nvPr/>
        </p:nvSpPr>
        <p:spPr>
          <a:xfrm>
            <a:off x="1308380" y="4338889"/>
            <a:ext cx="686773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听见包弟尖声吠叫，我就胆战心惊，害怕红卫兵来抄家，</a:t>
            </a:r>
            <a:r>
              <a:rPr lang="zh-CN" altLang="en-US" sz="2800" b="1" u="sng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最终送给了医院。</a:t>
            </a:r>
            <a:endParaRPr lang="zh-CN" altLang="en-US" sz="2800" b="1" u="sng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94F11E2F-FE82-459F-8B83-E07D16CF9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0145" y="3637219"/>
            <a:ext cx="3017954" cy="3197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832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8476CF6-2BF0-47D9-BEE3-0C334656D070}"/>
              </a:ext>
            </a:extLst>
          </p:cNvPr>
          <p:cNvSpPr/>
          <p:nvPr/>
        </p:nvSpPr>
        <p:spPr>
          <a:xfrm>
            <a:off x="3406009" y="676301"/>
            <a:ext cx="6316153" cy="5245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zh-CN" altLang="en-US" sz="2800" b="1" kern="100" dirty="0"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巴金为什么写那个艺术家与狗的故事？</a:t>
            </a:r>
            <a:endParaRPr lang="zh-CN" altLang="zh-CN" sz="2800" b="1" kern="100" dirty="0"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C4F46B1-6C4E-4D37-955D-05C725A19C14}"/>
              </a:ext>
            </a:extLst>
          </p:cNvPr>
          <p:cNvSpPr/>
          <p:nvPr/>
        </p:nvSpPr>
        <p:spPr>
          <a:xfrm>
            <a:off x="360667" y="1804024"/>
            <a:ext cx="11394466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6700" algn="just">
              <a:lnSpc>
                <a:spcPct val="115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800" b="1" kern="10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）引出下文，这个故事与自己的故事有相似之处</a:t>
            </a:r>
            <a:r>
              <a:rPr lang="zh-CN" altLang="en-US" sz="2800" b="1" kern="10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，作为回忆的铺垫</a:t>
            </a:r>
            <a:r>
              <a:rPr lang="zh-CN" altLang="zh-CN" sz="2800" b="1" kern="10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；</a:t>
            </a:r>
            <a:endParaRPr lang="zh-CN" altLang="zh-CN" sz="2800" b="1" kern="1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86E6EC8-721E-41C6-9E9A-E36CF7D6B755}"/>
              </a:ext>
            </a:extLst>
          </p:cNvPr>
          <p:cNvSpPr/>
          <p:nvPr/>
        </p:nvSpPr>
        <p:spPr>
          <a:xfrm>
            <a:off x="681461" y="2810367"/>
            <a:ext cx="503214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）艺术家与狗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：狗对人的忠诚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     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巴金与包弟：人对狗的背叛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767D7DE4-1142-483A-ADED-BAC9D69D937D}"/>
              </a:ext>
            </a:extLst>
          </p:cNvPr>
          <p:cNvSpPr/>
          <p:nvPr/>
        </p:nvSpPr>
        <p:spPr>
          <a:xfrm>
            <a:off x="4888349" y="4751268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u="sng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狗比人更像人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59DD5523-34EE-4AD3-8DFA-3EE845AB25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349" y="5750055"/>
            <a:ext cx="2403676" cy="1107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7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22419F68-FD2D-4E1F-A2C7-0C393B3C18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499" y="1289359"/>
            <a:ext cx="4258280" cy="469475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D744888F-4276-4C2F-8AA6-E5055F69E0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453" y="1851340"/>
            <a:ext cx="6344595" cy="3570789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2002D4A5-BE81-4015-9AD7-ED63D5047CC4}"/>
              </a:ext>
            </a:extLst>
          </p:cNvPr>
          <p:cNvSpPr/>
          <p:nvPr/>
        </p:nvSpPr>
        <p:spPr>
          <a:xfrm>
            <a:off x="4758642" y="808429"/>
            <a:ext cx="2602857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【</a:t>
            </a:r>
            <a:r>
              <a:rPr lang="zh-CN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文化大革命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】</a:t>
            </a:r>
            <a:endParaRPr lang="zh-CN" altLang="en-US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442FA70-8715-48D1-BEB0-CC704BD1D15C}"/>
              </a:ext>
            </a:extLst>
          </p:cNvPr>
          <p:cNvSpPr/>
          <p:nvPr/>
        </p:nvSpPr>
        <p:spPr>
          <a:xfrm>
            <a:off x="1" y="1981510"/>
            <a:ext cx="12191999" cy="33239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    “</a:t>
            </a:r>
            <a:r>
              <a:rPr lang="zh-CN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文化大革命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”</a:t>
            </a:r>
            <a:r>
              <a:rPr lang="zh-CN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是由毛泽东同志发动和领导的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，从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1966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到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1976</a:t>
            </a:r>
            <a:r>
              <a:rPr lang="zh-CN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年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共</a:t>
            </a:r>
            <a:r>
              <a:rPr lang="zh-CN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十年期间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。</a:t>
            </a:r>
            <a:r>
              <a:rPr lang="zh-CN" altLang="zh-CN" sz="2800" b="1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他认为党和国家面临资本主义复辟的现实危险，只有采取断然措施，</a:t>
            </a:r>
            <a:r>
              <a:rPr lang="zh-CN" altLang="zh-CN" sz="2800" b="1" u="sng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公开地、全面地、由下而上地发动广大群众，才能揭露党和国家生活中的阴暗面</a:t>
            </a:r>
            <a:r>
              <a:rPr lang="zh-CN" altLang="zh-CN" sz="2800" b="1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，把所谓被走资派篡夺了的权力夺回来。</a:t>
            </a:r>
            <a:r>
              <a:rPr lang="zh-CN" altLang="zh-CN" sz="2800" b="1" u="sng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这场</a:t>
            </a:r>
            <a:r>
              <a:rPr lang="en-US" altLang="zh-CN" sz="2800" b="1" u="sng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zh-CN" sz="2800" b="1" u="sng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大革命</a:t>
            </a:r>
            <a:r>
              <a:rPr lang="en-US" altLang="zh-CN" sz="2800" b="1" u="sng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r>
              <a:rPr lang="zh-CN" altLang="zh-CN" sz="2800" b="1" u="sng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之所以冠以</a:t>
            </a:r>
            <a:r>
              <a:rPr lang="en-US" altLang="zh-CN" sz="2800" b="1" u="sng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zh-CN" sz="2800" b="1" u="sng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文化</a:t>
            </a:r>
            <a:r>
              <a:rPr lang="en-US" altLang="zh-CN" sz="2800" b="1" u="sng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r>
              <a:rPr lang="zh-CN" altLang="zh-CN" sz="2800" b="1" u="sng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二字，是因为它是由文化领域的</a:t>
            </a:r>
            <a:r>
              <a:rPr lang="en-US" altLang="zh-CN" sz="2800" b="1" u="sng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zh-CN" sz="2800" b="1" u="sng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批判</a:t>
            </a:r>
            <a:r>
              <a:rPr lang="en-US" altLang="zh-CN" sz="2800" b="1" u="sng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r>
              <a:rPr lang="zh-CN" altLang="zh-CN" sz="2800" b="1" u="sng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引发的。</a:t>
            </a:r>
            <a:endParaRPr lang="zh-CN" altLang="en-US" sz="2800" b="1" u="sng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240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002D4A5-BE81-4015-9AD7-ED63D5047CC4}"/>
              </a:ext>
            </a:extLst>
          </p:cNvPr>
          <p:cNvSpPr/>
          <p:nvPr/>
        </p:nvSpPr>
        <p:spPr>
          <a:xfrm>
            <a:off x="4721325" y="82836"/>
            <a:ext cx="3043259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【</a:t>
            </a:r>
            <a:r>
              <a:rPr lang="zh-CN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文化大革命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】</a:t>
            </a:r>
            <a:endParaRPr lang="zh-CN" altLang="en-US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442FA70-8715-48D1-BEB0-CC704BD1D15C}"/>
              </a:ext>
            </a:extLst>
          </p:cNvPr>
          <p:cNvSpPr/>
          <p:nvPr/>
        </p:nvSpPr>
        <p:spPr>
          <a:xfrm>
            <a:off x="0" y="838510"/>
            <a:ext cx="12191999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红卫兵运动迅猛发展。红卫兵运动最初是破除“四旧”（即所谓旧思想、旧文化、旧风俗、旧习惯），随后发展为</a:t>
            </a:r>
            <a:r>
              <a:rPr lang="zh-CN" altLang="en-US" sz="2800" b="1" u="sng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抄家、打人、砸物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。无数优秀的文化典籍被付之一炬，大量国家文物遭受洗劫，许多</a:t>
            </a:r>
            <a:r>
              <a:rPr lang="zh-CN" altLang="en-US" sz="2800" b="1" u="sng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知识分子、民主人士和干部遭到批斗和迫害。</a:t>
            </a:r>
            <a:endParaRPr lang="zh-CN" altLang="en-US" sz="2800" b="1" u="sng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373EB13-F1CC-4AEC-93FB-60C703684022}"/>
              </a:ext>
            </a:extLst>
          </p:cNvPr>
          <p:cNvSpPr/>
          <p:nvPr/>
        </p:nvSpPr>
        <p:spPr>
          <a:xfrm>
            <a:off x="-2" y="3651175"/>
            <a:ext cx="1219199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学校停课，文化园地荒芜，许多科研机构被撤销，在一个时期内造成了“文化断层”、“科技断层”、“人才断层”。 </a:t>
            </a:r>
            <a:endParaRPr lang="zh-CN" altLang="en-US" sz="2800" b="1" u="sng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5851DDC-4848-4CB7-A3A1-F83744C95CDA}"/>
              </a:ext>
            </a:extLst>
          </p:cNvPr>
          <p:cNvSpPr/>
          <p:nvPr/>
        </p:nvSpPr>
        <p:spPr>
          <a:xfrm>
            <a:off x="-1" y="5135120"/>
            <a:ext cx="1219199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对人的身体上的虐待，还有思想上的控制，精神上的折磨，</a:t>
            </a:r>
            <a:r>
              <a:rPr lang="zh-CN" altLang="en-US" sz="2800" b="1" u="sng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人性受到极大的压制，社会状态扭曲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。</a:t>
            </a:r>
            <a:endParaRPr lang="zh-CN" altLang="en-US" sz="2800" b="1" u="sng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9674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002D4A5-BE81-4015-9AD7-ED63D5047CC4}"/>
              </a:ext>
            </a:extLst>
          </p:cNvPr>
          <p:cNvSpPr/>
          <p:nvPr/>
        </p:nvSpPr>
        <p:spPr>
          <a:xfrm>
            <a:off x="4443024" y="0"/>
            <a:ext cx="3043259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【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两则痛心的实例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】</a:t>
            </a:r>
            <a:endParaRPr lang="zh-CN" altLang="en-US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442FA70-8715-48D1-BEB0-CC704BD1D15C}"/>
              </a:ext>
            </a:extLst>
          </p:cNvPr>
          <p:cNvSpPr/>
          <p:nvPr/>
        </p:nvSpPr>
        <p:spPr>
          <a:xfrm>
            <a:off x="0" y="318837"/>
            <a:ext cx="12192000" cy="6454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老舍：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    1966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年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8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月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23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日下午，北京女八中红卫兵冲击文联，老舍与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30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多位作家、艺术家一道，被挂上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“走资派”、“牛鬼蛇神”、“反动文人”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的牌子，押至北京孔庙大成门前，被押着向焚毁京剧服装、道具的大火下跪，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惨遭污辱、毒打。血流满面、遍体鳞伤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的老舍被押回市文联，又因还手“对抗红卫兵”，被加挂上“现行反革命”的牌子，遭到 “红卫兵”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变本加厉的残酷殴打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，随后被文联革委会副主任浩然送到西长安街派出所（为了保护他），直至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8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月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24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日凌晨回到家中；而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红卫兵组织亦要求他</a:t>
            </a:r>
            <a:r>
              <a:rPr lang="en-US" altLang="zh-CN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24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日上午到市文联继续接受批斗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。清晨，伤心之至的老舍独自出走到北京城西北角外的太平湖畔，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当日深夜，中国近代大文豪老舍自沉于太平湖。</a:t>
            </a:r>
            <a:endParaRPr lang="zh-CN" altLang="en-US" sz="2800" b="1" u="sng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9353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002D4A5-BE81-4015-9AD7-ED63D5047CC4}"/>
              </a:ext>
            </a:extLst>
          </p:cNvPr>
          <p:cNvSpPr/>
          <p:nvPr/>
        </p:nvSpPr>
        <p:spPr>
          <a:xfrm>
            <a:off x="4443024" y="898071"/>
            <a:ext cx="3043259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【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两则痛心的实例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】</a:t>
            </a:r>
            <a:endParaRPr lang="zh-CN" altLang="en-US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442FA70-8715-48D1-BEB0-CC704BD1D15C}"/>
              </a:ext>
            </a:extLst>
          </p:cNvPr>
          <p:cNvSpPr/>
          <p:nvPr/>
        </p:nvSpPr>
        <p:spPr>
          <a:xfrm>
            <a:off x="0" y="1772080"/>
            <a:ext cx="12192000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傅雷：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    1966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年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8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月底，文革初期，傅雷遭到红卫兵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抄家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，受到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连续四天三夜批斗，罚跪、戴高帽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等各种形式的凌辱，被搜出所谓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“反党罪证”（一面小镜子和一张褪色的蒋介石旧画报）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。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1966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年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9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月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3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日上午，女佣周菊娣发现傅雷夫妇已在江苏路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284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弄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5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号住所“疾风迅雨楼”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双双自杀身亡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，傅雷系吞服巨量毒药，在躺椅上自杀，享年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58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岁，夫人朱梅馥系在窗框上自缢而亡。</a:t>
            </a:r>
            <a:endParaRPr lang="zh-CN" altLang="en-US" sz="2800" b="1" u="sng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823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5442FA70-8715-48D1-BEB0-CC704BD1D15C}"/>
              </a:ext>
            </a:extLst>
          </p:cNvPr>
          <p:cNvSpPr/>
          <p:nvPr/>
        </p:nvSpPr>
        <p:spPr>
          <a:xfrm>
            <a:off x="3167743" y="2677886"/>
            <a:ext cx="64661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华文琥珀" panose="02010800040101010101" pitchFamily="2" charset="-122"/>
                <a:ea typeface="华文琥珀" panose="02010800040101010101" pitchFamily="2" charset="-122"/>
              </a:rPr>
              <a:t>十年浩劫，人活得战战兢兢，毫无尊严</a:t>
            </a:r>
          </a:p>
        </p:txBody>
      </p:sp>
    </p:spTree>
    <p:extLst>
      <p:ext uri="{BB962C8B-B14F-4D97-AF65-F5344CB8AC3E}">
        <p14:creationId xmlns:p14="http://schemas.microsoft.com/office/powerpoint/2010/main" val="7369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002D4A5-BE81-4015-9AD7-ED63D5047CC4}"/>
              </a:ext>
            </a:extLst>
          </p:cNvPr>
          <p:cNvSpPr/>
          <p:nvPr/>
        </p:nvSpPr>
        <p:spPr>
          <a:xfrm>
            <a:off x="3592286" y="953282"/>
            <a:ext cx="648244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巴金对包弟的情感发生了哪些变化？</a:t>
            </a:r>
            <a:endParaRPr lang="zh-CN" altLang="en-US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442FA70-8715-48D1-BEB0-CC704BD1D15C}"/>
              </a:ext>
            </a:extLst>
          </p:cNvPr>
          <p:cNvSpPr/>
          <p:nvPr/>
        </p:nvSpPr>
        <p:spPr>
          <a:xfrm>
            <a:off x="3371851" y="2350141"/>
            <a:ext cx="670287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喜爱 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——   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躲避  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——  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怀念、愧疚</a:t>
            </a:r>
            <a:endParaRPr lang="zh-CN" altLang="en-US" sz="2800" b="1" u="sng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C8A693F-4E15-464E-9E27-547E4A21C3AE}"/>
              </a:ext>
            </a:extLst>
          </p:cNvPr>
          <p:cNvSpPr/>
          <p:nvPr/>
        </p:nvSpPr>
        <p:spPr>
          <a:xfrm>
            <a:off x="7249886" y="3655841"/>
            <a:ext cx="2715918" cy="73866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巴金的真实本性</a:t>
            </a:r>
            <a:endParaRPr lang="zh-CN" altLang="en-US" sz="2800" b="1" u="sng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12289ED-131C-4EF7-892D-329BCBC80465}"/>
              </a:ext>
            </a:extLst>
          </p:cNvPr>
          <p:cNvSpPr/>
          <p:nvPr/>
        </p:nvSpPr>
        <p:spPr>
          <a:xfrm>
            <a:off x="2437041" y="3645150"/>
            <a:ext cx="2526846" cy="73866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人的真实本性</a:t>
            </a:r>
            <a:endParaRPr lang="zh-CN" altLang="en-US" sz="2800" b="1" u="sng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003D5FB-30A5-4F65-A778-BA04C432C923}"/>
              </a:ext>
            </a:extLst>
          </p:cNvPr>
          <p:cNvSpPr/>
          <p:nvPr/>
        </p:nvSpPr>
        <p:spPr>
          <a:xfrm>
            <a:off x="5109811" y="3655841"/>
            <a:ext cx="1986644" cy="73866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环境所逼迫</a:t>
            </a:r>
            <a:endParaRPr lang="zh-CN" altLang="en-US" sz="2800" b="1" u="sng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" name="箭头: 下 1">
            <a:extLst>
              <a:ext uri="{FF2B5EF4-FFF2-40B4-BE49-F238E27FC236}">
                <a16:creationId xmlns:a16="http://schemas.microsoft.com/office/drawing/2014/main" id="{1E893534-2CE0-4A7D-9D33-05767296DE73}"/>
              </a:ext>
            </a:extLst>
          </p:cNvPr>
          <p:cNvSpPr/>
          <p:nvPr/>
        </p:nvSpPr>
        <p:spPr>
          <a:xfrm>
            <a:off x="3715473" y="3088805"/>
            <a:ext cx="173621" cy="418324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箭头: 下 8">
            <a:extLst>
              <a:ext uri="{FF2B5EF4-FFF2-40B4-BE49-F238E27FC236}">
                <a16:creationId xmlns:a16="http://schemas.microsoft.com/office/drawing/2014/main" id="{E2C99C37-BB0F-4846-9F9D-E1C25F298252}"/>
              </a:ext>
            </a:extLst>
          </p:cNvPr>
          <p:cNvSpPr/>
          <p:nvPr/>
        </p:nvSpPr>
        <p:spPr>
          <a:xfrm>
            <a:off x="5929512" y="3088805"/>
            <a:ext cx="173621" cy="418324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箭头: 下 9">
            <a:extLst>
              <a:ext uri="{FF2B5EF4-FFF2-40B4-BE49-F238E27FC236}">
                <a16:creationId xmlns:a16="http://schemas.microsoft.com/office/drawing/2014/main" id="{9F41A7DE-F140-40AD-8D10-AF02DDFF49C1}"/>
              </a:ext>
            </a:extLst>
          </p:cNvPr>
          <p:cNvSpPr/>
          <p:nvPr/>
        </p:nvSpPr>
        <p:spPr>
          <a:xfrm>
            <a:off x="8501055" y="3099504"/>
            <a:ext cx="173621" cy="418324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0A96BA9-F543-433C-9407-0ABF5F5F6083}"/>
              </a:ext>
            </a:extLst>
          </p:cNvPr>
          <p:cNvSpPr/>
          <p:nvPr/>
        </p:nvSpPr>
        <p:spPr>
          <a:xfrm>
            <a:off x="3975355" y="4961541"/>
            <a:ext cx="509919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华文琥珀" panose="02010800040101010101" pitchFamily="2" charset="-122"/>
                <a:ea typeface="华文琥珀" panose="02010800040101010101" pitchFamily="2" charset="-122"/>
                <a:cs typeface="Arial" panose="020B0604020202020204" pitchFamily="34" charset="0"/>
              </a:rPr>
              <a:t>外界环境力量 </a:t>
            </a:r>
            <a:r>
              <a:rPr lang="en-US" altLang="zh-CN" sz="2800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VS </a:t>
            </a:r>
            <a:r>
              <a:rPr lang="zh-CN" altLang="en-US" sz="2800" dirty="0">
                <a:latin typeface="华文琥珀" panose="02010800040101010101" pitchFamily="2" charset="-122"/>
                <a:ea typeface="华文琥珀" panose="02010800040101010101" pitchFamily="2" charset="-122"/>
                <a:cs typeface="Arial" panose="020B0604020202020204" pitchFamily="34" charset="0"/>
              </a:rPr>
              <a:t>一个人本性</a:t>
            </a:r>
            <a:endParaRPr lang="zh-CN" altLang="en-US" sz="280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F915D75F-AE2A-459B-98C7-1B0493A05B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83813"/>
            <a:ext cx="2717335" cy="2502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34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2" grpId="0" animBg="1"/>
      <p:bldP spid="9" grpId="0" animBg="1"/>
      <p:bldP spid="10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8476CF6-2BF0-47D9-BEE3-0C334656D070}"/>
              </a:ext>
            </a:extLst>
          </p:cNvPr>
          <p:cNvSpPr/>
          <p:nvPr/>
        </p:nvSpPr>
        <p:spPr>
          <a:xfrm>
            <a:off x="0" y="2188029"/>
            <a:ext cx="119035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kern="100" dirty="0"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    有人说：一条狗而已，何至于“背上了更加沉重的包袱”、有“心灵上的欠债”？况且将包弟送走也是出于无奈。你怎么看？</a:t>
            </a:r>
            <a:endParaRPr lang="zh-CN" altLang="zh-CN" sz="2800" b="1" kern="100" dirty="0"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FB1F04B1-FB8F-46AE-931E-57934DEF0F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322" y="4449163"/>
            <a:ext cx="2920678" cy="2698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005810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002D4A5-BE81-4015-9AD7-ED63D5047CC4}"/>
              </a:ext>
            </a:extLst>
          </p:cNvPr>
          <p:cNvSpPr/>
          <p:nvPr/>
        </p:nvSpPr>
        <p:spPr>
          <a:xfrm>
            <a:off x="4721325" y="82836"/>
            <a:ext cx="3043259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送走包弟后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】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442FA70-8715-48D1-BEB0-CC704BD1D15C}"/>
              </a:ext>
            </a:extLst>
          </p:cNvPr>
          <p:cNvSpPr/>
          <p:nvPr/>
        </p:nvSpPr>
        <p:spPr>
          <a:xfrm>
            <a:off x="0" y="838510"/>
            <a:ext cx="1219199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放弃包弟并没有换得保全一家人，</a:t>
            </a:r>
            <a:r>
              <a:rPr lang="en-US" altLang="zh-CN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1968</a:t>
            </a:r>
            <a:r>
              <a:rPr lang="zh-CN" altLang="en-US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年</a:t>
            </a:r>
            <a:r>
              <a:rPr lang="en-US" altLang="zh-CN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8</a:t>
            </a:r>
            <a:r>
              <a:rPr lang="zh-CN" altLang="en-US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月，巴金被关进牛棚改造，随后经受了大字报、挂牌游街等形式的批斗。</a:t>
            </a:r>
            <a:endParaRPr kumimoji="0" lang="zh-CN" altLang="en-US" sz="28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373EB13-F1CC-4AEC-93FB-60C703684022}"/>
              </a:ext>
            </a:extLst>
          </p:cNvPr>
          <p:cNvSpPr/>
          <p:nvPr/>
        </p:nvSpPr>
        <p:spPr>
          <a:xfrm>
            <a:off x="-2" y="2475518"/>
            <a:ext cx="12191999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CN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1970</a:t>
            </a:r>
            <a:r>
              <a:rPr lang="zh-CN" altLang="en-US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年，到农村改造，掏大粪、喂猪、背稻草、种地</a:t>
            </a:r>
            <a:r>
              <a:rPr lang="en-US" altLang="zh-CN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……</a:t>
            </a:r>
            <a:endParaRPr kumimoji="0" lang="zh-CN" altLang="en-US" sz="28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5851DDC-4848-4CB7-A3A1-F83744C95CDA}"/>
              </a:ext>
            </a:extLst>
          </p:cNvPr>
          <p:cNvSpPr/>
          <p:nvPr/>
        </p:nvSpPr>
        <p:spPr>
          <a:xfrm>
            <a:off x="-3" y="3616563"/>
            <a:ext cx="12191999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CN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1972</a:t>
            </a:r>
            <a:r>
              <a:rPr lang="zh-CN" altLang="en-US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年，妻子萧珊在饱受精神折磨后患上癌症，病逝。</a:t>
            </a:r>
            <a:endParaRPr kumimoji="0" lang="zh-CN" altLang="en-US" sz="28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D1185EE-431D-4B51-B911-6989B1D296BF}"/>
              </a:ext>
            </a:extLst>
          </p:cNvPr>
          <p:cNvSpPr/>
          <p:nvPr/>
        </p:nvSpPr>
        <p:spPr>
          <a:xfrm>
            <a:off x="-4" y="4879306"/>
            <a:ext cx="1219199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巴金的儿子在劳动改造的过程中也饱受精神和肉体上的折磨，性格变得内向抑郁，疾病缠身。此时，巴金</a:t>
            </a:r>
            <a:r>
              <a:rPr lang="en-US" altLang="zh-CN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69</a:t>
            </a:r>
            <a:r>
              <a:rPr lang="zh-CN" altLang="en-US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岁。</a:t>
            </a:r>
            <a:endParaRPr kumimoji="0" lang="zh-CN" altLang="en-US" sz="28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366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5442FA70-8715-48D1-BEB0-CC704BD1D15C}"/>
              </a:ext>
            </a:extLst>
          </p:cNvPr>
          <p:cNvSpPr/>
          <p:nvPr/>
        </p:nvSpPr>
        <p:spPr>
          <a:xfrm>
            <a:off x="1" y="1050781"/>
            <a:ext cx="12191999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    当姚文元拿着棒子的时候，我给关在牛棚里除了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唯唯诺诺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之外，敢于做过什么事情？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十年间我不过是一条含着眼泪等人宰割的牛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。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  <a:cs typeface="Arial" panose="020B0604020202020204" pitchFamily="34" charset="0"/>
            </a:endParaRPr>
          </a:p>
          <a:p>
            <a:pPr algn="r">
              <a:lnSpc>
                <a:spcPct val="150000"/>
              </a:lnSpc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——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巴金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《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病中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》</a:t>
            </a:r>
            <a:endParaRPr lang="zh-CN" altLang="en-US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DACA8C8-01A0-4A08-97F3-B16E591A588A}"/>
              </a:ext>
            </a:extLst>
          </p:cNvPr>
          <p:cNvSpPr/>
          <p:nvPr/>
        </p:nvSpPr>
        <p:spPr>
          <a:xfrm>
            <a:off x="1" y="3732232"/>
            <a:ext cx="1219199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    我自己也终于变成了包弟，没有死在解剖桌上，倒是我的幸运。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  <a:cs typeface="Arial" panose="020B0604020202020204" pitchFamily="34" charset="0"/>
            </a:endParaRPr>
          </a:p>
          <a:p>
            <a:pPr algn="r">
              <a:lnSpc>
                <a:spcPct val="150000"/>
              </a:lnSpc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——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巴金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《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小狗包弟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》</a:t>
            </a:r>
            <a:endParaRPr lang="zh-CN" altLang="en-US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D2DEB42-C0D3-4731-BE5B-B1B21E06E5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481" y="5176321"/>
            <a:ext cx="2587826" cy="168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90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8476CF6-2BF0-47D9-BEE3-0C334656D070}"/>
              </a:ext>
            </a:extLst>
          </p:cNvPr>
          <p:cNvSpPr/>
          <p:nvPr/>
        </p:nvSpPr>
        <p:spPr>
          <a:xfrm>
            <a:off x="0" y="751115"/>
            <a:ext cx="119035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    有人说：一条狗而已，何至于“背上了更加沉重的包袱”、有“心灵上的欠债”？况且将包弟送走也是出于无奈。你怎么看？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772BEE16-B234-434E-92F2-F0246182B3F1}"/>
              </a:ext>
            </a:extLst>
          </p:cNvPr>
          <p:cNvSpPr/>
          <p:nvPr/>
        </p:nvSpPr>
        <p:spPr>
          <a:xfrm>
            <a:off x="-144236" y="2801503"/>
            <a:ext cx="12191999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）狗也是一条生命，且它无任何过错，“我”却想以牺牲它换取安宁。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AA2F309-E072-4516-9DD6-2B29AA69CCA5}"/>
              </a:ext>
            </a:extLst>
          </p:cNvPr>
          <p:cNvSpPr/>
          <p:nvPr/>
        </p:nvSpPr>
        <p:spPr>
          <a:xfrm>
            <a:off x="1387929" y="4104571"/>
            <a:ext cx="953588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</a:rPr>
              <a:t>个人层面：这是对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</a:rPr>
              <a:t>自己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</a:rPr>
              <a:t>当年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</a:rPr>
              <a:t>无耻逃避事实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</a:rPr>
              <a:t>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</a:rPr>
              <a:t>一种反思和愧疚</a:t>
            </a:r>
            <a:endParaRPr kumimoji="0" lang="zh-CN" altLang="en-US" sz="28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4B9CACF-2566-4C04-866E-85662C6DC7D5}"/>
              </a:ext>
            </a:extLst>
          </p:cNvPr>
          <p:cNvSpPr/>
          <p:nvPr/>
        </p:nvSpPr>
        <p:spPr>
          <a:xfrm>
            <a:off x="3771900" y="5171388"/>
            <a:ext cx="5286323" cy="67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Arial" panose="020B0604020202020204" pitchFamily="34" charset="0"/>
              </a:rPr>
              <a:t>巴金：善良、勇敢、真实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341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033E5CEB-CA0C-43D5-8397-BE90815E66A4}"/>
              </a:ext>
            </a:extLst>
          </p:cNvPr>
          <p:cNvSpPr/>
          <p:nvPr/>
        </p:nvSpPr>
        <p:spPr>
          <a:xfrm>
            <a:off x="244930" y="751787"/>
            <a:ext cx="11658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“我常常这样想：我们不能单怪 林彪，单怪‘四人帮’，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我们也得责备自己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！我们自己‘吃’那一套封建货色，林彪和‘四人帮’贩卖它们才会生意兴隆。不然，怎么随便一纸‘勒令’就能使人家破人亡呢？”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8FD09F0C-7227-400C-94EC-799E68316EAD}"/>
              </a:ext>
            </a:extLst>
          </p:cNvPr>
          <p:cNvSpPr/>
          <p:nvPr/>
        </p:nvSpPr>
        <p:spPr>
          <a:xfrm>
            <a:off x="244930" y="4071930"/>
            <a:ext cx="11658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常回忆起小时候在父亲的衙门里看到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犯人挨了打还要向知县老爷谢恩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的情景。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476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033E5CEB-CA0C-43D5-8397-BE90815E66A4}"/>
              </a:ext>
            </a:extLst>
          </p:cNvPr>
          <p:cNvSpPr/>
          <p:nvPr/>
        </p:nvSpPr>
        <p:spPr>
          <a:xfrm>
            <a:off x="244930" y="947730"/>
            <a:ext cx="11658600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“奴隶，过去我总以为自己同这个字眼毫不相干，可是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我明明做了十年的奴隶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！我就是‘奴在心者’，而且是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死心塌地的精神奴隶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。”</a:t>
            </a:r>
            <a:endParaRPr lang="en-US" altLang="zh-CN" sz="2800" b="1" dirty="0">
              <a:latin typeface="幼圆" panose="02010509060101010101" pitchFamily="49" charset="-122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 lvl="0" algn="r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巴金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十年一梦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8FD09F0C-7227-400C-94EC-799E68316EAD}"/>
              </a:ext>
            </a:extLst>
          </p:cNvPr>
          <p:cNvSpPr/>
          <p:nvPr/>
        </p:nvSpPr>
        <p:spPr>
          <a:xfrm>
            <a:off x="244930" y="3908644"/>
            <a:ext cx="11658600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《“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激流”三部曲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》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中塑造的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“觉新性格”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：</a:t>
            </a:r>
            <a:r>
              <a:rPr lang="zh-CN" altLang="en-US" sz="2800" b="1" u="sng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一种在环境的压力下主动放弃个性和自我意识的不断妥协的性格。</a:t>
            </a:r>
            <a:endParaRPr kumimoji="0" lang="zh-CN" altLang="en-US" sz="2800" b="1" i="0" u="sng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91087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06AC0C61-1F59-424E-A0F9-25E8661E6928}"/>
              </a:ext>
            </a:extLst>
          </p:cNvPr>
          <p:cNvSpPr/>
          <p:nvPr/>
        </p:nvSpPr>
        <p:spPr>
          <a:xfrm>
            <a:off x="179615" y="305473"/>
            <a:ext cx="11658600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    即在无约束的权威秩序统治下，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他是为了保全自己而被迫牺牲正义和朋友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，这就在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事实上为无约束的权威秩序作了帮凶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，而在这行为的背后，他原是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明白是非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的，所以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他的良心也要为此而受到煎熬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，结果就在愈加绝望的生存环境和身心交困的巨大痛苦中，他最终一点点地丧失了清醒的意志，放弃了作为一个现代知识分子的独立思想的自觉和能力，也根本违背了自己曾经奉为生命的自由与独立。</a:t>
            </a:r>
            <a:endParaRPr lang="zh-CN" altLang="en-US" sz="2800" b="1" u="sng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AF55077D-88B8-4ED2-8A07-608F4FD2EF79}"/>
              </a:ext>
            </a:extLst>
          </p:cNvPr>
          <p:cNvSpPr/>
          <p:nvPr/>
        </p:nvSpPr>
        <p:spPr>
          <a:xfrm>
            <a:off x="179615" y="4659758"/>
            <a:ext cx="11658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    “我就这样可耻地开始了十年浩劫中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逆来顺受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的苦难生活。”</a:t>
            </a:r>
            <a:endParaRPr lang="en-US" altLang="zh-CN" sz="2800" b="1" dirty="0">
              <a:latin typeface="幼圆" panose="02010509060101010101" pitchFamily="49" charset="-122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 lvl="0" algn="r">
              <a:lnSpc>
                <a:spcPct val="150000"/>
              </a:lnSpc>
            </a:pPr>
            <a:r>
              <a:rPr kumimoji="0" lang="en-US" altLang="zh-CN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——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巴金</a:t>
            </a:r>
            <a:r>
              <a:rPr kumimoji="0" lang="en-US" altLang="zh-CN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《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小狗包弟</a:t>
            </a:r>
            <a:r>
              <a:rPr kumimoji="0" lang="en-US" altLang="zh-CN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》</a:t>
            </a:r>
            <a:endParaRPr kumimoji="0" lang="zh-CN" altLang="en-US" sz="28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844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033E5CEB-CA0C-43D5-8397-BE90815E66A4}"/>
              </a:ext>
            </a:extLst>
          </p:cNvPr>
          <p:cNvSpPr/>
          <p:nvPr/>
        </p:nvSpPr>
        <p:spPr>
          <a:xfrm>
            <a:off x="692828" y="1185218"/>
            <a:ext cx="6251981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随想录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自序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：“拿起笔来，尽管我接触各种题目，议论各样事情，我的思想却始终在一个圈子里打转，那就是所谓 十年浩劫的‘文革’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住了十载‘ 牛棚’，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我就有责任揭穿那一场惊心动魄的大骗局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，不让 子孙后代再遭灾受难。”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D5FE901-398C-4234-8AAF-F05D24EBC4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663" y="1400537"/>
            <a:ext cx="2552485" cy="3798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95672598"/>
      </p:ext>
    </p:extLst>
  </p:cSld>
  <p:clrMapOvr>
    <a:masterClrMapping/>
  </p:clrMapOvr>
  <p:transition spd="slow">
    <p:wheel spokes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8476CF6-2BF0-47D9-BEE3-0C334656D070}"/>
              </a:ext>
            </a:extLst>
          </p:cNvPr>
          <p:cNvSpPr/>
          <p:nvPr/>
        </p:nvSpPr>
        <p:spPr>
          <a:xfrm>
            <a:off x="0" y="751115"/>
            <a:ext cx="119035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    有人说：一条狗而已，何至于“背上了更加沉重的包袱”、有“心灵上的欠债”？况且将包弟送走也是出于无奈。你怎么看？</a:t>
            </a: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772BEE16-B234-434E-92F2-F0246182B3F1}"/>
              </a:ext>
            </a:extLst>
          </p:cNvPr>
          <p:cNvSpPr/>
          <p:nvPr/>
        </p:nvSpPr>
        <p:spPr>
          <a:xfrm>
            <a:off x="1691367" y="3115797"/>
            <a:ext cx="852079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    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2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Arial" panose="020B0604020202020204" pitchFamily="34" charset="0"/>
              </a:rPr>
              <a:t>）对整个社会、国家、人性的一种反思和愧疚</a:t>
            </a:r>
            <a:endParaRPr lang="zh-CN" altLang="en-US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4B9CACF-2566-4C04-866E-85662C6DC7D5}"/>
              </a:ext>
            </a:extLst>
          </p:cNvPr>
          <p:cNvSpPr/>
          <p:nvPr/>
        </p:nvSpPr>
        <p:spPr>
          <a:xfrm>
            <a:off x="3788229" y="4834148"/>
            <a:ext cx="5286323" cy="67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华文琥珀" panose="02010800040101010101" pitchFamily="2" charset="-122"/>
                <a:ea typeface="华文琥珀" panose="02010800040101010101" pitchFamily="2" charset="-122"/>
                <a:cs typeface="Arial" panose="020B0604020202020204" pitchFamily="34" charset="0"/>
              </a:rPr>
              <a:t>巴金：有社会责任感，正直伟大</a:t>
            </a:r>
            <a:endParaRPr lang="zh-CN" altLang="en-US" sz="280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93DCBACD-4ED6-429E-8E58-94F9C623D4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517" y="4569040"/>
            <a:ext cx="2133483" cy="228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162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CC09E17-B329-499E-98C5-1DC57F860EAF}"/>
              </a:ext>
            </a:extLst>
          </p:cNvPr>
          <p:cNvSpPr/>
          <p:nvPr/>
        </p:nvSpPr>
        <p:spPr>
          <a:xfrm>
            <a:off x="533468" y="713529"/>
            <a:ext cx="1156063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2003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年“感动中国”为巴金写的颁奖词：</a:t>
            </a:r>
            <a:endParaRPr lang="en-US" altLang="zh-CN" sz="28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    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穿越一个世纪，见证沧桑百年，刻画历史巨变，一个生命竟如此厚重。他在字里行间燃烧的激情，点亮多少人灵魂的灯塔；他在人生中真诚地行走，叩响多少人心灵的大门。他贯穿于文字和生命中的热情、忧患、良知，将在文学史册中永远闪耀着璀璨的光辉。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8CAD7DA6-4A7B-44B0-A1E4-1903D46C0C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227" y="4160570"/>
            <a:ext cx="5238095" cy="252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901092"/>
      </p:ext>
    </p:extLst>
  </p:cSld>
  <p:clrMapOvr>
    <a:masterClrMapping/>
  </p:clrMapOvr>
  <p:transition spd="slow">
    <p:wheel spokes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06AC0C61-1F59-424E-A0F9-25E8661E6928}"/>
              </a:ext>
            </a:extLst>
          </p:cNvPr>
          <p:cNvSpPr/>
          <p:nvPr/>
        </p:nvSpPr>
        <p:spPr>
          <a:xfrm>
            <a:off x="277587" y="1170887"/>
            <a:ext cx="11658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【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反思自我，说真话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】</a:t>
            </a:r>
            <a:endParaRPr lang="zh-CN" altLang="en-US" sz="2800" b="1" dirty="0">
              <a:latin typeface="幼圆" panose="02010509060101010101" pitchFamily="49" charset="-122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latin typeface="幼圆" panose="02010509060101010101" pitchFamily="49" charset="-122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巴金说：我不怕大家嘲笑，我要说：我怀念包弟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,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我想向它表示歉意。</a:t>
            </a:r>
          </a:p>
          <a:p>
            <a:pPr>
              <a:lnSpc>
                <a:spcPct val="150000"/>
              </a:lnSpc>
            </a:pPr>
            <a:endParaRPr lang="en-US" altLang="zh-CN" sz="2800" b="1" dirty="0">
              <a:latin typeface="幼圆" panose="02010509060101010101" pitchFamily="49" charset="-122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我说：我不怕大家嘲笑，我要说：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_____________________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（具体事件）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      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我想向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_________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表示歉意。</a:t>
            </a:r>
          </a:p>
        </p:txBody>
      </p:sp>
    </p:spTree>
    <p:extLst>
      <p:ext uri="{BB962C8B-B14F-4D97-AF65-F5344CB8AC3E}">
        <p14:creationId xmlns:p14="http://schemas.microsoft.com/office/powerpoint/2010/main" val="307910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06AC0C61-1F59-424E-A0F9-25E8661E6928}"/>
              </a:ext>
            </a:extLst>
          </p:cNvPr>
          <p:cNvSpPr/>
          <p:nvPr/>
        </p:nvSpPr>
        <p:spPr>
          <a:xfrm>
            <a:off x="300736" y="580578"/>
            <a:ext cx="635470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巴金：</a:t>
            </a:r>
            <a:endParaRPr lang="en-US" altLang="zh-CN" sz="28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    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（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1904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年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11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月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25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日－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2005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年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10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月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17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日），原名李尧棠，字芾（念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fu2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）甘，中国四川成都人，祖籍浙江嘉兴。现代文学家、出版家、翻译家。</a:t>
            </a:r>
            <a:r>
              <a:rPr lang="zh-CN" altLang="en-US" sz="2800" b="1" u="sng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同时也被誉为是“五四”新文化运动以来最有影响的作家之一，是</a:t>
            </a:r>
            <a:r>
              <a:rPr lang="en-US" altLang="zh-CN" sz="2800" b="1" u="sng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20</a:t>
            </a:r>
            <a:r>
              <a:rPr lang="zh-CN" altLang="en-US" sz="2800" b="1" u="sng" dirty="0"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世纪中国杰出的文学大师、中国当代文坛的巨匠。</a:t>
            </a:r>
            <a:endParaRPr lang="zh-CN" altLang="en-US" sz="2800" b="1" u="sng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10E21C76-EEDA-4BE8-B17D-85C14E4BED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1264" y="1759352"/>
            <a:ext cx="5000503" cy="309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928866"/>
      </p:ext>
    </p:extLst>
  </p:cSld>
  <p:clrMapOvr>
    <a:masterClrMapping/>
  </p:clrMapOvr>
  <p:transition spd="slow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06AC0C61-1F59-424E-A0F9-25E8661E6928}"/>
              </a:ext>
            </a:extLst>
          </p:cNvPr>
          <p:cNvSpPr/>
          <p:nvPr/>
        </p:nvSpPr>
        <p:spPr>
          <a:xfrm>
            <a:off x="277587" y="1170887"/>
            <a:ext cx="116586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拓展阅读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】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        王小波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一只特立独行的猪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》《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沉默的大多数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89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2066</Words>
  <Application>Microsoft Office PowerPoint</Application>
  <PresentationFormat>宽屏</PresentationFormat>
  <Paragraphs>108</Paragraphs>
  <Slides>26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8" baseType="lpstr">
      <vt:lpstr>等线</vt:lpstr>
      <vt:lpstr>等线 Light</vt:lpstr>
      <vt:lpstr>仿宋</vt:lpstr>
      <vt:lpstr>华文琥珀</vt:lpstr>
      <vt:lpstr>华文楷体</vt:lpstr>
      <vt:lpstr>楷体</vt:lpstr>
      <vt:lpstr>宋体</vt:lpstr>
      <vt:lpstr>幼圆</vt:lpstr>
      <vt:lpstr>Arial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zhao</dc:creator>
  <cp:lastModifiedBy>zhao</cp:lastModifiedBy>
  <cp:revision>30</cp:revision>
  <dcterms:created xsi:type="dcterms:W3CDTF">2017-10-15T10:05:14Z</dcterms:created>
  <dcterms:modified xsi:type="dcterms:W3CDTF">2017-10-16T00:35:35Z</dcterms:modified>
</cp:coreProperties>
</file>