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67" r:id="rId4"/>
    <p:sldId id="258" r:id="rId5"/>
    <p:sldId id="257" r:id="rId6"/>
    <p:sldId id="259" r:id="rId7"/>
    <p:sldId id="262" r:id="rId8"/>
    <p:sldId id="261" r:id="rId9"/>
    <p:sldId id="260" r:id="rId10"/>
    <p:sldId id="263" r:id="rId11"/>
    <p:sldId id="264" r:id="rId12"/>
    <p:sldId id="265" r:id="rId13"/>
    <p:sldId id="266" r:id="rId14"/>
    <p:sldId id="269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4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175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244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664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874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089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61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8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278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289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35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D8891-9E2B-47A6-8448-62E9D6EE066A}" type="datetimeFigureOut">
              <a:rPr lang="zh-CN" altLang="en-US" smtClean="0"/>
              <a:t>2017/3/7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7741E-EA2F-4F8D-9A45-7EB223CB1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632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动量和动量定理   课后作业答案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en-US" altLang="zh-CN" dirty="0"/>
              <a:t>D     2</a:t>
            </a:r>
            <a:r>
              <a:rPr lang="zh-CN" altLang="en-US" dirty="0"/>
              <a:t>、</a:t>
            </a:r>
            <a:r>
              <a:rPr lang="en-US" altLang="zh-CN" dirty="0"/>
              <a:t>A    3</a:t>
            </a:r>
            <a:r>
              <a:rPr lang="zh-CN" altLang="en-US" dirty="0"/>
              <a:t>、</a:t>
            </a:r>
            <a:r>
              <a:rPr lang="en-US" altLang="zh-CN" dirty="0"/>
              <a:t>A    4</a:t>
            </a:r>
            <a:r>
              <a:rPr lang="zh-CN" altLang="en-US" dirty="0"/>
              <a:t>、</a:t>
            </a:r>
            <a:r>
              <a:rPr lang="en-US" altLang="zh-CN" dirty="0"/>
              <a:t>D    5</a:t>
            </a:r>
            <a:r>
              <a:rPr lang="zh-CN" altLang="en-US" dirty="0"/>
              <a:t>、</a:t>
            </a:r>
            <a:r>
              <a:rPr lang="en-US" altLang="zh-CN" dirty="0"/>
              <a:t>D    6</a:t>
            </a:r>
            <a:r>
              <a:rPr lang="zh-CN" altLang="en-US" dirty="0"/>
              <a:t>、</a:t>
            </a:r>
            <a:r>
              <a:rPr lang="en-US" altLang="zh-CN" dirty="0"/>
              <a:t>D     7</a:t>
            </a:r>
            <a:r>
              <a:rPr lang="zh-CN" altLang="en-US" dirty="0"/>
              <a:t>、</a:t>
            </a:r>
            <a:r>
              <a:rPr lang="en-US" altLang="zh-CN" dirty="0"/>
              <a:t>AC   8</a:t>
            </a:r>
            <a:r>
              <a:rPr lang="zh-CN" altLang="en-US" dirty="0"/>
              <a:t>、</a:t>
            </a:r>
            <a:r>
              <a:rPr lang="en-US" altLang="zh-CN" dirty="0"/>
              <a:t>CD</a:t>
            </a:r>
          </a:p>
          <a:p>
            <a:r>
              <a:rPr lang="en-US" altLang="zh-CN" dirty="0"/>
              <a:t>9</a:t>
            </a:r>
            <a:r>
              <a:rPr lang="zh-CN" altLang="en-US" dirty="0"/>
              <a:t>、</a:t>
            </a:r>
            <a:r>
              <a:rPr lang="en-US" altLang="zh-CN" dirty="0"/>
              <a:t>AC    10</a:t>
            </a:r>
            <a:r>
              <a:rPr lang="zh-CN" altLang="en-US" dirty="0"/>
              <a:t>、</a:t>
            </a:r>
            <a:r>
              <a:rPr lang="en-US" altLang="zh-CN" dirty="0"/>
              <a:t>BCD</a:t>
            </a:r>
          </a:p>
          <a:p>
            <a:r>
              <a:rPr lang="en-US" altLang="zh-CN" dirty="0"/>
              <a:t>11</a:t>
            </a:r>
            <a:r>
              <a:rPr lang="zh-CN" altLang="en-US" dirty="0"/>
              <a:t>、</a:t>
            </a:r>
            <a:r>
              <a:rPr lang="en-US" altLang="zh-CN" dirty="0"/>
              <a:t>2Ns     12N  </a:t>
            </a:r>
            <a:r>
              <a:rPr lang="zh-CN" altLang="en-US" dirty="0"/>
              <a:t>竖直向上</a:t>
            </a:r>
            <a:endParaRPr lang="en-US" altLang="zh-CN" dirty="0"/>
          </a:p>
          <a:p>
            <a:r>
              <a:rPr lang="en-US" altLang="zh-CN" dirty="0"/>
              <a:t>12</a:t>
            </a:r>
            <a:r>
              <a:rPr lang="zh-CN" altLang="en-US" dirty="0"/>
              <a:t>、</a:t>
            </a:r>
            <a:r>
              <a:rPr lang="en-US" altLang="zh-CN" dirty="0"/>
              <a:t>3.75s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7391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动量守恒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813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91001"/>
          </a:xfrm>
        </p:spPr>
        <p:txBody>
          <a:bodyPr/>
          <a:lstStyle/>
          <a:p>
            <a:r>
              <a:rPr lang="en-US" altLang="zh-CN" dirty="0"/>
              <a:t>1.</a:t>
            </a:r>
            <a:r>
              <a:rPr lang="zh-CN" altLang="zh-CN" dirty="0"/>
              <a:t>理解系统、内力、外力的概念</a:t>
            </a:r>
            <a:r>
              <a:rPr lang="en-US" altLang="zh-CN" dirty="0"/>
              <a:t>.</a:t>
            </a:r>
          </a:p>
          <a:p>
            <a:r>
              <a:rPr lang="en-US" altLang="zh-CN" dirty="0"/>
              <a:t>2.</a:t>
            </a:r>
            <a:r>
              <a:rPr lang="zh-CN" altLang="zh-CN" dirty="0"/>
              <a:t>知道动量守恒定律的内容及表达式，理解其守恒的条件</a:t>
            </a:r>
            <a:r>
              <a:rPr lang="en-US" altLang="zh-CN" dirty="0"/>
              <a:t>.</a:t>
            </a:r>
          </a:p>
          <a:p>
            <a:r>
              <a:rPr lang="en-US" altLang="zh-CN" dirty="0"/>
              <a:t>3.</a:t>
            </a:r>
            <a:r>
              <a:rPr lang="zh-CN" altLang="zh-CN" dirty="0"/>
              <a:t>了解动量守恒定律的普遍意义．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769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系统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02897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zh-CN" altLang="zh-CN" dirty="0"/>
              <a:t>系统、内力与外力</a:t>
            </a:r>
          </a:p>
          <a:p>
            <a:pPr>
              <a:lnSpc>
                <a:spcPct val="200000"/>
              </a:lnSpc>
            </a:pPr>
            <a:r>
              <a:rPr lang="en-US" altLang="zh-CN" dirty="0"/>
              <a:t>(1)</a:t>
            </a:r>
            <a:r>
              <a:rPr lang="zh-CN" altLang="zh-CN" dirty="0"/>
              <a:t>系统：相互作用的</a:t>
            </a:r>
            <a:r>
              <a:rPr lang="zh-CN" altLang="zh-CN" u="sng" dirty="0"/>
              <a:t>两个或多个</a:t>
            </a:r>
            <a:r>
              <a:rPr lang="zh-CN" altLang="zh-CN" dirty="0"/>
              <a:t>物体组成一个力学系统．</a:t>
            </a:r>
          </a:p>
          <a:p>
            <a:pPr>
              <a:lnSpc>
                <a:spcPct val="2000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内力：系统中，物体间的相互作用力．</a:t>
            </a:r>
          </a:p>
          <a:p>
            <a:pPr>
              <a:lnSpc>
                <a:spcPct val="200000"/>
              </a:lnSpc>
            </a:pPr>
            <a:r>
              <a:rPr lang="en-US" altLang="zh-CN" dirty="0"/>
              <a:t>(3)</a:t>
            </a:r>
            <a:r>
              <a:rPr lang="zh-CN" altLang="zh-CN" dirty="0"/>
              <a:t>外力：系统</a:t>
            </a:r>
            <a:r>
              <a:rPr lang="zh-CN" altLang="zh-CN" u="sng" dirty="0"/>
              <a:t>外部</a:t>
            </a:r>
            <a:r>
              <a:rPr lang="zh-CN" altLang="zh-CN" dirty="0"/>
              <a:t>物体对系统内物体的作用力．</a:t>
            </a:r>
          </a:p>
        </p:txBody>
      </p:sp>
    </p:spTree>
    <p:extLst>
      <p:ext uri="{BB962C8B-B14F-4D97-AF65-F5344CB8AC3E}">
        <p14:creationId xmlns:p14="http://schemas.microsoft.com/office/powerpoint/2010/main" val="1951262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系统   内力和外力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21158"/>
          </a:xfrm>
        </p:spPr>
        <p:txBody>
          <a:bodyPr/>
          <a:lstStyle/>
          <a:p>
            <a:r>
              <a:rPr lang="zh-CN" altLang="zh-CN" dirty="0"/>
              <a:t>如图所示，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两物体质量之比</a:t>
            </a:r>
            <a:r>
              <a:rPr lang="en-US" altLang="zh-CN" i="1" dirty="0" err="1"/>
              <a:t>m</a:t>
            </a:r>
            <a:r>
              <a:rPr lang="en-US" altLang="zh-CN" i="1" baseline="-25000" dirty="0" err="1"/>
              <a:t>A</a:t>
            </a:r>
            <a:r>
              <a:rPr lang="en-US" altLang="zh-CN" dirty="0" err="1"/>
              <a:t>∶</a:t>
            </a:r>
            <a:r>
              <a:rPr lang="en-US" altLang="zh-CN" i="1" dirty="0" err="1"/>
              <a:t>m</a:t>
            </a:r>
            <a:r>
              <a:rPr lang="en-US" altLang="zh-CN" i="1" baseline="-25000" dirty="0" err="1"/>
              <a:t>B</a:t>
            </a:r>
            <a:r>
              <a:rPr lang="zh-CN" altLang="zh-CN" dirty="0"/>
              <a:t>＝</a:t>
            </a:r>
            <a:r>
              <a:rPr lang="en-US" altLang="zh-CN" dirty="0"/>
              <a:t>3∶2</a:t>
            </a:r>
            <a:r>
              <a:rPr lang="zh-CN" altLang="zh-CN" dirty="0"/>
              <a:t>，原来静止在平板小车</a:t>
            </a:r>
            <a:r>
              <a:rPr lang="en-US" altLang="zh-CN" i="1" dirty="0"/>
              <a:t>C</a:t>
            </a:r>
            <a:r>
              <a:rPr lang="zh-CN" altLang="zh-CN" dirty="0"/>
              <a:t>上，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间有一根被压缩的弹簧，地面光滑，当弹簧突然释放后</a:t>
            </a:r>
            <a:r>
              <a:rPr lang="zh-CN" altLang="en-US" dirty="0"/>
              <a:t>，请回答下列问题</a:t>
            </a:r>
          </a:p>
        </p:txBody>
      </p:sp>
      <p:pic>
        <p:nvPicPr>
          <p:cNvPr id="4" name="图片 3" descr="S2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6591" y="3381720"/>
            <a:ext cx="2665896" cy="136255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内容占位符 2"/>
          <p:cNvSpPr txBox="1">
            <a:spLocks/>
          </p:cNvSpPr>
          <p:nvPr/>
        </p:nvSpPr>
        <p:spPr>
          <a:xfrm>
            <a:off x="838200" y="3222694"/>
            <a:ext cx="6145696" cy="6336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1</a:t>
            </a:r>
            <a:r>
              <a:rPr lang="zh-CN" altLang="en-US" dirty="0"/>
              <a:t>、分别画出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C</a:t>
            </a:r>
            <a:r>
              <a:rPr lang="zh-CN" altLang="en-US" dirty="0"/>
              <a:t>的受力分析图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838200" y="3991320"/>
            <a:ext cx="7338391" cy="89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2</a:t>
            </a:r>
            <a:r>
              <a:rPr lang="zh-CN" altLang="en-US" dirty="0"/>
              <a:t>、以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为系统，请指出哪些是内力哪些是外力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838200" y="4936607"/>
            <a:ext cx="8027504" cy="9076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3</a:t>
            </a:r>
            <a:r>
              <a:rPr lang="zh-CN" altLang="en-US" dirty="0"/>
              <a:t>、以</a:t>
            </a:r>
            <a:r>
              <a:rPr lang="en-US" altLang="zh-CN" dirty="0"/>
              <a:t>A</a:t>
            </a:r>
            <a:r>
              <a:rPr lang="zh-CN" altLang="en-US" dirty="0"/>
              <a:t>、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C</a:t>
            </a:r>
            <a:r>
              <a:rPr lang="zh-CN" altLang="en-US" dirty="0"/>
              <a:t>为系统，请指出哪些是内力哪些是外力</a:t>
            </a:r>
          </a:p>
        </p:txBody>
      </p:sp>
    </p:spTree>
    <p:extLst>
      <p:ext uri="{BB962C8B-B14F-4D97-AF65-F5344CB8AC3E}">
        <p14:creationId xmlns:p14="http://schemas.microsoft.com/office/powerpoint/2010/main" val="1825052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动量守恒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4035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/>
              <a:t>请参阅课本</a:t>
            </a:r>
            <a:r>
              <a:rPr lang="en-US" altLang="zh-CN" dirty="0"/>
              <a:t>P12-P13</a:t>
            </a:r>
            <a:r>
              <a:rPr lang="zh-CN" altLang="en-US" dirty="0"/>
              <a:t>内容，利用动量定理证明动量守恒（课本中给的物理量）</a:t>
            </a:r>
          </a:p>
        </p:txBody>
      </p:sp>
    </p:spTree>
    <p:extLst>
      <p:ext uri="{BB962C8B-B14F-4D97-AF65-F5344CB8AC3E}">
        <p14:creationId xmlns:p14="http://schemas.microsoft.com/office/powerpoint/2010/main" val="1433102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4556" y="432391"/>
            <a:ext cx="1139687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动量守恒定律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内容：如果一个系统</a:t>
            </a:r>
            <a:r>
              <a:rPr lang="zh-CN" altLang="zh-CN" sz="2800" u="sng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不受外力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，或者</a:t>
            </a:r>
            <a:r>
              <a:rPr lang="zh-CN" altLang="zh-CN" sz="2800" u="sng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所受外力的矢量和为零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，这个系统的总动量保持不变．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动量守恒定律成立的条件：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系统不受</a:t>
            </a:r>
            <a:r>
              <a:rPr lang="zh-CN" altLang="zh-CN" sz="2800" u="sng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外力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或者所受外力的合力为零．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系统外力远</a:t>
            </a:r>
            <a:r>
              <a:rPr lang="zh-CN" altLang="zh-CN" sz="2800" u="sng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小于</a:t>
            </a:r>
            <a:r>
              <a:rPr lang="zh-CN" altLang="zh-CN" sz="28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内力时，外力的作用可以忽略，系统的动量守恒．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系统在某个方向上的</a:t>
            </a:r>
            <a:r>
              <a:rPr lang="zh-CN" altLang="zh-CN" sz="28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合外力</a:t>
            </a:r>
            <a:r>
              <a:rPr lang="zh-CN" altLang="zh-CN" sz="2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为零时，系统在该方向上动量守恒．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85482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判断哪些物体构成的系统动量守恒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40181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/>
              <a:t>如图所示，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两物体质量之比</a:t>
            </a:r>
            <a:r>
              <a:rPr lang="en-US" altLang="zh-CN" i="1" dirty="0" err="1"/>
              <a:t>m</a:t>
            </a:r>
            <a:r>
              <a:rPr lang="en-US" altLang="zh-CN" i="1" baseline="-25000" dirty="0" err="1"/>
              <a:t>A</a:t>
            </a:r>
            <a:r>
              <a:rPr lang="en-US" altLang="zh-CN" dirty="0" err="1"/>
              <a:t>∶</a:t>
            </a:r>
            <a:r>
              <a:rPr lang="en-US" altLang="zh-CN" i="1" dirty="0" err="1"/>
              <a:t>m</a:t>
            </a:r>
            <a:r>
              <a:rPr lang="en-US" altLang="zh-CN" i="1" baseline="-25000" dirty="0" err="1"/>
              <a:t>B</a:t>
            </a:r>
            <a:r>
              <a:rPr lang="zh-CN" altLang="zh-CN" dirty="0"/>
              <a:t>＝</a:t>
            </a:r>
            <a:r>
              <a:rPr lang="en-US" altLang="zh-CN" dirty="0"/>
              <a:t>3∶2</a:t>
            </a:r>
            <a:r>
              <a:rPr lang="zh-CN" altLang="zh-CN" dirty="0"/>
              <a:t>，原来静止在平板小车</a:t>
            </a:r>
            <a:r>
              <a:rPr lang="en-US" altLang="zh-CN" i="1" dirty="0"/>
              <a:t>C</a:t>
            </a:r>
            <a:r>
              <a:rPr lang="zh-CN" altLang="zh-CN" dirty="0"/>
              <a:t>上，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间有一根被压缩的弹簧，地面光滑，当弹簧突然释放后</a:t>
            </a:r>
            <a:r>
              <a:rPr lang="zh-CN" altLang="en-US" dirty="0"/>
              <a:t>，哪些系统动量守恒</a:t>
            </a:r>
          </a:p>
        </p:txBody>
      </p:sp>
      <p:pic>
        <p:nvPicPr>
          <p:cNvPr id="4" name="图片 3" descr="S2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6451" y="3456711"/>
            <a:ext cx="3517349" cy="1541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6852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50406" y="1690688"/>
            <a:ext cx="11438011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多选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如图所示，光滑水平面上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两小车间有一弹簧，用手抓住小车并将弹簧压缩后使两小车均处于静止状态．将两小车及弹簧看做一个系统，下列说法正确的是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．两手同时放开后，系统总动量始终为零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．先放开左手，再放开右手后，动量不守恒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．先放开左手，后放开右手，总动量向左</a:t>
            </a:r>
            <a:endParaRPr kumimoji="0" lang="zh-CN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．无论何时放手，两手放开后，在弹簧恢复原长的过程中，系统总动量都保持不变，但系统的总动量不一定为零</a:t>
            </a:r>
            <a:endParaRPr kumimoji="0" lang="zh-CN" altLang="en-US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X2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694" y="4545496"/>
            <a:ext cx="4051576" cy="17095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理解动量守恒</a:t>
            </a:r>
          </a:p>
        </p:txBody>
      </p:sp>
      <p:sp>
        <p:nvSpPr>
          <p:cNvPr id="7" name="矩形 6"/>
          <p:cNvSpPr/>
          <p:nvPr/>
        </p:nvSpPr>
        <p:spPr>
          <a:xfrm>
            <a:off x="2577797" y="5043642"/>
            <a:ext cx="136447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　</a:t>
            </a:r>
            <a:r>
              <a:rPr lang="en-US" altLang="zh-CN" kern="100" dirty="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ACD</a:t>
            </a:r>
            <a:endParaRPr lang="zh-CN" altLang="zh-CN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60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动量守恒定律的</a:t>
            </a:r>
            <a:r>
              <a:rPr lang="en-US" altLang="zh-CN" dirty="0"/>
              <a:t>“</a:t>
            </a:r>
            <a:r>
              <a:rPr lang="zh-CN" altLang="zh-CN" dirty="0"/>
              <a:t>四性</a:t>
            </a:r>
            <a:r>
              <a:rPr lang="en-US" altLang="zh-CN" dirty="0"/>
              <a:t>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①</a:t>
            </a:r>
            <a:r>
              <a:rPr lang="zh-CN" altLang="zh-CN" dirty="0"/>
              <a:t>矢量性：动量守恒定律的表达式是一个</a:t>
            </a:r>
            <a:r>
              <a:rPr lang="zh-CN" altLang="zh-CN" u="sng" dirty="0"/>
              <a:t>矢量式．</a:t>
            </a:r>
            <a:endParaRPr lang="zh-CN" altLang="zh-CN" dirty="0"/>
          </a:p>
          <a:p>
            <a:r>
              <a:rPr lang="en-US" altLang="zh-CN" dirty="0"/>
              <a:t>②</a:t>
            </a:r>
            <a:r>
              <a:rPr lang="zh-CN" altLang="zh-CN" dirty="0"/>
              <a:t>相对性：动量守恒定律中，系统中各物体在相互作用前后的动量必须相对于同一惯性系，各物体的速度通常均为相对于</a:t>
            </a:r>
            <a:r>
              <a:rPr lang="zh-CN" altLang="zh-CN" u="sng" dirty="0"/>
              <a:t>地面</a:t>
            </a:r>
            <a:r>
              <a:rPr lang="zh-CN" altLang="zh-CN" dirty="0"/>
              <a:t>的速度．</a:t>
            </a:r>
          </a:p>
          <a:p>
            <a:r>
              <a:rPr lang="en-US" altLang="zh-CN" dirty="0"/>
              <a:t>③</a:t>
            </a:r>
            <a:r>
              <a:rPr lang="zh-CN" altLang="zh-CN" dirty="0"/>
              <a:t>同时性：动量守恒定律中，</a:t>
            </a:r>
            <a:r>
              <a:rPr lang="en-US" altLang="zh-CN" i="1" dirty="0"/>
              <a:t>p</a:t>
            </a:r>
            <a:r>
              <a:rPr lang="en-US" altLang="zh-CN" baseline="-25000" dirty="0"/>
              <a:t>1</a:t>
            </a:r>
            <a:r>
              <a:rPr lang="zh-CN" altLang="zh-CN" dirty="0"/>
              <a:t>、</a:t>
            </a:r>
            <a:r>
              <a:rPr lang="en-US" altLang="zh-CN" i="1" dirty="0"/>
              <a:t>p</a:t>
            </a:r>
            <a:r>
              <a:rPr lang="en-US" altLang="zh-CN" baseline="-25000" dirty="0"/>
              <a:t>2</a:t>
            </a:r>
            <a:r>
              <a:rPr lang="en-US" altLang="zh-CN" dirty="0"/>
              <a:t>……</a:t>
            </a:r>
            <a:r>
              <a:rPr lang="zh-CN" altLang="zh-CN" dirty="0"/>
              <a:t>必须是系统中各物体在相互作用前同一时刻的动量，</a:t>
            </a:r>
            <a:r>
              <a:rPr lang="en-US" altLang="zh-CN" i="1" dirty="0"/>
              <a:t>p</a:t>
            </a:r>
            <a:r>
              <a:rPr lang="en-US" altLang="zh-CN" baseline="-25000" dirty="0"/>
              <a:t>1</a:t>
            </a:r>
            <a:r>
              <a:rPr lang="en-US" altLang="zh-CN" dirty="0"/>
              <a:t>′</a:t>
            </a:r>
            <a:r>
              <a:rPr lang="zh-CN" altLang="zh-CN" dirty="0"/>
              <a:t>、</a:t>
            </a:r>
            <a:r>
              <a:rPr lang="en-US" altLang="zh-CN" i="1" dirty="0"/>
              <a:t>p</a:t>
            </a:r>
            <a:r>
              <a:rPr lang="en-US" altLang="zh-CN" baseline="-25000" dirty="0"/>
              <a:t>2</a:t>
            </a:r>
            <a:r>
              <a:rPr lang="en-US" altLang="zh-CN" dirty="0"/>
              <a:t>′……</a:t>
            </a:r>
            <a:r>
              <a:rPr lang="zh-CN" altLang="zh-CN" dirty="0"/>
              <a:t>必须是系统中各物体在相互作用后同一时刻的动量．</a:t>
            </a:r>
          </a:p>
          <a:p>
            <a:r>
              <a:rPr lang="en-US" altLang="zh-CN" dirty="0"/>
              <a:t>④</a:t>
            </a:r>
            <a:r>
              <a:rPr lang="zh-CN" altLang="zh-CN" dirty="0"/>
              <a:t>普适性：动量守恒定律不仅适用于两个物体组成的系统，也适用于多个物体组成的系统．不仅适用于宏观物体组成的系统，也适用于微观粒子组成的系统．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5955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小试牛刀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11488"/>
          </a:xfrm>
        </p:spPr>
        <p:txBody>
          <a:bodyPr/>
          <a:lstStyle/>
          <a:p>
            <a:r>
              <a:rPr lang="zh-CN" altLang="zh-CN" dirty="0"/>
              <a:t>一枚在空中飞行的火箭，质量为</a:t>
            </a:r>
            <a:r>
              <a:rPr lang="en-US" altLang="zh-CN" i="1" dirty="0"/>
              <a:t>m</a:t>
            </a:r>
            <a:r>
              <a:rPr lang="zh-CN" altLang="zh-CN" dirty="0"/>
              <a:t>，在某点的速度为</a:t>
            </a:r>
            <a:r>
              <a:rPr lang="en-US" altLang="zh-CN" i="1" dirty="0"/>
              <a:t>v</a:t>
            </a:r>
            <a:r>
              <a:rPr lang="zh-CN" altLang="zh-CN" dirty="0"/>
              <a:t>，方向水平，燃料即将耗尽．火箭在该点突然炸裂成两块．其中一块质量为</a:t>
            </a:r>
            <a:r>
              <a:rPr lang="en-US" altLang="zh-CN" dirty="0"/>
              <a:t>m/3</a:t>
            </a:r>
            <a:r>
              <a:rPr lang="zh-CN" altLang="zh-CN" dirty="0"/>
              <a:t>沿着与</a:t>
            </a:r>
            <a:r>
              <a:rPr lang="en-US" altLang="zh-CN" i="1" dirty="0"/>
              <a:t>v</a:t>
            </a:r>
            <a:r>
              <a:rPr lang="zh-CN" altLang="zh-CN" dirty="0"/>
              <a:t>相反的方向以</a:t>
            </a:r>
            <a:r>
              <a:rPr lang="en-US" altLang="zh-CN" dirty="0"/>
              <a:t>2</a:t>
            </a:r>
            <a:r>
              <a:rPr lang="en-US" altLang="zh-CN" i="1" dirty="0"/>
              <a:t>v</a:t>
            </a:r>
            <a:r>
              <a:rPr lang="zh-CN" altLang="zh-CN" dirty="0"/>
              <a:t>的速度飞出，则炸裂后另一块的速度大小为</a:t>
            </a:r>
            <a:r>
              <a:rPr lang="en-US" altLang="zh-CN" dirty="0"/>
              <a:t>________</a:t>
            </a:r>
            <a:r>
              <a:rPr lang="zh-CN" altLang="zh-CN" dirty="0"/>
              <a:t>．</a:t>
            </a:r>
          </a:p>
        </p:txBody>
      </p:sp>
    </p:spTree>
    <p:extLst>
      <p:ext uri="{BB962C8B-B14F-4D97-AF65-F5344CB8AC3E}">
        <p14:creationId xmlns:p14="http://schemas.microsoft.com/office/powerpoint/2010/main" val="4104652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加强训练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500671"/>
          </a:xfrm>
        </p:spPr>
        <p:txBody>
          <a:bodyPr/>
          <a:lstStyle/>
          <a:p>
            <a:r>
              <a:rPr lang="zh-CN" altLang="zh-CN" dirty="0"/>
              <a:t>质量为</a:t>
            </a:r>
            <a:r>
              <a:rPr lang="en-US" altLang="zh-CN" dirty="0"/>
              <a:t>3 kg</a:t>
            </a:r>
            <a:r>
              <a:rPr lang="zh-CN" altLang="zh-CN" dirty="0"/>
              <a:t>的小球</a:t>
            </a:r>
            <a:r>
              <a:rPr lang="en-US" altLang="zh-CN" i="1" dirty="0"/>
              <a:t>A</a:t>
            </a:r>
            <a:r>
              <a:rPr lang="zh-CN" altLang="zh-CN" dirty="0"/>
              <a:t>在光滑水平面上以</a:t>
            </a:r>
            <a:r>
              <a:rPr lang="en-US" altLang="zh-CN" dirty="0"/>
              <a:t>6 m/s </a:t>
            </a:r>
            <a:r>
              <a:rPr lang="zh-CN" altLang="zh-CN" dirty="0"/>
              <a:t>的速度向右运动，恰遇上质量为</a:t>
            </a:r>
            <a:r>
              <a:rPr lang="en-US" altLang="zh-CN" dirty="0"/>
              <a:t>5 kg</a:t>
            </a:r>
            <a:r>
              <a:rPr lang="zh-CN" altLang="zh-CN" dirty="0"/>
              <a:t>、以</a:t>
            </a:r>
            <a:r>
              <a:rPr lang="en-US" altLang="zh-CN" dirty="0"/>
              <a:t>4 m/s</a:t>
            </a:r>
            <a:r>
              <a:rPr lang="zh-CN" altLang="zh-CN" dirty="0"/>
              <a:t>的速度向左运动的小球</a:t>
            </a:r>
            <a:r>
              <a:rPr lang="en-US" altLang="zh-CN" i="1" dirty="0"/>
              <a:t>B</a:t>
            </a:r>
            <a:r>
              <a:rPr lang="zh-CN" altLang="zh-CN" dirty="0"/>
              <a:t>，碰撞后</a:t>
            </a:r>
            <a:r>
              <a:rPr lang="en-US" altLang="zh-CN" i="1" dirty="0"/>
              <a:t>B</a:t>
            </a:r>
            <a:r>
              <a:rPr lang="zh-CN" altLang="zh-CN" dirty="0"/>
              <a:t>球恰好静止，求碰撞后</a:t>
            </a:r>
            <a:r>
              <a:rPr lang="en-US" altLang="zh-CN" i="1" dirty="0"/>
              <a:t>A</a:t>
            </a:r>
            <a:r>
              <a:rPr lang="zh-CN" altLang="zh-CN" dirty="0"/>
              <a:t>球的速度．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33007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难度提升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95607" y="1489744"/>
            <a:ext cx="1082567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将两个完全相同的磁铁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磁性极强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分别固定在质量相等的小车上，水平面光滑．开始时甲车速度大小为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m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/s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IPAPANNEW"/>
                <a:ea typeface="宋体" panose="02010600030101010101" pitchFamily="2" charset="-122"/>
                <a:cs typeface="Times New Roman" panose="02020603050405020304" pitchFamily="18" charset="0"/>
              </a:rPr>
              <a:t>，乙车速度大小为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IPAPANNEW"/>
                <a:cs typeface="Times New Roman" panose="02020603050405020304" pitchFamily="18" charset="0"/>
              </a:rPr>
              <a:t>2 m/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，方向相反并在同一直线上，如图所示．</a:t>
            </a:r>
            <a:endParaRPr kumimoji="0" lang="en-US" altLang="zh-CN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当乙车速度为零时，甲车的速度多大？方向如何？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由于磁性极强，故两车不会相碰，那么两车的距离最小时，乙车的速度是多大？方向如何？</a:t>
            </a:r>
            <a:r>
              <a:rPr kumimoji="0" lang="zh-CN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zh-CN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图片 4" descr="X3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105" y="4089999"/>
            <a:ext cx="4442929" cy="1694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6302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3.7</a:t>
            </a:r>
            <a:r>
              <a:rPr lang="zh-CN" altLang="en-US" dirty="0"/>
              <a:t>号限时训练  动量守恒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18792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C   </a:t>
            </a:r>
            <a:r>
              <a:rPr lang="en-US" altLang="zh-CN" dirty="0" err="1"/>
              <a:t>C</a:t>
            </a:r>
            <a:r>
              <a:rPr lang="en-US" altLang="zh-CN" dirty="0"/>
              <a:t>  A  B  C   </a:t>
            </a:r>
          </a:p>
          <a:p>
            <a:pPr marL="0" indent="0">
              <a:buNone/>
            </a:pPr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838200" y="2679354"/>
                <a:ext cx="4330148" cy="666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6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、</m:t>
                    </m:r>
                    <m:r>
                      <m:rPr>
                        <m:sty m:val="p"/>
                      </m:rPr>
                      <a:rPr lang="en-US" altLang="zh-CN" sz="28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u</m:t>
                    </m:r>
                    <m:r>
                      <a:rPr lang="en-US" altLang="zh-CN" sz="28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𝑀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US" altLang="zh-CN" sz="28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altLang="zh-CN" sz="28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endParaRPr lang="zh-CN" altLang="en-US" sz="2800" dirty="0"/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2679354"/>
                <a:ext cx="4330148" cy="66652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矩形 5"/>
              <p:cNvSpPr/>
              <p:nvPr/>
            </p:nvSpPr>
            <p:spPr>
              <a:xfrm>
                <a:off x="838200" y="3480820"/>
                <a:ext cx="331847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200" dirty="0">
                    <a:ea typeface="Cambria Math" panose="02040503050406030204" pitchFamily="18" charset="0"/>
                  </a:rPr>
                  <a:t>7</a:t>
                </a:r>
                <a:r>
                  <a:rPr lang="zh-CN" altLang="en-US" sz="3200" dirty="0">
                    <a:ea typeface="Cambria Math" panose="02040503050406030204" pitchFamily="18" charset="0"/>
                  </a:rPr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32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:</m:t>
                    </m:r>
                    <m:sSub>
                      <m:sSubPr>
                        <m:ctrlPr>
                          <a:rPr lang="zh-CN" altLang="zh-CN" sz="32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zh-CN" sz="32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200" i="1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=3:5</m:t>
                    </m:r>
                  </m:oMath>
                </a14:m>
                <a:r>
                  <a:rPr lang="en-US" altLang="zh-CN" sz="32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endParaRPr lang="zh-CN" altLang="en-US" sz="3200" dirty="0"/>
              </a:p>
            </p:txBody>
          </p:sp>
        </mc:Choice>
        <mc:Fallback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480820"/>
                <a:ext cx="3318473" cy="584775"/>
              </a:xfrm>
              <a:prstGeom prst="rect">
                <a:avLst/>
              </a:prstGeom>
              <a:blipFill>
                <a:blip r:embed="rId3"/>
                <a:stretch>
                  <a:fillRect l="-4779" t="-18750" b="-354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矩形 6"/>
          <p:cNvSpPr/>
          <p:nvPr/>
        </p:nvSpPr>
        <p:spPr>
          <a:xfrm>
            <a:off x="802132" y="4304508"/>
            <a:ext cx="39340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altLang="en-US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zh-CN" altLang="en-US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'</a:t>
            </a:r>
            <a:r>
              <a:rPr lang="en-US" altLang="zh-CN" sz="32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=1m/s   L=0.25m</a:t>
            </a:r>
            <a:endParaRPr lang="zh-CN" altLang="zh-CN" sz="32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3896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972</Words>
  <Application>Microsoft Office PowerPoint</Application>
  <PresentationFormat>宽屏</PresentationFormat>
  <Paragraphs>55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IPAPANNEW</vt:lpstr>
      <vt:lpstr>等线</vt:lpstr>
      <vt:lpstr>等线 Light</vt:lpstr>
      <vt:lpstr>黑体</vt:lpstr>
      <vt:lpstr>楷体_GB2312</vt:lpstr>
      <vt:lpstr>宋体</vt:lpstr>
      <vt:lpstr>Arial</vt:lpstr>
      <vt:lpstr>Cambria Math</vt:lpstr>
      <vt:lpstr>Courier New</vt:lpstr>
      <vt:lpstr>Times New Roman</vt:lpstr>
      <vt:lpstr>Office 主题​​</vt:lpstr>
      <vt:lpstr>动量和动量定理   课后作业答案</vt:lpstr>
      <vt:lpstr>动量守恒</vt:lpstr>
      <vt:lpstr>学习目标</vt:lpstr>
      <vt:lpstr>系统</vt:lpstr>
      <vt:lpstr>系统   内力和外力</vt:lpstr>
      <vt:lpstr>动量守恒</vt:lpstr>
      <vt:lpstr>PowerPoint 演示文稿</vt:lpstr>
      <vt:lpstr>判断哪些物体构成的系统动量守恒</vt:lpstr>
      <vt:lpstr>理解动量守恒</vt:lpstr>
      <vt:lpstr>动量守恒定律的“四性”</vt:lpstr>
      <vt:lpstr>小试牛刀</vt:lpstr>
      <vt:lpstr>加强训练</vt:lpstr>
      <vt:lpstr>难度提升</vt:lpstr>
      <vt:lpstr>3.7号限时训练  动量守恒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动量守恒</dc:title>
  <dc:creator>Administrator</dc:creator>
  <cp:lastModifiedBy>彭矗</cp:lastModifiedBy>
  <cp:revision>11</cp:revision>
  <dcterms:created xsi:type="dcterms:W3CDTF">2017-03-06T07:09:02Z</dcterms:created>
  <dcterms:modified xsi:type="dcterms:W3CDTF">2017-03-07T12:29:30Z</dcterms:modified>
</cp:coreProperties>
</file>