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01" r:id="rId2"/>
    <p:sldId id="445" r:id="rId3"/>
    <p:sldId id="439" r:id="rId4"/>
    <p:sldId id="459" r:id="rId5"/>
    <p:sldId id="451" r:id="rId6"/>
    <p:sldId id="470" r:id="rId7"/>
    <p:sldId id="460" r:id="rId8"/>
    <p:sldId id="456" r:id="rId9"/>
    <p:sldId id="483" r:id="rId10"/>
    <p:sldId id="484" r:id="rId11"/>
    <p:sldId id="465" r:id="rId12"/>
    <p:sldId id="444" r:id="rId13"/>
    <p:sldId id="447" r:id="rId14"/>
    <p:sldId id="471" r:id="rId15"/>
    <p:sldId id="472" r:id="rId16"/>
    <p:sldId id="474" r:id="rId17"/>
    <p:sldId id="475" r:id="rId18"/>
    <p:sldId id="479" r:id="rId19"/>
    <p:sldId id="485" r:id="rId20"/>
    <p:sldId id="466" r:id="rId21"/>
    <p:sldId id="489" r:id="rId22"/>
    <p:sldId id="467" r:id="rId23"/>
    <p:sldId id="458" r:id="rId24"/>
    <p:sldId id="480" r:id="rId25"/>
    <p:sldId id="481" r:id="rId26"/>
    <p:sldId id="468" r:id="rId27"/>
    <p:sldId id="464" r:id="rId28"/>
    <p:sldId id="473" r:id="rId29"/>
    <p:sldId id="476" r:id="rId30"/>
    <p:sldId id="477" r:id="rId31"/>
    <p:sldId id="488" r:id="rId32"/>
    <p:sldId id="482" r:id="rId33"/>
    <p:sldId id="486" r:id="rId34"/>
    <p:sldId id="469" r:id="rId35"/>
    <p:sldId id="434" r:id="rId36"/>
    <p:sldId id="490" r:id="rId37"/>
    <p:sldId id="428" r:id="rId38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4">
          <p15:clr>
            <a:srgbClr val="A4A3A4"/>
          </p15:clr>
        </p15:guide>
        <p15:guide id="2" pos="284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3E01"/>
    <a:srgbClr val="A568D2"/>
    <a:srgbClr val="EAC5FF"/>
    <a:srgbClr val="9954CC"/>
    <a:srgbClr val="FFFFFF"/>
    <a:srgbClr val="EED56C"/>
    <a:srgbClr val="E8EAE9"/>
    <a:srgbClr val="FCFCFC"/>
    <a:srgbClr val="CCD0D1"/>
    <a:srgbClr val="D7D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 autoAdjust="0"/>
    <p:restoredTop sz="94696"/>
  </p:normalViewPr>
  <p:slideViewPr>
    <p:cSldViewPr>
      <p:cViewPr>
        <p:scale>
          <a:sx n="148" d="100"/>
          <a:sy n="148" d="100"/>
        </p:scale>
        <p:origin x="520" y="-56"/>
      </p:cViewPr>
      <p:guideLst>
        <p:guide orient="horz" pos="1624"/>
        <p:guide pos="2845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t>2019/10/14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6721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10277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4118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68211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128761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992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2901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72580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2318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3283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6534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2529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4736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115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160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79662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47402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12472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4290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59595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5489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75762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2795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32289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30492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70441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12292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272760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44471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2199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62095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1460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50305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08589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56897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37</a:t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/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t>‹#›</a:t>
            </a:fld>
            <a:endParaRPr lang="en-US" sz="1000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/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/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916" y="210344"/>
            <a:ext cx="705222" cy="705222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2019/10/14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39" y="11933"/>
            <a:ext cx="9123322" cy="513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3198"/>
          </a:xfrm>
          <a:prstGeom prst="rect">
            <a:avLst/>
          </a:prstGeom>
          <a:solidFill>
            <a:srgbClr val="FFFFFF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6.png"/><Relationship Id="rId5" Type="http://schemas.openxmlformats.org/officeDocument/2006/relationships/image" Target="../media/image47.png"/><Relationship Id="rId6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1.png"/><Relationship Id="rId5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55.png"/><Relationship Id="rId6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image59.png"/><Relationship Id="rId8" Type="http://schemas.openxmlformats.org/officeDocument/2006/relationships/image" Target="../media/image60.png"/><Relationship Id="rId9" Type="http://schemas.openxmlformats.org/officeDocument/2006/relationships/image" Target="../media/image61.png"/><Relationship Id="rId10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63.png"/><Relationship Id="rId6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7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70.png"/><Relationship Id="rId6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5.jpeg"/><Relationship Id="rId5" Type="http://schemas.openxmlformats.org/officeDocument/2006/relationships/image" Target="../media/image72.png"/><Relationship Id="rId6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381333" y="1054249"/>
            <a:ext cx="1153284" cy="1153284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24000"/>
              </a:prstClr>
            </a:outerShdw>
          </a:effectLst>
        </p:grpSpPr>
        <p:sp>
          <p:nvSpPr>
            <p:cNvPr id="55" name="同心圆 5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685589" y="2341523"/>
            <a:ext cx="1153284" cy="1153284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24000"/>
              </a:prstClr>
            </a:outerShdw>
          </a:effectLst>
        </p:grpSpPr>
        <p:sp>
          <p:nvSpPr>
            <p:cNvPr id="48" name="同心圆 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644696" y="2791713"/>
            <a:ext cx="1436242" cy="143624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24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82308" y="699542"/>
            <a:ext cx="3010846" cy="30108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45000"/>
              </a:prstClr>
            </a:outerShdw>
          </a:effectLst>
        </p:grpSpPr>
        <p:sp>
          <p:nvSpPr>
            <p:cNvPr id="42" name="同心圆 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3" cy="38258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673633" y="825784"/>
            <a:ext cx="501312" cy="50131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24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381333" y="1800861"/>
            <a:ext cx="3746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spc="-300" dirty="0" smtClean="0">
                <a:solidFill>
                  <a:schemeClr val="accent1"/>
                </a:solidFill>
                <a:latin typeface="+mj-ea"/>
                <a:ea typeface="+mj-ea"/>
              </a:rPr>
              <a:t>AMC</a:t>
            </a:r>
            <a:r>
              <a:rPr lang="zh-CN" altLang="en-US" sz="4400" b="1" spc="-300" dirty="0" smtClean="0">
                <a:solidFill>
                  <a:schemeClr val="accent1"/>
                </a:solidFill>
                <a:latin typeface="+mj-ea"/>
                <a:ea typeface="+mj-ea"/>
              </a:rPr>
              <a:t> </a:t>
            </a:r>
            <a:r>
              <a:rPr lang="en-US" altLang="zh-CN" sz="4400" b="1" spc="-300" dirty="0" smtClean="0">
                <a:solidFill>
                  <a:schemeClr val="accent1"/>
                </a:solidFill>
                <a:latin typeface="+mj-ea"/>
                <a:ea typeface="+mj-ea"/>
              </a:rPr>
              <a:t>8</a:t>
            </a:r>
            <a:endParaRPr lang="zh-CN" altLang="en-US" sz="4400" b="1" spc="-3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84" name="直接连接符 83"/>
          <p:cNvCxnSpPr/>
          <p:nvPr/>
        </p:nvCxnSpPr>
        <p:spPr>
          <a:xfrm>
            <a:off x="4186588" y="2912153"/>
            <a:ext cx="388099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300192" y="4405240"/>
            <a:ext cx="93610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 err="1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Hely</a:t>
            </a:r>
            <a:endParaRPr lang="en-US" sz="2400" b="1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501" y="0"/>
            <a:ext cx="1294656" cy="12904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47984" y="2151250"/>
            <a:ext cx="366291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819699"/>
            <a:ext cx="1168846" cy="117108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grpSp>
        <p:nvGrpSpPr>
          <p:cNvPr id="11" name="组合 8"/>
          <p:cNvGrpSpPr/>
          <p:nvPr/>
        </p:nvGrpSpPr>
        <p:grpSpPr>
          <a:xfrm>
            <a:off x="4168818" y="158276"/>
            <a:ext cx="3017632" cy="466791"/>
            <a:chOff x="814328" y="3219334"/>
            <a:chExt cx="2797200" cy="432536"/>
          </a:xfrm>
        </p:grpSpPr>
        <p:grpSp>
          <p:nvGrpSpPr>
            <p:cNvPr id="12" name="组合 9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5" name="组合 11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7" name="圆角矩形 13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18" name="圆角矩形 14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16" name="椭圆 12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224125" y="3331792"/>
              <a:ext cx="2191136" cy="2138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tx2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tx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tx2"/>
                  </a:solidFill>
                </a:rPr>
                <a:t>1</a:t>
              </a:r>
              <a:r>
                <a:rPr lang="zh-CN" altLang="en-US" sz="1500" dirty="0" smtClean="0">
                  <a:solidFill>
                    <a:schemeClr val="tx2"/>
                  </a:solidFill>
                </a:rPr>
                <a:t>   </a:t>
              </a:r>
              <a:r>
                <a:rPr lang="en-US" altLang="zh-CN" sz="1500" dirty="0" smtClean="0">
                  <a:solidFill>
                    <a:schemeClr val="tx2"/>
                  </a:solidFill>
                </a:rPr>
                <a:t>13</a:t>
              </a:r>
              <a:endParaRPr lang="zh-CN" altLang="en-US" sz="15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26" name="组合 22"/>
          <p:cNvGrpSpPr/>
          <p:nvPr/>
        </p:nvGrpSpPr>
        <p:grpSpPr>
          <a:xfrm>
            <a:off x="4167158" y="713257"/>
            <a:ext cx="3201183" cy="490341"/>
            <a:chOff x="814328" y="3219334"/>
            <a:chExt cx="2967344" cy="432536"/>
          </a:xfrm>
        </p:grpSpPr>
        <p:grpSp>
          <p:nvGrpSpPr>
            <p:cNvPr id="27" name="组合 23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9" name="组合 25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" name="圆角矩形 27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32" name="圆角矩形 28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30" name="椭圆 26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1224125" y="3331792"/>
              <a:ext cx="2371197" cy="2036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accent3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accent3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3"/>
                  </a:solidFill>
                </a:rPr>
                <a:t>4</a:t>
              </a:r>
              <a:r>
                <a:rPr lang="zh-CN" altLang="en-US" sz="1500" dirty="0" smtClean="0">
                  <a:solidFill>
                    <a:schemeClr val="accent3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3"/>
                  </a:solidFill>
                </a:rPr>
                <a:t>8</a:t>
              </a:r>
              <a:r>
                <a:rPr lang="zh-CN" altLang="en-US" sz="1500" dirty="0" smtClean="0">
                  <a:solidFill>
                    <a:schemeClr val="accent3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3"/>
                  </a:solidFill>
                </a:rPr>
                <a:t>21</a:t>
              </a:r>
              <a:r>
                <a:rPr lang="zh-CN" altLang="en-US" sz="1500" dirty="0" smtClean="0">
                  <a:solidFill>
                    <a:schemeClr val="accent3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3"/>
                  </a:solidFill>
                </a:rPr>
                <a:t>22</a:t>
              </a:r>
              <a:endParaRPr lang="zh-CN" altLang="en-US" sz="15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33" name="组合 29"/>
          <p:cNvGrpSpPr/>
          <p:nvPr/>
        </p:nvGrpSpPr>
        <p:grpSpPr>
          <a:xfrm>
            <a:off x="4153722" y="1314212"/>
            <a:ext cx="3874661" cy="461603"/>
            <a:chOff x="814328" y="3219334"/>
            <a:chExt cx="2437200" cy="432536"/>
          </a:xfrm>
        </p:grpSpPr>
        <p:grpSp>
          <p:nvGrpSpPr>
            <p:cNvPr id="34" name="组合 30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6" name="组合 32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" name="圆角矩形 34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39" name="圆角矩形 35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37" name="椭圆 33"/>
              <p:cNvSpPr/>
              <p:nvPr/>
            </p:nvSpPr>
            <p:spPr>
              <a:xfrm>
                <a:off x="2307129" y="3420211"/>
                <a:ext cx="195399" cy="28246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>
              <a:off x="1224126" y="3331792"/>
              <a:ext cx="1911028" cy="2162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accent2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2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3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5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7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10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11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17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2"/>
                  </a:solidFill>
                </a:rPr>
                <a:t>24</a:t>
              </a:r>
              <a:r>
                <a:rPr lang="zh-CN" altLang="en-US" sz="1500" dirty="0" smtClean="0">
                  <a:solidFill>
                    <a:schemeClr val="accent2"/>
                  </a:solidFill>
                </a:rPr>
                <a:t>  </a:t>
              </a:r>
              <a:endParaRPr lang="zh-CN" altLang="en-US" sz="15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40" name="组合 36"/>
          <p:cNvGrpSpPr/>
          <p:nvPr/>
        </p:nvGrpSpPr>
        <p:grpSpPr>
          <a:xfrm>
            <a:off x="4184234" y="1876987"/>
            <a:ext cx="3125212" cy="466791"/>
            <a:chOff x="814328" y="3219334"/>
            <a:chExt cx="2896922" cy="432536"/>
          </a:xfrm>
        </p:grpSpPr>
        <p:grpSp>
          <p:nvGrpSpPr>
            <p:cNvPr id="41" name="组合 37"/>
            <p:cNvGrpSpPr/>
            <p:nvPr/>
          </p:nvGrpSpPr>
          <p:grpSpPr>
            <a:xfrm>
              <a:off x="814328" y="3219334"/>
              <a:ext cx="2896922" cy="432536"/>
              <a:chOff x="2173927" y="3285519"/>
              <a:chExt cx="3675925" cy="548848"/>
            </a:xfrm>
          </p:grpSpPr>
          <p:grpSp>
            <p:nvGrpSpPr>
              <p:cNvPr id="43" name="组合 39"/>
              <p:cNvGrpSpPr/>
              <p:nvPr/>
            </p:nvGrpSpPr>
            <p:grpSpPr>
              <a:xfrm>
                <a:off x="2173927" y="3285519"/>
                <a:ext cx="3675925" cy="548848"/>
                <a:chOff x="4304043" y="1286668"/>
                <a:chExt cx="819691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圆角矩形 41"/>
                <p:cNvSpPr/>
                <p:nvPr/>
              </p:nvSpPr>
              <p:spPr>
                <a:xfrm>
                  <a:off x="4304043" y="1286668"/>
                  <a:ext cx="8149029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46" name="圆角矩形 42"/>
                <p:cNvSpPr/>
                <p:nvPr/>
              </p:nvSpPr>
              <p:spPr>
                <a:xfrm>
                  <a:off x="4351924" y="1373342"/>
                  <a:ext cx="8149029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44" name="椭圆 40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1204681" y="3340211"/>
              <a:ext cx="2334260" cy="2138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endParaRPr lang="zh-CN" altLang="en-US" sz="1500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107504" y="154037"/>
            <a:ext cx="1804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spc="-300" dirty="0">
                <a:solidFill>
                  <a:schemeClr val="accent1"/>
                </a:solidFill>
                <a:latin typeface="+mj-ea"/>
              </a:rPr>
              <a:t>AMC</a:t>
            </a:r>
            <a:r>
              <a:rPr lang="zh-CN" altLang="en-US" sz="2800" b="1" spc="-300" dirty="0">
                <a:solidFill>
                  <a:schemeClr val="accent1"/>
                </a:solidFill>
                <a:latin typeface="+mj-ea"/>
              </a:rPr>
              <a:t> </a:t>
            </a:r>
            <a:r>
              <a:rPr lang="zh-CN" altLang="en-US" sz="2800" b="1" spc="-300" dirty="0" smtClean="0">
                <a:solidFill>
                  <a:schemeClr val="accent1"/>
                </a:solidFill>
                <a:latin typeface="+mj-ea"/>
              </a:rPr>
              <a:t> </a:t>
            </a:r>
            <a:r>
              <a:rPr lang="en-US" altLang="zh-CN" sz="2800" b="1" spc="-300" dirty="0" smtClean="0">
                <a:solidFill>
                  <a:schemeClr val="accent1"/>
                </a:solidFill>
                <a:latin typeface="+mj-ea"/>
              </a:rPr>
              <a:t>8</a:t>
            </a:r>
            <a:endParaRPr lang="zh-CN" altLang="en-US" sz="2800" b="1" spc="-300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71796" y="203463"/>
            <a:ext cx="1118329" cy="316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Algebra</a:t>
            </a:r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>
            <a:off x="2016213" y="709087"/>
            <a:ext cx="1687781" cy="2784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Number</a:t>
            </a:r>
            <a:r>
              <a:rPr lang="zh-CN" altLang="en-US" dirty="0" smtClean="0"/>
              <a:t> </a:t>
            </a:r>
            <a:r>
              <a:rPr lang="en-US" altLang="zh-CN" dirty="0" smtClean="0"/>
              <a:t>theory</a:t>
            </a:r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2074087" y="1285974"/>
            <a:ext cx="1699888" cy="3110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Word</a:t>
            </a:r>
            <a:r>
              <a:rPr lang="zh-CN" altLang="en-US" dirty="0" smtClean="0"/>
              <a:t> </a:t>
            </a:r>
            <a:r>
              <a:rPr lang="en-US" altLang="zh-CN" dirty="0" smtClean="0"/>
              <a:t>problems</a:t>
            </a:r>
            <a:endParaRPr lang="en-US" dirty="0"/>
          </a:p>
        </p:txBody>
      </p:sp>
      <p:sp>
        <p:nvSpPr>
          <p:cNvPr id="51" name="Rectangle 50"/>
          <p:cNvSpPr/>
          <p:nvPr/>
        </p:nvSpPr>
        <p:spPr>
          <a:xfrm>
            <a:off x="2292355" y="1944535"/>
            <a:ext cx="1481620" cy="267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Counting</a:t>
            </a:r>
            <a:endParaRPr lang="en-US" dirty="0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2292355" y="2529842"/>
            <a:ext cx="1481620" cy="267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Probability</a:t>
            </a:r>
            <a:endParaRPr lang="en-US" dirty="0"/>
          </a:p>
        </p:txBody>
      </p:sp>
      <p:grpSp>
        <p:nvGrpSpPr>
          <p:cNvPr id="48" name="组合 36"/>
          <p:cNvGrpSpPr/>
          <p:nvPr/>
        </p:nvGrpSpPr>
        <p:grpSpPr>
          <a:xfrm>
            <a:off x="4165979" y="2450471"/>
            <a:ext cx="3125212" cy="466791"/>
            <a:chOff x="814328" y="3219334"/>
            <a:chExt cx="2896922" cy="432536"/>
          </a:xfrm>
        </p:grpSpPr>
        <p:grpSp>
          <p:nvGrpSpPr>
            <p:cNvPr id="53" name="组合 37"/>
            <p:cNvGrpSpPr/>
            <p:nvPr/>
          </p:nvGrpSpPr>
          <p:grpSpPr>
            <a:xfrm>
              <a:off x="814328" y="3219334"/>
              <a:ext cx="2896922" cy="432536"/>
              <a:chOff x="2173927" y="3285519"/>
              <a:chExt cx="3675925" cy="548848"/>
            </a:xfrm>
          </p:grpSpPr>
          <p:grpSp>
            <p:nvGrpSpPr>
              <p:cNvPr id="55" name="组合 39"/>
              <p:cNvGrpSpPr/>
              <p:nvPr/>
            </p:nvGrpSpPr>
            <p:grpSpPr>
              <a:xfrm>
                <a:off x="2173927" y="3285519"/>
                <a:ext cx="3675925" cy="548848"/>
                <a:chOff x="4304043" y="1286668"/>
                <a:chExt cx="819691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7" name="圆角矩形 41"/>
                <p:cNvSpPr/>
                <p:nvPr/>
              </p:nvSpPr>
              <p:spPr>
                <a:xfrm>
                  <a:off x="4304043" y="1286668"/>
                  <a:ext cx="8149029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58" name="圆角矩形 42"/>
                <p:cNvSpPr/>
                <p:nvPr/>
              </p:nvSpPr>
              <p:spPr>
                <a:xfrm>
                  <a:off x="4351924" y="1373342"/>
                  <a:ext cx="8149029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56" name="椭圆 40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224125" y="3331792"/>
              <a:ext cx="2334260" cy="2138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accent5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12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18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19</a:t>
              </a:r>
              <a:endParaRPr lang="zh-CN" altLang="en-US" sz="1500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59" name="Rectangle 58"/>
          <p:cNvSpPr/>
          <p:nvPr/>
        </p:nvSpPr>
        <p:spPr>
          <a:xfrm>
            <a:off x="2292355" y="3185571"/>
            <a:ext cx="1481620" cy="267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Geometry</a:t>
            </a:r>
            <a:endParaRPr lang="en-US" dirty="0"/>
          </a:p>
        </p:txBody>
      </p:sp>
      <p:grpSp>
        <p:nvGrpSpPr>
          <p:cNvPr id="61" name="组合 36"/>
          <p:cNvGrpSpPr/>
          <p:nvPr/>
        </p:nvGrpSpPr>
        <p:grpSpPr>
          <a:xfrm>
            <a:off x="4165979" y="3703020"/>
            <a:ext cx="3125212" cy="466791"/>
            <a:chOff x="814328" y="3219334"/>
            <a:chExt cx="2896922" cy="432536"/>
          </a:xfrm>
        </p:grpSpPr>
        <p:grpSp>
          <p:nvGrpSpPr>
            <p:cNvPr id="65" name="组合 37"/>
            <p:cNvGrpSpPr/>
            <p:nvPr/>
          </p:nvGrpSpPr>
          <p:grpSpPr>
            <a:xfrm>
              <a:off x="814328" y="3219334"/>
              <a:ext cx="2896922" cy="432536"/>
              <a:chOff x="2173927" y="3285519"/>
              <a:chExt cx="3675925" cy="548848"/>
            </a:xfrm>
          </p:grpSpPr>
          <p:grpSp>
            <p:nvGrpSpPr>
              <p:cNvPr id="67" name="组合 39"/>
              <p:cNvGrpSpPr/>
              <p:nvPr/>
            </p:nvGrpSpPr>
            <p:grpSpPr>
              <a:xfrm>
                <a:off x="2173927" y="3285519"/>
                <a:ext cx="3675925" cy="548848"/>
                <a:chOff x="4304043" y="1286668"/>
                <a:chExt cx="819691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9" name="圆角矩形 41"/>
                <p:cNvSpPr/>
                <p:nvPr/>
              </p:nvSpPr>
              <p:spPr>
                <a:xfrm>
                  <a:off x="4304043" y="1286668"/>
                  <a:ext cx="8149029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70" name="圆角矩形 42"/>
                <p:cNvSpPr/>
                <p:nvPr/>
              </p:nvSpPr>
              <p:spPr>
                <a:xfrm>
                  <a:off x="4351924" y="1373342"/>
                  <a:ext cx="8149029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68" name="椭圆 40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66" name="TextBox 65"/>
            <p:cNvSpPr txBox="1"/>
            <p:nvPr/>
          </p:nvSpPr>
          <p:spPr>
            <a:xfrm>
              <a:off x="1224125" y="3331792"/>
              <a:ext cx="2334260" cy="2138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accent5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23</a:t>
              </a:r>
              <a:endParaRPr lang="zh-CN" altLang="en-US" sz="1500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71" name="Rectangle 70"/>
          <p:cNvSpPr/>
          <p:nvPr/>
        </p:nvSpPr>
        <p:spPr>
          <a:xfrm>
            <a:off x="2292355" y="3744613"/>
            <a:ext cx="1481620" cy="267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Logic</a:t>
            </a:r>
            <a:endParaRPr lang="en-US" dirty="0"/>
          </a:p>
        </p:txBody>
      </p:sp>
      <p:grpSp>
        <p:nvGrpSpPr>
          <p:cNvPr id="72" name="组合 36"/>
          <p:cNvGrpSpPr/>
          <p:nvPr/>
        </p:nvGrpSpPr>
        <p:grpSpPr>
          <a:xfrm>
            <a:off x="4202488" y="3059470"/>
            <a:ext cx="3393847" cy="583029"/>
            <a:chOff x="814328" y="3219334"/>
            <a:chExt cx="2896922" cy="540244"/>
          </a:xfrm>
        </p:grpSpPr>
        <p:grpSp>
          <p:nvGrpSpPr>
            <p:cNvPr id="73" name="组合 37"/>
            <p:cNvGrpSpPr/>
            <p:nvPr/>
          </p:nvGrpSpPr>
          <p:grpSpPr>
            <a:xfrm>
              <a:off x="814328" y="3219334"/>
              <a:ext cx="2896922" cy="432536"/>
              <a:chOff x="2173927" y="3285519"/>
              <a:chExt cx="3675925" cy="548848"/>
            </a:xfrm>
          </p:grpSpPr>
          <p:grpSp>
            <p:nvGrpSpPr>
              <p:cNvPr id="75" name="组合 39"/>
              <p:cNvGrpSpPr/>
              <p:nvPr/>
            </p:nvGrpSpPr>
            <p:grpSpPr>
              <a:xfrm>
                <a:off x="2173927" y="3285519"/>
                <a:ext cx="3675925" cy="548848"/>
                <a:chOff x="4304043" y="1286668"/>
                <a:chExt cx="819691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圆角矩形 41"/>
                <p:cNvSpPr/>
                <p:nvPr/>
              </p:nvSpPr>
              <p:spPr>
                <a:xfrm>
                  <a:off x="4304043" y="1286668"/>
                  <a:ext cx="8149029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  <p:sp>
              <p:nvSpPr>
                <p:cNvPr id="79" name="圆角矩形 42"/>
                <p:cNvSpPr/>
                <p:nvPr/>
              </p:nvSpPr>
              <p:spPr>
                <a:xfrm>
                  <a:off x="4351924" y="1373342"/>
                  <a:ext cx="8149029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/>
                </a:p>
              </p:txBody>
            </p:sp>
          </p:grpSp>
          <p:sp>
            <p:nvSpPr>
              <p:cNvPr id="76" name="椭圆 40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/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224125" y="3331792"/>
              <a:ext cx="2334260" cy="42778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en-US" altLang="zh-CN" sz="1500" dirty="0" smtClean="0">
                  <a:solidFill>
                    <a:schemeClr val="accent5"/>
                  </a:solidFill>
                </a:rPr>
                <a:t>Problem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6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9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14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15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20</a:t>
              </a:r>
              <a:r>
                <a:rPr lang="zh-CN" altLang="en-US" sz="1500" dirty="0" smtClean="0">
                  <a:solidFill>
                    <a:schemeClr val="accent5"/>
                  </a:solidFill>
                </a:rPr>
                <a:t> </a:t>
              </a:r>
              <a:r>
                <a:rPr lang="zh-CN" altLang="en-US" sz="1500" dirty="0">
                  <a:solidFill>
                    <a:schemeClr val="accent5"/>
                  </a:solidFill>
                </a:rPr>
                <a:t> </a:t>
              </a:r>
              <a:r>
                <a:rPr lang="en-US" altLang="zh-CN" sz="1500" dirty="0" smtClean="0">
                  <a:solidFill>
                    <a:schemeClr val="accent5"/>
                  </a:solidFill>
                </a:rPr>
                <a:t>25</a:t>
              </a:r>
              <a:endParaRPr lang="zh-CN" altLang="en-US" sz="1500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805219" y="2005030"/>
            <a:ext cx="171099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Problem</a:t>
            </a:r>
            <a:r>
              <a:rPr lang="zh-CN" altLang="en-US" sz="16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endParaRPr 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79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90176" y="1861542"/>
            <a:ext cx="380614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GB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2800" b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lgebra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86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174" y="4299942"/>
            <a:ext cx="2394983" cy="812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4" y="979526"/>
            <a:ext cx="8362218" cy="17362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982902"/>
            <a:ext cx="738010" cy="33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8872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174" y="4299942"/>
            <a:ext cx="2394983" cy="812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6" y="987574"/>
            <a:ext cx="8916228" cy="14353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590310"/>
            <a:ext cx="360040" cy="31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41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90176" y="1861542"/>
            <a:ext cx="380614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Number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theory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761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7109"/>
            <a:ext cx="6047018" cy="14508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698" y="1786255"/>
            <a:ext cx="805041" cy="3450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51670"/>
            <a:ext cx="6169000" cy="744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10" y="2673785"/>
            <a:ext cx="6351116" cy="531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10" y="3307258"/>
            <a:ext cx="6139730" cy="7609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2779" y="4180746"/>
            <a:ext cx="53285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smallest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prime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number:2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only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prime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number)</a:t>
            </a:r>
            <a:endParaRPr lang="en-US" sz="1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72771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55526"/>
            <a:ext cx="8800263" cy="15405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863" y="1891864"/>
            <a:ext cx="653575" cy="363097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x-none" altLang="x-non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 number is divisible by   </a:t>
            </a:r>
            <a:r>
              <a:rPr kumimoji="0" lang="x-none" altLang="x-none" sz="7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  <a:r>
              <a:rPr kumimoji="0" lang="x-none" altLang="x-non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if the difference between the sum of the digits in the odd-numbered slots (e.g. the ones slot, the hundreds slot, etc.) and the sum in the even-numbered slots (e.g. the tens slot, the thousands slot) is a multiple of   </a:t>
            </a:r>
            <a:endParaRPr kumimoji="0" lang="x-none" altLang="x-none" sz="7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6" name="Picture 2" descr="11$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619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11$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619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254129" y="2922178"/>
            <a:ext cx="5976664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Divisibility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11:</a:t>
            </a:r>
          </a:p>
          <a:p>
            <a:r>
              <a:rPr lang="en-US" altLang="zh-CN" sz="1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positive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difference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between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sum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odd-numbered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slots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sum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even-numbered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slots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multiple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11.</a:t>
            </a:r>
            <a:endParaRPr lang="en-US" sz="1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8284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17637"/>
            <a:ext cx="4104456" cy="2804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89657"/>
            <a:ext cx="8707972" cy="9817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129" y="2092657"/>
            <a:ext cx="800100" cy="4191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94733"/>
            <a:ext cx="2129656" cy="2828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3" y="3081306"/>
            <a:ext cx="6109883" cy="51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7544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502"/>
            <a:ext cx="9144000" cy="14523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44155"/>
            <a:ext cx="7874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9678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90176" y="1861542"/>
            <a:ext cx="380614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problems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861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2" y="626310"/>
            <a:ext cx="8172400" cy="14810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584" y="2424735"/>
            <a:ext cx="647560" cy="37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6903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237291"/>
            <a:ext cx="8358317" cy="16143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71" y="2384178"/>
            <a:ext cx="823622" cy="33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37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8" y="500533"/>
            <a:ext cx="9144000" cy="1371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79" y="2335101"/>
            <a:ext cx="664117" cy="2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42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3" y="498662"/>
            <a:ext cx="9144000" cy="1384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179" y="2362908"/>
            <a:ext cx="1092200" cy="46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95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46" y="512524"/>
            <a:ext cx="9144000" cy="16187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79" y="2616418"/>
            <a:ext cx="918241" cy="39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46" y="527187"/>
            <a:ext cx="4151362" cy="343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92" y="870661"/>
            <a:ext cx="8871108" cy="12973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27734"/>
            <a:ext cx="4064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30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8" y="118167"/>
            <a:ext cx="9144000" cy="21153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99742"/>
            <a:ext cx="3429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87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7274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42" y="339502"/>
            <a:ext cx="9144000" cy="15697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9" y="2715766"/>
            <a:ext cx="927100" cy="393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0629" y="3344626"/>
            <a:ext cx="576064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Median: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mid-point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ordered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set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values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arithmetic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mean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middle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values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middle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number.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sz="1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828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26138" y="1861542"/>
            <a:ext cx="4270183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Counting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problems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67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" y="358953"/>
            <a:ext cx="9144000" cy="17723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90" y="2413871"/>
            <a:ext cx="508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47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26138" y="1861542"/>
            <a:ext cx="4270183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Probability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70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06" y="737076"/>
            <a:ext cx="4392488" cy="3364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06" y="1073560"/>
            <a:ext cx="8280920" cy="13228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714485"/>
            <a:ext cx="530110" cy="48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026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782" y="283901"/>
            <a:ext cx="9144000" cy="23311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4" y="3039370"/>
            <a:ext cx="3389176" cy="45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368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6" y="405173"/>
            <a:ext cx="9144000" cy="19828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538" y="2672701"/>
            <a:ext cx="697777" cy="49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81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26138" y="1861542"/>
            <a:ext cx="4270183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Geometry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8189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8" y="964266"/>
            <a:ext cx="9144000" cy="13427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60342"/>
            <a:ext cx="864096" cy="33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70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3" y="-12087"/>
            <a:ext cx="7884368" cy="31917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593021"/>
            <a:ext cx="892895" cy="41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85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15648"/>
            <a:ext cx="4032448" cy="3298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45500"/>
            <a:ext cx="7452320" cy="24146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139" y="1635646"/>
            <a:ext cx="482600" cy="431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179322"/>
            <a:ext cx="511256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>
                <a:solidFill>
                  <a:srgbClr val="C00000"/>
                </a:solidFill>
              </a:rPr>
              <a:t>Pythagoras' Theorem</a:t>
            </a:r>
          </a:p>
          <a:p>
            <a:r>
              <a:rPr lang="en-US" sz="1600" dirty="0" smtClean="0"/>
              <a:t>In </a:t>
            </a:r>
            <a:r>
              <a:rPr lang="en-US" sz="1600" dirty="0"/>
              <a:t>a </a:t>
            </a:r>
            <a:r>
              <a:rPr lang="en-US" sz="1600" dirty="0" smtClean="0"/>
              <a:t>right</a:t>
            </a:r>
            <a:r>
              <a:rPr lang="en-US" altLang="zh-CN" sz="1600" dirty="0" smtClean="0"/>
              <a:t>-</a:t>
            </a:r>
            <a:r>
              <a:rPr lang="en-US" sz="1600" dirty="0" smtClean="0"/>
              <a:t>angled triangle</a:t>
            </a:r>
            <a:r>
              <a:rPr lang="zh-CN" altLang="en-US" sz="1600" dirty="0" smtClean="0"/>
              <a:t> </a:t>
            </a:r>
            <a:r>
              <a:rPr lang="en-US" altLang="zh-CN" sz="1600" dirty="0" smtClean="0"/>
              <a:t>,</a:t>
            </a:r>
            <a:r>
              <a:rPr lang="zh-CN" altLang="en-US" sz="1600" dirty="0" smtClean="0"/>
              <a:t> </a:t>
            </a:r>
            <a:r>
              <a:rPr lang="en-US" sz="1600" dirty="0" smtClean="0"/>
              <a:t>the </a:t>
            </a:r>
            <a:r>
              <a:rPr lang="en-US" sz="1600" dirty="0"/>
              <a:t>square of the hypotenuse is equal </a:t>
            </a:r>
            <a:r>
              <a:rPr lang="en-US" sz="1600" dirty="0" smtClean="0"/>
              <a:t>to</a:t>
            </a:r>
            <a:r>
              <a:rPr lang="zh-CN" altLang="en-US" sz="1600" dirty="0" smtClean="0"/>
              <a:t> </a:t>
            </a:r>
            <a:r>
              <a:rPr lang="en-US" sz="1600" dirty="0" smtClean="0"/>
              <a:t>the </a:t>
            </a:r>
            <a:r>
              <a:rPr lang="en-US" sz="1600" dirty="0"/>
              <a:t>sum of the squares of the other two sides.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50260"/>
            <a:ext cx="1390771" cy="14794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845" y="3179322"/>
            <a:ext cx="2506092" cy="7098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15" y="4232372"/>
            <a:ext cx="2726680" cy="50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615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09" y="0"/>
            <a:ext cx="7484143" cy="44119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537" y="3361134"/>
            <a:ext cx="9144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34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267494"/>
            <a:ext cx="151216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/>
              <a:t>Inscribed Angles</a:t>
            </a:r>
            <a:endParaRPr 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633858"/>
            <a:ext cx="720080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600" dirty="0"/>
              <a:t>An inscribed angle is an angle with its vertex on the circle and whose sides are chords of the </a:t>
            </a:r>
            <a:r>
              <a:rPr lang="en-US" sz="1600" dirty="0" smtClean="0"/>
              <a:t>circle</a:t>
            </a:r>
            <a:r>
              <a:rPr lang="en-US" altLang="zh-CN" sz="1600" dirty="0" smtClean="0"/>
              <a:t>:</a:t>
            </a:r>
            <a:endParaRPr 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26301"/>
            <a:ext cx="2129656" cy="17053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3147814"/>
            <a:ext cx="741682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zh-CN" sz="1600" dirty="0"/>
              <a:t>T</a:t>
            </a:r>
            <a:r>
              <a:rPr lang="en-US" sz="1600" dirty="0" smtClean="0"/>
              <a:t>he </a:t>
            </a:r>
            <a:r>
              <a:rPr lang="en-US" sz="1600" dirty="0"/>
              <a:t>measure of an inscribed angle is half the measure of its corresponding central angle</a:t>
            </a:r>
            <a:endParaRPr 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529552"/>
            <a:ext cx="1443635" cy="10999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60070"/>
            <a:ext cx="1879600" cy="5461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131734" y="4586134"/>
            <a:ext cx="5166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C00000"/>
                </a:solidFill>
                <a:latin typeface="Verdana" charset="0"/>
              </a:rPr>
              <a:t>E</a:t>
            </a:r>
            <a:r>
              <a:rPr lang="en-US" sz="1400" b="1" dirty="0" smtClean="0">
                <a:solidFill>
                  <a:srgbClr val="C00000"/>
                </a:solidFill>
                <a:latin typeface="Verdana" charset="0"/>
              </a:rPr>
              <a:t>xternal </a:t>
            </a:r>
            <a:r>
              <a:rPr lang="en-US" sz="1400" b="1" dirty="0">
                <a:solidFill>
                  <a:srgbClr val="C00000"/>
                </a:solidFill>
                <a:latin typeface="Verdana" charset="0"/>
              </a:rPr>
              <a:t>angle of a triangle is the sum to the two remote interior angles</a:t>
            </a:r>
            <a:endParaRPr lang="en-US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388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3" grpId="0"/>
      <p:bldP spid="4" grpId="0"/>
      <p:bldP spid="7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" y="12701"/>
            <a:ext cx="7995570" cy="2986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95" y="3219822"/>
            <a:ext cx="721349" cy="34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354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6" y="-29703"/>
            <a:ext cx="8153401" cy="3182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651870"/>
            <a:ext cx="631455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29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090673"/>
            <a:ext cx="9254170" cy="2592288"/>
          </a:xfrm>
          <a:prstGeom prst="rect">
            <a:avLst/>
          </a:prstGeom>
          <a:solidFill>
            <a:schemeClr val="accent3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851922" y="1707654"/>
            <a:ext cx="237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52280" y="1861542"/>
            <a:ext cx="4444041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Logic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Imagination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923670" y="-158613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28988" y="-1058832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792" y="1861542"/>
            <a:ext cx="4372905" cy="148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88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1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/>
      <p:bldP spid="14" grpId="0"/>
      <p:bldP spid="7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0"/>
            <a:ext cx="990756" cy="9875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81" y="93108"/>
            <a:ext cx="7489289" cy="3085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549889"/>
            <a:ext cx="1018367" cy="39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46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 flipV="1">
            <a:off x="3635896" y="1727446"/>
            <a:ext cx="0" cy="192442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同心圆 59"/>
          <p:cNvSpPr/>
          <p:nvPr/>
        </p:nvSpPr>
        <p:spPr>
          <a:xfrm>
            <a:off x="8628988" y="-1058832"/>
            <a:ext cx="1179281" cy="1179281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8654726" y="415647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654179" y="5917921"/>
            <a:ext cx="738965" cy="307928"/>
          </a:xfrm>
          <a:prstGeom prst="rect">
            <a:avLst/>
          </a:prstGeom>
          <a:noFill/>
        </p:spPr>
        <p:txBody>
          <a:bodyPr wrap="none" lIns="61109" tIns="30555" rIns="61109" bIns="30555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78" y="4142096"/>
            <a:ext cx="2971122" cy="10081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42" y="339502"/>
            <a:ext cx="9144000" cy="15697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9" y="2715766"/>
            <a:ext cx="927100" cy="393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0629" y="3344626"/>
            <a:ext cx="576064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Median: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mid-point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ordered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set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values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arithmetic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mean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middle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values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if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middle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number.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sz="1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1463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526274" y="1807458"/>
            <a:ext cx="1827752" cy="14815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614820" y="1203598"/>
            <a:ext cx="2509114" cy="189568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751659" y="1624839"/>
            <a:ext cx="2364750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5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endParaRPr lang="zh-CN" altLang="en-US" sz="55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770645" y="2015846"/>
            <a:ext cx="1493229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5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55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4710261" y="3389467"/>
            <a:ext cx="500908" cy="50090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923888" y="3329522"/>
            <a:ext cx="274777" cy="27477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4529502" y="3365619"/>
            <a:ext cx="137389" cy="13738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95496" y="3330265"/>
            <a:ext cx="274777" cy="27477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216637" y="3372814"/>
            <a:ext cx="137389" cy="13738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53607" y="3504242"/>
            <a:ext cx="274777" cy="27477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2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41" grpId="0" animBg="1"/>
          <p:bldP spid="52" grpId="0" animBg="1"/>
          <p:bldP spid="54" grpId="0" animBg="1"/>
          <p:bldP spid="59" grpId="0" animBg="1"/>
          <p:bldP spid="61" grpId="0" animBg="1"/>
          <p:bldP spid="6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41" grpId="0" animBg="1"/>
          <p:bldP spid="52" grpId="0" animBg="1"/>
          <p:bldP spid="54" grpId="0" animBg="1"/>
          <p:bldP spid="59" grpId="0" animBg="1"/>
          <p:bldP spid="61" grpId="0" animBg="1"/>
          <p:bldP spid="62" grpId="0" animBg="1"/>
        </p:bldLst>
      </p:timing>
    </mc:Fallback>
  </mc:AlternateContent>
</p:sld>
</file>

<file path=ppt/theme/theme1.xml><?xml version="1.0" encoding="utf-8"?>
<a:theme xmlns:a="http://schemas.openxmlformats.org/drawingml/2006/main" name="Office 主题​​">
  <a:themeElements>
    <a:clrScheme name="自定义 22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0070C0"/>
      </a:accent1>
      <a:accent2>
        <a:srgbClr val="00B0F0"/>
      </a:accent2>
      <a:accent3>
        <a:srgbClr val="0070C0"/>
      </a:accent3>
      <a:accent4>
        <a:srgbClr val="00B0F0"/>
      </a:accent4>
      <a:accent5>
        <a:srgbClr val="0070C0"/>
      </a:accent5>
      <a:accent6>
        <a:srgbClr val="00B0F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9906</TotalTime>
  <Words>365</Words>
  <Application>Microsoft Macintosh PowerPoint</Application>
  <PresentationFormat>On-screen Show (16:9)</PresentationFormat>
  <Paragraphs>123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Calibri</vt:lpstr>
      <vt:lpstr>Verdana</vt:lpstr>
      <vt:lpstr>宋体</vt:lpstr>
      <vt:lpstr>微软雅黑</vt:lpstr>
      <vt:lpstr>Arial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https://800sucai.taobao.com</cp:keywords>
  <dc:description>https://800sucai.taobao.com</dc:description>
  <cp:lastModifiedBy>Microsoft Office User</cp:lastModifiedBy>
  <cp:revision>1038</cp:revision>
  <dcterms:created xsi:type="dcterms:W3CDTF">2015-04-24T01:01:00Z</dcterms:created>
  <dcterms:modified xsi:type="dcterms:W3CDTF">2019-10-14T13:07:36Z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