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handoutMasterIdLst>
    <p:handoutMasterId r:id="rId57"/>
  </p:handoutMasterIdLst>
  <p:sldIdLst>
    <p:sldId id="330" r:id="rId3"/>
    <p:sldId id="383" r:id="rId4"/>
    <p:sldId id="261" r:id="rId5"/>
    <p:sldId id="262" r:id="rId7"/>
    <p:sldId id="263" r:id="rId8"/>
    <p:sldId id="264" r:id="rId9"/>
    <p:sldId id="265" r:id="rId10"/>
    <p:sldId id="385" r:id="rId11"/>
    <p:sldId id="269" r:id="rId12"/>
    <p:sldId id="274" r:id="rId13"/>
    <p:sldId id="276" r:id="rId14"/>
    <p:sldId id="277" r:id="rId15"/>
    <p:sldId id="384" r:id="rId16"/>
    <p:sldId id="278" r:id="rId17"/>
    <p:sldId id="279" r:id="rId18"/>
    <p:sldId id="282" r:id="rId19"/>
    <p:sldId id="287" r:id="rId20"/>
    <p:sldId id="288" r:id="rId21"/>
    <p:sldId id="387" r:id="rId22"/>
    <p:sldId id="290" r:id="rId23"/>
    <p:sldId id="291" r:id="rId24"/>
    <p:sldId id="386" r:id="rId25"/>
    <p:sldId id="292" r:id="rId26"/>
    <p:sldId id="391" r:id="rId27"/>
    <p:sldId id="392" r:id="rId28"/>
    <p:sldId id="393" r:id="rId29"/>
    <p:sldId id="394" r:id="rId30"/>
    <p:sldId id="388" r:id="rId31"/>
    <p:sldId id="389" r:id="rId32"/>
    <p:sldId id="390" r:id="rId33"/>
    <p:sldId id="395" r:id="rId34"/>
    <p:sldId id="396" r:id="rId35"/>
    <p:sldId id="299" r:id="rId36"/>
    <p:sldId id="300" r:id="rId37"/>
    <p:sldId id="301" r:id="rId38"/>
    <p:sldId id="302" r:id="rId39"/>
    <p:sldId id="303" r:id="rId40"/>
    <p:sldId id="304" r:id="rId41"/>
    <p:sldId id="305" r:id="rId42"/>
    <p:sldId id="307" r:id="rId43"/>
    <p:sldId id="308" r:id="rId44"/>
    <p:sldId id="309" r:id="rId45"/>
    <p:sldId id="310" r:id="rId46"/>
    <p:sldId id="311" r:id="rId47"/>
    <p:sldId id="313" r:id="rId48"/>
    <p:sldId id="316" r:id="rId49"/>
    <p:sldId id="317" r:id="rId50"/>
    <p:sldId id="320" r:id="rId51"/>
    <p:sldId id="321" r:id="rId52"/>
    <p:sldId id="324" r:id="rId53"/>
    <p:sldId id="325" r:id="rId54"/>
    <p:sldId id="327" r:id="rId55"/>
    <p:sldId id="328" r:id="rId56"/>
  </p:sldIdLst>
  <p:sldSz cx="12096750" cy="684022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78142" autoAdjust="0"/>
  </p:normalViewPr>
  <p:slideViewPr>
    <p:cSldViewPr>
      <p:cViewPr varScale="1">
        <p:scale>
          <a:sx n="109" d="100"/>
          <a:sy n="109" d="100"/>
        </p:scale>
        <p:origin x="-90" y="-150"/>
      </p:cViewPr>
      <p:guideLst>
        <p:guide orient="horz" pos="2142"/>
        <p:guide pos="2836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3984" y="-90"/>
      </p:cViewPr>
      <p:guideLst>
        <p:guide orient="horz" pos="2863"/>
        <p:guide pos="213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0" Type="http://schemas.openxmlformats.org/officeDocument/2006/relationships/tableStyles" Target="tableStyles.xml"/><Relationship Id="rId6" Type="http://schemas.openxmlformats.org/officeDocument/2006/relationships/notesMaster" Target="notesMasters/notesMaster1.xml"/><Relationship Id="rId59" Type="http://schemas.openxmlformats.org/officeDocument/2006/relationships/viewProps" Target="viewProps.xml"/><Relationship Id="rId58" Type="http://schemas.openxmlformats.org/officeDocument/2006/relationships/presProps" Target="presProps.xml"/><Relationship Id="rId57" Type="http://schemas.openxmlformats.org/officeDocument/2006/relationships/handoutMaster" Target="handoutMasters/handoutMaster1.xml"/><Relationship Id="rId56" Type="http://schemas.openxmlformats.org/officeDocument/2006/relationships/slide" Target="slides/slide53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3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DDACDB-D9EB-4F19-A601-AAA368A3A0D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8647E3-3D15-46CD-A703-6EF2BD0910C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2E16A1-CD54-44AD-AAEF-7C010026770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FC518D-AE7E-41F4-BDAF-13DD522B5C6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4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5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6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7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8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9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0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2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99387" y="6904871"/>
            <a:ext cx="2822575" cy="364246"/>
          </a:xfrm>
          <a:prstGeom prst="rect">
            <a:avLst/>
          </a:prstGeom>
        </p:spPr>
        <p:txBody>
          <a:bodyPr/>
          <a:lstStyle/>
          <a:p>
            <a:fld id="{D819A9AE-DFF2-479B-AF37-FAA367F55B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227607" y="6904871"/>
            <a:ext cx="3830638" cy="364246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63887" y="6904871"/>
            <a:ext cx="2822575" cy="364246"/>
          </a:xfrm>
          <a:prstGeom prst="rect">
            <a:avLst/>
          </a:prstGeom>
        </p:spPr>
        <p:txBody>
          <a:bodyPr/>
          <a:lstStyle/>
          <a:p>
            <a:fld id="{3F8935AA-09F9-4C1A-89F2-CB34E0111C49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"/>
            <a:ext cx="12096750" cy="1339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E:\2017与2018年工作文件\2017与2018图书制作文件\3·2项目\2018年工作文件\2019版32一轮制作文件\2019版一轮PPT模板\2019版32一轮PPT模板(终稿)+-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"/>
            <a:ext cx="12096750" cy="688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99387" y="6904871"/>
            <a:ext cx="2822575" cy="364246"/>
          </a:xfrm>
          <a:prstGeom prst="rect">
            <a:avLst/>
          </a:prstGeom>
        </p:spPr>
        <p:txBody>
          <a:bodyPr/>
          <a:lstStyle/>
          <a:p>
            <a:fld id="{D819A9AE-DFF2-479B-AF37-FAA367F55B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227607" y="6904871"/>
            <a:ext cx="3830638" cy="364246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63887" y="6904871"/>
            <a:ext cx="2822575" cy="364246"/>
          </a:xfrm>
          <a:prstGeom prst="rect">
            <a:avLst/>
          </a:prstGeom>
        </p:spPr>
        <p:txBody>
          <a:bodyPr/>
          <a:lstStyle/>
          <a:p>
            <a:fld id="{3F8935AA-09F9-4C1A-89F2-CB34E0111C49}" type="slidenum">
              <a:rPr lang="zh-CN" altLang="en-US" smtClean="0"/>
            </a:fld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913608" y="323925"/>
            <a:ext cx="1217748" cy="378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60" smtClean="0">
                <a:solidFill>
                  <a:schemeClr val="bg1"/>
                </a:solidFill>
                <a:latin typeface="黑体" panose="02010609060101010101" pitchFamily="65" charset="-122"/>
                <a:ea typeface="黑体" panose="02010609060101010101" pitchFamily="65" charset="-122"/>
              </a:rPr>
              <a:t>探究点一</a:t>
            </a:r>
            <a:endParaRPr lang="zh-CN" altLang="en-US" sz="1860" dirty="0">
              <a:solidFill>
                <a:schemeClr val="bg1"/>
              </a:solidFill>
              <a:latin typeface="黑体" panose="02010609060101010101" pitchFamily="65" charset="-122"/>
              <a:ea typeface="黑体" panose="02010609060101010101" pitchFamily="65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99387" y="6904871"/>
            <a:ext cx="2822575" cy="364246"/>
          </a:xfrm>
          <a:prstGeom prst="rect">
            <a:avLst/>
          </a:prstGeom>
        </p:spPr>
        <p:txBody>
          <a:bodyPr/>
          <a:lstStyle/>
          <a:p>
            <a:fld id="{D819A9AE-DFF2-479B-AF37-FAA367F55B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227607" y="6904871"/>
            <a:ext cx="3830638" cy="364246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63887" y="6904871"/>
            <a:ext cx="2822575" cy="364246"/>
          </a:xfrm>
          <a:prstGeom prst="rect">
            <a:avLst/>
          </a:prstGeom>
        </p:spPr>
        <p:txBody>
          <a:bodyPr/>
          <a:lstStyle/>
          <a:p>
            <a:fld id="{3F8935AA-09F9-4C1A-89F2-CB34E0111C49}" type="slidenum">
              <a:rPr lang="zh-CN" altLang="en-US" smtClean="0"/>
            </a:fld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8913650" y="323925"/>
            <a:ext cx="1217748" cy="378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60" dirty="0" smtClean="0">
                <a:solidFill>
                  <a:schemeClr val="bg1"/>
                </a:solidFill>
                <a:latin typeface="黑体" panose="02010609060101010101" pitchFamily="65" charset="-122"/>
                <a:ea typeface="黑体" panose="02010609060101010101" pitchFamily="65" charset="-122"/>
              </a:rPr>
              <a:t>探究点二</a:t>
            </a:r>
            <a:endParaRPr lang="zh-CN" altLang="en-US" sz="1860" dirty="0">
              <a:solidFill>
                <a:schemeClr val="bg1"/>
              </a:solidFill>
              <a:latin typeface="黑体" panose="02010609060101010101" pitchFamily="65" charset="-122"/>
              <a:ea typeface="黑体" panose="02010609060101010101" pitchFamily="65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13650" y="323925"/>
            <a:ext cx="1217748" cy="378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60" dirty="0" smtClean="0">
                <a:solidFill>
                  <a:schemeClr val="bg1"/>
                </a:solidFill>
                <a:latin typeface="黑体" panose="02010609060101010101" pitchFamily="65" charset="-122"/>
                <a:ea typeface="黑体" panose="02010609060101010101" pitchFamily="65" charset="-122"/>
              </a:rPr>
              <a:t>探究点三</a:t>
            </a:r>
            <a:endParaRPr lang="zh-CN" altLang="en-US" sz="1860" dirty="0">
              <a:solidFill>
                <a:schemeClr val="bg1"/>
              </a:solidFill>
              <a:latin typeface="黑体" panose="02010609060101010101" pitchFamily="65" charset="-122"/>
              <a:ea typeface="黑体" panose="02010609060101010101" pitchFamily="65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8913650" y="323925"/>
            <a:ext cx="1217748" cy="378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60" dirty="0" smtClean="0">
                <a:solidFill>
                  <a:schemeClr val="bg1"/>
                </a:solidFill>
                <a:latin typeface="黑体" panose="02010609060101010101" pitchFamily="65" charset="-122"/>
                <a:ea typeface="黑体" panose="02010609060101010101" pitchFamily="65" charset="-122"/>
              </a:rPr>
              <a:t>探究点四</a:t>
            </a:r>
            <a:endParaRPr lang="zh-CN" altLang="en-US" sz="1860" dirty="0">
              <a:solidFill>
                <a:schemeClr val="bg1"/>
              </a:solidFill>
              <a:latin typeface="黑体" panose="02010609060101010101" pitchFamily="65" charset="-122"/>
              <a:ea typeface="黑体" panose="02010609060101010101" pitchFamily="65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13650" y="323925"/>
            <a:ext cx="1217748" cy="378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60" dirty="0" smtClean="0">
                <a:solidFill>
                  <a:schemeClr val="bg1"/>
                </a:solidFill>
                <a:latin typeface="黑体" panose="02010609060101010101" pitchFamily="65" charset="-122"/>
                <a:ea typeface="黑体" panose="02010609060101010101" pitchFamily="65" charset="-122"/>
              </a:rPr>
              <a:t>读图攻略</a:t>
            </a:r>
            <a:endParaRPr lang="zh-CN" altLang="en-US" sz="1860" dirty="0">
              <a:solidFill>
                <a:schemeClr val="bg1"/>
              </a:solidFill>
              <a:latin typeface="黑体" panose="02010609060101010101" pitchFamily="65" charset="-122"/>
              <a:ea typeface="黑体" panose="02010609060101010101" pitchFamily="65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770773" y="367071"/>
            <a:ext cx="19925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latin typeface="黑体" panose="02010609060101010101" pitchFamily="65" charset="-122"/>
                <a:ea typeface="黑体" panose="02010609060101010101" pitchFamily="65" charset="-122"/>
              </a:rPr>
              <a:t>主观题答题模板</a:t>
            </a:r>
            <a:endParaRPr lang="zh-CN" altLang="en-US" sz="1600" dirty="0">
              <a:solidFill>
                <a:schemeClr val="bg1"/>
              </a:solidFill>
              <a:latin typeface="黑体" panose="02010609060101010101" pitchFamily="65" charset="-122"/>
              <a:ea typeface="黑体" panose="02010609060101010101" pitchFamily="65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99387" y="6904871"/>
            <a:ext cx="2822575" cy="364246"/>
          </a:xfrm>
          <a:prstGeom prst="rect">
            <a:avLst/>
          </a:prstGeom>
        </p:spPr>
        <p:txBody>
          <a:bodyPr/>
          <a:lstStyle/>
          <a:p>
            <a:fld id="{D819A9AE-DFF2-479B-AF37-FAA367F55B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227607" y="6904871"/>
            <a:ext cx="3830638" cy="364246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63887" y="6904871"/>
            <a:ext cx="2822575" cy="364246"/>
          </a:xfrm>
          <a:prstGeom prst="rect">
            <a:avLst/>
          </a:prstGeom>
        </p:spPr>
        <p:txBody>
          <a:bodyPr/>
          <a:lstStyle/>
          <a:p>
            <a:fld id="{3F8935AA-09F9-4C1A-89F2-CB34E0111C49}" type="slidenum">
              <a:rPr lang="zh-CN" altLang="en-US" smtClean="0"/>
            </a:fld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8691581" y="377010"/>
            <a:ext cx="2421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黑体" panose="02010609060101010101" pitchFamily="65" charset="-122"/>
                <a:ea typeface="黑体" panose="02010609060101010101" pitchFamily="65" charset="-122"/>
              </a:rPr>
              <a:t>素养引领</a:t>
            </a:r>
            <a:r>
              <a:rPr lang="en-US" altLang="zh-CN" sz="1400" dirty="0" smtClean="0">
                <a:solidFill>
                  <a:schemeClr val="bg1"/>
                </a:solidFill>
                <a:latin typeface="黑体" panose="02010609060101010101" pitchFamily="65" charset="-122"/>
                <a:ea typeface="黑体" panose="02010609060101010101" pitchFamily="65" charset="-122"/>
              </a:rPr>
              <a:t>·</a:t>
            </a:r>
            <a:r>
              <a:rPr lang="zh-CN" altLang="en-US" sz="1400" dirty="0" smtClean="0">
                <a:solidFill>
                  <a:schemeClr val="bg1"/>
                </a:solidFill>
                <a:latin typeface="黑体" panose="02010609060101010101" pitchFamily="65" charset="-122"/>
                <a:ea typeface="黑体" panose="02010609060101010101" pitchFamily="65" charset="-122"/>
              </a:rPr>
              <a:t>情境命题</a:t>
            </a:r>
            <a:endParaRPr lang="zh-CN" altLang="en-US" sz="1400" dirty="0">
              <a:solidFill>
                <a:schemeClr val="bg1"/>
              </a:solidFill>
              <a:latin typeface="黑体" panose="02010609060101010101" pitchFamily="65" charset="-122"/>
              <a:ea typeface="黑体" panose="02010609060101010101" pitchFamily="65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4838" y="274679"/>
            <a:ext cx="10887075" cy="114315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4838" y="1600424"/>
            <a:ext cx="10887075" cy="452659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4837" y="6357239"/>
            <a:ext cx="2822575" cy="365176"/>
          </a:xfrm>
          <a:prstGeom prst="rect">
            <a:avLst/>
          </a:prstGeom>
        </p:spPr>
        <p:txBody>
          <a:bodyPr/>
          <a:lstStyle/>
          <a:p>
            <a:fld id="{D819A9AE-DFF2-479B-AF37-FAA367F55B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33056" y="6357239"/>
            <a:ext cx="3830638" cy="365176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69339" y="6357239"/>
            <a:ext cx="2822575" cy="365176"/>
          </a:xfrm>
          <a:prstGeom prst="rect">
            <a:avLst/>
          </a:prstGeom>
        </p:spPr>
        <p:txBody>
          <a:bodyPr/>
          <a:lstStyle/>
          <a:p>
            <a:fld id="{3F8935AA-09F9-4C1A-89F2-CB34E0111C4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slide" Target="../slides/slide50.xml"/><Relationship Id="rId16" Type="http://schemas.openxmlformats.org/officeDocument/2006/relationships/slide" Target="../slides/slide43.xml"/><Relationship Id="rId15" Type="http://schemas.openxmlformats.org/officeDocument/2006/relationships/slide" Target="../slides/slide20.xml"/><Relationship Id="rId14" Type="http://schemas.openxmlformats.org/officeDocument/2006/relationships/slide" Target="../slides/slide10.xml"/><Relationship Id="rId13" Type="http://schemas.openxmlformats.org/officeDocument/2006/relationships/slide" Target="../slides/slide3.xml"/><Relationship Id="rId12" Type="http://schemas.openxmlformats.org/officeDocument/2006/relationships/image" Target="../media/image4.png"/><Relationship Id="rId11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E:\2017与2018年工作文件\2017与2018图书制作文件\3·2项目\2018年工作文件\2019版32一轮制作文件\2019版一轮PPT模板\2019版32一轮PPT模板-02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-6574"/>
            <a:ext cx="12096750" cy="6839903"/>
          </a:xfrm>
          <a:prstGeom prst="rect">
            <a:avLst/>
          </a:prstGeom>
          <a:noFill/>
        </p:spPr>
      </p:pic>
      <p:pic>
        <p:nvPicPr>
          <p:cNvPr id="10" name="Picture 3" descr="E:\2017年工作文件\2017图书制作文件\3·2项目\2019版32 学考与选考浙江版\32选考ppt设计制作参考\2019版32一轮PPT模板(终稿)-06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439568" y="285044"/>
            <a:ext cx="3694128" cy="437094"/>
          </a:xfrm>
          <a:prstGeom prst="rect">
            <a:avLst/>
          </a:prstGeom>
          <a:noFill/>
        </p:spPr>
      </p:pic>
      <p:grpSp>
        <p:nvGrpSpPr>
          <p:cNvPr id="2" name="组合 38"/>
          <p:cNvGrpSpPr/>
          <p:nvPr/>
        </p:nvGrpSpPr>
        <p:grpSpPr>
          <a:xfrm>
            <a:off x="8620143" y="-1794705"/>
            <a:ext cx="4548157" cy="1745574"/>
            <a:chOff x="7425762" y="-1043708"/>
            <a:chExt cx="1795328" cy="537935"/>
          </a:xfrm>
        </p:grpSpPr>
        <p:sp>
          <p:nvSpPr>
            <p:cNvPr id="8" name="圆角矩形 7"/>
            <p:cNvSpPr/>
            <p:nvPr userDrawn="1"/>
          </p:nvSpPr>
          <p:spPr>
            <a:xfrm>
              <a:off x="7908925" y="-1043708"/>
              <a:ext cx="833140" cy="537935"/>
            </a:xfrm>
            <a:prstGeom prst="roundRect">
              <a:avLst/>
            </a:prstGeom>
            <a:solidFill>
              <a:srgbClr val="FFC000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1216025" rtl="0" eaLnBrk="1" latinLnBrk="0" hangingPunct="1"/>
              <a:endParaRPr lang="zh-CN" altLang="en-US" sz="2395" kern="1200" dirty="0">
                <a:ln>
                  <a:solidFill>
                    <a:srgbClr val="00B0F0"/>
                  </a:solidFill>
                </a:ln>
                <a:solidFill>
                  <a:schemeClr val="lt1"/>
                </a:solidFill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7425762" y="-1022477"/>
              <a:ext cx="1795328" cy="5140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indent="0" algn="ctr" defTabSz="1216025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dirty="0" smtClean="0">
                  <a:latin typeface="黑体" panose="02010609060101010101" pitchFamily="65" charset="-122"/>
                  <a:ea typeface="黑体" panose="02010609060101010101" pitchFamily="65" charset="-122"/>
                  <a:hlinkClick r:id="rId13" action="ppaction://hlinksldjump"/>
                </a:rPr>
                <a:t>探究点一</a:t>
              </a:r>
              <a:endParaRPr lang="en-US" altLang="zh-CN" sz="1600" dirty="0" smtClean="0">
                <a:latin typeface="黑体" panose="02010609060101010101" pitchFamily="65" charset="-122"/>
                <a:ea typeface="黑体" panose="02010609060101010101" pitchFamily="65" charset="-122"/>
              </a:endParaRPr>
            </a:p>
            <a:p>
              <a:pPr marL="0" marR="0" indent="0" algn="ctr" defTabSz="1216025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dirty="0" smtClean="0">
                  <a:latin typeface="黑体" panose="02010609060101010101" pitchFamily="65" charset="-122"/>
                  <a:ea typeface="黑体" panose="02010609060101010101" pitchFamily="65" charset="-122"/>
                  <a:hlinkClick r:id="rId14" action="ppaction://hlinksldjump"/>
                </a:rPr>
                <a:t>探究点二</a:t>
              </a:r>
              <a:endParaRPr lang="en-US" altLang="zh-CN" sz="1600" dirty="0" smtClean="0">
                <a:latin typeface="黑体" panose="02010609060101010101" pitchFamily="65" charset="-122"/>
                <a:ea typeface="黑体" panose="02010609060101010101" pitchFamily="65" charset="-122"/>
              </a:endParaRPr>
            </a:p>
            <a:p>
              <a:pPr marL="0" marR="0" indent="0" algn="ctr" defTabSz="1216025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dirty="0" smtClean="0">
                  <a:latin typeface="黑体" panose="02010609060101010101" pitchFamily="65" charset="-122"/>
                  <a:ea typeface="黑体" panose="02010609060101010101" pitchFamily="65" charset="-122"/>
                  <a:hlinkClick r:id="rId15" action="ppaction://hlinksldjump"/>
                </a:rPr>
                <a:t>探究点三</a:t>
              </a:r>
              <a:endParaRPr lang="en-US" altLang="zh-CN" sz="1600" dirty="0" smtClean="0">
                <a:latin typeface="黑体" panose="02010609060101010101" pitchFamily="65" charset="-122"/>
                <a:ea typeface="黑体" panose="02010609060101010101" pitchFamily="65" charset="-122"/>
              </a:endParaRPr>
            </a:p>
            <a:p>
              <a:pPr marL="0" marR="0" indent="0" algn="ctr" defTabSz="1216025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dirty="0" smtClean="0">
                  <a:latin typeface="黑体" panose="02010609060101010101" pitchFamily="65" charset="-122"/>
                  <a:ea typeface="黑体" panose="02010609060101010101" pitchFamily="65" charset="-122"/>
                  <a:hlinkClick r:id="rId16" action="ppaction://hlinksldjump"/>
                </a:rPr>
                <a:t>探究点四</a:t>
              </a:r>
              <a:endParaRPr lang="en-US" altLang="zh-CN" sz="1600" dirty="0" smtClean="0">
                <a:latin typeface="黑体" panose="02010609060101010101" pitchFamily="65" charset="-122"/>
                <a:ea typeface="黑体" panose="02010609060101010101" pitchFamily="65" charset="-122"/>
              </a:endParaRPr>
            </a:p>
            <a:p>
              <a:pPr marL="0" marR="0" lvl="0" indent="0" algn="ctr" defTabSz="1216025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zh-CN" sz="1600" kern="1200" dirty="0" smtClean="0">
                  <a:solidFill>
                    <a:schemeClr val="tx1"/>
                  </a:solidFill>
                  <a:latin typeface="黑体" panose="02010609060101010101" pitchFamily="65" charset="-122"/>
                  <a:ea typeface="黑体" panose="02010609060101010101" pitchFamily="65" charset="-122"/>
                  <a:cs typeface="+mn-cs"/>
                  <a:hlinkClick r:id="rId17" action="ppaction://hlinksldjump"/>
                </a:rPr>
                <a:t>素养引领·情境命题</a:t>
              </a:r>
              <a:endParaRPr lang="en-US" altLang="zh-CN" sz="2000" dirty="0" smtClean="0">
                <a:latin typeface="黑体" panose="02010609060101010101" pitchFamily="65" charset="-122"/>
                <a:ea typeface="黑体" panose="02010609060101010101" pitchFamily="65" charset="-122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0406512" y="323925"/>
            <a:ext cx="1217748" cy="378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60" dirty="0" smtClean="0">
                <a:solidFill>
                  <a:schemeClr val="bg1"/>
                </a:solidFill>
                <a:latin typeface="黑体" panose="02010609060101010101" pitchFamily="65" charset="-122"/>
                <a:ea typeface="黑体" panose="02010609060101010101" pitchFamily="65" charset="-122"/>
              </a:rPr>
              <a:t>栏目索引</a:t>
            </a:r>
            <a:endParaRPr lang="zh-CN" altLang="en-US" sz="1860" dirty="0">
              <a:solidFill>
                <a:schemeClr val="bg1"/>
              </a:solidFill>
              <a:latin typeface="黑体" panose="02010609060101010101" pitchFamily="65" charset="-122"/>
              <a:ea typeface="黑体" panose="02010609060101010101" pitchFamily="65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-17531" y="576084"/>
            <a:ext cx="8523075" cy="18430"/>
          </a:xfrm>
          <a:prstGeom prst="line">
            <a:avLst/>
          </a:prstGeom>
          <a:ln>
            <a:solidFill>
              <a:srgbClr val="E275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1 -0.0494 L -0.00171 0.39262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 -0.07269 L 0.004 -0.38773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  <p:txStyles>
    <p:titleStyle>
      <a:lvl1pPr algn="ctr" defTabSz="1216025" rtl="0" eaLnBrk="1" latinLnBrk="0" hangingPunct="1">
        <a:spcBef>
          <a:spcPct val="0"/>
        </a:spcBef>
        <a:buNone/>
        <a:defRPr sz="58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5930" indent="-455930" algn="l" defTabSz="1216025" rtl="0" eaLnBrk="1" latinLnBrk="0" hangingPunct="1">
        <a:spcBef>
          <a:spcPct val="20000"/>
        </a:spcBef>
        <a:buFont typeface="Arial" panose="020B0604020202020204" pitchFamily="34" charset="0"/>
        <a:buChar char="•"/>
        <a:defRPr sz="4255" kern="1200">
          <a:solidFill>
            <a:schemeClr val="tx1"/>
          </a:solidFill>
          <a:latin typeface="+mn-lt"/>
          <a:ea typeface="+mn-ea"/>
          <a:cs typeface="+mn-cs"/>
        </a:defRPr>
      </a:lvl1pPr>
      <a:lvl2pPr marL="988060" indent="-380365" algn="l" defTabSz="1216025" rtl="0" eaLnBrk="1" latinLnBrk="0" hangingPunct="1">
        <a:spcBef>
          <a:spcPct val="20000"/>
        </a:spcBef>
        <a:buFont typeface="Arial" panose="020B0604020202020204" pitchFamily="34" charset="0"/>
        <a:buChar char="–"/>
        <a:defRPr sz="3725" kern="1200">
          <a:solidFill>
            <a:schemeClr val="tx1"/>
          </a:solidFill>
          <a:latin typeface="+mn-lt"/>
          <a:ea typeface="+mn-ea"/>
          <a:cs typeface="+mn-cs"/>
        </a:defRPr>
      </a:lvl2pPr>
      <a:lvl3pPr marL="1520190" indent="-304165" algn="l" defTabSz="1216025" rtl="0" eaLnBrk="1" latinLnBrk="0" hangingPunct="1">
        <a:spcBef>
          <a:spcPct val="20000"/>
        </a:spcBef>
        <a:buFont typeface="Arial" panose="020B0604020202020204" pitchFamily="34" charset="0"/>
        <a:buChar char="•"/>
        <a:defRPr sz="3190" kern="1200">
          <a:solidFill>
            <a:schemeClr val="tx1"/>
          </a:solidFill>
          <a:latin typeface="+mn-lt"/>
          <a:ea typeface="+mn-ea"/>
          <a:cs typeface="+mn-cs"/>
        </a:defRPr>
      </a:lvl3pPr>
      <a:lvl4pPr marL="2128520" indent="-304165" algn="l" defTabSz="1216025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0" kern="1200">
          <a:solidFill>
            <a:schemeClr val="tx1"/>
          </a:solidFill>
          <a:latin typeface="+mn-lt"/>
          <a:ea typeface="+mn-ea"/>
          <a:cs typeface="+mn-cs"/>
        </a:defRPr>
      </a:lvl4pPr>
      <a:lvl5pPr marL="2736215" indent="-304165" algn="l" defTabSz="1216025" rtl="0" eaLnBrk="1" latinLnBrk="0" hangingPunct="1">
        <a:spcBef>
          <a:spcPct val="20000"/>
        </a:spcBef>
        <a:buFont typeface="Arial" panose="020B0604020202020204" pitchFamily="34" charset="0"/>
        <a:buChar char="»"/>
        <a:defRPr sz="2660" kern="1200">
          <a:solidFill>
            <a:schemeClr val="tx1"/>
          </a:solidFill>
          <a:latin typeface="+mn-lt"/>
          <a:ea typeface="+mn-ea"/>
          <a:cs typeface="+mn-cs"/>
        </a:defRPr>
      </a:lvl5pPr>
      <a:lvl6pPr marL="3344545" indent="-304165" algn="l" defTabSz="121602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0" kern="1200">
          <a:solidFill>
            <a:schemeClr val="tx1"/>
          </a:solidFill>
          <a:latin typeface="+mn-lt"/>
          <a:ea typeface="+mn-ea"/>
          <a:cs typeface="+mn-cs"/>
        </a:defRPr>
      </a:lvl6pPr>
      <a:lvl7pPr marL="3952875" indent="-304165" algn="l" defTabSz="121602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0" kern="1200">
          <a:solidFill>
            <a:schemeClr val="tx1"/>
          </a:solidFill>
          <a:latin typeface="+mn-lt"/>
          <a:ea typeface="+mn-ea"/>
          <a:cs typeface="+mn-cs"/>
        </a:defRPr>
      </a:lvl7pPr>
      <a:lvl8pPr marL="4559935" indent="-304165" algn="l" defTabSz="121602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0" kern="1200">
          <a:solidFill>
            <a:schemeClr val="tx1"/>
          </a:solidFill>
          <a:latin typeface="+mn-lt"/>
          <a:ea typeface="+mn-ea"/>
          <a:cs typeface="+mn-cs"/>
        </a:defRPr>
      </a:lvl8pPr>
      <a:lvl9pPr marL="5168265" indent="-304165" algn="l" defTabSz="121602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6025" rtl="0" eaLnBrk="1" latinLnBrk="0" hangingPunct="1">
        <a:defRPr sz="2395" kern="1200">
          <a:solidFill>
            <a:schemeClr val="tx1"/>
          </a:solidFill>
          <a:latin typeface="+mn-lt"/>
          <a:ea typeface="+mn-ea"/>
          <a:cs typeface="+mn-cs"/>
        </a:defRPr>
      </a:lvl1pPr>
      <a:lvl2pPr marL="608330" algn="l" defTabSz="1216025" rtl="0" eaLnBrk="1" latinLnBrk="0" hangingPunct="1">
        <a:defRPr sz="2395" kern="1200">
          <a:solidFill>
            <a:schemeClr val="tx1"/>
          </a:solidFill>
          <a:latin typeface="+mn-lt"/>
          <a:ea typeface="+mn-ea"/>
          <a:cs typeface="+mn-cs"/>
        </a:defRPr>
      </a:lvl2pPr>
      <a:lvl3pPr marL="1216025" algn="l" defTabSz="1216025" rtl="0" eaLnBrk="1" latinLnBrk="0" hangingPunct="1">
        <a:defRPr sz="2395" kern="1200">
          <a:solidFill>
            <a:schemeClr val="tx1"/>
          </a:solidFill>
          <a:latin typeface="+mn-lt"/>
          <a:ea typeface="+mn-ea"/>
          <a:cs typeface="+mn-cs"/>
        </a:defRPr>
      </a:lvl3pPr>
      <a:lvl4pPr marL="1824355" algn="l" defTabSz="1216025" rtl="0" eaLnBrk="1" latinLnBrk="0" hangingPunct="1">
        <a:defRPr sz="2395" kern="1200">
          <a:solidFill>
            <a:schemeClr val="tx1"/>
          </a:solidFill>
          <a:latin typeface="+mn-lt"/>
          <a:ea typeface="+mn-ea"/>
          <a:cs typeface="+mn-cs"/>
        </a:defRPr>
      </a:lvl4pPr>
      <a:lvl5pPr marL="2432685" algn="l" defTabSz="1216025" rtl="0" eaLnBrk="1" latinLnBrk="0" hangingPunct="1">
        <a:defRPr sz="2395" kern="1200">
          <a:solidFill>
            <a:schemeClr val="tx1"/>
          </a:solidFill>
          <a:latin typeface="+mn-lt"/>
          <a:ea typeface="+mn-ea"/>
          <a:cs typeface="+mn-cs"/>
        </a:defRPr>
      </a:lvl5pPr>
      <a:lvl6pPr marL="3040380" algn="l" defTabSz="1216025" rtl="0" eaLnBrk="1" latinLnBrk="0" hangingPunct="1">
        <a:defRPr sz="2395" kern="1200">
          <a:solidFill>
            <a:schemeClr val="tx1"/>
          </a:solidFill>
          <a:latin typeface="+mn-lt"/>
          <a:ea typeface="+mn-ea"/>
          <a:cs typeface="+mn-cs"/>
        </a:defRPr>
      </a:lvl6pPr>
      <a:lvl7pPr marL="3648710" algn="l" defTabSz="1216025" rtl="0" eaLnBrk="1" latinLnBrk="0" hangingPunct="1">
        <a:defRPr sz="2395" kern="1200">
          <a:solidFill>
            <a:schemeClr val="tx1"/>
          </a:solidFill>
          <a:latin typeface="+mn-lt"/>
          <a:ea typeface="+mn-ea"/>
          <a:cs typeface="+mn-cs"/>
        </a:defRPr>
      </a:lvl7pPr>
      <a:lvl8pPr marL="4257040" algn="l" defTabSz="1216025" rtl="0" eaLnBrk="1" latinLnBrk="0" hangingPunct="1">
        <a:defRPr sz="2395" kern="1200">
          <a:solidFill>
            <a:schemeClr val="tx1"/>
          </a:solidFill>
          <a:latin typeface="+mn-lt"/>
          <a:ea typeface="+mn-ea"/>
          <a:cs typeface="+mn-cs"/>
        </a:defRPr>
      </a:lvl8pPr>
      <a:lvl9pPr marL="4864100" algn="l" defTabSz="1216025" rtl="0" eaLnBrk="1" latinLnBrk="0" hangingPunct="1">
        <a:defRPr sz="23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5.png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7.jpeg"/><Relationship Id="rId1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.vml"/><Relationship Id="rId8" Type="http://schemas.openxmlformats.org/officeDocument/2006/relationships/slideLayout" Target="../slideLayouts/slideLayout3.xml"/><Relationship Id="rId7" Type="http://schemas.openxmlformats.org/officeDocument/2006/relationships/image" Target="../media/image22.wmf"/><Relationship Id="rId6" Type="http://schemas.openxmlformats.org/officeDocument/2006/relationships/oleObject" Target="../embeddings/oleObject3.bin"/><Relationship Id="rId5" Type="http://schemas.openxmlformats.org/officeDocument/2006/relationships/image" Target="../media/image21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20.wmf"/><Relationship Id="rId2" Type="http://schemas.openxmlformats.org/officeDocument/2006/relationships/oleObject" Target="../embeddings/oleObject1.bin"/><Relationship Id="rId10" Type="http://schemas.openxmlformats.org/officeDocument/2006/relationships/notesSlide" Target="../notesSlides/notesSlide10.xml"/><Relationship Id="rId1" Type="http://schemas.openxmlformats.org/officeDocument/2006/relationships/tags" Target="../tags/tag3.xm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27.jpeg"/><Relationship Id="rId1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0.png"/><Relationship Id="rId1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9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1.jpeg"/><Relationship Id="rId1" Type="http://schemas.openxmlformats.org/officeDocument/2006/relationships/image" Target="../media/image29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1.xml"/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4.xml"/><Relationship Id="rId4" Type="http://schemas.openxmlformats.org/officeDocument/2006/relationships/image" Target="../media/image31.w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30.wmf"/><Relationship Id="rId1" Type="http://schemas.openxmlformats.org/officeDocument/2006/relationships/oleObject" Target="../embeddings/oleObject4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.xml"/><Relationship Id="rId8" Type="http://schemas.openxmlformats.org/officeDocument/2006/relationships/image" Target="../media/image10.png"/><Relationship Id="rId7" Type="http://schemas.openxmlformats.org/officeDocument/2006/relationships/image" Target="../media/image38.jpeg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0" Type="http://schemas.openxmlformats.org/officeDocument/2006/relationships/notesSlide" Target="../notesSlides/notesSlide23.xml"/><Relationship Id="rId1" Type="http://schemas.openxmlformats.org/officeDocument/2006/relationships/image" Target="../media/image34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5.xml"/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tags" Target="../tags/tag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3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0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3.jpeg"/><Relationship Id="rId1" Type="http://schemas.openxmlformats.org/officeDocument/2006/relationships/image" Target="../media/image44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6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7.jpeg"/></Relationships>
</file>

<file path=ppt/slides/_rels/slide4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5.xml"/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48.jpeg"/><Relationship Id="rId1" Type="http://schemas.openxmlformats.org/officeDocument/2006/relationships/image" Target="../media/image6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1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49.jpeg"/></Relationships>
</file>

<file path=ppt/slides/_rels/slide4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9.xml"/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50.jpeg"/><Relationship Id="rId1" Type="http://schemas.openxmlformats.org/officeDocument/2006/relationships/image" Target="../media/image13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1.xml"/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45.png"/><Relationship Id="rId2" Type="http://schemas.openxmlformats.org/officeDocument/2006/relationships/image" Target="../media/image52.jpeg"/><Relationship Id="rId1" Type="http://schemas.openxmlformats.org/officeDocument/2006/relationships/image" Target="../media/image51.jpeg"/></Relationships>
</file>

<file path=ppt/slides/_rels/slide5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2.xml"/><Relationship Id="rId3" Type="http://schemas.openxmlformats.org/officeDocument/2006/relationships/slideLayout" Target="../slideLayouts/slideLayout8.xml"/><Relationship Id="rId2" Type="http://schemas.openxmlformats.org/officeDocument/2006/relationships/image" Target="../media/image54.png"/><Relationship Id="rId1" Type="http://schemas.openxmlformats.org/officeDocument/2006/relationships/image" Target="../media/image53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45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45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 txBox="1">
            <a:spLocks noChangeArrowheads="1"/>
          </p:cNvSpPr>
          <p:nvPr/>
        </p:nvSpPr>
        <p:spPr bwMode="auto">
          <a:xfrm>
            <a:off x="819240" y="2124125"/>
            <a:ext cx="10529901" cy="1008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>
              <a:spcBef>
                <a:spcPts val="140"/>
              </a:spcBef>
              <a:defRPr/>
            </a:pPr>
            <a:r>
              <a:rPr lang="zh-CN" altLang="en-US" sz="5500" b="1" kern="0" dirty="0" smtClean="0">
                <a:solidFill>
                  <a:schemeClr val="bg1"/>
                </a:solidFill>
                <a:latin typeface="黑体" panose="02010609060101010101" pitchFamily="65" charset="-122"/>
                <a:ea typeface="黑体" panose="02010609060101010101" pitchFamily="65" charset="-122"/>
              </a:rPr>
              <a:t>第三讲　地球的自转</a:t>
            </a:r>
            <a:endParaRPr lang="zh-CN" altLang="en-US" sz="5500" b="1" kern="0" dirty="0" smtClean="0">
              <a:solidFill>
                <a:schemeClr val="bg1"/>
              </a:solidFill>
              <a:latin typeface="黑体" panose="02010609060101010101" pitchFamily="65" charset="-122"/>
              <a:ea typeface="黑体" panose="02010609060101010101" pitchFamily="65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3437255" y="1778000"/>
            <a:ext cx="4925695" cy="433832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49885" y="806450"/>
            <a:ext cx="62788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>
                <a:latin typeface="微软雅黑" panose="020B0503020204020204" charset="-122"/>
                <a:ea typeface="微软雅黑" panose="020B0503020204020204" charset="-122"/>
              </a:rPr>
              <a:t>标出图中各经纬线的度数和字母。</a:t>
            </a:r>
            <a:endParaRPr lang="zh-CN" altLang="en-US" sz="32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44337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 dirty="0" smtClean="0">
                <a:latin typeface="黑体" panose="02010609060101010101" pitchFamily="65" charset="-122"/>
                <a:ea typeface="黑体" panose="02010609060101010101" pitchFamily="65" charset="-122"/>
              </a:rPr>
              <a:t>探究点一　地球自转的基本特征</a:t>
            </a:r>
            <a:endParaRPr lang="zh-CN" altLang="en-US" sz="3200" b="1" dirty="0" smtClean="0">
              <a:latin typeface="黑体" panose="02010609060101010101" pitchFamily="65" charset="-122"/>
              <a:ea typeface="黑体" panose="02010609060101010101" pitchFamily="65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155" kern="0" spc="14392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读图,完成下列内容。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245" kern="0" spc="52531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 dirty="0"/>
          </a:p>
        </p:txBody>
      </p:sp>
      <p:pic>
        <p:nvPicPr>
          <p:cNvPr id="3" name="图片 3" descr="textimage0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40000" y="1705757"/>
            <a:ext cx="2228850" cy="657225"/>
          </a:xfrm>
          <a:prstGeom prst="rect">
            <a:avLst/>
          </a:prstGeom>
        </p:spPr>
      </p:pic>
      <p:pic>
        <p:nvPicPr>
          <p:cNvPr id="4" name="图片 4" descr="textimage1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3348831"/>
            <a:ext cx="7972425" cy="27241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54164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2475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(1)地球自转方向特点:①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自西向东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。从北极上空俯视:②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逆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时针,如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图B。从南极上空俯视:③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顺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时针,如图C。结合经度变化地球向④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东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经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增大的方向或⑤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西经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减小的方向自转。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(2)图中甲、乙、丙三地,线速度的大小关系是⑥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甲&gt;丙&gt;乙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,角速度的大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小关系是⑦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甲=乙=丙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。 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(3)甲地连续两次看到日出的时间间隔为⑧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24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小时,为一个⑨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太阳    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日;乙地连续两次看到北极附近某恒星出现在同一位置的时间间隔为⑩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23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小时56分4秒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,为一个</a:t>
            </a:r>
            <a:r>
              <a:rPr lang="zh-CN" altLang="en-US" sz="2145" kern="0" spc="704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恒星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日。 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(4)地球自转的真正周期为一个</a:t>
            </a:r>
            <a:r>
              <a:rPr lang="zh-CN" altLang="en-US" sz="2145" kern="0" spc="704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恒星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日。</a:t>
            </a:r>
            <a:endParaRPr lang="zh-CN" altLang="en-US" dirty="0"/>
          </a:p>
        </p:txBody>
      </p:sp>
      <p:pic>
        <p:nvPicPr>
          <p:cNvPr id="3" name="图片 3" descr="textimage2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3769200" y="5239905"/>
            <a:ext cx="361949" cy="361950"/>
          </a:xfrm>
          <a:prstGeom prst="rect">
            <a:avLst/>
          </a:prstGeom>
        </p:spPr>
      </p:pic>
      <p:pic>
        <p:nvPicPr>
          <p:cNvPr id="4" name="图片 4" descr="textimage3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00584" y="5842689"/>
            <a:ext cx="361950" cy="361950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4603" y="1036202"/>
            <a:ext cx="1982334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7592" y="1027238"/>
            <a:ext cx="971311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9549" y="1634319"/>
            <a:ext cx="1000132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1738" y="1598461"/>
            <a:ext cx="698735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773" y="2225990"/>
            <a:ext cx="779870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2702" y="2199097"/>
            <a:ext cx="1261227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2021" y="2835591"/>
            <a:ext cx="2032502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27997" y="3409332"/>
            <a:ext cx="1962990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7950" y="4027897"/>
            <a:ext cx="990623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29522" y="4001003"/>
            <a:ext cx="1368152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92069" y="4610603"/>
            <a:ext cx="1368152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3759" y="5220469"/>
            <a:ext cx="2094647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8516" y="5202274"/>
            <a:ext cx="1368152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40138" y="5793945"/>
            <a:ext cx="1368152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527621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155" kern="0" spc="14392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地球自转速度的分布规律及影响因素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3280" kern="0" spc="57219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3625"/>
              </a:spcBef>
              <a:buNone/>
            </a:pPr>
            <a:endParaRPr lang="zh-CN" altLang="en-US"/>
          </a:p>
        </p:txBody>
      </p:sp>
      <p:pic>
        <p:nvPicPr>
          <p:cNvPr id="3" name="图片 3" descr="textimage4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40000" y="964167"/>
            <a:ext cx="2228850" cy="657225"/>
          </a:xfrm>
          <a:prstGeom prst="rect">
            <a:avLst/>
          </a:prstGeom>
        </p:spPr>
      </p:pic>
      <p:pic>
        <p:nvPicPr>
          <p:cNvPr id="4" name="图片 4" descr="textimage5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0894" y="2691207"/>
            <a:ext cx="7891710" cy="31818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541225"/>
            <a:ext cx="11340000" cy="36106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  <a:sym typeface="+mn-ea"/>
              </a:rPr>
              <a:t>(1)极点的角速度和线速度均为0。</a:t>
            </a:r>
            <a:endParaRPr lang="zh-CN" altLang="en-US" sz="2605" kern="0" dirty="0" smtClean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(2)纬度相同的两点,自转的速度相同(海拔相同的情况下)。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(3)60</a:t>
            </a:r>
            <a:r>
              <a:rPr lang="zh-CN" altLang="en-US" sz="2605" kern="0" dirty="0" smtClean="0">
                <a:solidFill>
                  <a:srgbClr val="00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纬线上的线速度约是赤道上线速度的一半。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(4)赤道上空的同步卫星运行的角速度与地面对应点的角速度相同,均为每小</a:t>
            </a:r>
            <a:br/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时15</a:t>
            </a:r>
            <a:r>
              <a:rPr lang="zh-CN" altLang="en-US" sz="2605" kern="0" dirty="0" smtClean="0">
                <a:solidFill>
                  <a:srgbClr val="00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,卫星运行的线速度大于地面上的对应点的线速度。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(5)影响地球自转线速度变化的因素</a:t>
            </a:r>
            <a:endParaRPr lang="zh-CN" altLang="en-US"/>
          </a:p>
        </p:txBody>
      </p:sp>
      <p:graphicFrame>
        <p:nvGraphicFramePr>
          <p:cNvPr id="3" name="表格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755316" y="4229089"/>
          <a:ext cx="10722610" cy="2194560"/>
        </p:xfrm>
        <a:graphic>
          <a:graphicData uri="http://schemas.openxmlformats.org/drawingml/2006/table">
            <a:tbl>
              <a:tblPr/>
              <a:tblGrid>
                <a:gridCol w="1577975"/>
                <a:gridCol w="7202170"/>
                <a:gridCol w="1942166"/>
              </a:tblGrid>
              <a:tr h="731520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因素</a:t>
                      </a:r>
                      <a:endParaRPr lang="zh-CN" altLang="en-US" sz="28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影响</a:t>
                      </a:r>
                      <a:endParaRPr lang="zh-CN" altLang="en-US" sz="28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关系</a:t>
                      </a:r>
                      <a:endParaRPr lang="zh-CN" altLang="en-US" sz="28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</a:tr>
              <a:tr h="392071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纬度</a:t>
                      </a:r>
                      <a:endParaRPr lang="zh-CN" altLang="en-US" sz="28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纬度相同,线速度相同纬度越低,线速度越大</a:t>
                      </a:r>
                      <a:endParaRPr lang="zh-CN" altLang="en-US" sz="28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负相关</a:t>
                      </a:r>
                      <a:endParaRPr lang="zh-CN" altLang="en-US" sz="28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</a:tr>
              <a:tr h="471805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海拔</a:t>
                      </a:r>
                      <a:endParaRPr lang="zh-CN" altLang="en-US" sz="28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海拔越高,线速度越大</a:t>
                      </a:r>
                      <a:endParaRPr lang="zh-CN" altLang="en-US" sz="28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正相关</a:t>
                      </a:r>
                      <a:endParaRPr lang="zh-CN" altLang="en-US" sz="28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55800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155" kern="0" spc="14392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endParaRPr lang="zh-CN" altLang="en-US"/>
          </a:p>
        </p:txBody>
      </p:sp>
      <p:pic>
        <p:nvPicPr>
          <p:cNvPr id="3" name="图片 3" descr="textimage6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40000" y="964167"/>
            <a:ext cx="2228850" cy="657225"/>
          </a:xfrm>
          <a:prstGeom prst="rect">
            <a:avLst/>
          </a:prstGeom>
        </p:spPr>
      </p:pic>
      <p:sp>
        <p:nvSpPr>
          <p:cNvPr id="4" name="TextBox 2"/>
          <p:cNvSpPr txBox="1"/>
          <p:nvPr/>
        </p:nvSpPr>
        <p:spPr>
          <a:xfrm>
            <a:off x="540000" y="1634319"/>
            <a:ext cx="11340000" cy="49764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命题视角一　地球自转周期与角速度</a:t>
            </a:r>
            <a:endParaRPr lang="zh-CN" altLang="en-US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下图所示照片是摄影师在夜晚采用连续曝光技术拍摄的。照片中的弧线为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恒星视运动轨迹。读图回答下题。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3735" kern="0" spc="2248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endParaRPr lang="zh-CN" altLang="en-US" dirty="0"/>
          </a:p>
        </p:txBody>
      </p:sp>
      <p:pic>
        <p:nvPicPr>
          <p:cNvPr id="5" name="图片 3" descr="textimage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03923" y="3563145"/>
            <a:ext cx="3630904" cy="2954338"/>
          </a:xfrm>
          <a:prstGeom prst="rect">
            <a:avLst/>
          </a:prstGeom>
        </p:spPr>
      </p:pic>
      <p:sp>
        <p:nvSpPr>
          <p:cNvPr id="6" name="TextBox 2"/>
          <p:cNvSpPr txBox="1"/>
          <p:nvPr/>
        </p:nvSpPr>
        <p:spPr>
          <a:xfrm>
            <a:off x="5053330" y="3469005"/>
            <a:ext cx="6580505" cy="30105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eaLnBrk="0" latinLnBrk="1" hangingPunct="0">
              <a:lnSpc>
                <a:spcPct val="150000"/>
              </a:lnSpc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1.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图中a恒星视运动转过的角度约为50</a:t>
            </a:r>
            <a:r>
              <a:rPr lang="zh-CN" altLang="en-US" sz="2605" kern="0" dirty="0" smtClean="0">
                <a:solidFill>
                  <a:srgbClr val="00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,据此判断摄影师连续拍摄的时间为</a:t>
            </a:r>
            <a:br>
              <a:rPr dirty="0"/>
            </a:br>
            <a:r>
              <a:rPr lang="zh-CN" altLang="en-US" sz="2040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A.1个多小时　　　B.3个多小时    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C.5个多小时　　    D.7个多小时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45285" y="762635"/>
            <a:ext cx="8480425" cy="565023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41710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命题视角二　地球自转线速度</a:t>
            </a:r>
            <a:endParaRPr lang="zh-CN" altLang="en-US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下图是地球表面某地自转线速度等值线分布图。回答下面两题。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2855" kern="0" spc="17144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endParaRPr lang="zh-CN" altLang="en-US" dirty="0"/>
          </a:p>
        </p:txBody>
      </p:sp>
      <p:pic>
        <p:nvPicPr>
          <p:cNvPr id="3" name="图片 3" descr="textimage8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40000" y="2366797"/>
            <a:ext cx="3809999" cy="3486150"/>
          </a:xfrm>
          <a:prstGeom prst="rect">
            <a:avLst/>
          </a:prstGeom>
        </p:spPr>
      </p:pic>
      <p:sp>
        <p:nvSpPr>
          <p:cNvPr id="4" name="TextBox 2"/>
          <p:cNvSpPr txBox="1"/>
          <p:nvPr/>
        </p:nvSpPr>
        <p:spPr>
          <a:xfrm>
            <a:off x="4643120" y="2151380"/>
            <a:ext cx="7236460" cy="18059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eaLnBrk="0" latinLnBrk="1" hangingPunct="0">
              <a:lnSpc>
                <a:spcPct val="150000"/>
              </a:lnSpc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2.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图示区域大部分位于</a:t>
            </a:r>
            <a:r>
              <a:rPr lang="zh-CN" altLang="en-US" sz="2040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A.北半球低纬度　    B.南半球低纬度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C.南半球中纬度　    D.北半球中纬度</a:t>
            </a:r>
            <a:endParaRPr lang="zh-CN" altLang="en-US" dirty="0"/>
          </a:p>
        </p:txBody>
      </p:sp>
      <p:sp>
        <p:nvSpPr>
          <p:cNvPr id="5" name="TextBox 2"/>
          <p:cNvSpPr txBox="1"/>
          <p:nvPr/>
        </p:nvSpPr>
        <p:spPr>
          <a:xfrm>
            <a:off x="4636770" y="4065905"/>
            <a:ext cx="6350000" cy="24079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eaLnBrk="0" latinLnBrk="1" hangingPunct="0">
              <a:lnSpc>
                <a:spcPct val="150000"/>
              </a:lnSpc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3.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图中c、d两点地球自转的线速度明显不同,原因是</a:t>
            </a:r>
            <a:r>
              <a:rPr lang="zh-CN" altLang="en-US" sz="2040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 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A.纬度高低不同　　B.地势高低不同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C.距海远近不同　　D.地表植被不同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541225"/>
            <a:ext cx="11340000" cy="60547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 dirty="0" smtClean="0">
                <a:latin typeface="黑体" panose="02010609060101010101" pitchFamily="65" charset="-122"/>
                <a:ea typeface="黑体" panose="02010609060101010101" pitchFamily="65" charset="-122"/>
              </a:rPr>
              <a:t>探究点二　昼夜更替与晨昏线</a:t>
            </a:r>
            <a:endParaRPr lang="zh-CN" altLang="en-US" sz="3200" b="1" dirty="0">
              <a:latin typeface="黑体" panose="02010609060101010101" pitchFamily="65" charset="-122"/>
              <a:ea typeface="黑体" panose="02010609060101010101" pitchFamily="65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155" kern="0" spc="14392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　读图,完成下列内容。</a:t>
            </a:r>
            <a:r>
              <a:rPr lang="zh-CN" altLang="en-US" sz="11875" kern="0" spc="49023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 sz="2605" kern="0" dirty="0" smtClean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5000"/>
              </a:spcBef>
              <a:spcAft>
                <a:spcPts val="0"/>
              </a:spcAft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(1)昼夜现象成因:地球是一个既不发光、也①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不透明   </a:t>
            </a:r>
            <a:r>
              <a:rPr lang="zh-CN" altLang="en-US" sz="2605" u="sng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的球体。 </a:t>
            </a:r>
            <a:endParaRPr lang="zh-CN" altLang="en-US" dirty="0"/>
          </a:p>
        </p:txBody>
      </p:sp>
      <p:pic>
        <p:nvPicPr>
          <p:cNvPr id="3" name="图片 3" descr="textimage9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40000" y="1107211"/>
            <a:ext cx="2228850" cy="657225"/>
          </a:xfrm>
          <a:prstGeom prst="rect">
            <a:avLst/>
          </a:prstGeom>
        </p:spPr>
      </p:pic>
      <p:pic>
        <p:nvPicPr>
          <p:cNvPr id="4" name="图片 4" descr="textimage10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93595" y="2717165"/>
            <a:ext cx="7381875" cy="305435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839595" y="2717165"/>
            <a:ext cx="2625090" cy="31508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472305" y="2717165"/>
            <a:ext cx="5184775" cy="315087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39750" y="3786505"/>
            <a:ext cx="12496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侧视图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439535" y="2075180"/>
            <a:ext cx="12496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俯视图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112760" y="1296035"/>
            <a:ext cx="3840480" cy="11988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2400" b="1" kern="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自西向东由昼进入夜为昏线</a:t>
            </a:r>
            <a:endParaRPr lang="zh-CN" altLang="en-US" sz="2400" b="1" kern="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kern="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自西向东由夜进入昼为晨线</a:t>
            </a:r>
            <a:endParaRPr lang="zh-CN" altLang="en-US" sz="2400" b="1" kern="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419371"/>
            <a:ext cx="11340000" cy="51708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800" b="1" kern="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1.晨昏线的六个特点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800" kern="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(1)平分地球,是过球心的大圆。</a:t>
            </a:r>
            <a:endParaRPr lang="zh-CN" altLang="en-US"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800" kern="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(2)晨昏线平面与太阳光线垂直。晨昏线上太阳高度为0°。（日出</a:t>
            </a:r>
            <a:r>
              <a:rPr lang="en-US" altLang="zh-CN" sz="2800" kern="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/</a:t>
            </a:r>
            <a:r>
              <a:rPr lang="zh-CN" altLang="en-US" sz="2800" kern="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日落）</a:t>
            </a:r>
            <a:endParaRPr lang="zh-CN" altLang="en-US" sz="20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800" kern="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(3)晨昏线永远平分赤道。</a:t>
            </a:r>
            <a:endParaRPr lang="zh-CN" altLang="en-US"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800" kern="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(4)晨昏线与经线圈的夹角(α)的变化范围为0°—23°26',</a:t>
            </a:r>
            <a:endParaRPr lang="zh-CN" altLang="en-US" sz="2800" kern="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800" kern="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且与太阳直射点</a:t>
            </a:r>
            <a:r>
              <a:rPr lang="zh-CN" altLang="en-US" sz="2800" kern="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的度数相同,即图2中∠α=∠β。</a:t>
            </a:r>
            <a:endParaRPr lang="zh-CN" altLang="en-US" sz="2800" kern="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800" kern="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(5)晨昏线只有在二至日时才与极圈相切。</a:t>
            </a:r>
            <a:endParaRPr lang="zh-CN" altLang="en-US" sz="2800" kern="0" dirty="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800" kern="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(6)晨昏线的移动速度与地球自转速度相同,移动方向与地球自转方向相反</a:t>
            </a:r>
            <a:endParaRPr lang="zh-CN" altLang="en-US" sz="2800" kern="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pic>
        <p:nvPicPr>
          <p:cNvPr id="3" name="图片 3" descr="textimage11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40000" y="704674"/>
            <a:ext cx="2228850" cy="6572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38360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2890" kern="0" spc="47861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3475"/>
              </a:spcBef>
              <a:buNone/>
            </a:pPr>
            <a:endParaRPr lang="zh-CN" altLang="en-US"/>
          </a:p>
        </p:txBody>
      </p:sp>
      <p:pic>
        <p:nvPicPr>
          <p:cNvPr id="3" name="图片 3" descr="textimage12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984250" y="1363345"/>
            <a:ext cx="10123805" cy="45866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textimage40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675890" y="0"/>
            <a:ext cx="5974715" cy="694817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5331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2.晨昏线的三种判断方法</a:t>
            </a:r>
            <a:endParaRPr lang="zh-CN" altLang="en-US" b="1" dirty="0"/>
          </a:p>
        </p:txBody>
      </p:sp>
      <p:sp>
        <p:nvSpPr>
          <p:cNvPr id="3" name="TextBox 3"/>
          <p:cNvSpPr txBox="1"/>
          <p:nvPr/>
        </p:nvSpPr>
        <p:spPr>
          <a:xfrm>
            <a:off x="359743" y="3923918"/>
            <a:ext cx="11340000" cy="18059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　以上三种方法适用于所有晨昏线的判读,但在判读俯视图时必须首先根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据已知条件确定出地球自转方向,然后根据自转法来判断晨昏线。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根据上述方法可知图1中</a:t>
            </a:r>
            <a:r>
              <a:rPr lang="zh-CN" altLang="en-US" sz="2470" kern="0" spc="902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为晨线,</a:t>
            </a:r>
            <a:r>
              <a:rPr lang="zh-CN" altLang="en-US" sz="2420" kern="0" spc="1029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为昏线;图2中</a:t>
            </a:r>
            <a:r>
              <a:rPr lang="zh-CN" altLang="en-US" sz="2420" kern="0" spc="579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为晨线。</a:t>
            </a:r>
            <a:endParaRPr lang="zh-CN" altLang="en-US" dirty="0"/>
          </a:p>
        </p:txBody>
      </p:sp>
      <p:graphicFrame>
        <p:nvGraphicFramePr>
          <p:cNvPr id="4" name="表格 4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540000" y="1646294"/>
          <a:ext cx="10692951" cy="1557444"/>
        </p:xfrm>
        <a:graphic>
          <a:graphicData uri="http://schemas.openxmlformats.org/drawingml/2006/table">
            <a:tbl>
              <a:tblPr/>
              <a:tblGrid>
                <a:gridCol w="1152471"/>
                <a:gridCol w="9540480"/>
              </a:tblGrid>
              <a:tr h="519148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自转法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顺着地球的自转方向,由夜进入昼的为晨线,由昼进入夜的为昏线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</a:tr>
              <a:tr h="519148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时间法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赤道上地方时为6时的是晨线,为18时的是昏线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</a:tr>
              <a:tr h="64008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方位法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夜半球东侧为晨线,西侧为昏线;昼半球东侧为昏线,西侧为晨线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</a:tr>
            </a:tbl>
          </a:graphicData>
        </a:graphic>
      </p:graphicFrame>
      <p:graphicFrame>
        <p:nvGraphicFramePr>
          <p:cNvPr id="8" name="对象 6"/>
          <p:cNvGraphicFramePr>
            <a:graphicFrameLocks noChangeAspect="1"/>
          </p:cNvGraphicFramePr>
          <p:nvPr/>
        </p:nvGraphicFramePr>
        <p:xfrm>
          <a:off x="3816127" y="5146184"/>
          <a:ext cx="428625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Equation" r:id="rId2" imgW="11277600" imgH="12192000" progId="">
                  <p:embed/>
                </p:oleObj>
              </mc:Choice>
              <mc:Fallback>
                <p:oleObj name="Equation" r:id="rId2" imgW="11277600" imgH="12192000" progId="">
                  <p:embed/>
                  <p:pic>
                    <p:nvPicPr>
                      <p:cNvPr id="0" name="图片 1024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816127" y="5146184"/>
                        <a:ext cx="428625" cy="4572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7"/>
          <p:cNvGraphicFramePr>
            <a:graphicFrameLocks noChangeAspect="1"/>
          </p:cNvGraphicFramePr>
          <p:nvPr/>
        </p:nvGraphicFramePr>
        <p:xfrm>
          <a:off x="5400303" y="5146184"/>
          <a:ext cx="438149" cy="447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Equation" r:id="rId4" imgW="11582400" imgH="11887200" progId="">
                  <p:embed/>
                </p:oleObj>
              </mc:Choice>
              <mc:Fallback>
                <p:oleObj name="Equation" r:id="rId4" imgW="11582400" imgH="11887200" progId="">
                  <p:embed/>
                  <p:pic>
                    <p:nvPicPr>
                      <p:cNvPr id="0" name="图片 1026"/>
                      <p:cNvPicPr>
                        <a:picLocks noChangeAspect="1"/>
                      </p:cNvPicPr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00303" y="5146184"/>
                        <a:ext cx="438149" cy="447674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8"/>
          <p:cNvGraphicFramePr>
            <a:graphicFrameLocks noChangeAspect="1"/>
          </p:cNvGraphicFramePr>
          <p:nvPr/>
        </p:nvGraphicFramePr>
        <p:xfrm>
          <a:off x="7704559" y="5146184"/>
          <a:ext cx="38100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Equation" r:id="rId6" imgW="10058400" imgH="11887200" progId="">
                  <p:embed/>
                </p:oleObj>
              </mc:Choice>
              <mc:Fallback>
                <p:oleObj name="Equation" r:id="rId6" imgW="10058400" imgH="11887200" progId="">
                  <p:embed/>
                  <p:pic>
                    <p:nvPicPr>
                      <p:cNvPr id="0" name="图片 1027"/>
                      <p:cNvPicPr>
                        <a:picLocks noChangeAspect="1"/>
                      </p:cNvPicPr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704559" y="5146184"/>
                        <a:ext cx="381000" cy="44767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24735" y="1409316"/>
            <a:ext cx="11340000" cy="18059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命题视角一　晨昏线的判断</a:t>
            </a:r>
            <a:endParaRPr lang="zh-CN" altLang="en-US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某国际航班从巴黎经16小时的飞行,于北京时间星期一17时10分安全降落在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北京机场。此时,飞行员看到一轮红日正在跑道西边的尽头。据此回答下题。</a:t>
            </a:r>
            <a:endParaRPr lang="zh-CN" altLang="en-US" dirty="0"/>
          </a:p>
        </p:txBody>
      </p:sp>
      <p:pic>
        <p:nvPicPr>
          <p:cNvPr id="3" name="图片 5" descr="textimage13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324735" y="631334"/>
            <a:ext cx="2228850" cy="657224"/>
          </a:xfrm>
          <a:prstGeom prst="rect">
            <a:avLst/>
          </a:prstGeom>
        </p:spPr>
      </p:pic>
      <p:sp>
        <p:nvSpPr>
          <p:cNvPr id="4" name="TextBox 2"/>
          <p:cNvSpPr txBox="1"/>
          <p:nvPr/>
        </p:nvSpPr>
        <p:spPr>
          <a:xfrm>
            <a:off x="378710" y="3427935"/>
            <a:ext cx="11340000" cy="6019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eaLnBrk="0" latinLnBrk="1" hangingPunct="0">
              <a:lnSpc>
                <a:spcPct val="150000"/>
              </a:lnSpc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1.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飞机降落时,晨昏线的位置应该是下列四图中的</a:t>
            </a:r>
            <a:r>
              <a:rPr lang="zh-CN" altLang="en-US" sz="2040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D 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)</a:t>
            </a:r>
            <a:endParaRPr lang="zh-CN" altLang="en-US" dirty="0"/>
          </a:p>
        </p:txBody>
      </p:sp>
      <p:pic>
        <p:nvPicPr>
          <p:cNvPr id="5" name="图片 3" descr="textimage14.jpeg"/>
          <p:cNvPicPr>
            <a:picLocks noChangeAspect="1"/>
          </p:cNvPicPr>
          <p:nvPr/>
        </p:nvPicPr>
        <p:blipFill>
          <a:blip r:embed="rId2" cstate="print"/>
          <a:srcRect r="67001"/>
          <a:stretch>
            <a:fillRect/>
          </a:stretch>
        </p:blipFill>
        <p:spPr>
          <a:xfrm>
            <a:off x="665480" y="4329430"/>
            <a:ext cx="2030480" cy="1905000"/>
          </a:xfrm>
          <a:prstGeom prst="rect">
            <a:avLst/>
          </a:prstGeom>
        </p:spPr>
      </p:pic>
      <p:pic>
        <p:nvPicPr>
          <p:cNvPr id="6" name="图片 3" descr="textimage14.jpeg"/>
          <p:cNvPicPr>
            <a:picLocks noChangeAspect="1"/>
          </p:cNvPicPr>
          <p:nvPr/>
        </p:nvPicPr>
        <p:blipFill>
          <a:blip r:embed="rId2" cstate="print"/>
          <a:srcRect l="67447"/>
          <a:stretch>
            <a:fillRect/>
          </a:stretch>
        </p:blipFill>
        <p:spPr>
          <a:xfrm>
            <a:off x="3564005" y="4329430"/>
            <a:ext cx="2003040" cy="1905000"/>
          </a:xfrm>
          <a:prstGeom prst="rect">
            <a:avLst/>
          </a:prstGeom>
        </p:spPr>
      </p:pic>
      <p:pic>
        <p:nvPicPr>
          <p:cNvPr id="7" name="图片 4" descr="textimage15.jpeg"/>
          <p:cNvPicPr>
            <a:picLocks noChangeAspect="1"/>
          </p:cNvPicPr>
          <p:nvPr/>
        </p:nvPicPr>
        <p:blipFill>
          <a:blip r:embed="rId3" cstate="print"/>
          <a:srcRect l="67282"/>
          <a:stretch>
            <a:fillRect/>
          </a:stretch>
        </p:blipFill>
        <p:spPr>
          <a:xfrm>
            <a:off x="8896100" y="4295775"/>
            <a:ext cx="2013200" cy="1971675"/>
          </a:xfrm>
          <a:prstGeom prst="rect">
            <a:avLst/>
          </a:prstGeom>
        </p:spPr>
      </p:pic>
      <p:pic>
        <p:nvPicPr>
          <p:cNvPr id="8" name="图片 7" descr="textimage15.jpeg"/>
          <p:cNvPicPr>
            <a:picLocks noChangeAspect="1"/>
          </p:cNvPicPr>
          <p:nvPr/>
        </p:nvPicPr>
        <p:blipFill>
          <a:blip r:embed="rId3" cstate="print"/>
          <a:srcRect r="66815"/>
          <a:stretch>
            <a:fillRect/>
          </a:stretch>
        </p:blipFill>
        <p:spPr>
          <a:xfrm>
            <a:off x="6219190" y="4329430"/>
            <a:ext cx="2041910" cy="1971675"/>
          </a:xfrm>
          <a:prstGeom prst="rect">
            <a:avLst/>
          </a:prstGeom>
        </p:spPr>
      </p:pic>
      <p:pic>
        <p:nvPicPr>
          <p:cNvPr id="9" name="图片 4" descr="textimage15.jpeg"/>
          <p:cNvPicPr>
            <a:picLocks noChangeAspect="1"/>
          </p:cNvPicPr>
          <p:nvPr/>
        </p:nvPicPr>
        <p:blipFill>
          <a:blip r:embed="rId3" cstate="print"/>
          <a:srcRect l="67282"/>
          <a:stretch>
            <a:fillRect/>
          </a:stretch>
        </p:blipFill>
        <p:spPr>
          <a:xfrm>
            <a:off x="9166610" y="4295775"/>
            <a:ext cx="2013200" cy="1971675"/>
          </a:xfrm>
          <a:prstGeom prst="rect">
            <a:avLst/>
          </a:prstGeom>
        </p:spPr>
      </p:pic>
      <p:pic>
        <p:nvPicPr>
          <p:cNvPr id="10" name="图片 9" descr="textimage15.jpeg"/>
          <p:cNvPicPr>
            <a:picLocks noChangeAspect="1"/>
          </p:cNvPicPr>
          <p:nvPr/>
        </p:nvPicPr>
        <p:blipFill>
          <a:blip r:embed="rId3" cstate="print"/>
          <a:srcRect r="66815"/>
          <a:stretch>
            <a:fillRect/>
          </a:stretch>
        </p:blipFill>
        <p:spPr>
          <a:xfrm>
            <a:off x="6489700" y="4329430"/>
            <a:ext cx="2041910" cy="1971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115265"/>
            <a:ext cx="11340000" cy="17368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命题视角二　晨昏线的特征与应用</a:t>
            </a:r>
            <a:endParaRPr lang="zh-CN" altLang="en-US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当中国南极中山站(约69</a:t>
            </a:r>
            <a:r>
              <a:rPr lang="zh-CN" altLang="en-US" sz="2605" kern="0" dirty="0" smtClean="0">
                <a:solidFill>
                  <a:srgbClr val="00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S)处于极夜时,甲、乙两地分别于当地时间5时40分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和6时20分同时看到日出。据此完成下面两题。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22220" y="3240610"/>
            <a:ext cx="11340000" cy="12039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eaLnBrk="0" latinLnBrk="1" hangingPunct="0">
              <a:lnSpc>
                <a:spcPct val="150000"/>
              </a:lnSpc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2.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甲地位于乙地的</a:t>
            </a:r>
            <a:r>
              <a:rPr lang="zh-CN" altLang="en-US" sz="2040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 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B 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A.东北方向　　B.西北方向    C.东南方向　　D.西南方向</a:t>
            </a:r>
            <a:endParaRPr lang="zh-CN" altLang="en-US" dirty="0"/>
          </a:p>
        </p:txBody>
      </p:sp>
      <p:sp>
        <p:nvSpPr>
          <p:cNvPr id="4" name="TextBox 2"/>
          <p:cNvSpPr txBox="1"/>
          <p:nvPr/>
        </p:nvSpPr>
        <p:spPr>
          <a:xfrm>
            <a:off x="522220" y="4619830"/>
            <a:ext cx="11340000" cy="18059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eaLnBrk="0" latinLnBrk="1" hangingPunct="0">
              <a:lnSpc>
                <a:spcPct val="150000"/>
              </a:lnSpc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3.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这段时间可能出现的地理现象是</a:t>
            </a:r>
            <a:r>
              <a:rPr lang="zh-CN" altLang="en-US" sz="2040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D 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A.暴风雪席卷欧洲北部     B.澳大利亚东南部易发森林火灾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C.好望角附近炎热干燥     D.墨西哥湾热带气旋活动频繁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361251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4.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晨昏圈上有5个等分点,若其中一点地方时正好为12时,则不相邻两点之间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的球面最短连线可能</a:t>
            </a:r>
            <a:r>
              <a:rPr lang="zh-CN" altLang="en-US" sz="2040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A 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A.同时出现日落　　</a:t>
            </a:r>
            <a:endParaRPr lang="zh-CN" altLang="en-US" sz="2605" kern="0" dirty="0" smtClean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B.经过太阳直射点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C.是纬度固定的一段纬线　　</a:t>
            </a:r>
            <a:endParaRPr lang="zh-CN" altLang="en-US" sz="2605" kern="0" dirty="0" smtClean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D.为两个日期的分界线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4262425" y="1562881"/>
            <a:ext cx="360040" cy="460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2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endParaRPr lang="zh-CN" altLang="en-US" sz="2200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4" name="图片 3" descr="textimage17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977255" y="1688465"/>
            <a:ext cx="4117975" cy="4973955"/>
          </a:xfrm>
          <a:prstGeom prst="rect">
            <a:avLst/>
          </a:prstGeom>
        </p:spPr>
      </p:pic>
      <p:cxnSp>
        <p:nvCxnSpPr>
          <p:cNvPr id="5" name="直接连接符 4"/>
          <p:cNvCxnSpPr/>
          <p:nvPr/>
        </p:nvCxnSpPr>
        <p:spPr>
          <a:xfrm flipV="1">
            <a:off x="7668260" y="2268220"/>
            <a:ext cx="1045210" cy="8255"/>
          </a:xfrm>
          <a:prstGeom prst="line">
            <a:avLst/>
          </a:prstGeom>
          <a:ln w="63500" cmpd="sng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41441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解析    本题考查晨昏线。从材料中可知晨昏圈上有一点地方时正好为1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2点,即一天中太阳高度最大为0</a:t>
            </a:r>
            <a:r>
              <a:rPr lang="zh-CN" altLang="en-US" sz="2605" kern="0" dirty="0" smtClean="0">
                <a:solidFill>
                  <a:srgbClr val="FF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,说明该点为极夜现象,因此不可能为春、秋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二分日。假设在下图中A、B、C、D、E为晨昏圈上的5个等分点,A、C不相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邻同时日落,A正确;太阳直射点的太阳高度为90</a:t>
            </a:r>
            <a:r>
              <a:rPr lang="zh-CN" altLang="en-US" sz="2605" kern="0" dirty="0" smtClean="0">
                <a:solidFill>
                  <a:srgbClr val="FF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,因此B错误;晨昏圈为大圆,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不相邻两点之间的球面最短连线的纬度不固定,如AC与BE之间的纬度不同,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C错误;日期分界线为0点经线和国际日界线,此时不是春、秋二分日,晨昏线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与经线圈不重合,D错误。</a:t>
            </a:r>
            <a:endParaRPr lang="zh-CN" altLang="en-US" dirty="0">
              <a:solidFill>
                <a:srgbClr val="FF0000"/>
              </a:solidFill>
            </a:endParaRPr>
          </a:p>
        </p:txBody>
      </p:sp>
      <p:pic>
        <p:nvPicPr>
          <p:cNvPr id="3" name="图片 3" descr="textimage17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762491" y="4546767"/>
            <a:ext cx="1442204" cy="17415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图片 6" descr="IMG_2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08580" y="1172845"/>
            <a:ext cx="6436360" cy="52031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47502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 dirty="0" smtClean="0">
                <a:latin typeface="黑体" panose="02010609060101010101" pitchFamily="65" charset="-122"/>
                <a:ea typeface="黑体" panose="02010609060101010101" pitchFamily="65" charset="-122"/>
              </a:rPr>
              <a:t>探究点三　时间计算与日期变更</a:t>
            </a:r>
            <a:endParaRPr lang="zh-CN" altLang="en-US" sz="3200" b="1" dirty="0">
              <a:latin typeface="黑体" panose="02010609060101010101" pitchFamily="65" charset="-122"/>
              <a:ea typeface="黑体" panose="02010609060101010101" pitchFamily="65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155" kern="0" spc="14392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　读时区划分示意图,完成下列内容。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1615" kern="0" spc="64885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endParaRPr lang="zh-CN" altLang="en-US" dirty="0"/>
          </a:p>
        </p:txBody>
      </p:sp>
      <p:pic>
        <p:nvPicPr>
          <p:cNvPr id="3" name="图片 3" descr="textimage18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40000" y="1566951"/>
            <a:ext cx="2228850" cy="657225"/>
          </a:xfrm>
          <a:prstGeom prst="rect">
            <a:avLst/>
          </a:prstGeom>
        </p:spPr>
      </p:pic>
      <p:pic>
        <p:nvPicPr>
          <p:cNvPr id="4" name="图片 4" descr="textimage19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31" y="3153589"/>
            <a:ext cx="9715500" cy="3124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240732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1.地方时</a:t>
            </a:r>
            <a:endParaRPr lang="zh-CN" altLang="en-US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(1)定义:因①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经度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不同而出现不同的时刻,东早西晚。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(2)特点:经度相同的地方,地方时②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相同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;经度相差15</a:t>
            </a:r>
            <a:r>
              <a:rPr lang="zh-CN" altLang="en-US" sz="2605" kern="0" dirty="0" smtClean="0">
                <a:solidFill>
                  <a:srgbClr val="00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,地方时相差③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1   </a:t>
            </a:r>
            <a:r>
              <a:rPr lang="zh-CN" altLang="en-US" sz="2605" u="sng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 </a:t>
            </a:r>
            <a:endParaRPr lang="en-US" altLang="zh-CN" sz="2605" u="sng" kern="0" dirty="0" smtClean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小时。</a:t>
            </a:r>
            <a:endParaRPr lang="zh-CN" altLang="en-US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333599" y="1634319"/>
            <a:ext cx="1368152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390564" y="2243919"/>
            <a:ext cx="1368152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0661811" y="2234954"/>
            <a:ext cx="1368152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756490"/>
            <a:ext cx="11340000" cy="8305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sz="3600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时区</a:t>
            </a:r>
            <a:endParaRPr lang="zh-CN" sz="3600" b="1" kern="0" dirty="0" smtClean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</p:txBody>
      </p:sp>
      <p:sp>
        <p:nvSpPr>
          <p:cNvPr id="6" name="TextBox 2"/>
          <p:cNvSpPr txBox="1"/>
          <p:nvPr/>
        </p:nvSpPr>
        <p:spPr>
          <a:xfrm>
            <a:off x="523490" y="1457530"/>
            <a:ext cx="11340000" cy="45243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1.</a:t>
            </a:r>
            <a:r>
              <a:rPr lang="zh-CN" altLang="en-US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全球共多少个时区？</a:t>
            </a:r>
            <a:endParaRPr lang="zh-CN" altLang="en-US" sz="2800" b="1" kern="0" dirty="0" smtClean="0">
              <a:solidFill>
                <a:srgbClr val="FF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2.</a:t>
            </a:r>
            <a:r>
              <a:rPr lang="zh-CN" altLang="en-US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写出图中每条经线的度数。</a:t>
            </a:r>
            <a:endParaRPr lang="zh-CN" altLang="en-US" sz="2800" b="1" kern="0" dirty="0" smtClean="0">
              <a:solidFill>
                <a:srgbClr val="FF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3.</a:t>
            </a:r>
            <a:r>
              <a:rPr lang="zh-CN" altLang="en-US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人为规定，从</a:t>
            </a:r>
            <a:r>
              <a:rPr lang="en-US" altLang="zh-CN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0</a:t>
            </a:r>
            <a:r>
              <a:rPr lang="zh-CN" altLang="en-US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°开始划分时区，每个时区</a:t>
            </a:r>
            <a:r>
              <a:rPr lang="en-US" altLang="zh-CN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15</a:t>
            </a:r>
            <a:r>
              <a:rPr lang="zh-CN" altLang="en-US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°，在图中标注出每个时区的名称。</a:t>
            </a:r>
            <a:endParaRPr lang="zh-CN" altLang="en-US" sz="2800" b="1" kern="0" dirty="0" smtClean="0">
              <a:solidFill>
                <a:srgbClr val="FF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4.</a:t>
            </a:r>
            <a:r>
              <a:rPr lang="zh-CN" altLang="en-US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观察，说出每个时区的中央经线的特点。</a:t>
            </a:r>
            <a:endParaRPr lang="zh-CN" altLang="en-US" sz="2800" b="1" kern="0" dirty="0" smtClean="0">
              <a:solidFill>
                <a:srgbClr val="FF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5.80</a:t>
            </a:r>
            <a:r>
              <a:rPr lang="zh-CN" altLang="en-US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°</a:t>
            </a:r>
            <a:r>
              <a:rPr lang="en-US" altLang="zh-CN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E</a:t>
            </a:r>
            <a:r>
              <a:rPr lang="zh-CN" altLang="en-US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在哪个时区？</a:t>
            </a:r>
            <a:r>
              <a:rPr lang="en-US" altLang="zh-CN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100</a:t>
            </a:r>
            <a:r>
              <a:rPr lang="zh-CN" altLang="en-US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°</a:t>
            </a:r>
            <a:r>
              <a:rPr lang="en-US" altLang="zh-CN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W</a:t>
            </a:r>
            <a:r>
              <a:rPr lang="zh-CN" altLang="en-US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在哪个时区？</a:t>
            </a:r>
            <a:endParaRPr lang="zh-CN" altLang="en-US" sz="2800" b="1" kern="0" dirty="0" smtClean="0">
              <a:solidFill>
                <a:srgbClr val="FF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5.</a:t>
            </a:r>
            <a:r>
              <a:rPr lang="zh-CN" altLang="en-US" sz="2800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如何快速知道某一条经线所在的时区？公式？</a:t>
            </a:r>
            <a:endParaRPr lang="zh-CN" altLang="en-US" sz="2800" b="1" kern="0" dirty="0" smtClean="0">
              <a:solidFill>
                <a:srgbClr val="FF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04774" y="900000"/>
            <a:ext cx="11715831" cy="42128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2.时区和区时</a:t>
            </a:r>
            <a:endParaRPr lang="zh-CN" altLang="en-US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(1)由图可知,全球共划分为④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24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个时区。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(2)中时区以⑤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0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经线为中央经线,向东西各跨7.5</a:t>
            </a:r>
            <a:r>
              <a:rPr lang="zh-CN" altLang="en-US" sz="2605" kern="0" dirty="0" smtClean="0">
                <a:solidFill>
                  <a:srgbClr val="00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;东西十二区以⑥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180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    </a:t>
            </a:r>
            <a:endParaRPr lang="en-US" altLang="zh-CN" sz="2605" u="sng" kern="0" dirty="0" smtClean="0">
              <a:solidFill>
                <a:srgbClr val="FF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经线为中央经线。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(3)由中时区向东为⑦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东时区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,向西为西时区,每个时区跨经度⑧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15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(4)每个时区都以其⑨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中央经线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的地方时作为该时区的区时。相邻两个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时区,区时相差1小时。向东</a:t>
            </a:r>
            <a:r>
              <a:rPr lang="zh-CN" altLang="en-US" sz="2145" kern="0" spc="704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加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,向西减。</a:t>
            </a:r>
            <a:endParaRPr lang="zh-CN" altLang="en-US" dirty="0"/>
          </a:p>
        </p:txBody>
      </p:sp>
      <p:pic>
        <p:nvPicPr>
          <p:cNvPr id="3" name="图片 3" descr="textimage20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262425" y="4634715"/>
            <a:ext cx="361949" cy="36195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48177" y="1634319"/>
            <a:ext cx="1214446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41471" y="2208060"/>
            <a:ext cx="963698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024" y="2234954"/>
            <a:ext cx="1334391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7589" y="3409331"/>
            <a:ext cx="1620654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0106" y="3400366"/>
            <a:ext cx="1077491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45517" y="4001001"/>
            <a:ext cx="1959916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6788" y="4601637"/>
            <a:ext cx="972959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614380"/>
            <a:ext cx="11340000" cy="55800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1.地方时的计算</a:t>
            </a:r>
            <a:endParaRPr lang="zh-CN" altLang="en-US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地方时的计算依据:“地球自转,东早西晚,1度4分,东加西减,经经计较,分秒必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算。”计算时具体可分为四个步骤:一定时,二定向,三定差,四定值。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(1)一定时:即确定计算时可作为条件用的已知地方时。光照图中,特殊经线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地方时的确定。以下图为例: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670" kern="0" spc="26156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 dirty="0"/>
          </a:p>
        </p:txBody>
      </p:sp>
      <p:pic>
        <p:nvPicPr>
          <p:cNvPr id="3" name="图片 3" descr="textimage30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047847" y="4806862"/>
            <a:ext cx="3339580" cy="2033676"/>
          </a:xfrm>
          <a:prstGeom prst="rect">
            <a:avLst/>
          </a:prstGeom>
        </p:spPr>
      </p:pic>
      <p:pic>
        <p:nvPicPr>
          <p:cNvPr id="4" name="图片 4" descr="textimage29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919939"/>
            <a:ext cx="2228850" cy="6572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55800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①昼半球中央经线的地方时为12时,如ND。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②夜半球中央经线的地方时为24时或0时,如NB。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③晨线与赤道交点所在的经线地方时为6时,如NC。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④昏线与赤道交点所在的经线地方时为18时,如NA。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(2)二定向:即确定所求点与已知时间点的相对东、西方向,如图中求E点的地</a:t>
            </a:r>
            <a:b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方时,以D点作为已知时间点,则E点位于D点以东,应“东加”;若求F点地方</a:t>
            </a:r>
            <a:b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时,以B点作为已知时间点,则F点位于B点以西,应“西减”。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(3)三定差:即确定所求点与已知时间点的经度差,以确定时差,如E点所在经线</a:t>
            </a:r>
            <a:b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与ND经度相差45</a:t>
            </a:r>
            <a:r>
              <a:rPr lang="zh-CN" altLang="en-US" sz="2605" kern="0" dirty="0" smtClean="0">
                <a:solidFill>
                  <a:srgbClr val="00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,时差为3小时。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55800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(4)四定值:即根据前面所确定的条件计算出所求时间,如E点地方时为12:00+</a:t>
            </a:r>
            <a:b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</a:br>
            <a:r>
              <a:rPr lang="zh-CN" altLang="en-US" sz="3320" kern="0" spc="578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=15:00,F点地方时为24: 00-</a:t>
            </a:r>
            <a:r>
              <a:rPr lang="zh-CN" altLang="en-US" sz="3320" kern="0" spc="578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=21:00。</a:t>
            </a:r>
            <a:endParaRPr lang="zh-CN" altLang="en-US"/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540000" y="1609115"/>
          <a:ext cx="495300" cy="7048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Equation" r:id="rId1" imgW="13106400" imgH="18592800" progId="">
                  <p:embed/>
                </p:oleObj>
              </mc:Choice>
              <mc:Fallback>
                <p:oleObj name="Equation" r:id="rId1" imgW="13106400" imgH="18592800" progId="">
                  <p:embed/>
                  <p:pic>
                    <p:nvPicPr>
                      <p:cNvPr id="0" name="图片 2048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40000" y="1609115"/>
                        <a:ext cx="495300" cy="704849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4847010" y="1609115"/>
          <a:ext cx="495299" cy="7048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Equation" r:id="rId3" imgW="13106400" imgH="18592800" progId="">
                  <p:embed/>
                </p:oleObj>
              </mc:Choice>
              <mc:Fallback>
                <p:oleObj name="Equation" r:id="rId3" imgW="13106400" imgH="18592800" progId="">
                  <p:embed/>
                  <p:pic>
                    <p:nvPicPr>
                      <p:cNvPr id="0" name="图片 2050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47010" y="1609115"/>
                        <a:ext cx="495299" cy="704849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53478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2.区时的计算</a:t>
            </a:r>
            <a:endParaRPr lang="zh-CN" altLang="en-US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第一步:如果已知该地经度,求时区数。该地所在时区数=该地经度</a:t>
            </a:r>
            <a:r>
              <a:rPr lang="zh-CN" altLang="en-US" sz="2605" kern="0" dirty="0" smtClean="0">
                <a:solidFill>
                  <a:srgbClr val="00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÷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15</a:t>
            </a:r>
            <a:r>
              <a:rPr lang="zh-CN" altLang="en-US" sz="2605" kern="0" dirty="0" smtClean="0">
                <a:solidFill>
                  <a:srgbClr val="00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(余数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若小于7.5</a:t>
            </a:r>
            <a:r>
              <a:rPr lang="zh-CN" altLang="en-US" sz="2605" kern="0" dirty="0" smtClean="0">
                <a:solidFill>
                  <a:srgbClr val="00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,则直接舍去;余数若大于7.5</a:t>
            </a:r>
            <a:r>
              <a:rPr lang="zh-CN" altLang="en-US" sz="2605" kern="0" dirty="0" smtClean="0">
                <a:solidFill>
                  <a:srgbClr val="00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,则在结果上加一个时区)。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第二步:求时差,即求时间间隔,每相隔一个时区,时间相差一小时。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第三步:求区时。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所求区时=已知区时</a:t>
            </a:r>
            <a:r>
              <a:rPr lang="zh-CN" altLang="en-US" sz="2605" kern="0" dirty="0" smtClean="0">
                <a:solidFill>
                  <a:srgbClr val="00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±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时区差</a:t>
            </a:r>
            <a:r>
              <a:rPr lang="zh-CN" altLang="en-US" sz="2605" kern="0" dirty="0" smtClean="0">
                <a:solidFill>
                  <a:srgbClr val="00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×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1小时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注:①“+”“-”的选取与地方时运算中的“+”“-”选取相同。②若求出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时间大于24小时,则减去24小时,日期加一天;若所求时间为负值,则加上24小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时,日期减一天。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4" descr="IMG_256"/>
          <p:cNvPicPr>
            <a:picLocks noChangeAspect="1"/>
          </p:cNvPicPr>
          <p:nvPr/>
        </p:nvPicPr>
        <p:blipFill>
          <a:blip r:embed="rId1"/>
          <a:srcRect r="41077" b="6333"/>
          <a:stretch>
            <a:fillRect/>
          </a:stretch>
        </p:blipFill>
        <p:spPr>
          <a:xfrm>
            <a:off x="734060" y="1574800"/>
            <a:ext cx="5867400" cy="47034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" name="图片 8" descr="IMG_256"/>
          <p:cNvPicPr>
            <a:picLocks noChangeAspect="1"/>
          </p:cNvPicPr>
          <p:nvPr/>
        </p:nvPicPr>
        <p:blipFill>
          <a:blip r:embed="rId1"/>
          <a:srcRect l="61697" t="9096" b="6333"/>
          <a:stretch>
            <a:fillRect/>
          </a:stretch>
        </p:blipFill>
        <p:spPr>
          <a:xfrm>
            <a:off x="6787515" y="1765300"/>
            <a:ext cx="4099560" cy="45643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02560" y="753745"/>
            <a:ext cx="5442585" cy="558863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椭圆 1"/>
          <p:cNvSpPr/>
          <p:nvPr/>
        </p:nvSpPr>
        <p:spPr>
          <a:xfrm>
            <a:off x="4608195" y="2700020"/>
            <a:ext cx="143510" cy="144145"/>
          </a:xfrm>
          <a:prstGeom prst="ellipse">
            <a:avLst/>
          </a:prstGeom>
          <a:gradFill>
            <a:gsLst>
              <a:gs pos="0">
                <a:srgbClr val="E30000">
                  <a:lumMod val="88000"/>
                </a:srgbClr>
              </a:gs>
              <a:gs pos="100000">
                <a:srgbClr val="76030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7418070" y="2700020"/>
            <a:ext cx="143510" cy="144145"/>
          </a:xfrm>
          <a:prstGeom prst="ellipse">
            <a:avLst/>
          </a:prstGeom>
          <a:gradFill>
            <a:gsLst>
              <a:gs pos="0">
                <a:srgbClr val="E30000">
                  <a:lumMod val="88000"/>
                </a:srgbClr>
              </a:gs>
              <a:gs pos="100000">
                <a:srgbClr val="76030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6132830" y="3605530"/>
            <a:ext cx="143510" cy="144145"/>
          </a:xfrm>
          <a:prstGeom prst="ellipse">
            <a:avLst/>
          </a:prstGeom>
          <a:gradFill>
            <a:gsLst>
              <a:gs pos="0">
                <a:srgbClr val="E30000">
                  <a:lumMod val="88000"/>
                </a:srgbClr>
              </a:gs>
              <a:gs pos="100000">
                <a:srgbClr val="76030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273550" y="2199005"/>
            <a:ext cx="40640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3600">
                <a:solidFill>
                  <a:srgbClr val="FF0000"/>
                </a:solidFill>
              </a:rPr>
              <a:t>E</a:t>
            </a:r>
            <a:endParaRPr lang="en-US" altLang="zh-CN" sz="360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76340" y="3355340"/>
            <a:ext cx="39306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3600">
                <a:solidFill>
                  <a:srgbClr val="FF0000"/>
                </a:solidFill>
              </a:rPr>
              <a:t>F</a:t>
            </a:r>
            <a:endParaRPr lang="en-US" altLang="zh-CN" sz="360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769225" y="2449830"/>
            <a:ext cx="47434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3600" b="1">
                <a:solidFill>
                  <a:srgbClr val="FF0000"/>
                </a:solidFill>
              </a:rPr>
              <a:t>G</a:t>
            </a:r>
            <a:endParaRPr lang="en-US" altLang="zh-CN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89280" y="704215"/>
            <a:ext cx="10836275" cy="61855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北京（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40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°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116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°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E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）时间是</a:t>
            </a:r>
            <a:r>
              <a:rPr lang="zh-CN" altLang="en-US" sz="2800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的区时，采用该时区的中央经线</a:t>
            </a:r>
            <a:r>
              <a:rPr lang="zh-CN" altLang="en-US" sz="2800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</a:t>
            </a:r>
            <a:r>
              <a:rPr lang="zh-CN" altLang="en-US" sz="2800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时（地方时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/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区时）作为本时区的时间。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  <a:spcBef>
                <a:spcPts val="2400"/>
              </a:spcBef>
            </a:pP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东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八区是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9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月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5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日早上</a:t>
            </a:r>
            <a:r>
              <a:rPr 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10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时，按照东早西晚的原则，从东八区往东计算，西五区的时间是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9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月</a:t>
            </a:r>
            <a:r>
              <a:rPr lang="zh-CN" altLang="en-US" sz="2800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  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日</a:t>
            </a:r>
            <a:r>
              <a:rPr lang="zh-CN" altLang="en-US" sz="2800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     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时；从东八区往西计算，西五区的时间是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9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月</a:t>
            </a:r>
            <a:r>
              <a:rPr lang="zh-CN" altLang="en-US" sz="2800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  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日</a:t>
            </a:r>
            <a:r>
              <a:rPr lang="zh-CN" altLang="en-US" sz="2800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     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时。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fontAlgn="auto">
              <a:lnSpc>
                <a:spcPct val="150000"/>
              </a:lnSpc>
              <a:spcBef>
                <a:spcPts val="2400"/>
              </a:spcBef>
            </a:pP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东八区是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9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月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5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日早上</a:t>
            </a:r>
            <a:r>
              <a:rPr 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10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时，哪个时区是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9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月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5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日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0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时？该时区以西的时区的日期是？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fontAlgn="auto">
              <a:lnSpc>
                <a:spcPct val="150000"/>
              </a:lnSpc>
              <a:spcBef>
                <a:spcPts val="2400"/>
              </a:spcBef>
            </a:pP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56361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3.日期分界线</a:t>
            </a:r>
            <a:endParaRPr lang="zh-CN" altLang="en-US" b="1" dirty="0">
              <a:solidFill>
                <a:srgbClr val="FF0000"/>
              </a:solidFill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45" kern="0" spc="32702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2405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(1)地球上有两条日期分界线,一条是自然日界线,即</a:t>
            </a:r>
            <a:r>
              <a:rPr lang="zh-CN" altLang="en-US" sz="2145" kern="0" spc="704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0时或24时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所在的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经线,一条是人为日界线,即</a:t>
            </a:r>
            <a:r>
              <a:rPr lang="zh-CN" altLang="en-US" sz="2145" kern="0" spc="704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180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经线。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(2)过自然日界线,向东日期</a:t>
            </a:r>
            <a:r>
              <a:rPr lang="zh-CN" altLang="en-US" sz="2145" kern="0" spc="704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加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一天,向西日期</a:t>
            </a:r>
            <a:r>
              <a:rPr lang="zh-CN" altLang="en-US" sz="2145" kern="0" spc="704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减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一天;过人为日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界线,向东日期</a:t>
            </a:r>
            <a:r>
              <a:rPr lang="zh-CN" altLang="en-US" sz="2145" kern="0" spc="704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减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一天,向西日期</a:t>
            </a:r>
            <a:r>
              <a:rPr lang="zh-CN" altLang="en-US" sz="2145" kern="0" spc="704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加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一天。</a:t>
            </a:r>
            <a:endParaRPr lang="zh-CN" altLang="en-US" dirty="0"/>
          </a:p>
        </p:txBody>
      </p:sp>
      <p:pic>
        <p:nvPicPr>
          <p:cNvPr id="3" name="图片 3" descr="textimage21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759281" y="1562881"/>
            <a:ext cx="4990687" cy="2451565"/>
          </a:xfrm>
          <a:prstGeom prst="rect">
            <a:avLst/>
          </a:prstGeom>
        </p:spPr>
      </p:pic>
      <p:pic>
        <p:nvPicPr>
          <p:cNvPr id="4" name="图片 4" descr="textimage22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15784" y="4250859"/>
            <a:ext cx="361950" cy="361950"/>
          </a:xfrm>
          <a:prstGeom prst="rect">
            <a:avLst/>
          </a:prstGeom>
        </p:spPr>
      </p:pic>
      <p:pic>
        <p:nvPicPr>
          <p:cNvPr id="5" name="图片 5" descr="textimage23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48800" y="4853643"/>
            <a:ext cx="361950" cy="361950"/>
          </a:xfrm>
          <a:prstGeom prst="rect">
            <a:avLst/>
          </a:prstGeom>
        </p:spPr>
      </p:pic>
      <p:pic>
        <p:nvPicPr>
          <p:cNvPr id="6" name="图片 6" descr="textimage24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20984" y="5456427"/>
            <a:ext cx="361949" cy="361949"/>
          </a:xfrm>
          <a:prstGeom prst="rect">
            <a:avLst/>
          </a:prstGeom>
        </p:spPr>
      </p:pic>
      <p:pic>
        <p:nvPicPr>
          <p:cNvPr id="7" name="图片 7" descr="textimage25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46534" y="5456427"/>
            <a:ext cx="361950" cy="361950"/>
          </a:xfrm>
          <a:prstGeom prst="rect">
            <a:avLst/>
          </a:prstGeom>
        </p:spPr>
      </p:pic>
      <p:pic>
        <p:nvPicPr>
          <p:cNvPr id="8" name="图片 8" descr="textimage26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10000" y="6059211"/>
            <a:ext cx="361950" cy="361950"/>
          </a:xfrm>
          <a:prstGeom prst="rect">
            <a:avLst/>
          </a:prstGeom>
        </p:spPr>
      </p:pic>
      <p:pic>
        <p:nvPicPr>
          <p:cNvPr id="9" name="图片 9" descr="textimage27.jpe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35550" y="6059211"/>
            <a:ext cx="361950" cy="361950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102147" y="4206087"/>
            <a:ext cx="2089632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95559" y="4824652"/>
            <a:ext cx="1281378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7629" y="5425287"/>
            <a:ext cx="942118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93182" y="5425287"/>
            <a:ext cx="1027027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10194" y="6007992"/>
            <a:ext cx="895041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98853" y="6016956"/>
            <a:ext cx="935406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96240" y="4487545"/>
            <a:ext cx="11557635" cy="14770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20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(3)</a:t>
            </a:r>
            <a:r>
              <a:rPr lang="zh-CN" altLang="en-US" sz="320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今天的范围是地方时为0时或24时的经线向东至180</a:t>
            </a:r>
            <a:r>
              <a:rPr lang="zh-CN" altLang="en-US" sz="3200" kern="0" dirty="0" smtClean="0">
                <a:solidFill>
                  <a:srgbClr val="FF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320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经线,昨天的范围是地方时为0时或24时的经线向西至</a:t>
            </a:r>
            <a:r>
              <a:rPr lang="zh-CN" altLang="en-US" sz="3200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180</a:t>
            </a:r>
            <a:r>
              <a:rPr lang="zh-CN" altLang="en-US" sz="3200" u="sng" kern="0" dirty="0" smtClean="0">
                <a:solidFill>
                  <a:srgbClr val="FF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3200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  </a:t>
            </a:r>
            <a:r>
              <a:rPr lang="zh-CN" altLang="en-US" sz="320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经线。</a:t>
            </a:r>
            <a:endParaRPr lang="zh-CN" altLang="en-US" dirty="0"/>
          </a:p>
        </p:txBody>
      </p:sp>
      <p:sp>
        <p:nvSpPr>
          <p:cNvPr id="6" name="文本框 5"/>
          <p:cNvSpPr txBox="1"/>
          <p:nvPr/>
        </p:nvSpPr>
        <p:spPr>
          <a:xfrm>
            <a:off x="396240" y="563245"/>
            <a:ext cx="11557635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fontAlgn="auto">
              <a:lnSpc>
                <a:spcPct val="150000"/>
              </a:lnSpc>
              <a:spcBef>
                <a:spcPts val="2400"/>
              </a:spcBef>
            </a:pPr>
            <a:r>
              <a:rPr lang="en-US" altLang="zh-CN" sz="3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4.</a:t>
            </a:r>
            <a:r>
              <a:rPr lang="zh-CN" altLang="en-US" sz="3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东八区是</a:t>
            </a:r>
            <a:r>
              <a:rPr lang="en-US" altLang="zh-CN" sz="3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9</a:t>
            </a:r>
            <a:r>
              <a:rPr lang="zh-CN" altLang="en-US" sz="3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月</a:t>
            </a:r>
            <a:r>
              <a:rPr lang="en-US" altLang="zh-CN" sz="3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5</a:t>
            </a:r>
            <a:r>
              <a:rPr lang="zh-CN" altLang="en-US" sz="3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日晚上</a:t>
            </a:r>
            <a:r>
              <a:rPr lang="en-US" altLang="zh-CN" sz="3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20</a:t>
            </a:r>
            <a:r>
              <a:rPr lang="zh-CN" altLang="en-US" sz="3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时，哪个时区是</a:t>
            </a:r>
            <a:r>
              <a:rPr lang="en-US" altLang="zh-CN" sz="3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0</a:t>
            </a:r>
            <a:r>
              <a:rPr lang="zh-CN" altLang="en-US" sz="3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时，</a:t>
            </a:r>
            <a:r>
              <a:rPr lang="en-US" altLang="zh-CN" sz="3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180</a:t>
            </a:r>
            <a:r>
              <a:rPr lang="zh-CN" altLang="en-US" sz="3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°以东以西的日期和时间分别是？</a:t>
            </a:r>
            <a:endParaRPr lang="zh-CN" altLang="en-US" sz="36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13660" y="-129335"/>
            <a:ext cx="11340000" cy="23386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方法技巧</a:t>
            </a: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　日期的变更——“三明确”</a:t>
            </a:r>
            <a:endParaRPr lang="zh-CN" altLang="en-US" dirty="0" smtClean="0">
              <a:latin typeface="楷体_GB2312" pitchFamily="49" charset="-122"/>
              <a:ea typeface="楷体_GB2312" pitchFamily="49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由于地球自转,一般情况下,地球上都有两个日期,我们在进行时间的换算时,</a:t>
            </a:r>
            <a:br>
              <a:rPr dirty="0" smtClean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不可避免地要涉及日期的变更,因此我们应明确以下三个方面的内容:</a:t>
            </a:r>
            <a:endParaRPr lang="zh-CN" altLang="en-US" dirty="0" smtClean="0">
              <a:latin typeface="楷体_GB2312" pitchFamily="49" charset="-122"/>
              <a:ea typeface="楷体_GB2312" pitchFamily="49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(1)明确日界线的类型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3" name="表格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540000" y="2450076"/>
          <a:ext cx="10670540" cy="4754880"/>
        </p:xfrm>
        <a:graphic>
          <a:graphicData uri="http://schemas.openxmlformats.org/drawingml/2006/table">
            <a:tbl>
              <a:tblPr/>
              <a:tblGrid>
                <a:gridCol w="1802130"/>
                <a:gridCol w="4474528"/>
                <a:gridCol w="4393735"/>
              </a:tblGrid>
              <a:tr h="64008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rPr>
                        <a:t>日界线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rPr>
                        <a:t>自然日界线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rPr>
                        <a:t>人为日界线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45720" marR="45720"/>
                </a:tc>
              </a:tr>
              <a:tr h="475615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rPr>
                        <a:t>经线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rPr>
                        <a:t>地方时为0时的经线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rPr>
                        <a:t>大致和180°经线重合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45720" marR="45720"/>
                </a:tc>
              </a:tr>
              <a:tr h="166845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rPr>
                        <a:t>日期分割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7200" kern="0" spc="8011" dirty="0" smtClean="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rPr>
                        <a:t> </a:t>
                      </a:r>
                      <a:endParaRPr lang="zh-CN" altLang="en-US" sz="7200" kern="0" spc="8011" dirty="0" smtClean="0">
                        <a:solidFill>
                          <a:srgbClr val="000000"/>
                        </a:solidFill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7200" kern="0" spc="8171" dirty="0" smtClean="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rPr>
                        <a:t> </a:t>
                      </a:r>
                      <a:endParaRPr lang="zh-CN" altLang="en-US" sz="7200" kern="0" spc="8171" dirty="0" smtClean="0">
                        <a:solidFill>
                          <a:srgbClr val="000000"/>
                        </a:solidFill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45720" marR="45720"/>
                </a:tc>
              </a:tr>
              <a:tr h="799200">
                <a:tc>
                  <a:txBody>
                    <a:bodyPr/>
                    <a:lstStyle/>
                    <a:p>
                      <a:pPr marL="0" algn="l" defTabSz="1216025" rtl="0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  <a:cs typeface="+mn-cs"/>
                        </a:rPr>
                        <a:t>特点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楷体_GB2312" pitchFamily="49" charset="-122"/>
                        <a:ea typeface="楷体_GB2312" pitchFamily="49" charset="-122"/>
                        <a:cs typeface="+mn-cs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marL="0" algn="l" defTabSz="1216025" rtl="0" eaLnBrk="0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  <a:cs typeface="+mn-cs"/>
                        </a:rPr>
                        <a:t>0时所在经线时刻在变,该线在地球表面自</a:t>
                      </a:r>
                      <a:r>
                        <a:rPr lang="zh-CN" altLang="en-US" sz="2400" kern="0" smtClean="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  <a:cs typeface="+mn-cs"/>
                        </a:rPr>
                        <a:t>东向西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  <a:cs typeface="+mn-cs"/>
                        </a:rPr>
                        <a:t>移动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楷体_GB2312" pitchFamily="49" charset="-122"/>
                        <a:ea typeface="楷体_GB2312" pitchFamily="49" charset="-122"/>
                        <a:cs typeface="+mn-cs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marL="0" algn="l" defTabSz="1216025" rtl="0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  <a:cs typeface="+mn-cs"/>
                        </a:rPr>
                        <a:t>该线在地球上的位置不变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楷体_GB2312" pitchFamily="49" charset="-122"/>
                        <a:ea typeface="楷体_GB2312" pitchFamily="49" charset="-122"/>
                        <a:cs typeface="+mn-cs"/>
                      </a:endParaRPr>
                    </a:p>
                  </a:txBody>
                  <a:tcPr marL="45720" marR="45720"/>
                </a:tc>
              </a:tr>
            </a:tbl>
          </a:graphicData>
        </a:graphic>
      </p:graphicFrame>
      <p:pic>
        <p:nvPicPr>
          <p:cNvPr id="4" name="图片 4" descr="textimage31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20413" y="3763493"/>
            <a:ext cx="1647824" cy="1447800"/>
          </a:xfrm>
          <a:prstGeom prst="rect">
            <a:avLst/>
          </a:prstGeom>
        </p:spPr>
      </p:pic>
      <p:pic>
        <p:nvPicPr>
          <p:cNvPr id="5" name="图片 5" descr="textimage32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11158" y="3877476"/>
            <a:ext cx="1676400" cy="14668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47902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(2)明确日期的变更特点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顺着地球自转的方向,过零时经线日期要加一天,过国际日界线日期则要减一</a:t>
            </a:r>
            <a:br>
              <a:rPr dirty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天。如下图所示: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①经线展开图示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2235" kern="0" spc="35839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 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3" name="图片 3" descr="textimage33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547781" y="3205955"/>
            <a:ext cx="6105525" cy="33051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55800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②极地投影图示</a:t>
            </a:r>
            <a:endParaRPr lang="zh-CN" altLang="en-US">
              <a:latin typeface="楷体_GB2312" pitchFamily="49" charset="-122"/>
              <a:ea typeface="楷体_GB2312" pitchFamily="49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15" kern="0" spc="51935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 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239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(3)明确日期范围的确定方法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方法一:新的一天的范围是从0时所在经线向东到180°经线,旧的一天的范围</a:t>
            </a:r>
            <a:br>
              <a:rPr dirty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是从0时所在经线向西到180°经线。解答此类题目的关键是求出0时所在经</a:t>
            </a:r>
            <a:br>
              <a:rPr dirty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线并科学绘图。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3" name="图片 3" descr="textimage34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855724" y="1812931"/>
            <a:ext cx="7236201" cy="24441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61603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975" kern="0" spc="3765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 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11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例如,当北京时间为12时时,与北京属于同一日期的范围为60°W向东至180°</a:t>
            </a:r>
            <a:br>
              <a:rPr dirty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(如上图所示),跨240个经度,占全球的2/3。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方法二:如果180°经线的地方时是N点,那么新的一天占全球的N/24;反过来,</a:t>
            </a:r>
            <a:br>
              <a:rPr dirty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如果新的一天占全球的N/24,那么180°经线的地方时是N点。例如: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①当180°经线的地方时为6时时,新的一天占全球的1/4,旧的一天占全球的3/</a:t>
            </a:r>
            <a:br>
              <a:rPr dirty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4。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②当180°经线的地方时为0时时(即180°经线与0时经线重合时),全球为同一</a:t>
            </a:r>
            <a:endParaRPr lang="en-US" altLang="zh-CN" sz="2605" kern="0" dirty="0" smtClean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 eaLnBrk="0" latinLnBrk="1" hangingPunct="0">
              <a:lnSpc>
                <a:spcPct val="150000"/>
              </a:lnSpc>
            </a:pP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天。</a:t>
            </a:r>
            <a:endParaRPr lang="zh-CN" altLang="en-US" dirty="0" smtClean="0">
              <a:solidFill>
                <a:prstClr val="black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3" name="图片 3" descr="textimage35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40000" y="980754"/>
            <a:ext cx="5286375" cy="895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19324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③当180°经线的地方时为12时时(即180°经线与0时经线相对时),全球两个日</a:t>
            </a:r>
            <a:br>
              <a:rPr dirty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期各占一半。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155" kern="0" spc="14392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552049"/>
            <a:ext cx="11340000" cy="50829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命题视角一　时间的计算</a:t>
            </a:r>
            <a:endParaRPr lang="zh-CN" altLang="en-US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恩克斯堡岛(下图)是考察南极冰盖雪被、陆缘冰及海冰的理想之地。2018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年2月7日,五星红旗在恩克斯堡岛上徐徐升起,我国第五个南极科学考察站选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址奠基仪式正式举行。据此完成下题。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3735" kern="0" spc="40712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endParaRPr lang="zh-CN" altLang="en-US" dirty="0"/>
          </a:p>
        </p:txBody>
      </p:sp>
      <p:pic>
        <p:nvPicPr>
          <p:cNvPr id="3" name="图片 3" descr="textimage37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976277" y="3991773"/>
            <a:ext cx="4848356" cy="2624524"/>
          </a:xfrm>
          <a:prstGeom prst="rect">
            <a:avLst/>
          </a:prstGeom>
        </p:spPr>
      </p:pic>
      <p:pic>
        <p:nvPicPr>
          <p:cNvPr id="4" name="图片 3" descr="textimage3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991377"/>
            <a:ext cx="2228850" cy="6572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18054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1.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(2018课标Ⅱ,6,4分)2月7日,当恩克斯堡岛正午时,北京时间约为</a:t>
            </a:r>
            <a:r>
              <a:rPr lang="zh-CN" altLang="en-US" sz="2040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A 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A.2月7日9时　　B.2月7日15时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C.2月7日17时　　D.2月8日7时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40000" y="2991641"/>
            <a:ext cx="11340000" cy="11349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解析    本题考查时间计算。读图可知,恩克斯堡岛位于东十一区,当其时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间为2月7日正午(12:00)时,北京时间(东八区)约为2月7日9时,A项正确。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334655" y="991377"/>
            <a:ext cx="360040" cy="460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2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endParaRPr lang="zh-CN" altLang="en-US" sz="2200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04773" y="2991641"/>
            <a:ext cx="10968855" cy="172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43746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命题视角二　日期变更与日期范围的确定</a:t>
            </a:r>
            <a:endParaRPr lang="zh-CN" altLang="en-US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下图示意海南岛的位置。读图,完成下题。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3735" kern="0" spc="26312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 dirty="0"/>
          </a:p>
        </p:txBody>
      </p:sp>
      <p:pic>
        <p:nvPicPr>
          <p:cNvPr id="3" name="图片 3" descr="textimage38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851281" y="2420137"/>
            <a:ext cx="4463786" cy="32851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240732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2.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1月1日,当海口正午时,地球上进入新年的区域面积与地球总面积的比例</a:t>
            </a:r>
            <a:r>
              <a:rPr lang="zh-CN" altLang="en-US" sz="2040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 sz="2800" dirty="0" smtClean="0"/>
          </a:p>
          <a:p>
            <a:pPr eaLnBrk="0" latinLnBrk="1" hangingPunct="0">
              <a:lnSpc>
                <a:spcPct val="150000"/>
              </a:lnSpc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D 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A.等于1/2　　B.多于1/2少于2/3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C.等于2/3　　D.多于2/3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1047715" y="1562881"/>
            <a:ext cx="360040" cy="460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2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endParaRPr lang="zh-CN" altLang="en-US" sz="2200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44810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解析   据图可知,海口的经度约为110</a:t>
            </a:r>
            <a:r>
              <a:rPr lang="zh-CN" altLang="en-US" sz="2605" kern="0" dirty="0" smtClean="0">
                <a:solidFill>
                  <a:srgbClr val="FF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E,当地为1月1日正午(12:00)时,地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球上时间及日期分布如下图所示(北极点视角),进入新年的区域面积(范围为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70</a:t>
            </a:r>
            <a:r>
              <a:rPr lang="zh-CN" altLang="en-US" sz="2605" kern="0" dirty="0" smtClean="0">
                <a:solidFill>
                  <a:srgbClr val="FF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W向东至180</a:t>
            </a:r>
            <a:r>
              <a:rPr lang="zh-CN" altLang="en-US" sz="2605" kern="0" dirty="0" smtClean="0">
                <a:solidFill>
                  <a:srgbClr val="FF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)与地球总面积的比例约为25/36,多于2/3,D选项正确。</a:t>
            </a:r>
            <a:endParaRPr lang="zh-CN" altLang="en-US" dirty="0">
              <a:solidFill>
                <a:srgbClr val="FF0000"/>
              </a:solidFill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3735" kern="0" spc="35837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endParaRPr lang="zh-CN" altLang="en-US" dirty="0">
              <a:solidFill>
                <a:srgbClr val="FF0000"/>
              </a:solidFill>
            </a:endParaRPr>
          </a:p>
        </p:txBody>
      </p:sp>
      <p:pic>
        <p:nvPicPr>
          <p:cNvPr id="3" name="图片 3" descr="textimage39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40000" y="2736675"/>
            <a:ext cx="6296025" cy="37433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14674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 dirty="0" smtClean="0">
                <a:latin typeface="黑体" panose="02010609060101010101" pitchFamily="65" charset="-122"/>
                <a:ea typeface="黑体" panose="02010609060101010101" pitchFamily="65" charset="-122"/>
              </a:rPr>
              <a:t>探究点四　沿地表做水平运动的物体发生偏转</a:t>
            </a:r>
            <a:endParaRPr lang="zh-CN" altLang="en-US" sz="3200" b="1" dirty="0">
              <a:latin typeface="黑体" panose="02010609060101010101" pitchFamily="65" charset="-122"/>
              <a:ea typeface="黑体" panose="02010609060101010101" pitchFamily="65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155" kern="0" spc="14392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endParaRPr lang="zh-CN" altLang="en-US" dirty="0"/>
          </a:p>
        </p:txBody>
      </p:sp>
      <p:sp>
        <p:nvSpPr>
          <p:cNvPr id="3" name="TextBox 3"/>
          <p:cNvSpPr txBox="1"/>
          <p:nvPr/>
        </p:nvSpPr>
        <p:spPr>
          <a:xfrm>
            <a:off x="540000" y="5184685"/>
            <a:ext cx="11340000" cy="12953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　读地表水平运动物体的偏转示意图,完成下列内容。</a:t>
            </a:r>
            <a:endParaRPr lang="zh-CN" altLang="en-US"/>
          </a:p>
        </p:txBody>
      </p:sp>
      <p:pic>
        <p:nvPicPr>
          <p:cNvPr id="4" name="图片 4" descr="textimage40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40000" y="1762912"/>
            <a:ext cx="2228850" cy="657225"/>
          </a:xfrm>
          <a:prstGeom prst="rect">
            <a:avLst/>
          </a:prstGeom>
        </p:spPr>
      </p:pic>
      <p:pic>
        <p:nvPicPr>
          <p:cNvPr id="5" name="图片 5" descr="textimage41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62227" y="2705889"/>
            <a:ext cx="3990014" cy="24235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6018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1.偏转原因: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地球自转产生①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地转偏向力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。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40000" y="1601226"/>
            <a:ext cx="11340000" cy="5331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2.偏向规律: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北半球②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右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偏,南半球③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左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偏,赤道上④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不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偏转。</a:t>
            </a:r>
            <a:endParaRPr lang="zh-CN" altLang="en-US" dirty="0"/>
          </a:p>
        </p:txBody>
      </p:sp>
      <p:sp>
        <p:nvSpPr>
          <p:cNvPr id="4" name="TextBox 2"/>
          <p:cNvSpPr txBox="1"/>
          <p:nvPr/>
        </p:nvSpPr>
        <p:spPr>
          <a:xfrm>
            <a:off x="540000" y="2491575"/>
            <a:ext cx="11340000" cy="19324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3.产生的影响: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地转偏向力在⑤</a:t>
            </a:r>
            <a:r>
              <a:rPr lang="zh-CN" altLang="en-US" sz="2605" u="sng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气流和水流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的水平运动中表现得最为明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显。 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155" kern="0" spc="14392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 sz="3155" kern="0" spc="14392" dirty="0" smtClean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574789" y="1053850"/>
            <a:ext cx="2259403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579709" y="1744133"/>
            <a:ext cx="968468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278085" y="1753098"/>
            <a:ext cx="1056174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9021285" y="1735168"/>
            <a:ext cx="956180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906485" y="2631639"/>
            <a:ext cx="2284898" cy="38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420005"/>
            <a:ext cx="11340000" cy="5331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地球自转对地理环境的影响(以北半球为例)</a:t>
            </a:r>
            <a:endParaRPr lang="zh-CN" altLang="en-US" dirty="0"/>
          </a:p>
        </p:txBody>
      </p:sp>
      <p:pic>
        <p:nvPicPr>
          <p:cNvPr id="3" name="图片 3" descr="textimage42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40000" y="848501"/>
            <a:ext cx="2228850" cy="657225"/>
          </a:xfrm>
          <a:prstGeom prst="rect">
            <a:avLst/>
          </a:prstGeom>
        </p:spPr>
      </p:pic>
      <p:graphicFrame>
        <p:nvGraphicFramePr>
          <p:cNvPr id="4" name="表格 2"/>
          <p:cNvGraphicFramePr>
            <a:graphicFrameLocks noGrp="1"/>
          </p:cNvGraphicFramePr>
          <p:nvPr/>
        </p:nvGraphicFramePr>
        <p:xfrm>
          <a:off x="602314" y="2062947"/>
          <a:ext cx="9660903" cy="4211966"/>
        </p:xfrm>
        <a:graphic>
          <a:graphicData uri="http://schemas.openxmlformats.org/drawingml/2006/table">
            <a:tbl>
              <a:tblPr/>
              <a:tblGrid>
                <a:gridCol w="1374095"/>
                <a:gridCol w="8286808"/>
              </a:tblGrid>
              <a:tr h="374319">
                <a:tc gridSpan="2"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1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物体水平运动产生偏转向右偏</a:t>
                      </a:r>
                      <a:endParaRPr lang="zh-CN" altLang="en-US" sz="141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 hMerge="1">
                  <a:tcPr marL="45720" marR="45720"/>
                </a:tc>
              </a:tr>
              <a:tr h="142735">
                <a:tc gridSpan="2"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1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气旋逆时针方向流动</a:t>
                      </a:r>
                      <a:endParaRPr lang="zh-CN" altLang="en-US" sz="141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 hMerge="1">
                  <a:tcPr marL="45720" marR="45720"/>
                </a:tc>
              </a:tr>
              <a:tr h="125465">
                <a:tc gridSpan="2"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1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反气旋顺时针方向流动</a:t>
                      </a:r>
                      <a:endParaRPr lang="zh-CN" altLang="en-US" sz="141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 hMerge="1">
                  <a:tcPr marL="45720" marR="45720"/>
                </a:tc>
              </a:tr>
              <a:tr h="536823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1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三圈环流风向</a:t>
                      </a:r>
                      <a:endParaRPr lang="zh-CN" altLang="en-US" sz="141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1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①由副热带高气压吹向赤道低气压,形成东北信风;②由副热带高气压吹向副极地低气压,形成西南风</a:t>
                      </a:r>
                      <a:endParaRPr lang="zh-CN" altLang="en-US" sz="141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</a:tr>
              <a:tr h="107157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1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季风环流</a:t>
                      </a:r>
                      <a:endParaRPr lang="zh-CN" altLang="en-US" sz="141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1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①东亚冬季,由蒙古高压吹向西太平洋低压,形成西北季风;②南亚冬季,由蒙古高压吹向赤道低压,形成东北季风;③东亚夏季,由西太平洋高压吹向亚洲东部,形成东南季风;④南亚夏季,南半球的东南信风越过赤道</a:t>
                      </a:r>
                      <a:br>
                        <a:rPr dirty="0"/>
                      </a:br>
                      <a:r>
                        <a:rPr lang="zh-CN" altLang="en-US" sz="141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向右偏,形成西南季风</a:t>
                      </a:r>
                      <a:endParaRPr lang="zh-CN" altLang="en-US" sz="141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</a:tr>
              <a:tr h="857256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1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洋流</a:t>
                      </a:r>
                      <a:endParaRPr lang="zh-CN" altLang="en-US" sz="141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1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①东北信风影响下形成北赤道暖流。②中纬西风影响下形成北太平洋暖流或北大西洋暖流。③北印度洋冬季吹东北季风,海水呈逆时针方向流动;夏季吹西南季风,海水呈顺时针方向流动</a:t>
                      </a:r>
                      <a:endParaRPr lang="zh-CN" altLang="en-US" sz="141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</a:tr>
              <a:tr h="500066">
                <a:tc gridSpan="2"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1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河流右岸侵蚀现象河道右偏,左岸泥沙堆积。如长江下游南岸冲刷明显,北岸沉积明显,崇明岛逐渐与北岸接近</a:t>
                      </a:r>
                      <a:endParaRPr lang="zh-CN" altLang="en-US" sz="141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 hMerge="1">
                  <a:tcPr marL="45720" marR="45720"/>
                </a:tc>
              </a:tr>
            </a:tbl>
          </a:graphicData>
        </a:graphic>
      </p:graphicFrame>
      <p:graphicFrame>
        <p:nvGraphicFramePr>
          <p:cNvPr id="5" name="表格 2"/>
          <p:cNvGraphicFramePr>
            <a:graphicFrameLocks noGrp="1"/>
          </p:cNvGraphicFramePr>
          <p:nvPr/>
        </p:nvGraphicFramePr>
        <p:xfrm>
          <a:off x="619087" y="6277789"/>
          <a:ext cx="9644130" cy="415417"/>
        </p:xfrm>
        <a:graphic>
          <a:graphicData uri="http://schemas.openxmlformats.org/drawingml/2006/table">
            <a:tbl>
              <a:tblPr/>
              <a:tblGrid>
                <a:gridCol w="9644130"/>
              </a:tblGrid>
              <a:tr h="35719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141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铁轨轨道的磨损如京广线上的火车自北京向广州急驶时,受北半球向右偏的地转偏向力的影响,西侧铁轨更易受磨损</a:t>
                      </a:r>
                      <a:endParaRPr lang="zh-CN" altLang="en-US" sz="141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48554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方法技巧    </a:t>
            </a: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沿地表做水平运动的物体偏转方向的判断方法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(1)顺口溜记忆法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北右南左赤道无;纬度越高越显著。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(2)“左右手”演示法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具体方法为北半球用右手,南半球用左手,掌心朝上,如下图所示,四指指向物</a:t>
            </a:r>
            <a:br>
              <a:rPr dirty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605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体运动的方向,大拇指的指向即为物体的偏转方向。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6390" kern="0" spc="34484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 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3" name="图片 3" descr="textimage43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40000" y="4646558"/>
            <a:ext cx="5191125" cy="16001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55800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155" kern="0" spc="14392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endParaRPr lang="zh-CN" altLang="en-US"/>
          </a:p>
        </p:txBody>
      </p:sp>
      <p:pic>
        <p:nvPicPr>
          <p:cNvPr id="3" name="图片 3" descr="textimage44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40000" y="1119970"/>
            <a:ext cx="2228850" cy="657225"/>
          </a:xfrm>
          <a:prstGeom prst="rect">
            <a:avLst/>
          </a:prstGeom>
        </p:spPr>
      </p:pic>
      <p:sp>
        <p:nvSpPr>
          <p:cNvPr id="4" name="TextBox 2"/>
          <p:cNvSpPr txBox="1"/>
          <p:nvPr/>
        </p:nvSpPr>
        <p:spPr>
          <a:xfrm>
            <a:off x="540000" y="1777195"/>
            <a:ext cx="11340000" cy="12036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命题视角　地转偏向力及其影响</a:t>
            </a:r>
            <a:endParaRPr lang="zh-CN" altLang="en-US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地球自转产生的地转偏向力对河流两岸的影响非常显著。据此回答下面两题。</a:t>
            </a:r>
            <a:endParaRPr lang="zh-CN" altLang="en-US" dirty="0"/>
          </a:p>
        </p:txBody>
      </p:sp>
      <p:sp>
        <p:nvSpPr>
          <p:cNvPr id="5" name="TextBox 2"/>
          <p:cNvSpPr txBox="1"/>
          <p:nvPr/>
        </p:nvSpPr>
        <p:spPr>
          <a:xfrm>
            <a:off x="540000" y="2996667"/>
            <a:ext cx="11340000" cy="363554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1.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下图中,受地转偏向力影响,平直河道两岸冲刷与堆积存在差异(阴影部分为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堆积物),若河流由西向东流,则正确的图示是</a:t>
            </a:r>
            <a:r>
              <a:rPr lang="zh-CN" altLang="en-US" sz="2040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B 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7205" kern="0" spc="55268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33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A.甲　　B.乙　　C.丙　　D.丁</a:t>
            </a:r>
            <a:endParaRPr lang="zh-CN" altLang="en-US" dirty="0"/>
          </a:p>
        </p:txBody>
      </p:sp>
      <p:pic>
        <p:nvPicPr>
          <p:cNvPr id="6" name="图片 3" descr="textimage45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595" y="4362948"/>
            <a:ext cx="7811134" cy="1809782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7548573" y="3706021"/>
            <a:ext cx="360040" cy="460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2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endParaRPr lang="zh-CN" altLang="en-US" sz="2200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11349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解析    根据地转偏向力的偏向规律,流向为自西向东的河流,北半球南岸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冲刷严重,北岸堆积;南半球相反。据此判断B项正确。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55581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2.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一条东西流向的河流,其上游南岸冲刷严重,而北岸有沙洲形成;其下游北岸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冲刷严重,南岸入海口处形成河口三角洲。与该河流位置和流向相吻合的是</a:t>
            </a:r>
            <a:br>
              <a:rPr dirty="0"/>
            </a:br>
            <a:r>
              <a:rPr lang="zh-CN" altLang="en-US" sz="2040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A 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7665" kern="0" spc="44986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500"/>
              </a:spcBef>
              <a:buNone/>
            </a:pPr>
            <a:r>
              <a:rPr lang="zh-CN" altLang="en-US" sz="7760" kern="0" spc="44888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 dirty="0"/>
          </a:p>
        </p:txBody>
      </p:sp>
      <p:pic>
        <p:nvPicPr>
          <p:cNvPr id="3" name="图片 3" descr="textimage46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433083" y="2134385"/>
            <a:ext cx="4615952" cy="1361114"/>
          </a:xfrm>
          <a:prstGeom prst="rect">
            <a:avLst/>
          </a:prstGeom>
        </p:spPr>
      </p:pic>
      <p:pic>
        <p:nvPicPr>
          <p:cNvPr id="4" name="图片 4" descr="textimage4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33083" y="3754476"/>
            <a:ext cx="4615952" cy="1380840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540000" y="3502490"/>
            <a:ext cx="11340000" cy="12036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A.①③　　B.①④　    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C.②③　　D.②④</a:t>
            </a:r>
            <a:endParaRPr lang="zh-CN" altLang="en-US" dirty="0"/>
          </a:p>
        </p:txBody>
      </p:sp>
      <p:sp>
        <p:nvSpPr>
          <p:cNvPr id="6" name="TextBox 2"/>
          <p:cNvSpPr txBox="1"/>
          <p:nvPr/>
        </p:nvSpPr>
        <p:spPr>
          <a:xfrm>
            <a:off x="540000" y="5563409"/>
            <a:ext cx="11340000" cy="5331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解析    结合题干信息知,A项正确。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1333467" y="2205823"/>
            <a:ext cx="360040" cy="460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2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endParaRPr lang="zh-CN" altLang="en-US" sz="2200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773" y="5116514"/>
            <a:ext cx="10968855" cy="123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1617378"/>
            <a:ext cx="11340000" cy="43746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习近平主席于当地时间2019年3月21日18:30抵达罗马,对意大利进行国事访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问。读图,完成下题。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3735" kern="0" spc="1303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endParaRPr lang="zh-CN" altLang="en-US" dirty="0"/>
          </a:p>
        </p:txBody>
      </p:sp>
      <p:pic>
        <p:nvPicPr>
          <p:cNvPr id="3" name="图片 3" descr="textimage48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3905235" y="2920203"/>
            <a:ext cx="3400425" cy="3743325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650836" y="848501"/>
            <a:ext cx="4277161" cy="830997"/>
            <a:chOff x="650836" y="1917473"/>
            <a:chExt cx="4277161" cy="830997"/>
          </a:xfrm>
        </p:grpSpPr>
        <p:pic>
          <p:nvPicPr>
            <p:cNvPr id="5" name="Picture 2" descr="C:\Users\BA0121\Desktop\图片2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50836" y="2062947"/>
              <a:ext cx="4205151" cy="622300"/>
            </a:xfrm>
            <a:prstGeom prst="rect">
              <a:avLst/>
            </a:prstGeom>
            <a:noFill/>
          </p:spPr>
        </p:pic>
        <p:sp>
          <p:nvSpPr>
            <p:cNvPr id="6" name="矩形 5"/>
            <p:cNvSpPr/>
            <p:nvPr/>
          </p:nvSpPr>
          <p:spPr>
            <a:xfrm>
              <a:off x="912958" y="1917473"/>
              <a:ext cx="4015039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latinLnBrk="1" hangingPunct="0">
                <a:lnSpc>
                  <a:spcPct val="150000"/>
                </a:lnSpc>
                <a:spcBef>
                  <a:spcPts val="5475"/>
                </a:spcBef>
              </a:pPr>
              <a:r>
                <a:rPr lang="zh-CN" altLang="en-US" sz="3200" kern="0" dirty="0">
                  <a:solidFill>
                    <a:srgbClr val="FF0000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素养引领</a:t>
              </a:r>
              <a:r>
                <a:rPr lang="en-US" altLang="zh-CN" sz="3200" kern="0" dirty="0">
                  <a:solidFill>
                    <a:srgbClr val="FF0000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·</a:t>
              </a:r>
              <a:r>
                <a:rPr lang="zh-CN" altLang="en-US" sz="3200" kern="0" dirty="0">
                  <a:solidFill>
                    <a:srgbClr val="FF0000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情境命题</a:t>
              </a:r>
              <a:endParaRPr lang="en-US" altLang="zh-CN" sz="3200" kern="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30091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1.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习近平主席抵达罗马时,北京时间约为</a:t>
            </a:r>
            <a:r>
              <a:rPr lang="zh-CN" altLang="en-US" sz="2040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C 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A.21日11:30　    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B.21日13:30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C.22日1:30　    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D.22日2:30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40000" y="4063211"/>
            <a:ext cx="11340000" cy="23386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解析    由图中经度可知,罗马位于东一区,北京位于东八区,相差7个小时,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当罗马为3月21日18:30时,北京时间为22日1:30,故选C。</a:t>
            </a:r>
            <a:endParaRPr lang="zh-CN" altLang="en-US" dirty="0">
              <a:solidFill>
                <a:srgbClr val="FF0000"/>
              </a:solidFill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2019年2月27日(当地时间)18:30美国总统特朗普和朝鲜最高领导人金正恩在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越南首都河内开始了第二次“金特会”。回答下题。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6977069" y="919939"/>
            <a:ext cx="360040" cy="460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2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endParaRPr lang="zh-CN" altLang="en-US" sz="2200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04773" y="4063211"/>
            <a:ext cx="10968855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30091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2.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会晤开始时</a:t>
            </a:r>
            <a:r>
              <a:rPr lang="zh-CN" altLang="en-US" sz="2040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</a:t>
            </a:r>
            <a:r>
              <a:rPr lang="en-US" altLang="zh-CN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D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A.华盛顿(西五区)华灯初上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B.平壤(东九区)日影正北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C.北京(东八区)晚霞夕照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D.河内(东七区)倦鸟归巢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40000" y="4112339"/>
            <a:ext cx="11340000" cy="18054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解析    根据材料可知,会晤开始时间为2月27日(当地时间)18:30(东七区),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河内倦鸟归巢;华盛顿(西五区)时间为6:30,不是华灯初上;平壤(东九区)时间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为20:30,为黑夜;北京(东八区)时间为19:30,此时太阳已经下山。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119417" y="991377"/>
            <a:ext cx="360040" cy="460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2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endParaRPr lang="zh-CN" altLang="en-US" sz="2200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04773" y="3991773"/>
            <a:ext cx="10968855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240732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3.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2019年2月4日是我国的农历年三十(除夕),也是二十四节气中的立春,立春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开始时间为11时14分(北京时间),这时地球上已进入除夕白天的范围约占全</a:t>
            </a:r>
            <a:br>
              <a:rPr dirty="0"/>
            </a:b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球的</a:t>
            </a:r>
            <a:r>
              <a:rPr lang="zh-CN" altLang="en-US" sz="2040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B 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A.1/2　　B.1/3　　C.1/4　　D.1/5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40000" y="3540835"/>
            <a:ext cx="11340000" cy="17368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解析    日界线分为人为日界线(180</a:t>
            </a:r>
            <a:r>
              <a:rPr lang="zh-CN" altLang="en-US" sz="2605" kern="0" dirty="0" smtClean="0">
                <a:solidFill>
                  <a:srgbClr val="FF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经线)和自然日界线(0时经线),2月4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日6点左右进入白天。根据北京时间,计算出6时经线为41.5</a:t>
            </a:r>
            <a:r>
              <a:rPr lang="zh-CN" altLang="en-US" sz="2605" kern="0" dirty="0" smtClean="0">
                <a:solidFill>
                  <a:srgbClr val="FF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E,地球上已进入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除夕白天的范围约为41.5</a:t>
            </a:r>
            <a:r>
              <a:rPr lang="zh-CN" altLang="en-US" sz="2605" kern="0" dirty="0" smtClean="0">
                <a:solidFill>
                  <a:srgbClr val="FF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E—180</a:t>
            </a:r>
            <a:r>
              <a:rPr lang="zh-CN" altLang="en-US" sz="2605" kern="0" dirty="0" smtClean="0">
                <a:solidFill>
                  <a:srgbClr val="FF0000"/>
                </a:solidFill>
                <a:latin typeface="Arial Narrow" panose="020B0606020202030204" pitchFamily="65" charset="-122"/>
                <a:ea typeface="Arial Unicode MS" panose="020B0604020202020204" pitchFamily="65" charset="-122"/>
              </a:rPr>
              <a:t>°</a:t>
            </a:r>
            <a:r>
              <a:rPr lang="zh-CN" altLang="en-US" sz="26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,约占全球范围的1/3。B正确。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904971" y="2205823"/>
            <a:ext cx="360040" cy="460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2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endParaRPr lang="zh-CN" altLang="en-US" sz="2200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04773" y="3634583"/>
            <a:ext cx="10968855" cy="172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ags/tag1.xml><?xml version="1.0" encoding="utf-8"?>
<p:tagLst xmlns:p="http://schemas.openxmlformats.org/presentationml/2006/main">
  <p:tag name="KSO_WM_UNIT_PLACING_PICTURE_USER_VIEWPORT" val="{&quot;height&quot;:2325,&quot;width&quot;:2640}"/>
</p:tagLst>
</file>

<file path=ppt/tags/tag2.xml><?xml version="1.0" encoding="utf-8"?>
<p:tagLst xmlns:p="http://schemas.openxmlformats.org/presentationml/2006/main">
  <p:tag name="KSO_WM_UNIT_TABLE_BEAUTIFY" val="smartTable{92ae75f2-303e-4798-86c7-7fdd84031aed}"/>
</p:tagLst>
</file>

<file path=ppt/tags/tag3.xml><?xml version="1.0" encoding="utf-8"?>
<p:tagLst xmlns:p="http://schemas.openxmlformats.org/presentationml/2006/main">
  <p:tag name="KSO_WM_UNIT_TABLE_BEAUTIFY" val="smartTable{45347cee-541d-48a2-bf7b-4fbbc0b62cbe}"/>
</p:tagLst>
</file>

<file path=ppt/tags/tag4.xml><?xml version="1.0" encoding="utf-8"?>
<p:tagLst xmlns:p="http://schemas.openxmlformats.org/presentationml/2006/main">
  <p:tag name="KSO_WM_UNIT_TABLE_BEAUTIFY" val="smartTable{470c7059-9c8d-4f82-9f12-0a8632ef8f7f}"/>
</p:tagLst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2_第一讲　地球仪与地图</Template>
  <TotalTime>0</TotalTime>
  <Words>6495</Words>
  <Application>WPS 演示</Application>
  <PresentationFormat>自定义</PresentationFormat>
  <Paragraphs>383</Paragraphs>
  <Slides>53</Slides>
  <Notes>52</Notes>
  <HiddenSlides>0</HiddenSlides>
  <MMClips>0</MMClips>
  <ScaleCrop>false</ScaleCrop>
  <HeadingPairs>
    <vt:vector size="8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53</vt:i4>
      </vt:variant>
    </vt:vector>
  </HeadingPairs>
  <TitlesOfParts>
    <vt:vector size="76" baseType="lpstr">
      <vt:lpstr>Arial</vt:lpstr>
      <vt:lpstr>宋体</vt:lpstr>
      <vt:lpstr>Wingdings</vt:lpstr>
      <vt:lpstr>Times New Roman</vt:lpstr>
      <vt:lpstr>黑体</vt:lpstr>
      <vt:lpstr>Times New Roman</vt:lpstr>
      <vt:lpstr>Arial Narrow</vt:lpstr>
      <vt:lpstr>Arial Unicode MS</vt:lpstr>
      <vt:lpstr>微软雅黑</vt:lpstr>
      <vt:lpstr>Calibri</vt:lpstr>
      <vt:lpstr>楷体_GB2312</vt:lpstr>
      <vt:lpstr>新宋体</vt:lpstr>
      <vt:lpstr>华文琥珀</vt:lpstr>
      <vt:lpstr>Segoe UI</vt:lpstr>
      <vt:lpstr>微软雅黑 Light</vt:lpstr>
      <vt:lpstr>华文中宋</vt:lpstr>
      <vt:lpstr>华文新魏</vt:lpstr>
      <vt:lpstr>华文楷体</vt:lpstr>
      <vt:lpstr>华文细黑</vt:lpstr>
      <vt:lpstr>华文宋体</vt:lpstr>
      <vt:lpstr>华文行楷</vt:lpstr>
      <vt:lpstr>华文隶书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封面标题</dc:title>
  <dc:creator/>
  <cp:lastModifiedBy>月无双</cp:lastModifiedBy>
  <cp:revision>95</cp:revision>
  <dcterms:created xsi:type="dcterms:W3CDTF">2020-09-03T00:56:48Z</dcterms:created>
  <dcterms:modified xsi:type="dcterms:W3CDTF">2020-09-05T06:17:13Z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