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2" r:id="rId2"/>
    <p:sldId id="27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64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2" autoAdjust="0"/>
    <p:restoredTop sz="94660"/>
  </p:normalViewPr>
  <p:slideViewPr>
    <p:cSldViewPr snapToGrid="0">
      <p:cViewPr varScale="1">
        <p:scale>
          <a:sx n="72" d="100"/>
          <a:sy n="72" d="100"/>
        </p:scale>
        <p:origin x="414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621B1-03B0-48B4-A911-A71242E995E2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38B85A-0FCC-4C97-9C33-E8853C52F7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858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E20C363-C6C6-449C-A32A-A3846B250D4E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0209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E20C363-C6C6-449C-A32A-A3846B250D4E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6072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A9D8E-1754-4DC5-9C2B-426139CFAAED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CDA74-CA84-4E4A-ACEE-7B90F7AD4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6906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A9D8E-1754-4DC5-9C2B-426139CFAAED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CDA74-CA84-4E4A-ACEE-7B90F7AD4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3600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A9D8E-1754-4DC5-9C2B-426139CFAAED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CDA74-CA84-4E4A-ACEE-7B90F7AD4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139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A9D8E-1754-4DC5-9C2B-426139CFAAED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CDA74-CA84-4E4A-ACEE-7B90F7AD4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626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A9D8E-1754-4DC5-9C2B-426139CFAAED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CDA74-CA84-4E4A-ACEE-7B90F7AD4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946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A9D8E-1754-4DC5-9C2B-426139CFAAED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CDA74-CA84-4E4A-ACEE-7B90F7AD4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754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A9D8E-1754-4DC5-9C2B-426139CFAAED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CDA74-CA84-4E4A-ACEE-7B90F7AD4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924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A9D8E-1754-4DC5-9C2B-426139CFAAED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CDA74-CA84-4E4A-ACEE-7B90F7AD4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475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A9D8E-1754-4DC5-9C2B-426139CFAAED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CDA74-CA84-4E4A-ACEE-7B90F7AD4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5843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A9D8E-1754-4DC5-9C2B-426139CFAAED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CDA74-CA84-4E4A-ACEE-7B90F7AD4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140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A9D8E-1754-4DC5-9C2B-426139CFAAED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CDA74-CA84-4E4A-ACEE-7B90F7AD4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380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88121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1322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432004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94520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31766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72361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10359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3082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68596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98776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65343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82642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6718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A9D8E-1754-4DC5-9C2B-426139CFAAED}" type="datetimeFigureOut">
              <a:rPr lang="zh-CN" altLang="en-US" smtClean="0"/>
              <a:t>2017/11/22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CDA74-CA84-4E4A-ACEE-7B90F7AD49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2685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Excel____2.xlsx"/><Relationship Id="rId3" Type="http://schemas.openxmlformats.org/officeDocument/2006/relationships/image" Target="../media/image3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11" Type="http://schemas.openxmlformats.org/officeDocument/2006/relationships/image" Target="../media/image5.png"/><Relationship Id="rId5" Type="http://schemas.openxmlformats.org/officeDocument/2006/relationships/package" Target="../embeddings/Microsoft_Excel____1.xlsx"/><Relationship Id="rId10" Type="http://schemas.openxmlformats.org/officeDocument/2006/relationships/image" Target="../media/image4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Microsoft_Word_97_-_2003___1.doc"/><Relationship Id="rId5" Type="http://schemas.openxmlformats.org/officeDocument/2006/relationships/oleObject" Target="../embeddings/oleObject3.bin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emf"/><Relationship Id="rId5" Type="http://schemas.openxmlformats.org/officeDocument/2006/relationships/oleObject" Target="../embeddings/Microsoft_Word_97_-_2003___2.doc"/><Relationship Id="rId4" Type="http://schemas.openxmlformats.org/officeDocument/2006/relationships/oleObject" Target="../embeddings/oleObject4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1.xml"/><Relationship Id="rId4" Type="http://schemas.openxmlformats.org/officeDocument/2006/relationships/image" Target="file:///C:\Documents%20and%20Settings\Administrator\&#26700;&#38754;\&#19968;&#36718;&#35838;&#20214;\6D-19.ep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9.emf"/><Relationship Id="rId4" Type="http://schemas.openxmlformats.org/officeDocument/2006/relationships/oleObject" Target="../embeddings/Microsoft_Word_97_-_2003___3.doc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0.emf"/><Relationship Id="rId4" Type="http://schemas.openxmlformats.org/officeDocument/2006/relationships/oleObject" Target="../embeddings/Microsoft_Word_97_-_2003___4.doc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1.emf"/><Relationship Id="rId5" Type="http://schemas.openxmlformats.org/officeDocument/2006/relationships/oleObject" Target="../embeddings/Microsoft_Word_97_-_2003___5.doc"/><Relationship Id="rId4" Type="http://schemas.openxmlformats.org/officeDocument/2006/relationships/oleObject" Target="../embeddings/oleObject7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48346" cy="3876541"/>
          </a:xfrm>
          <a:prstGeom prst="rect">
            <a:avLst/>
          </a:prstGeom>
        </p:spPr>
      </p:pic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7846175"/>
              </p:ext>
            </p:extLst>
          </p:nvPr>
        </p:nvGraphicFramePr>
        <p:xfrm>
          <a:off x="6174328" y="0"/>
          <a:ext cx="5800021" cy="256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工作表" r:id="rId5" imgW="4095865" imgH="180995" progId="Excel.Sheet.12">
                  <p:embed/>
                </p:oleObj>
              </mc:Choice>
              <mc:Fallback>
                <p:oleObj name="工作表" r:id="rId5" imgW="4095865" imgH="18099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174328" y="0"/>
                        <a:ext cx="5800021" cy="2562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1335198"/>
              </p:ext>
            </p:extLst>
          </p:nvPr>
        </p:nvGraphicFramePr>
        <p:xfrm>
          <a:off x="6174328" y="256280"/>
          <a:ext cx="5547368" cy="30317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工作表" r:id="rId8" imgW="4095865" imgH="2238300" progId="Excel.Sheet.12">
                  <p:embed/>
                </p:oleObj>
              </mc:Choice>
              <mc:Fallback>
                <p:oleObj name="工作表" r:id="rId8" imgW="4095865" imgH="22383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174328" y="256280"/>
                        <a:ext cx="5547368" cy="30317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322944"/>
              </p:ext>
            </p:extLst>
          </p:nvPr>
        </p:nvGraphicFramePr>
        <p:xfrm>
          <a:off x="0" y="4288665"/>
          <a:ext cx="2640169" cy="1975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00911"/>
                <a:gridCol w="900911"/>
                <a:gridCol w="838347"/>
              </a:tblGrid>
              <a:tr h="28224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　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高三</a:t>
                      </a:r>
                      <a:r>
                        <a:rPr lang="en-US" altLang="zh-CN" sz="1800" u="none" strike="noStrike">
                          <a:effectLst/>
                        </a:rPr>
                        <a:t>3</a:t>
                      </a:r>
                      <a:r>
                        <a:rPr lang="zh-CN" altLang="en-US" sz="1800" u="none" strike="noStrike">
                          <a:effectLst/>
                        </a:rPr>
                        <a:t>班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高三</a:t>
                      </a:r>
                      <a:r>
                        <a:rPr lang="en-US" altLang="zh-CN" sz="1800" u="none" strike="noStrike">
                          <a:effectLst/>
                        </a:rPr>
                        <a:t>4</a:t>
                      </a:r>
                      <a:r>
                        <a:rPr lang="zh-CN" altLang="en-US" sz="1800" u="none" strike="noStrike">
                          <a:effectLst/>
                        </a:rPr>
                        <a:t>班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</a:tr>
              <a:tr h="28224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选择题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800" u="none" strike="noStrike">
                          <a:effectLst/>
                        </a:rPr>
                        <a:t>32.7907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800" u="none" strike="noStrike">
                          <a:effectLst/>
                        </a:rPr>
                        <a:t>34.4286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</a:tr>
              <a:tr h="28224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800" u="none" strike="noStrike">
                          <a:effectLst/>
                        </a:rPr>
                        <a:t>26</a:t>
                      </a:r>
                      <a:r>
                        <a:rPr lang="zh-CN" altLang="en-US" sz="1800" u="none" strike="noStrike">
                          <a:effectLst/>
                        </a:rPr>
                        <a:t>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800" u="none" strike="noStrike">
                          <a:effectLst/>
                        </a:rPr>
                        <a:t>9.55814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800" u="none" strike="noStrike">
                          <a:effectLst/>
                        </a:rPr>
                        <a:t>9.71429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</a:tr>
              <a:tr h="28224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800" u="none" strike="noStrike">
                          <a:effectLst/>
                        </a:rPr>
                        <a:t>27</a:t>
                      </a:r>
                      <a:r>
                        <a:rPr lang="zh-CN" altLang="en-US" sz="1800" u="none" strike="noStrike">
                          <a:effectLst/>
                        </a:rPr>
                        <a:t>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800" u="none" strike="noStrike">
                          <a:effectLst/>
                        </a:rPr>
                        <a:t>6.651163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800" u="none" strike="noStrike">
                          <a:effectLst/>
                        </a:rPr>
                        <a:t>7.02381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</a:tr>
              <a:tr h="28224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800" u="none" strike="noStrike">
                          <a:effectLst/>
                        </a:rPr>
                        <a:t>28</a:t>
                      </a:r>
                      <a:r>
                        <a:rPr lang="zh-CN" altLang="en-US" sz="1800" u="none" strike="noStrike">
                          <a:effectLst/>
                        </a:rPr>
                        <a:t>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800" u="none" strike="noStrike">
                          <a:effectLst/>
                        </a:rPr>
                        <a:t>5.348837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800" u="none" strike="noStrike">
                          <a:effectLst/>
                        </a:rPr>
                        <a:t>5.42857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</a:tr>
              <a:tr h="28224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800" u="none" strike="noStrike">
                          <a:effectLst/>
                        </a:rPr>
                        <a:t>36</a:t>
                      </a:r>
                      <a:r>
                        <a:rPr lang="zh-CN" altLang="en-US" sz="1800" u="none" strike="noStrike">
                          <a:effectLst/>
                        </a:rPr>
                        <a:t>题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800" u="none" strike="noStrike">
                          <a:effectLst/>
                        </a:rPr>
                        <a:t>6.162791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800" u="none" strike="noStrike">
                          <a:effectLst/>
                        </a:rPr>
                        <a:t>6.66667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</a:tr>
              <a:tr h="28224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u="none" strike="noStrike">
                          <a:effectLst/>
                        </a:rPr>
                        <a:t>总计</a:t>
                      </a:r>
                      <a:endParaRPr lang="zh-CN" altLang="en-US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800" u="none" strike="noStrike">
                          <a:effectLst/>
                        </a:rPr>
                        <a:t>60.51163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800" u="none" strike="noStrike">
                          <a:effectLst/>
                        </a:rPr>
                        <a:t>63.2619</a:t>
                      </a:r>
                      <a:endParaRPr lang="en-US" altLang="zh-CN" sz="1800" b="0" i="0" u="none" strike="noStrike"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pic>
        <p:nvPicPr>
          <p:cNvPr id="8" name="图片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36419" y="1383957"/>
            <a:ext cx="7706826" cy="463229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82043" y="3544261"/>
            <a:ext cx="5352421" cy="321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53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94" y="1119903"/>
            <a:ext cx="10353330" cy="2640728"/>
          </a:xfrm>
        </p:spPr>
      </p:pic>
    </p:spTree>
    <p:extLst>
      <p:ext uri="{BB962C8B-B14F-4D97-AF65-F5344CB8AC3E}">
        <p14:creationId xmlns:p14="http://schemas.microsoft.com/office/powerpoint/2010/main" val="29668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mtClean="0"/>
              <a:t>热化学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mtClean="0"/>
              <a:t>张伟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71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9234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 dirty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2323" name="Rectangle 3"/>
          <p:cNvSpPr>
            <a:spLocks noChangeArrowheads="1"/>
          </p:cNvSpPr>
          <p:nvPr/>
        </p:nvSpPr>
        <p:spPr bwMode="auto">
          <a:xfrm>
            <a:off x="1038024" y="1523227"/>
            <a:ext cx="10115953" cy="3457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．从物质所具有的焓角度分析，焓变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(ΔH)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为生成物的焓与反应物的焓之差：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．从化学键角度分析，焓变为反应物的键能和与生成物的键能和之差：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∑E(________)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∑E(__________)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用图中符号填空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(2)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常见放热反应和吸热反应</a:t>
            </a:r>
          </a:p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常见的放热反应：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①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可燃物的燃烧；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②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酸碱中和反应；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③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大多数化合反应；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④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金属与酸的置换反应；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⑤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物质的缓慢氧化；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⑥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原电池反应。</a:t>
            </a:r>
          </a:p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常见的吸热反应：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①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大多数分解反应；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②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盐的水解和</a:t>
            </a:r>
            <a:r>
              <a:rPr lang="zh-CN" alt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弱电解质的电离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；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③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Ba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(OH)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8H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O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NH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Cl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反应；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④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碳与水蒸气、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CO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的反应。</a:t>
            </a:r>
          </a:p>
        </p:txBody>
      </p:sp>
      <p:sp>
        <p:nvSpPr>
          <p:cNvPr id="18" name="矩形 17"/>
          <p:cNvSpPr/>
          <p:nvPr/>
        </p:nvSpPr>
        <p:spPr>
          <a:xfrm>
            <a:off x="1236596" y="1929600"/>
            <a:ext cx="2784737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H(</a:t>
            </a:r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生成物</a:t>
            </a:r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H(</a:t>
            </a:r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反应物</a:t>
            </a:r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52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546515" y="2662640"/>
            <a:ext cx="973343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反应物</a:t>
            </a:r>
          </a:p>
        </p:txBody>
      </p:sp>
      <p:sp>
        <p:nvSpPr>
          <p:cNvPr id="20" name="矩形 19"/>
          <p:cNvSpPr/>
          <p:nvPr/>
        </p:nvSpPr>
        <p:spPr>
          <a:xfrm>
            <a:off x="3310448" y="2662640"/>
            <a:ext cx="973343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生成物</a:t>
            </a:r>
          </a:p>
        </p:txBody>
      </p:sp>
      <p:sp>
        <p:nvSpPr>
          <p:cNvPr id="27" name="矩形 26"/>
          <p:cNvSpPr/>
          <p:nvPr/>
        </p:nvSpPr>
        <p:spPr>
          <a:xfrm>
            <a:off x="5033092" y="2625988"/>
            <a:ext cx="330540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2052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242608" y="2622656"/>
            <a:ext cx="352982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2052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03970" y="233148"/>
            <a:ext cx="26228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全品</a:t>
            </a:r>
            <a:r>
              <a:rPr lang="en-US" altLang="zh-CN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124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659038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2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32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28682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sp>
        <p:nvSpPr>
          <p:cNvPr id="676869" name="Rectangle 5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sp>
        <p:nvSpPr>
          <p:cNvPr id="676870" name="Rectangle 6"/>
          <p:cNvSpPr>
            <a:spLocks noChangeArrowheads="1"/>
          </p:cNvSpPr>
          <p:nvPr/>
        </p:nvSpPr>
        <p:spPr bwMode="auto">
          <a:xfrm>
            <a:off x="6015767" y="813257"/>
            <a:ext cx="160468" cy="12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469179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13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　</a:t>
            </a:r>
            <a:endParaRPr lang="zh-CN" altLang="en-US" sz="924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76872" name="Rectangle 8"/>
          <p:cNvSpPr>
            <a:spLocks noChangeArrowheads="1"/>
          </p:cNvSpPr>
          <p:nvPr/>
        </p:nvSpPr>
        <p:spPr bwMode="auto">
          <a:xfrm>
            <a:off x="5950043" y="2284214"/>
            <a:ext cx="291914" cy="12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469179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13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　　　</a:t>
            </a:r>
            <a:endParaRPr lang="zh-CN" altLang="en-US" sz="924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1038024" y="1523286"/>
            <a:ext cx="5204584" cy="4973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某反应过程能量变化如图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所示，下列说法正确的是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　　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052" dirty="0">
                <a:latin typeface="微软雅黑" pitchFamily="34" charset="-122"/>
                <a:ea typeface="微软雅黑" pitchFamily="34" charset="-122"/>
              </a:rPr>
              <a:t>              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图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．反应过程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有催化剂参与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．该反应为吸热反应，热效应等于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．改变催化剂，可改变该反应的活化能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．有催化剂条件下，反应的活化能等于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E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E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01829" name="Rectangle 5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sp>
        <p:nvSpPr>
          <p:cNvPr id="18" name="矩形 17"/>
          <p:cNvSpPr/>
          <p:nvPr/>
        </p:nvSpPr>
        <p:spPr>
          <a:xfrm>
            <a:off x="6535824" y="1596400"/>
            <a:ext cx="4581500" cy="45081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924"/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6645780" y="1706337"/>
            <a:ext cx="1356124" cy="388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defTabSz="469179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[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答案</a:t>
            </a:r>
            <a:r>
              <a:rPr lang="en-US" altLang="zh-CN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] C</a:t>
            </a:r>
            <a:endParaRPr lang="en-US" altLang="zh-CN" sz="1847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506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7716" y="2292788"/>
            <a:ext cx="2661239" cy="1905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6645780" y="2109358"/>
            <a:ext cx="4288284" cy="3117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defTabSz="469179">
              <a:lnSpc>
                <a:spcPct val="120000"/>
              </a:lnSpc>
            </a:pP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[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解析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] a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过程的活化能比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过程的高，故反应过程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有催化剂参与，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项错误；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项，由曲线知，反应物总能量大于生成物总能量，所以该反应是放热反应，反应物与生成物能量的差值即为该反应的热效应，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错误；不同催化剂的催化效率不同，故改变催化剂，可改变该反应的活化能，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项正确；在有催化剂的条件下，该反应的活化能等于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E</a:t>
            </a:r>
            <a:r>
              <a:rPr lang="en-US" sz="1847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项错误。</a:t>
            </a:r>
            <a:endParaRPr lang="en-US" altLang="zh-CN" sz="1847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719" y="60234"/>
            <a:ext cx="9889246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关于催化剂的描述：选修四</a:t>
            </a:r>
            <a:r>
              <a:rPr lang="en-US" altLang="zh-CN" sz="54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22</a:t>
            </a:r>
            <a:r>
              <a:rPr lang="zh-CN" altLang="en-US" sz="54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</a:t>
            </a:r>
            <a:endParaRPr lang="zh-CN" altLang="en-US" sz="5400" b="0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56285" y="700043"/>
            <a:ext cx="26228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全品</a:t>
            </a:r>
            <a:r>
              <a:rPr lang="en-US" altLang="zh-CN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125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12964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5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69640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 dirty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001371" y="1390671"/>
            <a:ext cx="5387845" cy="4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2052" b="1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题组 二　热化学方程式的书写</a:t>
            </a: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817741" y="2308218"/>
            <a:ext cx="10115953" cy="2700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．写出下列反应的热化学方程式：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(1)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一定量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N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(g)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与一定量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(g)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在一定条件下反应生成 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2 mol NH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(g)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，放出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92.2 kJ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热量。</a:t>
            </a:r>
          </a:p>
          <a:p>
            <a:pPr>
              <a:lnSpc>
                <a:spcPct val="120000"/>
              </a:lnSpc>
            </a:pPr>
            <a:r>
              <a:rPr lang="zh-CN" altLang="en-US" sz="2052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请写出生成</a:t>
            </a:r>
            <a:r>
              <a:rPr lang="en-US" altLang="zh-CN" sz="2052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1mol </a:t>
            </a:r>
            <a:r>
              <a:rPr lang="zh-CN" altLang="en-US" sz="2052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氨气 和生成</a:t>
            </a:r>
            <a:r>
              <a:rPr lang="en-US" altLang="zh-CN" sz="2052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2mol </a:t>
            </a:r>
            <a:r>
              <a:rPr lang="zh-CN" altLang="en-US" sz="2052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氨气的热化学方程式：</a:t>
            </a:r>
            <a:endParaRPr lang="en-US" sz="2052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smtClean="0">
                <a:latin typeface="微软雅黑" pitchFamily="34" charset="-122"/>
                <a:ea typeface="微软雅黑" pitchFamily="34" charset="-122"/>
              </a:rPr>
              <a:t>________________________________________________________________________</a:t>
            </a:r>
          </a:p>
          <a:p>
            <a:pPr>
              <a:lnSpc>
                <a:spcPct val="120000"/>
              </a:lnSpc>
            </a:pPr>
            <a:endParaRPr lang="en-US" altLang="zh-CN" sz="2052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52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845907" y="-70552"/>
            <a:ext cx="33153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全品</a:t>
            </a:r>
            <a:r>
              <a:rPr lang="en-US" altLang="zh-CN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126</a:t>
            </a:r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890518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26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2642" y="2848411"/>
            <a:ext cx="5864321" cy="3917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1730" name="Rectangle 2"/>
          <p:cNvSpPr>
            <a:spLocks noChangeArrowheads="1"/>
          </p:cNvSpPr>
          <p:nvPr/>
        </p:nvSpPr>
        <p:spPr bwMode="auto">
          <a:xfrm>
            <a:off x="1037764" y="2598039"/>
            <a:ext cx="10042909" cy="363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．燃烧热</a:t>
            </a:r>
          </a:p>
        </p:txBody>
      </p:sp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701712" y="291523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9234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1337024" y="1276538"/>
            <a:ext cx="10116697" cy="487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566" b="1" dirty="0">
                <a:ea typeface="微软雅黑" pitchFamily="34" charset="-122"/>
              </a:rPr>
              <a:t>考点三　燃烧热和中和热</a:t>
            </a:r>
          </a:p>
        </p:txBody>
      </p:sp>
      <p:sp>
        <p:nvSpPr>
          <p:cNvPr id="26" name="矩形 25"/>
          <p:cNvSpPr/>
          <p:nvPr/>
        </p:nvSpPr>
        <p:spPr>
          <a:xfrm>
            <a:off x="3936235" y="2707781"/>
            <a:ext cx="829073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1 mol</a:t>
            </a:r>
            <a:endParaRPr lang="zh-CN" altLang="en-US" sz="1847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276498" y="3076040"/>
            <a:ext cx="1673824" cy="376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稳定的氧化物</a:t>
            </a:r>
          </a:p>
        </p:txBody>
      </p:sp>
      <p:sp>
        <p:nvSpPr>
          <p:cNvPr id="29" name="矩形 28"/>
          <p:cNvSpPr/>
          <p:nvPr/>
        </p:nvSpPr>
        <p:spPr>
          <a:xfrm>
            <a:off x="2433502" y="3734037"/>
            <a:ext cx="942887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kJ/mol</a:t>
            </a:r>
            <a:endParaRPr lang="zh-CN" altLang="en-US" sz="1847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752975" y="4430425"/>
            <a:ext cx="829073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1 mol</a:t>
            </a:r>
            <a:endParaRPr lang="zh-CN" altLang="en-US" sz="1847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653414" y="4762032"/>
            <a:ext cx="1340303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1 mol CO</a:t>
            </a:r>
            <a:r>
              <a:rPr lang="en-US" sz="1847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847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140286" y="5603290"/>
            <a:ext cx="5225982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C(s)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O</a:t>
            </a:r>
            <a:r>
              <a:rPr lang="en-US" sz="1847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(g)===CO</a:t>
            </a:r>
            <a:r>
              <a:rPr lang="en-US" sz="1847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(g)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＝－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393.5 kJ/mol</a:t>
            </a:r>
            <a:endParaRPr lang="zh-CN" altLang="en-US" sz="1847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164803" y="6301416"/>
            <a:ext cx="421910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负</a:t>
            </a:r>
          </a:p>
        </p:txBody>
      </p:sp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6642313" y="2775859"/>
            <a:ext cx="1971688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[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提醒</a:t>
            </a: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] (1)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燃烧热的热化学方程式中可燃物的物质的量为 </a:t>
            </a: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1 </a:t>
            </a:r>
            <a:r>
              <a:rPr lang="en-US" sz="1600" smtClean="0">
                <a:latin typeface="微软雅黑" pitchFamily="34" charset="-122"/>
                <a:ea typeface="微软雅黑" pitchFamily="34" charset="-122"/>
              </a:rPr>
              <a:t>mol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160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600" smtClean="0">
                <a:latin typeface="微软雅黑" pitchFamily="34" charset="-122"/>
                <a:ea typeface="微软雅黑" pitchFamily="34" charset="-122"/>
              </a:rPr>
              <a:t>则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热化学方程式中可燃物前面的化学计量数为</a:t>
            </a: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；</a:t>
            </a:r>
          </a:p>
          <a:p>
            <a:pPr>
              <a:lnSpc>
                <a:spcPct val="120000"/>
              </a:lnSpc>
            </a:pP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(2)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稳定氧化物指可燃物充分燃烧后的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</a:rPr>
              <a:t>产物，</a:t>
            </a:r>
            <a:endParaRPr lang="en-US" altLang="zh-CN" sz="160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600" smtClean="0">
                <a:latin typeface="微软雅黑" pitchFamily="34" charset="-122"/>
                <a:ea typeface="微软雅黑" pitchFamily="34" charset="-122"/>
              </a:rPr>
              <a:t>如</a:t>
            </a: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CO</a:t>
            </a:r>
            <a:r>
              <a:rPr lang="en-US" sz="1600" baseline="-250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SO</a:t>
            </a:r>
            <a:r>
              <a:rPr lang="en-US" sz="1600" baseline="-250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H</a:t>
            </a:r>
            <a:r>
              <a:rPr lang="en-US" sz="1600" baseline="-250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O(l)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P</a:t>
            </a:r>
            <a:r>
              <a:rPr lang="en-US" sz="1600" baseline="-250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1600" dirty="0" smtClean="0">
                <a:latin typeface="微软雅黑" pitchFamily="34" charset="-122"/>
                <a:ea typeface="微软雅黑" pitchFamily="34" charset="-122"/>
              </a:rPr>
              <a:t>O</a:t>
            </a:r>
            <a:r>
              <a:rPr lang="en-US" sz="1600" baseline="-25000" dirty="0" smtClean="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</a:rPr>
              <a:t>等，</a:t>
            </a:r>
            <a:endParaRPr lang="en-US" altLang="zh-CN" sz="160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600" smtClean="0">
                <a:latin typeface="微软雅黑" pitchFamily="34" charset="-122"/>
                <a:ea typeface="微软雅黑" pitchFamily="34" charset="-122"/>
              </a:rPr>
              <a:t>产物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的状态为常温下状态，水为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</a:rPr>
              <a:t>液态。</a:t>
            </a:r>
            <a:endParaRPr lang="en-US" altLang="zh-CN" sz="1600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337112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1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22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0" grpId="0"/>
      <p:bldP spid="45" grpId="0"/>
      <p:bldP spid="26" grpId="0"/>
      <p:bldP spid="27" grpId="0"/>
      <p:bldP spid="29" grpId="0"/>
      <p:bldP spid="30" grpId="0"/>
      <p:bldP spid="31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29554" y="133983"/>
            <a:ext cx="52116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中学和大学教材燃烧热规定对比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-1" y="775134"/>
            <a:ext cx="340349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选修四 第</a:t>
            </a:r>
            <a:r>
              <a:rPr lang="en-US" altLang="zh-CN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 燃烧热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5735395" y="913845"/>
            <a:ext cx="44935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《</a:t>
            </a:r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无机化学</a:t>
            </a:r>
            <a:r>
              <a:rPr lang="en-US" altLang="zh-CN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》</a:t>
            </a:r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武汉大学出版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35" r="5450" b="19528"/>
          <a:stretch/>
        </p:blipFill>
        <p:spPr>
          <a:xfrm rot="10800000">
            <a:off x="95249" y="3868859"/>
            <a:ext cx="5411546" cy="280035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" t="32072" r="3833" b="30236"/>
          <a:stretch/>
        </p:blipFill>
        <p:spPr>
          <a:xfrm rot="10800000">
            <a:off x="6496049" y="1535628"/>
            <a:ext cx="5829300" cy="175260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49" b="47296"/>
          <a:stretch/>
        </p:blipFill>
        <p:spPr>
          <a:xfrm rot="10800000">
            <a:off x="5602805" y="3470717"/>
            <a:ext cx="6589195" cy="113938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14" t="5278" r="12944"/>
          <a:stretch/>
        </p:blipFill>
        <p:spPr>
          <a:xfrm rot="16200000">
            <a:off x="2190749" y="-785923"/>
            <a:ext cx="2114550" cy="649605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183059" y="5269035"/>
            <a:ext cx="51090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两位同学书写燃烧热的热化学方程式</a:t>
            </a:r>
            <a:endParaRPr lang="zh-CN" altLang="en-US" sz="2400" b="0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046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43"/>
          <p:cNvGrpSpPr>
            <a:grpSpLocks/>
          </p:cNvGrpSpPr>
          <p:nvPr/>
        </p:nvGrpSpPr>
        <p:grpSpPr bwMode="auto">
          <a:xfrm>
            <a:off x="243138" y="35420"/>
            <a:ext cx="2675714" cy="67611"/>
            <a:chOff x="6189709" y="444663"/>
            <a:chExt cx="5214975" cy="2144196"/>
          </a:xfrm>
        </p:grpSpPr>
        <p:sp>
          <p:nvSpPr>
            <p:cNvPr id="18437" name="TextBox 45"/>
            <p:cNvSpPr txBox="1">
              <a:spLocks noChangeArrowheads="1"/>
            </p:cNvSpPr>
            <p:nvPr/>
          </p:nvSpPr>
          <p:spPr bwMode="auto">
            <a:xfrm>
              <a:off x="6189709" y="444663"/>
              <a:ext cx="5214975" cy="9795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668" b="1" smtClean="0">
                  <a:solidFill>
                    <a:srgbClr val="8D80BB"/>
                  </a:solidFill>
                  <a:latin typeface="微软雅黑" pitchFamily="34" charset="-122"/>
                  <a:ea typeface="微软雅黑" pitchFamily="34" charset="-122"/>
                </a:rPr>
                <a:t>全品</a:t>
              </a:r>
              <a:r>
                <a:rPr lang="en-US" altLang="zh-CN" sz="2668" b="1" smtClean="0">
                  <a:solidFill>
                    <a:srgbClr val="8D80BB"/>
                  </a:solidFill>
                  <a:latin typeface="微软雅黑" pitchFamily="34" charset="-122"/>
                  <a:ea typeface="微软雅黑" pitchFamily="34" charset="-122"/>
                </a:rPr>
                <a:t>128</a:t>
              </a:r>
              <a:endParaRPr lang="zh-CN" altLang="en-US" sz="2668" b="1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7309612" y="2374684"/>
              <a:ext cx="214304" cy="214175"/>
            </a:xfrm>
            <a:prstGeom prst="ellipse">
              <a:avLst/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924"/>
            </a:p>
          </p:txBody>
        </p:sp>
      </p:grpSp>
      <p:sp>
        <p:nvSpPr>
          <p:cNvPr id="1020930" name="Rectangle 2"/>
          <p:cNvSpPr>
            <a:spLocks noChangeArrowheads="1"/>
          </p:cNvSpPr>
          <p:nvPr/>
        </p:nvSpPr>
        <p:spPr bwMode="auto">
          <a:xfrm>
            <a:off x="243138" y="591140"/>
            <a:ext cx="11263933" cy="3078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defTabSz="469179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对点自测</a:t>
            </a:r>
            <a:endParaRPr lang="zh-CN" altLang="en-US" sz="2052" dirty="0">
              <a:solidFill>
                <a:srgbClr val="8D80BB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判断正误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正确的打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“√”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，错误的打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“×”)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(1)1 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mol 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燃烧放出的热量为氢气的燃烧热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　　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(2)1 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mol 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硫完全燃烧生成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SO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所放出的热量为硫</a:t>
            </a:r>
            <a:r>
              <a:rPr lang="zh-CN" altLang="en-US" sz="2052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2052" smtClean="0">
                <a:latin typeface="微软雅黑" pitchFamily="34" charset="-122"/>
                <a:ea typeface="微软雅黑" pitchFamily="34" charset="-122"/>
              </a:rPr>
              <a:t>燃烧热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　　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(3)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根据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2H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(g)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(g)===2H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O(l)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571 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kJ·mol</a:t>
            </a:r>
            <a:r>
              <a:rPr lang="zh-CN" altLang="en-US" sz="2052" baseline="300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baseline="3000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sz="2052">
                <a:latin typeface="微软雅黑" pitchFamily="34" charset="-122"/>
                <a:ea typeface="微软雅黑" pitchFamily="34" charset="-122"/>
              </a:rPr>
              <a:t> </a:t>
            </a:r>
            <a:endParaRPr lang="en-US" sz="2052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052" smtClean="0">
                <a:latin typeface="微软雅黑" pitchFamily="34" charset="-122"/>
                <a:ea typeface="微软雅黑" pitchFamily="34" charset="-122"/>
              </a:rPr>
              <a:t>可知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氢气的燃烧热为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571 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kJ·mol</a:t>
            </a:r>
            <a:r>
              <a:rPr lang="zh-CN" altLang="en-US" sz="2052" baseline="300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baseline="30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　　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en-US" sz="2052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6)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表示乙醇燃烧热的热化学方程式为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OH(l)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3O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(g)=2CO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(g)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3H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O(g)</a:t>
            </a:r>
            <a:r>
              <a:rPr lang="zh-CN" altLang="en-US" sz="2052">
                <a:latin typeface="微软雅黑" pitchFamily="34" charset="-122"/>
                <a:ea typeface="微软雅黑" pitchFamily="34" charset="-122"/>
              </a:rPr>
              <a:t>　</a:t>
            </a:r>
            <a:endParaRPr lang="en-US" altLang="zh-CN" sz="2052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smtClean="0"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1 367.0 kJ/mol(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　　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605779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0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09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5"/>
            <a:chOff x="1594572" y="1803366"/>
            <a:chExt cx="20228628" cy="979555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8471704" cy="979555"/>
              <a:chOff x="7309612" y="2089118"/>
              <a:chExt cx="8471704" cy="979555"/>
            </a:xfrm>
          </p:grpSpPr>
          <p:sp>
            <p:nvSpPr>
              <p:cNvPr id="21533" name="TextBox 45"/>
              <p:cNvSpPr txBox="1">
                <a:spLocks noChangeArrowheads="1"/>
              </p:cNvSpPr>
              <p:nvPr/>
            </p:nvSpPr>
            <p:spPr bwMode="auto">
              <a:xfrm>
                <a:off x="7595361" y="2089118"/>
                <a:ext cx="8185955" cy="979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zh-CN" altLang="en-US" sz="2668" b="1" smtClean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全品</a:t>
                </a:r>
                <a:r>
                  <a:rPr lang="en-US" altLang="zh-CN" sz="2668" b="1" smtClean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128</a:t>
                </a:r>
                <a:r>
                  <a:rPr lang="zh-CN" altLang="en-US" sz="2668" b="1" smtClean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页 左下方</a:t>
                </a:r>
                <a:endParaRPr lang="zh-CN" altLang="en-US" sz="2668" b="1">
                  <a:solidFill>
                    <a:srgbClr val="8D80BB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1000" y="1479942"/>
            <a:ext cx="1374033" cy="306246"/>
          </a:xfrm>
          <a:prstGeom prst="rect">
            <a:avLst/>
          </a:prstGeom>
          <a:solidFill>
            <a:srgbClr val="404040"/>
          </a:solidFill>
          <a:ln w="9525">
            <a:noFill/>
            <a:miter lim="800000"/>
            <a:headEnd/>
            <a:tailEnd/>
          </a:ln>
        </p:spPr>
      </p:pic>
      <p:sp>
        <p:nvSpPr>
          <p:cNvPr id="11" name="矩形 37"/>
          <p:cNvSpPr>
            <a:spLocks noChangeArrowheads="1"/>
          </p:cNvSpPr>
          <p:nvPr/>
        </p:nvSpPr>
        <p:spPr bwMode="auto">
          <a:xfrm>
            <a:off x="1098738" y="1453064"/>
            <a:ext cx="1236236" cy="4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52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题组训练</a:t>
            </a:r>
          </a:p>
        </p:txBody>
      </p:sp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1001372" y="1940451"/>
            <a:ext cx="4838064" cy="4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zh-CN" altLang="en-US" sz="2052" b="1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题组一　燃烧热和中和热的理解和应用</a:t>
            </a:r>
          </a:p>
        </p:txBody>
      </p:sp>
      <p:graphicFrame>
        <p:nvGraphicFramePr>
          <p:cNvPr id="35868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5497241"/>
              </p:ext>
            </p:extLst>
          </p:nvPr>
        </p:nvGraphicFramePr>
        <p:xfrm>
          <a:off x="1072675" y="2397050"/>
          <a:ext cx="9825111" cy="37401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Document" r:id="rId6" imgW="11352816" imgH="4370486" progId="Word.Document.8">
                  <p:embed/>
                </p:oleObj>
              </mc:Choice>
              <mc:Fallback>
                <p:oleObj name="Document" r:id="rId6" imgW="11352816" imgH="4370486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2675" y="2397050"/>
                        <a:ext cx="9825111" cy="374010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2339705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31755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83" name="Rectangle 3"/>
          <p:cNvSpPr>
            <a:spLocks noChangeArrowheads="1"/>
          </p:cNvSpPr>
          <p:nvPr/>
        </p:nvSpPr>
        <p:spPr bwMode="auto">
          <a:xfrm>
            <a:off x="153342" y="1481107"/>
            <a:ext cx="10115953" cy="42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52" b="1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．中和热</a:t>
            </a:r>
          </a:p>
        </p:txBody>
      </p:sp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9234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 smtClean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全品</a:t>
                </a:r>
                <a:r>
                  <a:rPr lang="en-US" altLang="zh-CN" sz="2668" b="1" smtClean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127</a:t>
                </a:r>
                <a:r>
                  <a:rPr lang="zh-CN" altLang="en-US" sz="2668" b="1" smtClean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页</a:t>
                </a:r>
                <a:endParaRPr lang="zh-CN" altLang="en-US" sz="2668" b="1" dirty="0">
                  <a:solidFill>
                    <a:srgbClr val="8D80BB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6291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342" y="2252304"/>
            <a:ext cx="5607757" cy="3147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矩形 12"/>
          <p:cNvSpPr/>
          <p:nvPr/>
        </p:nvSpPr>
        <p:spPr>
          <a:xfrm>
            <a:off x="2499071" y="2508868"/>
            <a:ext cx="1390225" cy="597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4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1 mol </a:t>
            </a:r>
            <a:r>
              <a:rPr lang="zh-CN" altLang="en-US" sz="164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液态水</a:t>
            </a:r>
          </a:p>
        </p:txBody>
      </p:sp>
      <p:sp>
        <p:nvSpPr>
          <p:cNvPr id="14" name="矩形 13"/>
          <p:cNvSpPr/>
          <p:nvPr/>
        </p:nvSpPr>
        <p:spPr>
          <a:xfrm>
            <a:off x="2279159" y="2912040"/>
            <a:ext cx="942887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kJ/mol</a:t>
            </a:r>
            <a:endParaRPr lang="zh-CN" altLang="en-US" sz="1847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132551" y="3973209"/>
            <a:ext cx="5408853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H</a:t>
            </a:r>
            <a:r>
              <a:rPr lang="zh-CN" altLang="en-US" sz="1847" baseline="30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en-US" sz="1847" dirty="0" err="1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aq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OH</a:t>
            </a:r>
            <a:r>
              <a:rPr lang="zh-CN" altLang="en-US" sz="1847" baseline="30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en-US" sz="1847" dirty="0" err="1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aq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)=H</a:t>
            </a:r>
            <a:r>
              <a:rPr lang="en-US" sz="1847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O(l)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＝－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57.3 kJ/mol</a:t>
            </a:r>
            <a:endParaRPr lang="zh-CN" altLang="en-US" sz="1847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630168"/>
              </p:ext>
            </p:extLst>
          </p:nvPr>
        </p:nvGraphicFramePr>
        <p:xfrm>
          <a:off x="6318315" y="1481107"/>
          <a:ext cx="4572002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908"/>
                <a:gridCol w="1524547"/>
                <a:gridCol w="1524547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mtClean="0"/>
                        <a:t>酸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mtClean="0"/>
                        <a:t>碱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mtClean="0"/>
                        <a:t>测得中和热</a:t>
                      </a:r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mtClean="0"/>
                        <a:t>HCl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mtClean="0"/>
                        <a:t>NaOH(aq)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mtClean="0">
                          <a:latin typeface="+mn-ea"/>
                          <a:ea typeface="+mn-ea"/>
                        </a:rPr>
                        <a:t>H</a:t>
                      </a:r>
                      <a:r>
                        <a:rPr lang="en-US" altLang="zh-CN" baseline="-25000" smtClean="0">
                          <a:latin typeface="+mn-ea"/>
                          <a:ea typeface="+mn-ea"/>
                        </a:rPr>
                        <a:t>2</a:t>
                      </a:r>
                      <a:r>
                        <a:rPr lang="en-US" altLang="zh-CN" smtClean="0">
                          <a:latin typeface="+mn-ea"/>
                          <a:ea typeface="+mn-ea"/>
                        </a:rPr>
                        <a:t>SO</a:t>
                      </a:r>
                      <a:r>
                        <a:rPr lang="en-US" altLang="zh-CN" baseline="-25000" smtClean="0">
                          <a:latin typeface="+mn-ea"/>
                          <a:ea typeface="+mn-ea"/>
                        </a:rPr>
                        <a:t>4</a:t>
                      </a:r>
                      <a:r>
                        <a:rPr lang="en-US" altLang="zh-CN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zh-CN" altLang="en-US" smtClean="0">
                          <a:latin typeface="+mn-ea"/>
                          <a:ea typeface="+mn-ea"/>
                        </a:rPr>
                        <a:t>浓）</a:t>
                      </a:r>
                      <a:endParaRPr lang="zh-CN" altLang="en-US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mtClean="0"/>
                        <a:t>NaOH(s)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mtClean="0"/>
                        <a:t>CH</a:t>
                      </a:r>
                      <a:r>
                        <a:rPr lang="en-US" altLang="zh-CN" baseline="-25000" smtClean="0"/>
                        <a:t>3</a:t>
                      </a:r>
                      <a:r>
                        <a:rPr lang="en-US" altLang="zh-CN" smtClean="0"/>
                        <a:t>COOH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mtClean="0"/>
                        <a:t>NH</a:t>
                      </a:r>
                      <a:r>
                        <a:rPr lang="en-US" altLang="zh-CN" baseline="-25000" smtClean="0"/>
                        <a:t>3</a:t>
                      </a:r>
                      <a:r>
                        <a:rPr lang="en-US" altLang="zh-CN" smtClean="0">
                          <a:latin typeface="MS Mincho" panose="02020609040205080304" pitchFamily="49" charset="-128"/>
                          <a:ea typeface="MS Mincho" panose="02020609040205080304" pitchFamily="49" charset="-128"/>
                        </a:rPr>
                        <a:t>·</a:t>
                      </a:r>
                      <a:r>
                        <a:rPr lang="en-US" altLang="zh-CN" smtClean="0"/>
                        <a:t>H</a:t>
                      </a:r>
                      <a:r>
                        <a:rPr lang="en-US" altLang="zh-CN" baseline="-25000" smtClean="0"/>
                        <a:t>2</a:t>
                      </a:r>
                      <a:r>
                        <a:rPr lang="en-US" altLang="zh-CN" smtClean="0"/>
                        <a:t>O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mtClean="0">
                          <a:latin typeface="+mn-ea"/>
                          <a:ea typeface="+mn-ea"/>
                        </a:rPr>
                        <a:t>H</a:t>
                      </a:r>
                      <a:r>
                        <a:rPr lang="en-US" altLang="zh-CN" baseline="-25000" smtClean="0">
                          <a:latin typeface="+mn-ea"/>
                          <a:ea typeface="+mn-ea"/>
                        </a:rPr>
                        <a:t>2</a:t>
                      </a:r>
                      <a:r>
                        <a:rPr lang="en-US" altLang="zh-CN" smtClean="0">
                          <a:latin typeface="+mn-ea"/>
                          <a:ea typeface="+mn-ea"/>
                        </a:rPr>
                        <a:t>SO</a:t>
                      </a:r>
                      <a:r>
                        <a:rPr lang="en-US" altLang="zh-CN" baseline="-25000" smtClean="0">
                          <a:latin typeface="+mn-ea"/>
                          <a:ea typeface="+mn-ea"/>
                        </a:rPr>
                        <a:t>4</a:t>
                      </a:r>
                      <a:r>
                        <a:rPr lang="en-US" altLang="zh-CN" baseline="0" smtClean="0">
                          <a:latin typeface="+mn-ea"/>
                          <a:ea typeface="+mn-ea"/>
                        </a:rPr>
                        <a:t>(aq</a:t>
                      </a:r>
                      <a:r>
                        <a:rPr lang="zh-CN" altLang="en-US" smtClean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mtClean="0"/>
                        <a:t>Ba(OH)</a:t>
                      </a:r>
                      <a:r>
                        <a:rPr lang="en-US" altLang="zh-CN" baseline="-25000" smtClean="0"/>
                        <a:t>2</a:t>
                      </a:r>
                      <a:endParaRPr lang="zh-CN" altLang="en-US" baseline="-25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aseline="-2500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7172666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8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62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483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83" name="Rectangle 3"/>
          <p:cNvSpPr>
            <a:spLocks noChangeArrowheads="1"/>
          </p:cNvSpPr>
          <p:nvPr/>
        </p:nvSpPr>
        <p:spPr bwMode="auto">
          <a:xfrm>
            <a:off x="187301" y="947330"/>
            <a:ext cx="10115953" cy="1942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[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提醒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] (1)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中和热的热化学方程式书写以生成 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1 mol 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O(l)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为标准；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(2)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强酸与强碱的稀溶液反应生成 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1 mol 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O(l)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的中和热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57.3 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kJ·mol</a:t>
            </a:r>
            <a:r>
              <a:rPr lang="zh-CN" altLang="en-US" sz="2052" baseline="300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baseline="30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，则弱酸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碱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的中和反应的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ΔH&gt;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57.3 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kJ·mol</a:t>
            </a:r>
            <a:r>
              <a:rPr lang="zh-CN" altLang="en-US" sz="2052" baseline="300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baseline="30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 3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．中和反应反应热的测定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(1)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装置</a:t>
            </a:r>
          </a:p>
        </p:txBody>
      </p:sp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267981" y="223509"/>
            <a:ext cx="10378961" cy="502895"/>
            <a:chOff x="1594572" y="1803366"/>
            <a:chExt cx="20228628" cy="979555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5"/>
              <a:chOff x="7309612" y="2089118"/>
              <a:chExt cx="5500726" cy="979555"/>
            </a:xfrm>
          </p:grpSpPr>
          <p:sp>
            <p:nvSpPr>
              <p:cNvPr id="9234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 smtClean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全品</a:t>
                </a:r>
                <a:r>
                  <a:rPr lang="en-US" altLang="zh-CN" sz="2668" b="1" smtClean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128</a:t>
                </a:r>
                <a:r>
                  <a:rPr lang="zh-CN" altLang="en-US" sz="2668" b="1" smtClean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最上面</a:t>
                </a:r>
                <a:endParaRPr lang="zh-CN" altLang="en-US" sz="2668" b="1" dirty="0">
                  <a:solidFill>
                    <a:srgbClr val="8D80BB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58850" name="Rectangle 2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pic>
        <p:nvPicPr>
          <p:cNvPr id="1358849" name="图片 2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595" y="2983470"/>
            <a:ext cx="2771657" cy="2641055"/>
          </a:xfrm>
          <a:prstGeom prst="rect">
            <a:avLst/>
          </a:prstGeom>
          <a:noFill/>
        </p:spPr>
      </p:pic>
      <p:sp>
        <p:nvSpPr>
          <p:cNvPr id="1358851" name="Rectangle 3"/>
          <p:cNvSpPr>
            <a:spLocks noChangeArrowheads="1"/>
          </p:cNvSpPr>
          <p:nvPr/>
        </p:nvSpPr>
        <p:spPr bwMode="auto">
          <a:xfrm>
            <a:off x="807926" y="5718543"/>
            <a:ext cx="1498976" cy="363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469179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图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6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－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20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－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9</a:t>
            </a: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833759" y="2575036"/>
            <a:ext cx="8169351" cy="3457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(2)50 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mL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 0.55 mol/L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NaOH</a:t>
            </a:r>
            <a:r>
              <a:rPr lang="zh-CN" altLang="en-US" sz="2052">
                <a:latin typeface="微软雅黑" pitchFamily="34" charset="-122"/>
                <a:ea typeface="微软雅黑" pitchFamily="34" charset="-122"/>
              </a:rPr>
              <a:t>溶液</a:t>
            </a:r>
            <a:r>
              <a:rPr lang="zh-CN" altLang="en-US" sz="2052" smtClean="0">
                <a:latin typeface="微软雅黑" pitchFamily="34" charset="-122"/>
                <a:ea typeface="微软雅黑" pitchFamily="34" charset="-122"/>
              </a:rPr>
              <a:t>和</a:t>
            </a:r>
            <a:endParaRPr lang="en-US" altLang="zh-CN" sz="2052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smtClean="0">
                <a:latin typeface="微软雅黑" pitchFamily="34" charset="-122"/>
                <a:ea typeface="微软雅黑" pitchFamily="34" charset="-122"/>
              </a:rPr>
              <a:t>    50 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mL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 0.50 mol/L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的稀盐酸混合反应。</a:t>
            </a:r>
          </a:p>
          <a:p>
            <a:pPr>
              <a:lnSpc>
                <a:spcPct val="120000"/>
              </a:lnSpc>
            </a:pPr>
            <a:endParaRPr 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(3)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计算公式：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____________________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kJ·mol</a:t>
            </a:r>
            <a:r>
              <a:rPr lang="zh-CN" altLang="en-US" sz="2052" baseline="300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baseline="30000" dirty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t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起始温度，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t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终止温度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反应过程最高温度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[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提醒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] ①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碎泡沫塑料和泡沫塑料板的作用是减少热量的散失。</a:t>
            </a:r>
          </a:p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②为保证酸完全被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NaOH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中和，采取的措施是加入的碱略过量。</a:t>
            </a:r>
          </a:p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③因为弱酸或弱碱电离时吸热，实验应使用强酸与强碱的稀溶液反应。</a:t>
            </a:r>
          </a:p>
        </p:txBody>
      </p:sp>
      <p:graphicFrame>
        <p:nvGraphicFramePr>
          <p:cNvPr id="1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0804077"/>
              </p:ext>
            </p:extLst>
          </p:nvPr>
        </p:nvGraphicFramePr>
        <p:xfrm>
          <a:off x="6374606" y="3574545"/>
          <a:ext cx="2480101" cy="120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Document" r:id="rId5" imgW="3223484" imgH="1572874" progId="Word.Document.8">
                  <p:embed/>
                </p:oleObj>
              </mc:Choice>
              <mc:Fallback>
                <p:oleObj name="Document" r:id="rId5" imgW="3223484" imgH="1572874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4606" y="3574545"/>
                        <a:ext cx="2480101" cy="1206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74226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8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8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58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5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483" grpId="0"/>
      <p:bldP spid="1358851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0" y="94058"/>
            <a:ext cx="11196702" cy="743069"/>
            <a:chOff x="792" y="273128"/>
            <a:chExt cx="21822408" cy="2426598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792" y="273128"/>
              <a:ext cx="10470144" cy="2029979"/>
              <a:chOff x="5715832" y="558880"/>
              <a:chExt cx="10470144" cy="2029979"/>
            </a:xfrm>
          </p:grpSpPr>
          <p:sp>
            <p:nvSpPr>
              <p:cNvPr id="18437" name="TextBox 45"/>
              <p:cNvSpPr txBox="1">
                <a:spLocks noChangeArrowheads="1"/>
              </p:cNvSpPr>
              <p:nvPr/>
            </p:nvSpPr>
            <p:spPr bwMode="auto">
              <a:xfrm>
                <a:off x="5715832" y="558880"/>
                <a:ext cx="10470144" cy="979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zh-CN" altLang="en-US" sz="2668" b="1" smtClean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全品</a:t>
                </a:r>
                <a:r>
                  <a:rPr lang="en-US" altLang="zh-CN" sz="2668" b="1" smtClean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128</a:t>
                </a:r>
                <a:r>
                  <a:rPr lang="zh-CN" altLang="en-US" sz="2668" b="1" smtClean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页 对点自测</a:t>
                </a:r>
                <a:endParaRPr lang="zh-CN" altLang="en-US" sz="2668" b="1">
                  <a:solidFill>
                    <a:srgbClr val="8D80BB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0930" name="Rectangle 2"/>
          <p:cNvSpPr>
            <a:spLocks noChangeArrowheads="1"/>
          </p:cNvSpPr>
          <p:nvPr/>
        </p:nvSpPr>
        <p:spPr bwMode="auto">
          <a:xfrm>
            <a:off x="278171" y="1158786"/>
            <a:ext cx="12081255" cy="1942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defTabSz="469179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对点自测</a:t>
            </a:r>
            <a:endParaRPr lang="zh-CN" altLang="en-US" sz="2052" dirty="0">
              <a:solidFill>
                <a:srgbClr val="8D80BB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判断正误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正确的打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“√”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，错误的打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“×”)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smtClean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4)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用稀醋酸溶液与稀的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NaOH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溶液测定中和热，所测的中和热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ΔH&gt;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57.3 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kJ·mol</a:t>
            </a:r>
            <a:r>
              <a:rPr lang="zh-CN" altLang="en-US" sz="2052" baseline="300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baseline="30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　　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(5)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已知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H</a:t>
            </a:r>
            <a:r>
              <a:rPr lang="zh-CN" altLang="en-US" sz="2052" baseline="30000" dirty="0"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aq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OH</a:t>
            </a:r>
            <a:r>
              <a:rPr lang="zh-CN" altLang="en-US" sz="2052" baseline="300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aq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)=H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O(l)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57.3 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kJ·mol</a:t>
            </a:r>
            <a:r>
              <a:rPr lang="zh-CN" altLang="en-US" sz="2052" baseline="300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baseline="3000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smtClean="0"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2052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052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052" smtClean="0"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2052" smtClean="0">
                <a:latin typeface="微软雅黑" pitchFamily="34" charset="-122"/>
                <a:ea typeface="微软雅黑" pitchFamily="34" charset="-122"/>
              </a:rPr>
              <a:t>则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Ca(OH)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HCl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反应的反应热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2×(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57.3)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kJ·mol</a:t>
            </a:r>
            <a:r>
              <a:rPr lang="zh-CN" altLang="en-US" sz="2052" baseline="300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baseline="30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zh-CN" altLang="en-US" sz="2052">
                <a:latin typeface="微软雅黑" pitchFamily="34" charset="-122"/>
                <a:ea typeface="微软雅黑" pitchFamily="34" charset="-122"/>
              </a:rPr>
              <a:t>　</a:t>
            </a:r>
            <a:r>
              <a:rPr lang="en-US" sz="2052" smtClean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4355388"/>
            <a:ext cx="119692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(4)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实验中改用 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60 mL 0.50 mol·L</a:t>
            </a:r>
            <a:r>
              <a:rPr lang="zh-CN" altLang="en-US" baseline="3000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altLang="zh-CN" baseline="3000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盐酸与 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60 mL 0.55 mol·</a:t>
            </a:r>
          </a:p>
          <a:p>
            <a:pPr>
              <a:lnSpc>
                <a:spcPct val="120000"/>
              </a:lnSpc>
            </a:pP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L</a:t>
            </a:r>
            <a:r>
              <a:rPr lang="zh-CN" altLang="en-US" baseline="3000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altLang="zh-CN" baseline="3000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 NaOH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溶液进行反应，与上述实验相比，所放出的热量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___(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填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相等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或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不相等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”)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，所求中和热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______(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填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相等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或“不相等”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，简述理由：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____________________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(5)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用相同浓度和体积的氨水代替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NaOH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溶液进行上述实验，测得的中和热数值会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____________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；用 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50 mL 0.50 mol/L NaOH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溶液进行上述实验，测得的中和热数值会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____________(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填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偏大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”“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偏小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或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无影响</a:t>
            </a:r>
            <a:r>
              <a:rPr lang="en-US" altLang="zh-CN" smtClean="0">
                <a:latin typeface="微软雅黑" pitchFamily="34" charset="-122"/>
                <a:ea typeface="微软雅黑" pitchFamily="34" charset="-122"/>
              </a:rPr>
              <a:t>”)</a:t>
            </a:r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8171" y="3266483"/>
            <a:ext cx="55499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全品</a:t>
            </a:r>
            <a:r>
              <a:rPr lang="en-US" altLang="zh-CN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128</a:t>
            </a:r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 右下方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9448704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0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09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ChangeArrowheads="1"/>
          </p:cNvSpPr>
          <p:nvPr/>
        </p:nvSpPr>
        <p:spPr bwMode="auto">
          <a:xfrm>
            <a:off x="1074416" y="2549425"/>
            <a:ext cx="10042909" cy="1942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．盖斯定律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(1)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内容：对于一个化学反应，无论是一步完成还是分几步完成，其反应热都是一样的。即化学反应的反应热只与反应体系的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有关，而与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无关。如：由反应物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生成产物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可以设计如下两条途径，则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的关系可以表示为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9234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1"/>
          <p:cNvGrpSpPr>
            <a:grpSpLocks/>
          </p:cNvGrpSpPr>
          <p:nvPr/>
        </p:nvGrpSpPr>
        <p:grpSpPr bwMode="auto">
          <a:xfrm>
            <a:off x="1071860" y="1929527"/>
            <a:ext cx="1374034" cy="408125"/>
            <a:chOff x="2074961" y="4426290"/>
            <a:chExt cx="2677891" cy="795159"/>
          </a:xfrm>
        </p:grpSpPr>
        <p:pic>
          <p:nvPicPr>
            <p:cNvPr id="9230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074961" y="4478649"/>
              <a:ext cx="2677891" cy="597457"/>
            </a:xfrm>
            <a:prstGeom prst="rect">
              <a:avLst/>
            </a:prstGeom>
            <a:solidFill>
              <a:srgbClr val="404040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9231" name="矩形 37"/>
            <p:cNvSpPr>
              <a:spLocks noChangeArrowheads="1"/>
            </p:cNvSpPr>
            <p:nvPr/>
          </p:nvSpPr>
          <p:spPr bwMode="auto">
            <a:xfrm>
              <a:off x="2265445" y="4426290"/>
              <a:ext cx="2409333" cy="7951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52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知识梳理</a:t>
              </a:r>
            </a:p>
          </p:txBody>
        </p:sp>
      </p:grp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1037652" y="1520778"/>
            <a:ext cx="10116697" cy="487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566" b="1" dirty="0">
                <a:ea typeface="微软雅黑" pitchFamily="34" charset="-122"/>
              </a:rPr>
              <a:t>考点四　盖斯定律　反应热的计算</a:t>
            </a:r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sp>
        <p:nvSpPr>
          <p:cNvPr id="19" name="矩形 18"/>
          <p:cNvSpPr/>
          <p:nvPr/>
        </p:nvSpPr>
        <p:spPr>
          <a:xfrm>
            <a:off x="5345092" y="3282392"/>
            <a:ext cx="1499128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始态和终态</a:t>
            </a:r>
          </a:p>
        </p:txBody>
      </p:sp>
      <p:sp>
        <p:nvSpPr>
          <p:cNvPr id="20" name="矩形 19"/>
          <p:cNvSpPr/>
          <p:nvPr/>
        </p:nvSpPr>
        <p:spPr>
          <a:xfrm>
            <a:off x="8331772" y="3285724"/>
            <a:ext cx="1499128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反应的途径</a:t>
            </a:r>
          </a:p>
        </p:txBody>
      </p:sp>
      <p:sp>
        <p:nvSpPr>
          <p:cNvPr id="21" name="矩形 20"/>
          <p:cNvSpPr/>
          <p:nvPr/>
        </p:nvSpPr>
        <p:spPr>
          <a:xfrm>
            <a:off x="1206740" y="4018764"/>
            <a:ext cx="2084225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en-US" sz="2052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ΔH</a:t>
            </a:r>
            <a:r>
              <a:rPr lang="en-US" sz="2052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52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0722" name="Rectangle 2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pic>
        <p:nvPicPr>
          <p:cNvPr id="1310721" name="Picture 1" descr="C:\Documents and Settings\Administrator\桌面\一轮课件\6D-19.eps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4410008" y="4345300"/>
            <a:ext cx="1996364" cy="11728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345177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1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1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0" grpId="0"/>
      <p:bldP spid="45" grpId="0"/>
      <p:bldP spid="19" grpId="0"/>
      <p:bldP spid="20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18437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8677" name="Object 1"/>
          <p:cNvGraphicFramePr>
            <a:graphicFrameLocks noChangeAspect="1"/>
          </p:cNvGraphicFramePr>
          <p:nvPr/>
        </p:nvGraphicFramePr>
        <p:xfrm>
          <a:off x="1111328" y="1445734"/>
          <a:ext cx="9972533" cy="47720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Document" r:id="rId4" imgW="11767311" imgH="5756206" progId="Word.Document.8">
                  <p:embed/>
                </p:oleObj>
              </mc:Choice>
              <mc:Fallback>
                <p:oleObj name="Document" r:id="rId4" imgW="11767311" imgH="5756206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1328" y="1445734"/>
                        <a:ext cx="9972533" cy="477205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6694088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18437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8677" name="Object 1"/>
          <p:cNvGraphicFramePr>
            <a:graphicFrameLocks noChangeAspect="1"/>
          </p:cNvGraphicFramePr>
          <p:nvPr/>
        </p:nvGraphicFramePr>
        <p:xfrm>
          <a:off x="1112584" y="1445734"/>
          <a:ext cx="9731446" cy="47313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Document" r:id="rId4" imgW="11425069" imgH="5612337" progId="Word.Document.8">
                  <p:embed/>
                </p:oleObj>
              </mc:Choice>
              <mc:Fallback>
                <p:oleObj name="Document" r:id="rId4" imgW="11425069" imgH="561233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2584" y="1445734"/>
                        <a:ext cx="9731446" cy="473133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4537263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21533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46210" name="Rectangle 2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graphicFrame>
        <p:nvGraphicFramePr>
          <p:cNvPr id="28677" name="Object 2"/>
          <p:cNvGraphicFramePr>
            <a:graphicFrameLocks noChangeAspect="1"/>
          </p:cNvGraphicFramePr>
          <p:nvPr/>
        </p:nvGraphicFramePr>
        <p:xfrm>
          <a:off x="1074675" y="1559748"/>
          <a:ext cx="9717600" cy="4678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Document" r:id="rId5" imgW="11264542" imgH="5376882" progId="Word.Document.8">
                  <p:embed/>
                </p:oleObj>
              </mc:Choice>
              <mc:Fallback>
                <p:oleObj name="Document" r:id="rId5" imgW="11264542" imgH="537688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4675" y="1559748"/>
                        <a:ext cx="9717600" cy="467839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42243954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029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1088</Words>
  <Application>Microsoft Office PowerPoint</Application>
  <PresentationFormat>宽屏</PresentationFormat>
  <Paragraphs>145</Paragraphs>
  <Slides>18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MS Mincho</vt:lpstr>
      <vt:lpstr>宋体</vt:lpstr>
      <vt:lpstr>微软雅黑</vt:lpstr>
      <vt:lpstr>Arial</vt:lpstr>
      <vt:lpstr>Calibri</vt:lpstr>
      <vt:lpstr>Calibri Light</vt:lpstr>
      <vt:lpstr>Times New Roman</vt:lpstr>
      <vt:lpstr>Office 主题</vt:lpstr>
      <vt:lpstr>工作表</vt:lpstr>
      <vt:lpstr>Document</vt:lpstr>
      <vt:lpstr>PowerPoint 演示文稿</vt:lpstr>
      <vt:lpstr>PowerPoint 演示文稿</vt:lpstr>
      <vt:lpstr>热化学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热化学</dc:title>
  <dc:creator>oscarfox</dc:creator>
  <cp:lastModifiedBy>oscarfox</cp:lastModifiedBy>
  <cp:revision>10</cp:revision>
  <dcterms:created xsi:type="dcterms:W3CDTF">2017-11-21T01:04:32Z</dcterms:created>
  <dcterms:modified xsi:type="dcterms:W3CDTF">2017-11-22T04:05:31Z</dcterms:modified>
</cp:coreProperties>
</file>