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1299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8571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60572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2813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357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94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8785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11906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759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7352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0251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4049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8895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185646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9103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6679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7890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D91517F-24BF-40DB-ABF4-895265825389}" type="datetimeFigureOut">
              <a:rPr lang="zh-CN" altLang="en-US" smtClean="0"/>
              <a:t>2016/1/16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2D537E6-7AD3-4D7E-9275-8282BD7D46A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48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7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0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2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锐角三角函数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2800" b="1" dirty="0" smtClean="0">
                <a:latin typeface="黑体" panose="02010609060101010101" pitchFamily="49" charset="-122"/>
                <a:ea typeface="黑体" panose="02010609060101010101" pitchFamily="49" charset="-122"/>
              </a:rPr>
              <a:t>                        余弦与正切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70128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10696" y="469794"/>
            <a:ext cx="29546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知识回顾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988024" y="1555845"/>
            <a:ext cx="9012072" cy="3794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981810" y="1154263"/>
            <a:ext cx="1001828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20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如图，在</a:t>
            </a:r>
            <a:r>
              <a:rPr lang="en-US" altLang="zh-CN" sz="2800" b="1" dirty="0" err="1">
                <a:latin typeface="楷体_GB2312" pitchFamily="49" charset="-122"/>
                <a:ea typeface="楷体_GB2312" pitchFamily="49" charset="-122"/>
              </a:rPr>
              <a:t>Rt△</a:t>
            </a:r>
            <a:r>
              <a:rPr lang="en-US" altLang="zh-CN" sz="2800" b="1" i="1" dirty="0" err="1">
                <a:latin typeface="楷体_GB2312" pitchFamily="49" charset="-122"/>
                <a:ea typeface="楷体_GB2312" pitchFamily="49" charset="-122"/>
              </a:rPr>
              <a:t>ABC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中，∠</a:t>
            </a:r>
            <a:r>
              <a:rPr lang="en-US" altLang="zh-CN" sz="2800" b="1" i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90°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，我们把锐角</a:t>
            </a:r>
            <a:r>
              <a:rPr lang="en-US" altLang="zh-CN" sz="2800" b="1" i="1" dirty="0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的对边与斜边的比叫做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的正弦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（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sine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），记住</a:t>
            </a:r>
            <a:r>
              <a:rPr lang="en-US" altLang="zh-CN" sz="2800" b="1" dirty="0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sin</a:t>
            </a:r>
            <a:r>
              <a:rPr lang="en-US" altLang="zh-CN" sz="2800" b="1" i="1" dirty="0" err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en-US" altLang="zh-CN" sz="2800" b="1" dirty="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 dirty="0">
                <a:latin typeface="楷体_GB2312" pitchFamily="49" charset="-122"/>
                <a:ea typeface="楷体_GB2312" pitchFamily="49" charset="-122"/>
              </a:rPr>
              <a:t>即</a:t>
            </a:r>
          </a:p>
        </p:txBody>
      </p:sp>
      <p:grpSp>
        <p:nvGrpSpPr>
          <p:cNvPr id="7" name="Group 26"/>
          <p:cNvGrpSpPr>
            <a:grpSpLocks/>
          </p:cNvGrpSpPr>
          <p:nvPr/>
        </p:nvGrpSpPr>
        <p:grpSpPr bwMode="auto">
          <a:xfrm>
            <a:off x="8021140" y="2534514"/>
            <a:ext cx="2089150" cy="1836737"/>
            <a:chOff x="4150" y="1026"/>
            <a:chExt cx="1316" cy="1157"/>
          </a:xfrm>
        </p:grpSpPr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4150" y="1026"/>
              <a:ext cx="1315" cy="1152"/>
              <a:chOff x="1111" y="1434"/>
              <a:chExt cx="1269" cy="1043"/>
            </a:xfrm>
          </p:grpSpPr>
          <p:sp>
            <p:nvSpPr>
              <p:cNvPr id="13" name="AutoShape 9"/>
              <p:cNvSpPr>
                <a:spLocks noChangeArrowheads="1"/>
              </p:cNvSpPr>
              <p:nvPr/>
            </p:nvSpPr>
            <p:spPr bwMode="auto">
              <a:xfrm flipH="1">
                <a:off x="1337" y="1661"/>
                <a:ext cx="817" cy="635"/>
              </a:xfrm>
              <a:prstGeom prst="rtTriangle">
                <a:avLst/>
              </a:prstGeom>
              <a:noFill/>
              <a:ln w="28575">
                <a:solidFill>
                  <a:srgbClr val="0000FF"/>
                </a:solidFill>
                <a:miter lim="800000"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/>
              </a:p>
            </p:txBody>
          </p:sp>
          <p:sp>
            <p:nvSpPr>
              <p:cNvPr id="14" name="Text Box 10"/>
              <p:cNvSpPr txBox="1">
                <a:spLocks noChangeArrowheads="1"/>
              </p:cNvSpPr>
              <p:nvPr/>
            </p:nvSpPr>
            <p:spPr bwMode="auto">
              <a:xfrm>
                <a:off x="1111" y="2251"/>
                <a:ext cx="226" cy="2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5" name="Text Box 11"/>
              <p:cNvSpPr txBox="1">
                <a:spLocks noChangeArrowheads="1"/>
              </p:cNvSpPr>
              <p:nvPr/>
            </p:nvSpPr>
            <p:spPr bwMode="auto">
              <a:xfrm>
                <a:off x="2154" y="1434"/>
                <a:ext cx="226" cy="2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6" name="Text Box 12"/>
              <p:cNvSpPr txBox="1">
                <a:spLocks noChangeArrowheads="1"/>
              </p:cNvSpPr>
              <p:nvPr/>
            </p:nvSpPr>
            <p:spPr bwMode="auto">
              <a:xfrm>
                <a:off x="2063" y="2251"/>
                <a:ext cx="226" cy="22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algn="l"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algn="l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algn="l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algn="l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algn="l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</a:p>
            </p:txBody>
          </p:sp>
        </p:grpSp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4694" y="1298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5239" y="1616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4830" y="1933"/>
              <a:ext cx="227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12" name="Text Box 17"/>
            <p:cNvSpPr txBox="1">
              <a:spLocks noChangeArrowheads="1"/>
            </p:cNvSpPr>
            <p:nvPr/>
          </p:nvSpPr>
          <p:spPr bwMode="auto">
            <a:xfrm>
              <a:off x="4286" y="1480"/>
              <a:ext cx="52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>
                  <a:latin typeface="Times New Roman" panose="02020603050405020304" pitchFamily="18" charset="0"/>
                </a:rPr>
                <a:t>斜边</a:t>
              </a:r>
            </a:p>
          </p:txBody>
        </p:sp>
      </p:grpSp>
      <p:graphicFrame>
        <p:nvGraphicFramePr>
          <p:cNvPr id="1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0632429"/>
              </p:ext>
            </p:extLst>
          </p:nvPr>
        </p:nvGraphicFramePr>
        <p:xfrm>
          <a:off x="1551052" y="2521127"/>
          <a:ext cx="381635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公式" r:id="rId3" imgW="1447800" imgH="419100" progId="Equation.3">
                  <p:embed/>
                </p:oleObj>
              </mc:Choice>
              <mc:Fallback>
                <p:oleObj name="公式" r:id="rId3" imgW="14478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51052" y="2521127"/>
                        <a:ext cx="381635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 Box 4"/>
          <p:cNvSpPr txBox="1">
            <a:spLocks noChangeArrowheads="1"/>
          </p:cNvSpPr>
          <p:nvPr/>
        </p:nvSpPr>
        <p:spPr bwMode="auto">
          <a:xfrm>
            <a:off x="403266" y="3715990"/>
            <a:ext cx="4608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latin typeface="Times New Roman" panose="02020603050405020304" pitchFamily="18" charset="0"/>
              </a:rPr>
              <a:t>例如，当∠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</a:rPr>
              <a:t>30°</a:t>
            </a:r>
            <a:r>
              <a:rPr lang="zh-CN" altLang="en-US" sz="2400" b="1" dirty="0">
                <a:latin typeface="Times New Roman" panose="02020603050405020304" pitchFamily="18" charset="0"/>
              </a:rPr>
              <a:t>时，我们有</a:t>
            </a:r>
          </a:p>
        </p:txBody>
      </p:sp>
      <p:graphicFrame>
        <p:nvGraphicFramePr>
          <p:cNvPr id="1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719566"/>
              </p:ext>
            </p:extLst>
          </p:nvPr>
        </p:nvGraphicFramePr>
        <p:xfrm>
          <a:off x="4930430" y="3430611"/>
          <a:ext cx="295275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公式" r:id="rId5" imgW="1155700" imgH="393700" progId="Equation.3">
                  <p:embed/>
                </p:oleObj>
              </mc:Choice>
              <mc:Fallback>
                <p:oleObj name="公式" r:id="rId5" imgW="11557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0430" y="3430611"/>
                        <a:ext cx="295275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403266" y="4532956"/>
            <a:ext cx="367188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latin typeface="Times New Roman" panose="02020603050405020304" pitchFamily="18" charset="0"/>
              </a:rPr>
              <a:t>当∠</a:t>
            </a:r>
            <a:r>
              <a:rPr lang="en-US" altLang="zh-CN" sz="24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400" b="1" dirty="0">
                <a:latin typeface="Times New Roman" panose="02020603050405020304" pitchFamily="18" charset="0"/>
              </a:rPr>
              <a:t>＝</a:t>
            </a:r>
            <a:r>
              <a:rPr lang="en-US" altLang="zh-CN" sz="2400" b="1" dirty="0">
                <a:latin typeface="Times New Roman" panose="02020603050405020304" pitchFamily="18" charset="0"/>
              </a:rPr>
              <a:t>45°</a:t>
            </a:r>
            <a:r>
              <a:rPr lang="zh-CN" altLang="en-US" sz="2400" b="1" dirty="0">
                <a:latin typeface="Times New Roman" panose="02020603050405020304" pitchFamily="18" charset="0"/>
              </a:rPr>
              <a:t>时，我们有</a:t>
            </a:r>
          </a:p>
        </p:txBody>
      </p:sp>
      <p:graphicFrame>
        <p:nvGraphicFramePr>
          <p:cNvPr id="2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214782"/>
              </p:ext>
            </p:extLst>
          </p:nvPr>
        </p:nvGraphicFramePr>
        <p:xfrm>
          <a:off x="4075154" y="4363314"/>
          <a:ext cx="2881312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公式" r:id="rId7" imgW="1282700" imgH="431800" progId="Equation.3">
                  <p:embed/>
                </p:oleObj>
              </mc:Choice>
              <mc:Fallback>
                <p:oleObj name="公式" r:id="rId7" imgW="1282700" imgH="431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5154" y="4363314"/>
                        <a:ext cx="2881312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644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Rot="1" noChangeArrowheads="1"/>
          </p:cNvSpPr>
          <p:nvPr/>
        </p:nvSpPr>
        <p:spPr>
          <a:xfrm>
            <a:off x="1364279" y="1254623"/>
            <a:ext cx="8153400" cy="449897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857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20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8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6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SzPct val="115000"/>
              <a:buFont typeface="Arial"/>
              <a:buChar char="•"/>
              <a:defRPr sz="1400" kern="1200" cap="none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b="1" dirty="0" err="1" smtClean="0"/>
              <a:t>sinA</a:t>
            </a:r>
            <a:r>
              <a:rPr lang="zh-CN" altLang="en-US" b="1" dirty="0" smtClean="0"/>
              <a:t>是一个完整的符号，它表示∠</a:t>
            </a:r>
            <a:r>
              <a:rPr lang="en-US" altLang="zh-CN" b="1" dirty="0" smtClean="0"/>
              <a:t>A</a:t>
            </a:r>
            <a:r>
              <a:rPr lang="zh-CN" altLang="en-US" b="1" dirty="0" smtClean="0"/>
              <a:t>的正弦，记号里习惯省去角的符号“∠”；</a:t>
            </a:r>
          </a:p>
          <a:p>
            <a:pPr>
              <a:lnSpc>
                <a:spcPct val="150000"/>
              </a:lnSpc>
            </a:pPr>
            <a:r>
              <a:rPr lang="en-US" altLang="zh-CN" b="1" dirty="0" err="1" smtClean="0"/>
              <a:t>sinA</a:t>
            </a:r>
            <a:r>
              <a:rPr lang="zh-CN" altLang="en-US" b="1" dirty="0" smtClean="0"/>
              <a:t>没有单位，它表示一个比值，即直角三角形中∠</a:t>
            </a:r>
            <a:r>
              <a:rPr lang="en-US" altLang="zh-CN" b="1" dirty="0" smtClean="0"/>
              <a:t>A</a:t>
            </a:r>
            <a:r>
              <a:rPr lang="zh-CN" altLang="en-US" b="1" dirty="0" smtClean="0"/>
              <a:t>的对边与斜边的比；</a:t>
            </a:r>
          </a:p>
          <a:p>
            <a:pPr>
              <a:lnSpc>
                <a:spcPct val="150000"/>
              </a:lnSpc>
            </a:pPr>
            <a:r>
              <a:rPr lang="en-US" altLang="zh-CN" b="1" dirty="0" err="1" smtClean="0"/>
              <a:t>sinA</a:t>
            </a:r>
            <a:r>
              <a:rPr lang="zh-CN" altLang="en-US" b="1" dirty="0" smtClean="0"/>
              <a:t>不表示“</a:t>
            </a:r>
            <a:r>
              <a:rPr lang="en-US" altLang="zh-CN" b="1" dirty="0" smtClean="0"/>
              <a:t>sin”</a:t>
            </a:r>
            <a:r>
              <a:rPr lang="zh-CN" altLang="en-US" b="1" dirty="0" smtClean="0"/>
              <a:t>乘以“</a:t>
            </a:r>
            <a:r>
              <a:rPr lang="en-US" altLang="zh-CN" b="1" dirty="0" smtClean="0"/>
              <a:t>A”</a:t>
            </a:r>
            <a:r>
              <a:rPr lang="zh-CN" altLang="en-US" b="1" dirty="0" smtClean="0"/>
              <a:t>。</a:t>
            </a:r>
            <a:endParaRPr lang="zh-CN" altLang="en-US" b="1" dirty="0" smtClean="0"/>
          </a:p>
        </p:txBody>
      </p:sp>
      <p:sp>
        <p:nvSpPr>
          <p:cNvPr id="5" name="矩形 4"/>
          <p:cNvSpPr/>
          <p:nvPr/>
        </p:nvSpPr>
        <p:spPr>
          <a:xfrm>
            <a:off x="1193330" y="497090"/>
            <a:ext cx="227177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注意：</a:t>
            </a:r>
            <a:endParaRPr lang="zh-CN" alt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96264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01452" y="751172"/>
            <a:ext cx="1032619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1 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如图，在</a:t>
            </a:r>
            <a:r>
              <a:rPr lang="en-US" altLang="zh-CN" sz="3600" dirty="0" err="1">
                <a:latin typeface="楷体_GB2312" pitchFamily="49" charset="-122"/>
                <a:ea typeface="楷体_GB2312" pitchFamily="49" charset="-122"/>
              </a:rPr>
              <a:t>Rt△</a:t>
            </a:r>
            <a:r>
              <a:rPr lang="en-US" altLang="zh-CN" sz="3600" i="1" dirty="0" err="1">
                <a:latin typeface="楷体_GB2312" pitchFamily="49" charset="-122"/>
                <a:ea typeface="楷体_GB2312" pitchFamily="49" charset="-122"/>
              </a:rPr>
              <a:t>ABC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中，∠</a:t>
            </a:r>
            <a:r>
              <a:rPr lang="en-US" altLang="zh-CN" sz="3600" i="1" dirty="0">
                <a:latin typeface="楷体_GB2312" pitchFamily="49" charset="-122"/>
                <a:ea typeface="楷体_GB2312" pitchFamily="49" charset="-122"/>
              </a:rPr>
              <a:t>C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＝</a:t>
            </a:r>
            <a:r>
              <a:rPr lang="en-US" altLang="zh-CN" sz="3600" dirty="0">
                <a:latin typeface="楷体_GB2312" pitchFamily="49" charset="-122"/>
                <a:ea typeface="楷体_GB2312" pitchFamily="49" charset="-122"/>
              </a:rPr>
              <a:t>90°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，求</a:t>
            </a:r>
            <a:r>
              <a:rPr lang="en-US" altLang="zh-CN" sz="3600" dirty="0" err="1">
                <a:latin typeface="楷体_GB2312" pitchFamily="49" charset="-122"/>
                <a:ea typeface="楷体_GB2312" pitchFamily="49" charset="-122"/>
              </a:rPr>
              <a:t>sin</a:t>
            </a:r>
            <a:r>
              <a:rPr lang="en-US" altLang="zh-CN" sz="3600" i="1" dirty="0" err="1">
                <a:latin typeface="楷体_GB2312" pitchFamily="49" charset="-122"/>
                <a:ea typeface="楷体_GB2312" pitchFamily="49" charset="-122"/>
              </a:rPr>
              <a:t>A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和</a:t>
            </a:r>
            <a:r>
              <a:rPr lang="en-US" altLang="zh-CN" sz="3600" dirty="0" err="1">
                <a:latin typeface="楷体_GB2312" pitchFamily="49" charset="-122"/>
                <a:ea typeface="楷体_GB2312" pitchFamily="49" charset="-122"/>
              </a:rPr>
              <a:t>sin</a:t>
            </a:r>
            <a:r>
              <a:rPr lang="en-US" altLang="zh-CN" sz="3600" i="1" dirty="0" err="1"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sz="3600" dirty="0">
                <a:latin typeface="楷体_GB2312" pitchFamily="49" charset="-122"/>
                <a:ea typeface="楷体_GB2312" pitchFamily="49" charset="-122"/>
              </a:rPr>
              <a:t>的值．</a:t>
            </a:r>
          </a:p>
        </p:txBody>
      </p:sp>
      <p:grpSp>
        <p:nvGrpSpPr>
          <p:cNvPr id="5" name="Group 21"/>
          <p:cNvGrpSpPr>
            <a:grpSpLocks/>
          </p:cNvGrpSpPr>
          <p:nvPr/>
        </p:nvGrpSpPr>
        <p:grpSpPr bwMode="auto">
          <a:xfrm>
            <a:off x="8336769" y="1346484"/>
            <a:ext cx="2828925" cy="2678113"/>
            <a:chOff x="476" y="1344"/>
            <a:chExt cx="1782" cy="1687"/>
          </a:xfrm>
        </p:grpSpPr>
        <p:sp>
          <p:nvSpPr>
            <p:cNvPr id="6" name="AutoShape 3"/>
            <p:cNvSpPr>
              <a:spLocks noChangeArrowheads="1"/>
            </p:cNvSpPr>
            <p:nvPr/>
          </p:nvSpPr>
          <p:spPr bwMode="auto">
            <a:xfrm flipH="1">
              <a:off x="793" y="1570"/>
              <a:ext cx="1089" cy="862"/>
            </a:xfrm>
            <a:prstGeom prst="rtTriangle">
              <a:avLst/>
            </a:prstGeom>
            <a:noFill/>
            <a:ln w="28575">
              <a:solidFill>
                <a:srgbClr val="0000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7" name="Text Box 4"/>
            <p:cNvSpPr txBox="1">
              <a:spLocks noChangeArrowheads="1"/>
            </p:cNvSpPr>
            <p:nvPr/>
          </p:nvSpPr>
          <p:spPr bwMode="auto">
            <a:xfrm>
              <a:off x="476" y="2387"/>
              <a:ext cx="22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8" name="Text Box 5"/>
            <p:cNvSpPr txBox="1">
              <a:spLocks noChangeArrowheads="1"/>
            </p:cNvSpPr>
            <p:nvPr/>
          </p:nvSpPr>
          <p:spPr bwMode="auto">
            <a:xfrm>
              <a:off x="1927" y="1344"/>
              <a:ext cx="22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9" name="Text Box 6"/>
            <p:cNvSpPr txBox="1">
              <a:spLocks noChangeArrowheads="1"/>
            </p:cNvSpPr>
            <p:nvPr/>
          </p:nvSpPr>
          <p:spPr bwMode="auto">
            <a:xfrm>
              <a:off x="1927" y="2296"/>
              <a:ext cx="22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791" y="2341"/>
              <a:ext cx="91" cy="91"/>
            </a:xfrm>
            <a:custGeom>
              <a:avLst/>
              <a:gdLst>
                <a:gd name="T0" fmla="*/ 91 w 91"/>
                <a:gd name="T1" fmla="*/ 0 h 91"/>
                <a:gd name="T2" fmla="*/ 0 w 91"/>
                <a:gd name="T3" fmla="*/ 0 h 91"/>
                <a:gd name="T4" fmla="*/ 0 w 91"/>
                <a:gd name="T5" fmla="*/ 91 h 9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91" h="91">
                  <a:moveTo>
                    <a:pt x="91" y="0"/>
                  </a:moveTo>
                  <a:lnTo>
                    <a:pt x="0" y="0"/>
                  </a:lnTo>
                  <a:lnTo>
                    <a:pt x="0" y="91"/>
                  </a:ln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Text Box 8"/>
            <p:cNvSpPr txBox="1">
              <a:spLocks noChangeArrowheads="1"/>
            </p:cNvSpPr>
            <p:nvPr/>
          </p:nvSpPr>
          <p:spPr bwMode="auto">
            <a:xfrm>
              <a:off x="2109" y="1797"/>
              <a:ext cx="149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>
                  <a:latin typeface="Times New Roman" panose="02020603050405020304" pitchFamily="18" charset="0"/>
                </a:rPr>
                <a:t>3</a:t>
              </a:r>
            </a:p>
          </p:txBody>
        </p:sp>
        <p:sp>
          <p:nvSpPr>
            <p:cNvPr id="12" name="Text Box 9"/>
            <p:cNvSpPr txBox="1">
              <a:spLocks noChangeArrowheads="1"/>
            </p:cNvSpPr>
            <p:nvPr/>
          </p:nvSpPr>
          <p:spPr bwMode="auto">
            <a:xfrm>
              <a:off x="1156" y="2478"/>
              <a:ext cx="182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>
                  <a:latin typeface="Times New Roman" panose="02020603050405020304" pitchFamily="18" charset="0"/>
                </a:rPr>
                <a:t>4</a:t>
              </a:r>
            </a:p>
          </p:txBody>
        </p:sp>
        <p:sp>
          <p:nvSpPr>
            <p:cNvPr id="13" name="Text Box 19"/>
            <p:cNvSpPr txBox="1">
              <a:spLocks noChangeArrowheads="1"/>
            </p:cNvSpPr>
            <p:nvPr/>
          </p:nvSpPr>
          <p:spPr bwMode="auto">
            <a:xfrm>
              <a:off x="975" y="2704"/>
              <a:ext cx="54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endParaRPr lang="zh-CN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848531" y="3471697"/>
            <a:ext cx="9144001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 smtClean="0">
                <a:latin typeface="楷体_GB2312" pitchFamily="49" charset="-122"/>
                <a:ea typeface="楷体_GB2312" pitchFamily="49" charset="-122"/>
              </a:rPr>
              <a:t>例</a:t>
            </a:r>
            <a:r>
              <a:rPr lang="en-US" altLang="zh-CN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dirty="0" smtClean="0"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如图，在△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ABC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中， 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AB=BC=5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，</a:t>
            </a:r>
            <a:r>
              <a:rPr lang="en-US" altLang="zh-CN" dirty="0" err="1">
                <a:latin typeface="楷体_GB2312" pitchFamily="49" charset="-122"/>
                <a:ea typeface="楷体_GB2312" pitchFamily="49" charset="-122"/>
              </a:rPr>
              <a:t>sinA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=4/5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， 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    求△</a:t>
            </a:r>
            <a:r>
              <a:rPr lang="en-US" altLang="zh-CN" dirty="0">
                <a:latin typeface="楷体_GB2312" pitchFamily="49" charset="-122"/>
                <a:ea typeface="楷体_GB2312" pitchFamily="49" charset="-122"/>
              </a:rPr>
              <a:t>ABC </a:t>
            </a:r>
            <a:r>
              <a:rPr lang="zh-CN" altLang="en-US" dirty="0">
                <a:latin typeface="楷体_GB2312" pitchFamily="49" charset="-122"/>
                <a:ea typeface="楷体_GB2312" pitchFamily="49" charset="-122"/>
              </a:rPr>
              <a:t>的面积。</a:t>
            </a:r>
          </a:p>
        </p:txBody>
      </p:sp>
      <p:grpSp>
        <p:nvGrpSpPr>
          <p:cNvPr id="15" name="Group 12"/>
          <p:cNvGrpSpPr>
            <a:grpSpLocks/>
          </p:cNvGrpSpPr>
          <p:nvPr/>
        </p:nvGrpSpPr>
        <p:grpSpPr bwMode="auto">
          <a:xfrm>
            <a:off x="8695544" y="3556284"/>
            <a:ext cx="2757488" cy="2520950"/>
            <a:chOff x="3055" y="527"/>
            <a:chExt cx="1847" cy="1341"/>
          </a:xfrm>
        </p:grpSpPr>
        <p:sp>
          <p:nvSpPr>
            <p:cNvPr id="16" name="Line 4"/>
            <p:cNvSpPr>
              <a:spLocks noChangeShapeType="1"/>
            </p:cNvSpPr>
            <p:nvPr/>
          </p:nvSpPr>
          <p:spPr bwMode="auto">
            <a:xfrm flipH="1">
              <a:off x="3243" y="754"/>
              <a:ext cx="726" cy="10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Line 5"/>
            <p:cNvSpPr>
              <a:spLocks noChangeShapeType="1"/>
            </p:cNvSpPr>
            <p:nvPr/>
          </p:nvSpPr>
          <p:spPr bwMode="auto">
            <a:xfrm>
              <a:off x="3969" y="754"/>
              <a:ext cx="771" cy="10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Line 6"/>
            <p:cNvSpPr>
              <a:spLocks noChangeShapeType="1"/>
            </p:cNvSpPr>
            <p:nvPr/>
          </p:nvSpPr>
          <p:spPr bwMode="auto">
            <a:xfrm>
              <a:off x="3243" y="1842"/>
              <a:ext cx="1497" cy="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Text Box 7"/>
            <p:cNvSpPr txBox="1">
              <a:spLocks noChangeArrowheads="1"/>
            </p:cNvSpPr>
            <p:nvPr/>
          </p:nvSpPr>
          <p:spPr bwMode="auto">
            <a:xfrm>
              <a:off x="3827" y="527"/>
              <a:ext cx="225" cy="34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/>
                <a:t>A</a:t>
              </a: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en-US" altLang="zh-CN" sz="1800"/>
            </a:p>
          </p:txBody>
        </p:sp>
        <p:sp>
          <p:nvSpPr>
            <p:cNvPr id="20" name="Text Box 8"/>
            <p:cNvSpPr txBox="1">
              <a:spLocks noChangeArrowheads="1"/>
            </p:cNvSpPr>
            <p:nvPr/>
          </p:nvSpPr>
          <p:spPr bwMode="auto">
            <a:xfrm>
              <a:off x="3055" y="1661"/>
              <a:ext cx="225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/>
                <a:t>B</a:t>
              </a:r>
            </a:p>
          </p:txBody>
        </p:sp>
        <p:sp>
          <p:nvSpPr>
            <p:cNvPr id="21" name="Text Box 9"/>
            <p:cNvSpPr txBox="1">
              <a:spLocks noChangeArrowheads="1"/>
            </p:cNvSpPr>
            <p:nvPr/>
          </p:nvSpPr>
          <p:spPr bwMode="auto">
            <a:xfrm>
              <a:off x="4668" y="1673"/>
              <a:ext cx="234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/>
                <a:t>C</a:t>
              </a:r>
            </a:p>
          </p:txBody>
        </p:sp>
        <p:sp>
          <p:nvSpPr>
            <p:cNvPr id="22" name="Text Box 10"/>
            <p:cNvSpPr txBox="1">
              <a:spLocks noChangeArrowheads="1"/>
            </p:cNvSpPr>
            <p:nvPr/>
          </p:nvSpPr>
          <p:spPr bwMode="auto">
            <a:xfrm>
              <a:off x="3411" y="1084"/>
              <a:ext cx="208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/>
                <a:t>5</a:t>
              </a:r>
            </a:p>
          </p:txBody>
        </p:sp>
        <p:sp>
          <p:nvSpPr>
            <p:cNvPr id="23" name="Text Box 11"/>
            <p:cNvSpPr txBox="1">
              <a:spLocks noChangeArrowheads="1"/>
            </p:cNvSpPr>
            <p:nvPr/>
          </p:nvSpPr>
          <p:spPr bwMode="auto">
            <a:xfrm>
              <a:off x="4326" y="1071"/>
              <a:ext cx="208" cy="1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FF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en-US" altLang="zh-CN" sz="1800"/>
                <a:t>5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99495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>
            <a:spLocks noGrp="1" noChangeArrowheads="1"/>
          </p:cNvSpPr>
          <p:nvPr>
            <p:ph sz="half" idx="1"/>
          </p:nvPr>
        </p:nvSpPr>
        <p:spPr>
          <a:xfrm>
            <a:off x="853648" y="767332"/>
            <a:ext cx="10255629" cy="1569660"/>
          </a:xfrm>
        </p:spPr>
        <p:txBody>
          <a:bodyPr wrap="square">
            <a:spAutoFit/>
          </a:bodyPr>
          <a:lstStyle/>
          <a:p>
            <a:pPr marL="0" indent="0" eaLnBrk="1" hangingPunct="1">
              <a:lnSpc>
                <a:spcPct val="150000"/>
              </a:lnSpc>
              <a:spcBef>
                <a:spcPct val="50000"/>
              </a:spcBef>
              <a:buFontTx/>
              <a:buNone/>
            </a:pP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、已知在</a:t>
            </a:r>
            <a:r>
              <a:rPr lang="en-US" altLang="zh-CN" sz="3200" b="1" dirty="0" err="1" smtClean="0">
                <a:latin typeface="楷体_GB2312" pitchFamily="49" charset="-122"/>
                <a:ea typeface="楷体_GB2312" pitchFamily="49" charset="-122"/>
              </a:rPr>
              <a:t>Rt△ABC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中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,∠C=90</a:t>
            </a:r>
            <a:r>
              <a:rPr lang="en-US" altLang="zh-CN" sz="3200" b="1" baseline="30000" dirty="0" smtClean="0">
                <a:latin typeface="楷体_GB2312" pitchFamily="49" charset="-122"/>
                <a:ea typeface="楷体_GB2312" pitchFamily="49" charset="-122"/>
              </a:rPr>
              <a:t>0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,D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是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BC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中点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,DE⊥AB,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垂足为</a:t>
            </a:r>
            <a:r>
              <a:rPr lang="en-US" altLang="zh-CN" sz="3200" b="1" dirty="0" err="1" smtClean="0">
                <a:latin typeface="楷体_GB2312" pitchFamily="49" charset="-122"/>
                <a:ea typeface="楷体_GB2312" pitchFamily="49" charset="-122"/>
              </a:rPr>
              <a:t>E,sin∠BDE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=   ,AE=7,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求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DE</a:t>
            </a:r>
            <a:r>
              <a:rPr lang="zh-CN" altLang="en-US" sz="3200" b="1" dirty="0" smtClean="0">
                <a:latin typeface="楷体_GB2312" pitchFamily="49" charset="-122"/>
                <a:ea typeface="楷体_GB2312" pitchFamily="49" charset="-122"/>
              </a:rPr>
              <a:t>的长</a:t>
            </a:r>
            <a:r>
              <a:rPr lang="en-US" altLang="zh-CN" sz="3200" b="1" dirty="0" smtClean="0">
                <a:latin typeface="楷体_GB2312" pitchFamily="49" charset="-122"/>
                <a:ea typeface="楷体_GB2312" pitchFamily="49" charset="-122"/>
              </a:rPr>
              <a:t>.</a:t>
            </a:r>
          </a:p>
        </p:txBody>
      </p:sp>
      <p:graphicFrame>
        <p:nvGraphicFramePr>
          <p:cNvPr id="5" name="对象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98890327"/>
              </p:ext>
            </p:extLst>
          </p:nvPr>
        </p:nvGraphicFramePr>
        <p:xfrm>
          <a:off x="3661059" y="1292854"/>
          <a:ext cx="515155" cy="13289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Equation" r:id="rId3" imgW="152334" imgH="393529" progId="Equation.DSMT4">
                  <p:embed/>
                </p:oleObj>
              </mc:Choice>
              <mc:Fallback>
                <p:oleObj name="Equation" r:id="rId3" imgW="152334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61059" y="1292854"/>
                        <a:ext cx="515155" cy="13289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283397" y="2336992"/>
            <a:ext cx="3743325" cy="2824163"/>
            <a:chOff x="204" y="1298"/>
            <a:chExt cx="2358" cy="1779"/>
          </a:xfrm>
        </p:grpSpPr>
        <p:sp>
          <p:nvSpPr>
            <p:cNvPr id="7" name="AutoShape 6"/>
            <p:cNvSpPr>
              <a:spLocks noChangeArrowheads="1"/>
            </p:cNvSpPr>
            <p:nvPr/>
          </p:nvSpPr>
          <p:spPr bwMode="auto">
            <a:xfrm rot="-5400000">
              <a:off x="748" y="1207"/>
              <a:ext cx="1157" cy="1883"/>
            </a:xfrm>
            <a:prstGeom prst="rtTriangl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endParaRPr lang="zh-CN" altLang="en-US" sz="1800"/>
            </a:p>
          </p:txBody>
        </p:sp>
        <p:sp>
          <p:nvSpPr>
            <p:cNvPr id="8" name="Line 7"/>
            <p:cNvSpPr>
              <a:spLocks noChangeShapeType="1"/>
            </p:cNvSpPr>
            <p:nvPr/>
          </p:nvSpPr>
          <p:spPr bwMode="auto">
            <a:xfrm flipH="1" flipV="1">
              <a:off x="1111" y="2296"/>
              <a:ext cx="226" cy="43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Text Box 8"/>
            <p:cNvSpPr txBox="1">
              <a:spLocks noChangeArrowheads="1"/>
            </p:cNvSpPr>
            <p:nvPr/>
          </p:nvSpPr>
          <p:spPr bwMode="auto">
            <a:xfrm>
              <a:off x="2154" y="1298"/>
              <a:ext cx="3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/>
                <a:t>A</a:t>
              </a:r>
            </a:p>
          </p:txBody>
        </p:sp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204" y="2659"/>
              <a:ext cx="3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/>
                <a:t>B</a:t>
              </a:r>
            </a:p>
          </p:txBody>
        </p:sp>
        <p:sp>
          <p:nvSpPr>
            <p:cNvPr id="11" name="Text Box 10"/>
            <p:cNvSpPr txBox="1">
              <a:spLocks noChangeArrowheads="1"/>
            </p:cNvSpPr>
            <p:nvPr/>
          </p:nvSpPr>
          <p:spPr bwMode="auto">
            <a:xfrm>
              <a:off x="2290" y="2568"/>
              <a:ext cx="27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/>
                <a:t>C</a:t>
              </a:r>
            </a:p>
          </p:txBody>
        </p:sp>
        <p:sp>
          <p:nvSpPr>
            <p:cNvPr id="12" name="Text Box 11"/>
            <p:cNvSpPr txBox="1">
              <a:spLocks noChangeArrowheads="1"/>
            </p:cNvSpPr>
            <p:nvPr/>
          </p:nvSpPr>
          <p:spPr bwMode="auto">
            <a:xfrm>
              <a:off x="1247" y="2750"/>
              <a:ext cx="3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/>
                <a:t>D</a:t>
              </a:r>
            </a:p>
          </p:txBody>
        </p:sp>
        <p:sp>
          <p:nvSpPr>
            <p:cNvPr id="13" name="Text Box 12"/>
            <p:cNvSpPr txBox="1">
              <a:spLocks noChangeArrowheads="1"/>
            </p:cNvSpPr>
            <p:nvPr/>
          </p:nvSpPr>
          <p:spPr bwMode="auto">
            <a:xfrm>
              <a:off x="884" y="1933"/>
              <a:ext cx="36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800" b="1"/>
                <a:t>E</a:t>
              </a: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1020" y="2341"/>
              <a:ext cx="46" cy="91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Line 14"/>
            <p:cNvSpPr>
              <a:spLocks noChangeShapeType="1"/>
            </p:cNvSpPr>
            <p:nvPr/>
          </p:nvSpPr>
          <p:spPr bwMode="auto">
            <a:xfrm flipV="1">
              <a:off x="1066" y="2387"/>
              <a:ext cx="90" cy="4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9475881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55677" y="604250"/>
            <a:ext cx="862083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</a:rPr>
              <a:t>当锐角</a:t>
            </a: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确定时，∠</a:t>
            </a:r>
            <a:r>
              <a:rPr lang="en-US" altLang="zh-CN" sz="2800" b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的对边与斜边的比就随之确定。此时，其他边之间的比是否也随之确定？为什么？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971290" y="2651907"/>
            <a:ext cx="640873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000" b="1" dirty="0">
                <a:latin typeface="Times New Roman" panose="02020603050405020304" pitchFamily="18" charset="0"/>
              </a:rPr>
              <a:t>  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如图，在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Rt△</a:t>
            </a:r>
            <a:r>
              <a:rPr lang="en-US" altLang="zh-CN" sz="2800" b="1" i="1" dirty="0" err="1">
                <a:latin typeface="Times New Roman" panose="02020603050405020304" pitchFamily="18" charset="0"/>
              </a:rPr>
              <a:t>ABC</a:t>
            </a:r>
            <a:r>
              <a:rPr lang="zh-CN" altLang="en-US" sz="2800" b="1" dirty="0">
                <a:latin typeface="Times New Roman" panose="02020603050405020304" pitchFamily="18" charset="0"/>
              </a:rPr>
              <a:t>中，∠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dirty="0">
                <a:latin typeface="Times New Roman" panose="02020603050405020304" pitchFamily="18" charset="0"/>
              </a:rPr>
              <a:t>90°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</a:p>
        </p:txBody>
      </p:sp>
      <p:graphicFrame>
        <p:nvGraphicFramePr>
          <p:cNvPr id="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5593193"/>
              </p:ext>
            </p:extLst>
          </p:nvPr>
        </p:nvGraphicFramePr>
        <p:xfrm>
          <a:off x="1783070" y="4787515"/>
          <a:ext cx="3883025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5" name="公式" r:id="rId3" imgW="1473200" imgH="419100" progId="Equation.3">
                  <p:embed/>
                </p:oleObj>
              </mc:Choice>
              <mc:Fallback>
                <p:oleObj name="公式" r:id="rId3" imgW="14732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3070" y="4787515"/>
                        <a:ext cx="3883025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29"/>
          <p:cNvGrpSpPr>
            <a:grpSpLocks/>
          </p:cNvGrpSpPr>
          <p:nvPr/>
        </p:nvGrpSpPr>
        <p:grpSpPr bwMode="auto">
          <a:xfrm>
            <a:off x="8534399" y="3888212"/>
            <a:ext cx="2592388" cy="1762125"/>
            <a:chOff x="3969" y="845"/>
            <a:chExt cx="1633" cy="1111"/>
          </a:xfrm>
        </p:grpSpPr>
        <p:grpSp>
          <p:nvGrpSpPr>
            <p:cNvPr id="8" name="Group 8"/>
            <p:cNvGrpSpPr>
              <a:grpSpLocks/>
            </p:cNvGrpSpPr>
            <p:nvPr/>
          </p:nvGrpSpPr>
          <p:grpSpPr bwMode="auto">
            <a:xfrm>
              <a:off x="3969" y="845"/>
              <a:ext cx="1269" cy="1067"/>
              <a:chOff x="1111" y="1434"/>
              <a:chExt cx="1269" cy="1067"/>
            </a:xfrm>
          </p:grpSpPr>
          <p:sp>
            <p:nvSpPr>
              <p:cNvPr id="12" name="AutoShape 9"/>
              <p:cNvSpPr>
                <a:spLocks noChangeArrowheads="1"/>
              </p:cNvSpPr>
              <p:nvPr/>
            </p:nvSpPr>
            <p:spPr bwMode="auto">
              <a:xfrm flipH="1">
                <a:off x="1337" y="1661"/>
                <a:ext cx="817" cy="635"/>
              </a:xfrm>
              <a:prstGeom prst="rtTriangle">
                <a:avLst/>
              </a:prstGeom>
              <a:noFill/>
              <a:ln w="28575">
                <a:solidFill>
                  <a:srgbClr val="0000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3" name="Text Box 10"/>
              <p:cNvSpPr txBox="1">
                <a:spLocks noChangeArrowheads="1"/>
              </p:cNvSpPr>
              <p:nvPr/>
            </p:nvSpPr>
            <p:spPr bwMode="auto">
              <a:xfrm>
                <a:off x="1111" y="2251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4" name="Text Box 11"/>
              <p:cNvSpPr txBox="1">
                <a:spLocks noChangeArrowheads="1"/>
              </p:cNvSpPr>
              <p:nvPr/>
            </p:nvSpPr>
            <p:spPr bwMode="auto">
              <a:xfrm>
                <a:off x="2154" y="1434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5" name="Text Box 12"/>
              <p:cNvSpPr txBox="1">
                <a:spLocks noChangeArrowheads="1"/>
              </p:cNvSpPr>
              <p:nvPr/>
            </p:nvSpPr>
            <p:spPr bwMode="auto">
              <a:xfrm>
                <a:off x="2063" y="2251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</a:p>
            </p:txBody>
          </p:sp>
        </p:grpSp>
        <p:sp>
          <p:nvSpPr>
            <p:cNvPr id="9" name="Text Box 13"/>
            <p:cNvSpPr txBox="1">
              <a:spLocks noChangeArrowheads="1"/>
            </p:cNvSpPr>
            <p:nvPr/>
          </p:nvSpPr>
          <p:spPr bwMode="auto">
            <a:xfrm>
              <a:off x="4150" y="1162"/>
              <a:ext cx="63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斜边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10" name="Text Box 14"/>
            <p:cNvSpPr txBox="1">
              <a:spLocks noChangeArrowheads="1"/>
            </p:cNvSpPr>
            <p:nvPr/>
          </p:nvSpPr>
          <p:spPr bwMode="auto">
            <a:xfrm>
              <a:off x="4967" y="1253"/>
              <a:ext cx="63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对边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1" name="Text Box 15"/>
            <p:cNvSpPr txBox="1">
              <a:spLocks noChangeArrowheads="1"/>
            </p:cNvSpPr>
            <p:nvPr/>
          </p:nvSpPr>
          <p:spPr bwMode="auto">
            <a:xfrm>
              <a:off x="4332" y="1706"/>
              <a:ext cx="59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邻边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</p:grpSp>
      <p:sp>
        <p:nvSpPr>
          <p:cNvPr id="16" name="Rectangle 26"/>
          <p:cNvSpPr>
            <a:spLocks noChangeArrowheads="1"/>
          </p:cNvSpPr>
          <p:nvPr/>
        </p:nvSpPr>
        <p:spPr bwMode="auto">
          <a:xfrm>
            <a:off x="1379193" y="3380722"/>
            <a:ext cx="7199312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★</a:t>
            </a:r>
            <a:r>
              <a:rPr lang="zh-CN" altLang="en-US" sz="2800" b="1" dirty="0">
                <a:latin typeface="Times New Roman" panose="02020603050405020304" pitchFamily="18" charset="0"/>
              </a:rPr>
              <a:t>我们把锐角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的邻边与斜边的比叫做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余弦</a:t>
            </a: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cosine</a:t>
            </a:r>
            <a:r>
              <a:rPr lang="zh-CN" altLang="en-US" sz="2800" b="1" dirty="0">
                <a:latin typeface="Times New Roman" panose="02020603050405020304" pitchFamily="18" charset="0"/>
              </a:rPr>
              <a:t>），记作</a:t>
            </a:r>
            <a:r>
              <a:rPr lang="en-US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cos</a:t>
            </a:r>
            <a:r>
              <a:rPr lang="en-US" altLang="zh-CN" sz="2800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Times New Roman" panose="02020603050405020304" pitchFamily="18" charset="0"/>
              </a:rPr>
              <a:t>  即</a:t>
            </a:r>
          </a:p>
        </p:txBody>
      </p:sp>
    </p:spTree>
    <p:extLst>
      <p:ext uri="{BB962C8B-B14F-4D97-AF65-F5344CB8AC3E}">
        <p14:creationId xmlns:p14="http://schemas.microsoft.com/office/powerpoint/2010/main" val="113682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7"/>
          <p:cNvSpPr>
            <a:spLocks noChangeArrowheads="1"/>
          </p:cNvSpPr>
          <p:nvPr/>
        </p:nvSpPr>
        <p:spPr bwMode="auto">
          <a:xfrm>
            <a:off x="1369256" y="1289073"/>
            <a:ext cx="7920038" cy="116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★</a:t>
            </a:r>
            <a:r>
              <a:rPr lang="zh-CN" altLang="en-US" sz="2800" b="1" dirty="0">
                <a:latin typeface="Times New Roman" panose="02020603050405020304" pitchFamily="18" charset="0"/>
              </a:rPr>
              <a:t>我们把锐角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latin typeface="Times New Roman" panose="02020603050405020304" pitchFamily="18" charset="0"/>
              </a:rPr>
              <a:t>的对边与邻边的比叫做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的</a:t>
            </a:r>
          </a:p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    正切</a:t>
            </a:r>
            <a:r>
              <a:rPr lang="zh-CN" altLang="en-US" sz="2800" b="1" dirty="0">
                <a:latin typeface="Times New Roman" panose="02020603050405020304" pitchFamily="18" charset="0"/>
              </a:rPr>
              <a:t>（</a:t>
            </a:r>
            <a:r>
              <a:rPr lang="en-US" altLang="zh-CN" sz="2800" b="1" dirty="0">
                <a:latin typeface="Times New Roman" panose="02020603050405020304" pitchFamily="18" charset="0"/>
              </a:rPr>
              <a:t>tangent</a:t>
            </a:r>
            <a:r>
              <a:rPr lang="zh-CN" altLang="en-US" sz="2800" b="1" dirty="0">
                <a:latin typeface="Times New Roman" panose="02020603050405020304" pitchFamily="18" charset="0"/>
              </a:rPr>
              <a:t>），记作</a:t>
            </a:r>
            <a:r>
              <a:rPr lang="en-US" altLang="zh-CN" sz="2800" b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tan</a:t>
            </a:r>
            <a:r>
              <a:rPr lang="en-US" altLang="zh-CN" sz="2800" b="1" i="1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i="1" dirty="0">
                <a:solidFill>
                  <a:srgbClr val="FF0000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latin typeface="Times New Roman" panose="02020603050405020304" pitchFamily="18" charset="0"/>
              </a:rPr>
              <a:t>  即</a:t>
            </a:r>
          </a:p>
        </p:txBody>
      </p:sp>
      <p:graphicFrame>
        <p:nvGraphicFramePr>
          <p:cNvPr id="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925534"/>
              </p:ext>
            </p:extLst>
          </p:nvPr>
        </p:nvGraphicFramePr>
        <p:xfrm>
          <a:off x="1634841" y="2376085"/>
          <a:ext cx="3883025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9" name="公式" r:id="rId3" imgW="1473200" imgH="419100" progId="Equation.3">
                  <p:embed/>
                </p:oleObj>
              </mc:Choice>
              <mc:Fallback>
                <p:oleObj name="公式" r:id="rId3" imgW="14732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4841" y="2376085"/>
                        <a:ext cx="3883025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7519325" y="2451052"/>
            <a:ext cx="2592387" cy="1763712"/>
            <a:chOff x="3969" y="845"/>
            <a:chExt cx="1633" cy="1111"/>
          </a:xfrm>
        </p:grpSpPr>
        <p:grpSp>
          <p:nvGrpSpPr>
            <p:cNvPr id="7" name="Group 8"/>
            <p:cNvGrpSpPr>
              <a:grpSpLocks/>
            </p:cNvGrpSpPr>
            <p:nvPr/>
          </p:nvGrpSpPr>
          <p:grpSpPr bwMode="auto">
            <a:xfrm>
              <a:off x="3969" y="845"/>
              <a:ext cx="1269" cy="1067"/>
              <a:chOff x="1111" y="1434"/>
              <a:chExt cx="1269" cy="1067"/>
            </a:xfrm>
          </p:grpSpPr>
          <p:sp>
            <p:nvSpPr>
              <p:cNvPr id="11" name="AutoShape 9"/>
              <p:cNvSpPr>
                <a:spLocks noChangeArrowheads="1"/>
              </p:cNvSpPr>
              <p:nvPr/>
            </p:nvSpPr>
            <p:spPr bwMode="auto">
              <a:xfrm flipH="1">
                <a:off x="1337" y="1661"/>
                <a:ext cx="817" cy="635"/>
              </a:xfrm>
              <a:prstGeom prst="rtTriangle">
                <a:avLst/>
              </a:prstGeom>
              <a:noFill/>
              <a:ln w="28575">
                <a:solidFill>
                  <a:srgbClr val="0000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2" name="Text Box 10"/>
              <p:cNvSpPr txBox="1">
                <a:spLocks noChangeArrowheads="1"/>
              </p:cNvSpPr>
              <p:nvPr/>
            </p:nvSpPr>
            <p:spPr bwMode="auto">
              <a:xfrm>
                <a:off x="1111" y="2251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3" name="Text Box 11"/>
              <p:cNvSpPr txBox="1">
                <a:spLocks noChangeArrowheads="1"/>
              </p:cNvSpPr>
              <p:nvPr/>
            </p:nvSpPr>
            <p:spPr bwMode="auto">
              <a:xfrm>
                <a:off x="2154" y="1434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4" name="Text Box 12"/>
              <p:cNvSpPr txBox="1">
                <a:spLocks noChangeArrowheads="1"/>
              </p:cNvSpPr>
              <p:nvPr/>
            </p:nvSpPr>
            <p:spPr bwMode="auto">
              <a:xfrm>
                <a:off x="2063" y="2251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</a:p>
            </p:txBody>
          </p:sp>
        </p:grpSp>
        <p:sp>
          <p:nvSpPr>
            <p:cNvPr id="8" name="Text Box 13"/>
            <p:cNvSpPr txBox="1">
              <a:spLocks noChangeArrowheads="1"/>
            </p:cNvSpPr>
            <p:nvPr/>
          </p:nvSpPr>
          <p:spPr bwMode="auto">
            <a:xfrm>
              <a:off x="4150" y="1162"/>
              <a:ext cx="63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斜边</a:t>
              </a:r>
              <a:r>
                <a:rPr lang="en-US" altLang="zh-CN" sz="2000" b="1" dirty="0">
                  <a:solidFill>
                    <a:srgbClr val="FF0000"/>
                  </a:solidFill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9" name="Text Box 14"/>
            <p:cNvSpPr txBox="1">
              <a:spLocks noChangeArrowheads="1"/>
            </p:cNvSpPr>
            <p:nvPr/>
          </p:nvSpPr>
          <p:spPr bwMode="auto">
            <a:xfrm>
              <a:off x="4967" y="1253"/>
              <a:ext cx="635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对边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10" name="Text Box 15"/>
            <p:cNvSpPr txBox="1">
              <a:spLocks noChangeArrowheads="1"/>
            </p:cNvSpPr>
            <p:nvPr/>
          </p:nvSpPr>
          <p:spPr bwMode="auto">
            <a:xfrm>
              <a:off x="4332" y="1706"/>
              <a:ext cx="590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邻边</a:t>
              </a:r>
              <a:r>
                <a:rPr lang="en-US" altLang="zh-CN" sz="2000" b="1">
                  <a:solidFill>
                    <a:srgbClr val="FF0000"/>
                  </a:solidFill>
                  <a:latin typeface="Times New Roman" panose="02020603050405020304" pitchFamily="18" charset="0"/>
                </a:rPr>
                <a:t>b</a:t>
              </a:r>
            </a:p>
          </p:txBody>
        </p:sp>
      </p:grpSp>
      <p:sp>
        <p:nvSpPr>
          <p:cNvPr id="15" name="矩形 12"/>
          <p:cNvSpPr>
            <a:spLocks noChangeArrowheads="1"/>
          </p:cNvSpPr>
          <p:nvPr/>
        </p:nvSpPr>
        <p:spPr bwMode="auto">
          <a:xfrm>
            <a:off x="925536" y="697173"/>
            <a:ext cx="5846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如图，在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Rt△</a:t>
            </a:r>
            <a:r>
              <a:rPr lang="en-US" altLang="zh-CN" sz="2800" b="1" i="1" dirty="0" err="1">
                <a:latin typeface="Times New Roman" panose="02020603050405020304" pitchFamily="18" charset="0"/>
              </a:rPr>
              <a:t>ABC</a:t>
            </a:r>
            <a:r>
              <a:rPr lang="zh-CN" altLang="en-US" sz="2800" b="1" dirty="0">
                <a:latin typeface="Times New Roman" panose="02020603050405020304" pitchFamily="18" charset="0"/>
              </a:rPr>
              <a:t>中，∠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dirty="0">
                <a:latin typeface="Times New Roman" panose="02020603050405020304" pitchFamily="18" charset="0"/>
              </a:rPr>
              <a:t>90°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</a:p>
        </p:txBody>
      </p:sp>
    </p:spTree>
    <p:extLst>
      <p:ext uri="{BB962C8B-B14F-4D97-AF65-F5344CB8AC3E}">
        <p14:creationId xmlns:p14="http://schemas.microsoft.com/office/powerpoint/2010/main" val="120711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7602739" y="719945"/>
            <a:ext cx="3887788" cy="5129185"/>
            <a:chOff x="3061" y="452"/>
            <a:chExt cx="2449" cy="4691"/>
          </a:xfrm>
          <a:noFill/>
        </p:grpSpPr>
        <p:sp>
          <p:nvSpPr>
            <p:cNvPr id="5" name="Rectangle 21"/>
            <p:cNvSpPr>
              <a:spLocks noChangeArrowheads="1"/>
            </p:cNvSpPr>
            <p:nvPr/>
          </p:nvSpPr>
          <p:spPr bwMode="auto">
            <a:xfrm>
              <a:off x="3061" y="452"/>
              <a:ext cx="2449" cy="3583"/>
            </a:xfrm>
            <a:prstGeom prst="rect">
              <a:avLst/>
            </a:prstGeom>
            <a:grpFill/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folHlink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 sz="2000" b="1">
                <a:latin typeface="Times New Roman" pitchFamily="18" charset="0"/>
              </a:endParaRPr>
            </a:p>
          </p:txBody>
        </p:sp>
        <p:sp>
          <p:nvSpPr>
            <p:cNvPr id="6" name="Text Box 24"/>
            <p:cNvSpPr txBox="1">
              <a:spLocks noChangeArrowheads="1"/>
            </p:cNvSpPr>
            <p:nvPr/>
          </p:nvSpPr>
          <p:spPr bwMode="auto">
            <a:xfrm>
              <a:off x="3061" y="799"/>
              <a:ext cx="2314" cy="434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en-US" altLang="zh-CN" sz="2800" b="1" dirty="0" smtClean="0">
                  <a:latin typeface="Times New Roman" pitchFamily="18" charset="0"/>
                </a:rPr>
                <a:t>        </a:t>
              </a:r>
              <a:r>
                <a:rPr lang="zh-CN" altLang="en-US" sz="2800" b="1" dirty="0" smtClean="0">
                  <a:latin typeface="Times New Roman" pitchFamily="18" charset="0"/>
                </a:rPr>
                <a:t>对于锐角</a:t>
              </a:r>
              <a:r>
                <a:rPr lang="en-US" altLang="zh-CN" sz="2800" b="1" dirty="0" smtClean="0">
                  <a:latin typeface="Times New Roman" pitchFamily="18" charset="0"/>
                </a:rPr>
                <a:t>A</a:t>
              </a:r>
              <a:r>
                <a:rPr lang="zh-CN" altLang="en-US" sz="2800" b="1" dirty="0" smtClean="0">
                  <a:latin typeface="Times New Roman" pitchFamily="18" charset="0"/>
                </a:rPr>
                <a:t>的每一个确定的值，</a:t>
              </a:r>
              <a:r>
                <a:rPr lang="en-US" altLang="zh-CN" sz="2800" b="1" dirty="0" err="1" smtClean="0">
                  <a:latin typeface="Times New Roman" pitchFamily="18" charset="0"/>
                </a:rPr>
                <a:t>sinA</a:t>
              </a:r>
              <a:r>
                <a:rPr lang="zh-CN" altLang="en-US" sz="2800" b="1" dirty="0" smtClean="0">
                  <a:latin typeface="Times New Roman" pitchFamily="18" charset="0"/>
                </a:rPr>
                <a:t>有唯一确定的值与它对应，所以</a:t>
              </a:r>
              <a:r>
                <a:rPr lang="en-US" altLang="zh-CN" sz="2800" b="1" dirty="0" err="1" smtClean="0">
                  <a:solidFill>
                    <a:srgbClr val="FF0000"/>
                  </a:solidFill>
                  <a:latin typeface="Times New Roman" pitchFamily="18" charset="0"/>
                </a:rPr>
                <a:t>sinA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是</a:t>
              </a:r>
              <a:r>
                <a:rPr lang="en-US" altLang="zh-CN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的函数</a:t>
              </a:r>
              <a:r>
                <a:rPr lang="zh-CN" altLang="en-US" sz="2800" b="1" dirty="0" smtClean="0">
                  <a:latin typeface="Times New Roman" pitchFamily="18" charset="0"/>
                </a:rPr>
                <a:t>。</a:t>
              </a:r>
            </a:p>
            <a:p>
              <a:pPr>
                <a:lnSpc>
                  <a:spcPct val="150000"/>
                </a:lnSpc>
                <a:spcBef>
                  <a:spcPct val="50000"/>
                </a:spcBef>
                <a:defRPr/>
              </a:pP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      </a:t>
              </a:r>
              <a:r>
                <a:rPr lang="zh-CN" altLang="en-US" sz="2800" b="1" dirty="0" smtClean="0">
                  <a:latin typeface="Times New Roman" pitchFamily="18" charset="0"/>
                </a:rPr>
                <a:t>同样地，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en-US" altLang="zh-CN" sz="2800" b="1" dirty="0" err="1" smtClean="0">
                  <a:solidFill>
                    <a:srgbClr val="FF0000"/>
                  </a:solidFill>
                  <a:latin typeface="Times New Roman" pitchFamily="18" charset="0"/>
                </a:rPr>
                <a:t>cosA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，</a:t>
              </a:r>
              <a:r>
                <a:rPr lang="en-US" altLang="zh-CN" sz="2800" b="1" dirty="0" err="1" smtClean="0">
                  <a:solidFill>
                    <a:srgbClr val="FF0000"/>
                  </a:solidFill>
                  <a:latin typeface="Times New Roman" pitchFamily="18" charset="0"/>
                </a:rPr>
                <a:t>tanA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也是</a:t>
              </a:r>
              <a:r>
                <a:rPr lang="en-US" altLang="zh-CN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A</a:t>
              </a:r>
              <a:r>
                <a:rPr lang="zh-CN" altLang="en-US" sz="2800" b="1" dirty="0" smtClean="0">
                  <a:solidFill>
                    <a:srgbClr val="FF0000"/>
                  </a:solidFill>
                  <a:latin typeface="Times New Roman" pitchFamily="18" charset="0"/>
                </a:rPr>
                <a:t>的函数</a:t>
              </a:r>
              <a:r>
                <a:rPr lang="zh-CN" altLang="en-US" sz="2800" b="1" dirty="0" smtClean="0">
                  <a:latin typeface="Times New Roman" pitchFamily="18" charset="0"/>
                </a:rPr>
                <a:t>。</a:t>
              </a:r>
            </a:p>
          </p:txBody>
        </p:sp>
      </p:grpSp>
      <p:graphicFrame>
        <p:nvGraphicFramePr>
          <p:cNvPr id="7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4533126"/>
              </p:ext>
            </p:extLst>
          </p:nvPr>
        </p:nvGraphicFramePr>
        <p:xfrm>
          <a:off x="2555875" y="1844676"/>
          <a:ext cx="3883025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公式" r:id="rId3" imgW="1473200" imgH="419100" progId="Equation.3">
                  <p:embed/>
                </p:oleObj>
              </mc:Choice>
              <mc:Fallback>
                <p:oleObj name="公式" r:id="rId3" imgW="14732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875" y="1844676"/>
                        <a:ext cx="3883025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009814"/>
              </p:ext>
            </p:extLst>
          </p:nvPr>
        </p:nvGraphicFramePr>
        <p:xfrm>
          <a:off x="2481262" y="2949576"/>
          <a:ext cx="3883025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公式" r:id="rId5" imgW="1473200" imgH="419100" progId="Equation.3">
                  <p:embed/>
                </p:oleObj>
              </mc:Choice>
              <mc:Fallback>
                <p:oleObj name="公式" r:id="rId5" imgW="14732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1262" y="2949576"/>
                        <a:ext cx="3883025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6285290"/>
              </p:ext>
            </p:extLst>
          </p:nvPr>
        </p:nvGraphicFramePr>
        <p:xfrm>
          <a:off x="2481262" y="672357"/>
          <a:ext cx="3816350" cy="1104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7" name="公式" r:id="rId7" imgW="1447800" imgH="419100" progId="Equation.3">
                  <p:embed/>
                </p:oleObj>
              </mc:Choice>
              <mc:Fallback>
                <p:oleObj name="公式" r:id="rId7" imgW="14478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1262" y="672357"/>
                        <a:ext cx="3816350" cy="1104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 Box 37"/>
          <p:cNvSpPr txBox="1">
            <a:spLocks noChangeArrowheads="1"/>
          </p:cNvSpPr>
          <p:nvPr/>
        </p:nvSpPr>
        <p:spPr bwMode="auto">
          <a:xfrm>
            <a:off x="2228849" y="4472782"/>
            <a:ext cx="432117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      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锐角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的正弦、余弦、正切都叫做∠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A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锐角三角函数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96090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995291" y="2584639"/>
            <a:ext cx="2447925" cy="1836737"/>
            <a:chOff x="521" y="1162"/>
            <a:chExt cx="1542" cy="1157"/>
          </a:xfrm>
        </p:grpSpPr>
        <p:sp>
          <p:nvSpPr>
            <p:cNvPr id="5" name="AutoShape 4"/>
            <p:cNvSpPr>
              <a:spLocks noChangeArrowheads="1"/>
            </p:cNvSpPr>
            <p:nvPr/>
          </p:nvSpPr>
          <p:spPr bwMode="auto">
            <a:xfrm flipH="1">
              <a:off x="748" y="1252"/>
              <a:ext cx="1089" cy="862"/>
            </a:xfrm>
            <a:prstGeom prst="rtTriangle">
              <a:avLst/>
            </a:prstGeom>
            <a:noFill/>
            <a:ln w="28575">
              <a:solidFill>
                <a:srgbClr val="0000FF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zh-CN" altLang="zh-CN" sz="2000" b="1">
                <a:latin typeface="Times New Roman" panose="02020603050405020304" pitchFamily="18" charset="0"/>
              </a:endParaRPr>
            </a:p>
          </p:txBody>
        </p:sp>
        <p:sp>
          <p:nvSpPr>
            <p:cNvPr id="6" name="Text Box 5"/>
            <p:cNvSpPr txBox="1">
              <a:spLocks noChangeArrowheads="1"/>
            </p:cNvSpPr>
            <p:nvPr/>
          </p:nvSpPr>
          <p:spPr bwMode="auto">
            <a:xfrm>
              <a:off x="521" y="2069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latin typeface="Times New Roman" panose="02020603050405020304" pitchFamily="18" charset="0"/>
                </a:rPr>
                <a:t>A</a:t>
              </a:r>
            </a:p>
          </p:txBody>
        </p:sp>
        <p:sp>
          <p:nvSpPr>
            <p:cNvPr id="7" name="Text Box 6"/>
            <p:cNvSpPr txBox="1">
              <a:spLocks noChangeArrowheads="1"/>
            </p:cNvSpPr>
            <p:nvPr/>
          </p:nvSpPr>
          <p:spPr bwMode="auto">
            <a:xfrm>
              <a:off x="1837" y="1162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latin typeface="Times New Roman" panose="02020603050405020304" pitchFamily="18" charset="0"/>
                </a:rPr>
                <a:t>B</a:t>
              </a:r>
            </a:p>
          </p:txBody>
        </p:sp>
        <p:sp>
          <p:nvSpPr>
            <p:cNvPr id="8" name="Text Box 7"/>
            <p:cNvSpPr txBox="1">
              <a:spLocks noChangeArrowheads="1"/>
            </p:cNvSpPr>
            <p:nvPr/>
          </p:nvSpPr>
          <p:spPr bwMode="auto">
            <a:xfrm>
              <a:off x="1837" y="1979"/>
              <a:ext cx="22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 i="1">
                  <a:latin typeface="Times New Roman" panose="02020603050405020304" pitchFamily="18" charset="0"/>
                </a:rPr>
                <a:t>C</a:t>
              </a: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746" y="2023"/>
              <a:ext cx="91" cy="91"/>
            </a:xfrm>
            <a:custGeom>
              <a:avLst/>
              <a:gdLst>
                <a:gd name="T0" fmla="*/ 91 w 91"/>
                <a:gd name="T1" fmla="*/ 0 h 91"/>
                <a:gd name="T2" fmla="*/ 0 w 91"/>
                <a:gd name="T3" fmla="*/ 0 h 91"/>
                <a:gd name="T4" fmla="*/ 0 w 91"/>
                <a:gd name="T5" fmla="*/ 91 h 91"/>
                <a:gd name="T6" fmla="*/ 0 60000 65536"/>
                <a:gd name="T7" fmla="*/ 0 60000 65536"/>
                <a:gd name="T8" fmla="*/ 0 60000 65536"/>
                <a:gd name="T9" fmla="*/ 0 w 91"/>
                <a:gd name="T10" fmla="*/ 0 h 91"/>
                <a:gd name="T11" fmla="*/ 91 w 91"/>
                <a:gd name="T12" fmla="*/ 91 h 91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T9" t="T10" r="T11" b="T12"/>
              <a:pathLst>
                <a:path w="91" h="91">
                  <a:moveTo>
                    <a:pt x="91" y="0"/>
                  </a:moveTo>
                  <a:lnTo>
                    <a:pt x="0" y="0"/>
                  </a:lnTo>
                  <a:lnTo>
                    <a:pt x="0" y="91"/>
                  </a:lnTo>
                </a:path>
              </a:pathLst>
            </a:custGeom>
            <a:noFill/>
            <a:ln w="28575" cmpd="sng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Text Box 9"/>
            <p:cNvSpPr txBox="1">
              <a:spLocks noChangeArrowheads="1"/>
            </p:cNvSpPr>
            <p:nvPr/>
          </p:nvSpPr>
          <p:spPr bwMode="auto">
            <a:xfrm>
              <a:off x="1882" y="1525"/>
              <a:ext cx="149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>
                  <a:latin typeface="Times New Roman" panose="02020603050405020304" pitchFamily="18" charset="0"/>
                </a:rPr>
                <a:t>6</a:t>
              </a:r>
            </a:p>
          </p:txBody>
        </p:sp>
      </p:grpSp>
      <p:grpSp>
        <p:nvGrpSpPr>
          <p:cNvPr id="11" name="Group 12"/>
          <p:cNvGrpSpPr>
            <a:grpSpLocks/>
          </p:cNvGrpSpPr>
          <p:nvPr/>
        </p:nvGrpSpPr>
        <p:grpSpPr bwMode="auto">
          <a:xfrm>
            <a:off x="2061618" y="1187639"/>
            <a:ext cx="8137525" cy="1397000"/>
            <a:chOff x="295" y="210"/>
            <a:chExt cx="5126" cy="880"/>
          </a:xfrm>
        </p:grpSpPr>
        <p:sp>
          <p:nvSpPr>
            <p:cNvPr id="12" name="Text Box 2"/>
            <p:cNvSpPr txBox="1">
              <a:spLocks noChangeArrowheads="1"/>
            </p:cNvSpPr>
            <p:nvPr/>
          </p:nvSpPr>
          <p:spPr bwMode="auto">
            <a:xfrm>
              <a:off x="295" y="210"/>
              <a:ext cx="5126" cy="6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b="1" dirty="0">
                  <a:latin typeface="Times New Roman" panose="02020603050405020304" pitchFamily="18" charset="0"/>
                </a:rPr>
                <a:t>例</a:t>
              </a:r>
              <a:r>
                <a:rPr lang="en-US" altLang="zh-CN" b="1" dirty="0">
                  <a:latin typeface="Times New Roman" panose="02020603050405020304" pitchFamily="18" charset="0"/>
                </a:rPr>
                <a:t>1   </a:t>
              </a:r>
              <a:r>
                <a:rPr lang="zh-CN" altLang="en-US" b="1" dirty="0">
                  <a:latin typeface="Times New Roman" panose="02020603050405020304" pitchFamily="18" charset="0"/>
                </a:rPr>
                <a:t>如图，在</a:t>
              </a:r>
              <a:r>
                <a:rPr lang="en-US" altLang="zh-CN" b="1" dirty="0" err="1">
                  <a:latin typeface="Times New Roman" panose="02020603050405020304" pitchFamily="18" charset="0"/>
                </a:rPr>
                <a:t>Rt△</a:t>
              </a:r>
              <a:r>
                <a:rPr lang="en-US" altLang="zh-CN" b="1" i="1" dirty="0" err="1">
                  <a:latin typeface="Times New Roman" panose="02020603050405020304" pitchFamily="18" charset="0"/>
                </a:rPr>
                <a:t>ABC</a:t>
              </a:r>
              <a:r>
                <a:rPr lang="zh-CN" altLang="en-US" b="1" dirty="0">
                  <a:latin typeface="Times New Roman" panose="02020603050405020304" pitchFamily="18" charset="0"/>
                </a:rPr>
                <a:t>中，∠</a:t>
              </a:r>
              <a:r>
                <a:rPr lang="en-US" altLang="zh-CN" b="1" i="1" dirty="0">
                  <a:latin typeface="Times New Roman" panose="02020603050405020304" pitchFamily="18" charset="0"/>
                </a:rPr>
                <a:t>C</a:t>
              </a:r>
              <a:r>
                <a:rPr lang="zh-CN" altLang="en-US" b="1" dirty="0">
                  <a:latin typeface="Times New Roman" panose="02020603050405020304" pitchFamily="18" charset="0"/>
                </a:rPr>
                <a:t>＝</a:t>
              </a:r>
              <a:r>
                <a:rPr lang="en-US" altLang="zh-CN" b="1" dirty="0">
                  <a:latin typeface="Times New Roman" panose="02020603050405020304" pitchFamily="18" charset="0"/>
                </a:rPr>
                <a:t>90°</a:t>
              </a:r>
              <a:r>
                <a:rPr lang="zh-CN" altLang="en-US" b="1" dirty="0">
                  <a:latin typeface="Times New Roman" panose="02020603050405020304" pitchFamily="18" charset="0"/>
                </a:rPr>
                <a:t>，</a:t>
              </a:r>
              <a:r>
                <a:rPr lang="en-US" altLang="zh-CN" b="1" dirty="0">
                  <a:latin typeface="Times New Roman" panose="02020603050405020304" pitchFamily="18" charset="0"/>
                </a:rPr>
                <a:t>BC=6</a:t>
              </a:r>
              <a:r>
                <a:rPr lang="zh-CN" altLang="en-US" b="1" dirty="0">
                  <a:latin typeface="Times New Roman" panose="02020603050405020304" pitchFamily="18" charset="0"/>
                </a:rPr>
                <a:t>，               ，求</a:t>
              </a:r>
              <a:r>
                <a:rPr lang="en-US" altLang="zh-CN" b="1" dirty="0" err="1">
                  <a:latin typeface="Times New Roman" panose="02020603050405020304" pitchFamily="18" charset="0"/>
                </a:rPr>
                <a:t>cos</a:t>
              </a:r>
              <a:r>
                <a:rPr lang="en-US" altLang="zh-CN" b="1" i="1" dirty="0" err="1">
                  <a:latin typeface="Times New Roman" panose="02020603050405020304" pitchFamily="18" charset="0"/>
                </a:rPr>
                <a:t>A</a:t>
              </a:r>
              <a:r>
                <a:rPr lang="zh-CN" altLang="en-US" b="1" dirty="0">
                  <a:latin typeface="Times New Roman" panose="02020603050405020304" pitchFamily="18" charset="0"/>
                </a:rPr>
                <a:t>和</a:t>
              </a:r>
              <a:r>
                <a:rPr lang="en-US" altLang="zh-CN" b="1" dirty="0" err="1">
                  <a:latin typeface="Times New Roman" panose="02020603050405020304" pitchFamily="18" charset="0"/>
                </a:rPr>
                <a:t>tan</a:t>
              </a:r>
              <a:r>
                <a:rPr lang="en-US" altLang="zh-CN" b="1" i="1" dirty="0" err="1">
                  <a:latin typeface="Times New Roman" panose="02020603050405020304" pitchFamily="18" charset="0"/>
                </a:rPr>
                <a:t>B</a:t>
              </a:r>
              <a:r>
                <a:rPr lang="zh-CN" altLang="en-US" b="1" dirty="0">
                  <a:latin typeface="Times New Roman" panose="02020603050405020304" pitchFamily="18" charset="0"/>
                </a:rPr>
                <a:t>的值．</a:t>
              </a:r>
            </a:p>
          </p:txBody>
        </p:sp>
        <p:graphicFrame>
          <p:nvGraphicFramePr>
            <p:cNvPr id="13" name="Object 3"/>
            <p:cNvGraphicFramePr>
              <a:graphicFrameLocks noChangeAspect="1"/>
            </p:cNvGraphicFramePr>
            <p:nvPr/>
          </p:nvGraphicFramePr>
          <p:xfrm>
            <a:off x="1156" y="436"/>
            <a:ext cx="991" cy="65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147" name="公式" r:id="rId3" imgW="596641" imgH="393529" progId="Equation.3">
                    <p:embed/>
                  </p:oleObj>
                </mc:Choice>
                <mc:Fallback>
                  <p:oleObj name="公式" r:id="rId3" imgW="596641" imgH="393529" progId="Equation.3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156" y="436"/>
                          <a:ext cx="991" cy="65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089876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682964" y="1193183"/>
            <a:ext cx="813752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例</a:t>
            </a:r>
            <a:r>
              <a:rPr lang="en-US" altLang="zh-CN" sz="2800" b="1" dirty="0">
                <a:latin typeface="Times New Roman" panose="02020603050405020304" pitchFamily="18" charset="0"/>
              </a:rPr>
              <a:t>2   </a:t>
            </a:r>
            <a:r>
              <a:rPr lang="zh-CN" altLang="en-US" sz="2800" b="1" dirty="0">
                <a:latin typeface="Times New Roman" panose="02020603050405020304" pitchFamily="18" charset="0"/>
              </a:rPr>
              <a:t>如图，在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Rt△</a:t>
            </a:r>
            <a:r>
              <a:rPr lang="en-US" altLang="zh-CN" sz="2800" b="1" i="1" dirty="0" err="1">
                <a:latin typeface="Times New Roman" panose="02020603050405020304" pitchFamily="18" charset="0"/>
              </a:rPr>
              <a:t>ABC</a:t>
            </a:r>
            <a:r>
              <a:rPr lang="zh-CN" altLang="en-US" sz="2800" b="1" dirty="0">
                <a:latin typeface="Times New Roman" panose="02020603050405020304" pitchFamily="18" charset="0"/>
              </a:rPr>
              <a:t>中，∠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C</a:t>
            </a:r>
            <a:r>
              <a:rPr lang="zh-CN" altLang="en-US" sz="2800" b="1" dirty="0">
                <a:latin typeface="Times New Roman" panose="02020603050405020304" pitchFamily="18" charset="0"/>
              </a:rPr>
              <a:t>＝</a:t>
            </a:r>
            <a:r>
              <a:rPr lang="en-US" altLang="zh-CN" sz="2800" b="1" dirty="0">
                <a:latin typeface="Times New Roman" panose="02020603050405020304" pitchFamily="18" charset="0"/>
              </a:rPr>
              <a:t>90°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BC=2</a:t>
            </a:r>
            <a:r>
              <a:rPr lang="zh-CN" altLang="en-US" sz="2800" b="1" dirty="0">
                <a:latin typeface="Times New Roman" panose="02020603050405020304" pitchFamily="18" charset="0"/>
              </a:rPr>
              <a:t>，</a:t>
            </a:r>
            <a:r>
              <a:rPr lang="en-US" altLang="zh-CN" sz="2800" b="1" dirty="0">
                <a:latin typeface="Times New Roman" panose="02020603050405020304" pitchFamily="18" charset="0"/>
              </a:rPr>
              <a:t>AB=3</a:t>
            </a:r>
            <a:r>
              <a:rPr lang="zh-CN" altLang="en-US" sz="2800" b="1" dirty="0">
                <a:latin typeface="Times New Roman" panose="02020603050405020304" pitchFamily="18" charset="0"/>
              </a:rPr>
              <a:t>，求</a:t>
            </a:r>
            <a:r>
              <a:rPr lang="en-US" altLang="en-US" sz="2800" b="1" dirty="0">
                <a:latin typeface="Times New Roman" panose="02020603050405020304" pitchFamily="18" charset="0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A</a:t>
            </a:r>
            <a:r>
              <a:rPr lang="zh-CN" altLang="en-US" sz="2800" b="1" i="1" dirty="0">
                <a:latin typeface="Times New Roman" panose="02020603050405020304" pitchFamily="18" charset="0"/>
              </a:rPr>
              <a:t>，</a:t>
            </a:r>
            <a:r>
              <a:rPr lang="en-US" altLang="en-US" sz="2800" b="1" i="1" dirty="0">
                <a:latin typeface="Times New Roman" panose="02020603050405020304" pitchFamily="18" charset="0"/>
              </a:rPr>
              <a:t>∠</a:t>
            </a:r>
            <a:r>
              <a:rPr lang="en-US" altLang="zh-CN" sz="2800" b="1" i="1" dirty="0">
                <a:latin typeface="Times New Roman" panose="02020603050405020304" pitchFamily="18" charset="0"/>
              </a:rPr>
              <a:t>B</a:t>
            </a:r>
            <a:r>
              <a:rPr lang="zh-CN" altLang="en-US" sz="2800" b="1" dirty="0">
                <a:latin typeface="Times New Roman" panose="02020603050405020304" pitchFamily="18" charset="0"/>
              </a:rPr>
              <a:t>的正弦、余弦、正切值．</a:t>
            </a:r>
          </a:p>
        </p:txBody>
      </p:sp>
      <p:grpSp>
        <p:nvGrpSpPr>
          <p:cNvPr id="5" name="Group 26"/>
          <p:cNvGrpSpPr>
            <a:grpSpLocks/>
          </p:cNvGrpSpPr>
          <p:nvPr/>
        </p:nvGrpSpPr>
        <p:grpSpPr bwMode="auto">
          <a:xfrm>
            <a:off x="7838199" y="2534597"/>
            <a:ext cx="2447925" cy="1836738"/>
            <a:chOff x="3651" y="845"/>
            <a:chExt cx="1542" cy="1157"/>
          </a:xfrm>
        </p:grpSpPr>
        <p:grpSp>
          <p:nvGrpSpPr>
            <p:cNvPr id="6" name="Group 23"/>
            <p:cNvGrpSpPr>
              <a:grpSpLocks/>
            </p:cNvGrpSpPr>
            <p:nvPr/>
          </p:nvGrpSpPr>
          <p:grpSpPr bwMode="auto">
            <a:xfrm>
              <a:off x="3651" y="845"/>
              <a:ext cx="1542" cy="1157"/>
              <a:chOff x="521" y="1162"/>
              <a:chExt cx="1542" cy="1157"/>
            </a:xfrm>
          </p:grpSpPr>
          <p:sp>
            <p:nvSpPr>
              <p:cNvPr id="8" name="AutoShape 3"/>
              <p:cNvSpPr>
                <a:spLocks noChangeArrowheads="1"/>
              </p:cNvSpPr>
              <p:nvPr/>
            </p:nvSpPr>
            <p:spPr bwMode="auto">
              <a:xfrm flipH="1">
                <a:off x="748" y="1252"/>
                <a:ext cx="1089" cy="862"/>
              </a:xfrm>
              <a:prstGeom prst="rtTriangle">
                <a:avLst/>
              </a:prstGeom>
              <a:noFill/>
              <a:ln w="28575">
                <a:solidFill>
                  <a:srgbClr val="0000FF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endParaRPr lang="zh-CN" altLang="zh-CN" sz="2000" b="1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" name="Text Box 4"/>
              <p:cNvSpPr txBox="1">
                <a:spLocks noChangeArrowheads="1"/>
              </p:cNvSpPr>
              <p:nvPr/>
            </p:nvSpPr>
            <p:spPr bwMode="auto">
              <a:xfrm>
                <a:off x="521" y="2069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A</a:t>
                </a:r>
              </a:p>
            </p:txBody>
          </p:sp>
          <p:sp>
            <p:nvSpPr>
              <p:cNvPr id="10" name="Text Box 5"/>
              <p:cNvSpPr txBox="1">
                <a:spLocks noChangeArrowheads="1"/>
              </p:cNvSpPr>
              <p:nvPr/>
            </p:nvSpPr>
            <p:spPr bwMode="auto">
              <a:xfrm>
                <a:off x="1837" y="1162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B</a:t>
                </a:r>
              </a:p>
            </p:txBody>
          </p:sp>
          <p:sp>
            <p:nvSpPr>
              <p:cNvPr id="11" name="Text Box 6"/>
              <p:cNvSpPr txBox="1">
                <a:spLocks noChangeArrowheads="1"/>
              </p:cNvSpPr>
              <p:nvPr/>
            </p:nvSpPr>
            <p:spPr bwMode="auto">
              <a:xfrm>
                <a:off x="1837" y="1979"/>
                <a:ext cx="226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 i="1">
                    <a:latin typeface="Times New Roman" panose="02020603050405020304" pitchFamily="18" charset="0"/>
                  </a:rPr>
                  <a:t>C</a:t>
                </a:r>
              </a:p>
            </p:txBody>
          </p:sp>
          <p:sp>
            <p:nvSpPr>
              <p:cNvPr id="12" name="Freeform 7"/>
              <p:cNvSpPr>
                <a:spLocks/>
              </p:cNvSpPr>
              <p:nvPr/>
            </p:nvSpPr>
            <p:spPr bwMode="auto">
              <a:xfrm>
                <a:off x="1746" y="2023"/>
                <a:ext cx="91" cy="91"/>
              </a:xfrm>
              <a:custGeom>
                <a:avLst/>
                <a:gdLst>
                  <a:gd name="T0" fmla="*/ 91 w 91"/>
                  <a:gd name="T1" fmla="*/ 0 h 91"/>
                  <a:gd name="T2" fmla="*/ 0 w 91"/>
                  <a:gd name="T3" fmla="*/ 0 h 91"/>
                  <a:gd name="T4" fmla="*/ 0 w 91"/>
                  <a:gd name="T5" fmla="*/ 91 h 91"/>
                  <a:gd name="T6" fmla="*/ 0 60000 65536"/>
                  <a:gd name="T7" fmla="*/ 0 60000 65536"/>
                  <a:gd name="T8" fmla="*/ 0 60000 65536"/>
                  <a:gd name="T9" fmla="*/ 0 w 91"/>
                  <a:gd name="T10" fmla="*/ 0 h 91"/>
                  <a:gd name="T11" fmla="*/ 91 w 91"/>
                  <a:gd name="T12" fmla="*/ 91 h 91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1" h="91">
                    <a:moveTo>
                      <a:pt x="91" y="0"/>
                    </a:moveTo>
                    <a:lnTo>
                      <a:pt x="0" y="0"/>
                    </a:lnTo>
                    <a:lnTo>
                      <a:pt x="0" y="91"/>
                    </a:lnTo>
                  </a:path>
                </a:pathLst>
              </a:custGeom>
              <a:noFill/>
              <a:ln w="28575" cmpd="sng">
                <a:solidFill>
                  <a:srgbClr val="FF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Text Box 8"/>
              <p:cNvSpPr txBox="1">
                <a:spLocks noChangeArrowheads="1"/>
              </p:cNvSpPr>
              <p:nvPr/>
            </p:nvSpPr>
            <p:spPr bwMode="auto">
              <a:xfrm>
                <a:off x="1882" y="1525"/>
                <a:ext cx="149" cy="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spcBef>
                    <a:spcPct val="20000"/>
                  </a:spcBef>
                  <a:buChar char="•"/>
                  <a:defRPr sz="32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spcBef>
                    <a:spcPct val="20000"/>
                  </a:spcBef>
                  <a:buChar char="–"/>
                  <a:defRPr sz="28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spcBef>
                    <a:spcPct val="20000"/>
                  </a:spcBef>
                  <a:buChar char="•"/>
                  <a:defRPr sz="24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spcBef>
                    <a:spcPct val="20000"/>
                  </a:spcBef>
                  <a:buChar char="–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spcBef>
                    <a:spcPct val="20000"/>
                  </a:spcBef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  <a:buFontTx/>
                  <a:buNone/>
                </a:pPr>
                <a:r>
                  <a:rPr lang="en-US" altLang="zh-CN" sz="2000" b="1">
                    <a:latin typeface="Times New Roman" panose="02020603050405020304" pitchFamily="18" charset="0"/>
                  </a:rPr>
                  <a:t>2</a:t>
                </a:r>
              </a:p>
            </p:txBody>
          </p:sp>
        </p:grpSp>
        <p:sp>
          <p:nvSpPr>
            <p:cNvPr id="7" name="Text Box 25"/>
            <p:cNvSpPr txBox="1">
              <a:spLocks noChangeArrowheads="1"/>
            </p:cNvSpPr>
            <p:nvPr/>
          </p:nvSpPr>
          <p:spPr bwMode="auto">
            <a:xfrm>
              <a:off x="4150" y="1207"/>
              <a:ext cx="31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zh-CN" sz="2000" b="1">
                  <a:latin typeface="Times New Roman" panose="02020603050405020304" pitchFamily="18" charset="0"/>
                </a:rPr>
                <a:t>3</a:t>
              </a:r>
            </a:p>
          </p:txBody>
        </p:sp>
      </p:grpSp>
      <p:sp>
        <p:nvSpPr>
          <p:cNvPr id="14" name="Text Box 28"/>
          <p:cNvSpPr txBox="1">
            <a:spLocks noChangeArrowheads="1"/>
          </p:cNvSpPr>
          <p:nvPr/>
        </p:nvSpPr>
        <p:spPr bwMode="auto">
          <a:xfrm>
            <a:off x="2313700" y="5384137"/>
            <a:ext cx="7921625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结论</a:t>
            </a:r>
            <a:r>
              <a:rPr lang="zh-CN" altLang="en-US" sz="2400" b="1" dirty="0">
                <a:latin typeface="Times New Roman" panose="02020603050405020304" pitchFamily="18" charset="0"/>
              </a:rPr>
              <a:t>：一个锐角的正弦等于它余角的余弦，或一个锐角的余弦等于它余角的正弦。</a:t>
            </a:r>
          </a:p>
        </p:txBody>
      </p:sp>
    </p:spTree>
    <p:extLst>
      <p:ext uri="{BB962C8B-B14F-4D97-AF65-F5344CB8AC3E}">
        <p14:creationId xmlns:p14="http://schemas.microsoft.com/office/powerpoint/2010/main" val="75744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1377926" y="776785"/>
            <a:ext cx="7921625" cy="143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2800" b="1" dirty="0" smtClean="0">
                <a:latin typeface="Times New Roman" panose="02020603050405020304" pitchFamily="18" charset="0"/>
              </a:rPr>
              <a:t>1</a:t>
            </a:r>
            <a:r>
              <a:rPr lang="zh-CN" altLang="en-US" sz="2800" b="1" dirty="0" smtClean="0">
                <a:latin typeface="Times New Roman" panose="02020603050405020304" pitchFamily="18" charset="0"/>
              </a:rPr>
              <a:t>、</a:t>
            </a:r>
            <a:r>
              <a:rPr lang="zh-CN" altLang="en-US" sz="2800" b="1" dirty="0">
                <a:latin typeface="Times New Roman" panose="02020603050405020304" pitchFamily="18" charset="0"/>
              </a:rPr>
              <a:t>如图所示，</a:t>
            </a:r>
            <a:r>
              <a:rPr lang="en-US" altLang="zh-CN" sz="2800" b="1" dirty="0">
                <a:latin typeface="Times New Roman" panose="02020603050405020304" pitchFamily="18" charset="0"/>
              </a:rPr>
              <a:t>CD</a:t>
            </a:r>
            <a:r>
              <a:rPr lang="zh-CN" altLang="en-US" sz="2800" b="1" dirty="0">
                <a:latin typeface="Times New Roman" panose="02020603050405020304" pitchFamily="18" charset="0"/>
              </a:rPr>
              <a:t>是</a:t>
            </a:r>
            <a:r>
              <a:rPr lang="en-US" altLang="zh-CN" sz="2800" b="1" dirty="0" err="1">
                <a:latin typeface="Times New Roman" panose="02020603050405020304" pitchFamily="18" charset="0"/>
              </a:rPr>
              <a:t>Rt△ABC</a:t>
            </a:r>
            <a:r>
              <a:rPr lang="zh-CN" altLang="en-US" sz="2800" b="1" dirty="0">
                <a:latin typeface="Times New Roman" panose="02020603050405020304" pitchFamily="18" charset="0"/>
              </a:rPr>
              <a:t>的斜边</a:t>
            </a:r>
            <a:r>
              <a:rPr lang="en-US" altLang="zh-CN" sz="2800" b="1" dirty="0">
                <a:latin typeface="Times New Roman" panose="02020603050405020304" pitchFamily="18" charset="0"/>
              </a:rPr>
              <a:t>AB</a:t>
            </a:r>
            <a:r>
              <a:rPr lang="zh-CN" altLang="en-US" sz="2800" b="1" dirty="0">
                <a:latin typeface="Times New Roman" panose="02020603050405020304" pitchFamily="18" charset="0"/>
              </a:rPr>
              <a:t>上的高，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US" altLang="zh-CN" sz="2800" b="1" dirty="0">
              <a:latin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Times New Roman" panose="02020603050405020304" pitchFamily="18" charset="0"/>
              </a:rPr>
              <a:t>求证：</a:t>
            </a:r>
          </a:p>
        </p:txBody>
      </p:sp>
      <p:graphicFrame>
        <p:nvGraphicFramePr>
          <p:cNvPr id="5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1650550"/>
              </p:ext>
            </p:extLst>
          </p:nvPr>
        </p:nvGraphicFramePr>
        <p:xfrm>
          <a:off x="2755236" y="1618160"/>
          <a:ext cx="2790825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1" name="Equation" r:id="rId3" imgW="990360" imgH="203040" progId="Equation.DSMT4">
                  <p:embed/>
                </p:oleObj>
              </mc:Choice>
              <mc:Fallback>
                <p:oleObj name="Equation" r:id="rId3" imgW="990360" imgH="2030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5236" y="1618160"/>
                        <a:ext cx="2790825" cy="59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3372" y="2572603"/>
            <a:ext cx="3429000" cy="207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94974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117909" y="1054858"/>
            <a:ext cx="9234985" cy="1077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200" b="1" dirty="0" smtClean="0">
                <a:latin typeface="+mj-ea"/>
                <a:ea typeface="+mj-ea"/>
              </a:rPr>
              <a:t>2</a:t>
            </a:r>
            <a:r>
              <a:rPr lang="zh-CN" altLang="en-US" sz="3200" b="1" dirty="0" smtClean="0">
                <a:latin typeface="+mj-ea"/>
                <a:ea typeface="+mj-ea"/>
              </a:rPr>
              <a:t>、</a:t>
            </a:r>
            <a:r>
              <a:rPr lang="zh-CN" altLang="en-US" sz="3200" b="1" dirty="0">
                <a:latin typeface="+mj-ea"/>
                <a:ea typeface="+mj-ea"/>
              </a:rPr>
              <a:t>如图，在</a:t>
            </a:r>
            <a:r>
              <a:rPr lang="en-US" altLang="zh-CN" sz="3200" b="1" dirty="0" err="1">
                <a:latin typeface="+mj-ea"/>
                <a:ea typeface="+mj-ea"/>
              </a:rPr>
              <a:t>Rt△ABC</a:t>
            </a:r>
            <a:r>
              <a:rPr lang="zh-CN" altLang="en-US" sz="3200" b="1" dirty="0">
                <a:latin typeface="+mj-ea"/>
                <a:ea typeface="+mj-ea"/>
              </a:rPr>
              <a:t>中</a:t>
            </a:r>
            <a:r>
              <a:rPr lang="zh-CN" altLang="en-US" sz="3200" b="1" dirty="0">
                <a:latin typeface="+mj-ea"/>
                <a:ea typeface="+mj-ea"/>
              </a:rPr>
              <a:t>，∠</a:t>
            </a:r>
            <a:r>
              <a:rPr lang="en-US" altLang="zh-CN" sz="3200" b="1" dirty="0">
                <a:latin typeface="+mj-ea"/>
                <a:ea typeface="+mj-ea"/>
              </a:rPr>
              <a:t>C=90°</a:t>
            </a:r>
            <a:r>
              <a:rPr lang="zh-CN" altLang="en-US" sz="3200" b="1" dirty="0">
                <a:latin typeface="+mj-ea"/>
                <a:ea typeface="+mj-ea"/>
              </a:rPr>
              <a:t>，</a:t>
            </a:r>
            <a:r>
              <a:rPr lang="en-US" altLang="zh-CN" sz="3200" b="1" dirty="0">
                <a:latin typeface="+mj-ea"/>
                <a:ea typeface="+mj-ea"/>
              </a:rPr>
              <a:t>CD⊥AB</a:t>
            </a:r>
            <a:r>
              <a:rPr lang="zh-CN" altLang="en-US" sz="3200" b="1" dirty="0">
                <a:latin typeface="+mj-ea"/>
                <a:ea typeface="+mj-ea"/>
              </a:rPr>
              <a:t>于</a:t>
            </a:r>
            <a:r>
              <a:rPr lang="en-US" altLang="zh-CN" sz="3200" b="1" dirty="0">
                <a:latin typeface="+mj-ea"/>
                <a:ea typeface="+mj-ea"/>
              </a:rPr>
              <a:t>D</a:t>
            </a:r>
            <a:r>
              <a:rPr lang="zh-CN" altLang="en-US" sz="3200" b="1" dirty="0">
                <a:latin typeface="+mj-ea"/>
                <a:ea typeface="+mj-ea"/>
              </a:rPr>
              <a:t>。求出∠</a:t>
            </a:r>
            <a:r>
              <a:rPr lang="en-US" altLang="zh-CN" sz="3200" b="1" dirty="0">
                <a:latin typeface="+mj-ea"/>
                <a:ea typeface="+mj-ea"/>
              </a:rPr>
              <a:t>BCD</a:t>
            </a:r>
            <a:r>
              <a:rPr lang="zh-CN" altLang="en-US" sz="3200" b="1" dirty="0">
                <a:latin typeface="+mj-ea"/>
                <a:ea typeface="+mj-ea"/>
              </a:rPr>
              <a:t>的三个锐角三角函数值。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108" y="2624564"/>
            <a:ext cx="3943786" cy="3216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5760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环保">
  <a:themeElements>
    <a:clrScheme name="环保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环保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环保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</TotalTime>
  <Words>565</Words>
  <Application>Microsoft Office PowerPoint</Application>
  <PresentationFormat>宽屏</PresentationFormat>
  <Paragraphs>74</Paragraphs>
  <Slides>12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12</vt:i4>
      </vt:variant>
    </vt:vector>
  </HeadingPairs>
  <TitlesOfParts>
    <vt:vector size="22" baseType="lpstr">
      <vt:lpstr>方正舒体</vt:lpstr>
      <vt:lpstr>黑体</vt:lpstr>
      <vt:lpstr>楷体_GB2312</vt:lpstr>
      <vt:lpstr>宋体</vt:lpstr>
      <vt:lpstr>Arial</vt:lpstr>
      <vt:lpstr>Garamond</vt:lpstr>
      <vt:lpstr>Times New Roman</vt:lpstr>
      <vt:lpstr>环保</vt:lpstr>
      <vt:lpstr>Microsoft 公式 3.0</vt:lpstr>
      <vt:lpstr>MathType 6.0 Equation</vt:lpstr>
      <vt:lpstr>锐角三角函数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锐角三角函数</dc:title>
  <dc:creator>admin</dc:creator>
  <cp:lastModifiedBy>admin</cp:lastModifiedBy>
  <cp:revision>4</cp:revision>
  <dcterms:created xsi:type="dcterms:W3CDTF">2016-01-15T23:57:53Z</dcterms:created>
  <dcterms:modified xsi:type="dcterms:W3CDTF">2016-01-16T00:23:43Z</dcterms:modified>
</cp:coreProperties>
</file>