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9" r:id="rId3"/>
    <p:sldMasterId id="2147483670" r:id="rId4"/>
  </p:sldMasterIdLst>
  <p:notesMasterIdLst>
    <p:notesMasterId r:id="rId7"/>
  </p:notesMasterIdLst>
  <p:sldIdLst>
    <p:sldId id="519" r:id="rId5"/>
    <p:sldId id="520" r:id="rId6"/>
    <p:sldId id="588" r:id="rId8"/>
    <p:sldId id="573" r:id="rId9"/>
    <p:sldId id="589" r:id="rId10"/>
    <p:sldId id="574" r:id="rId11"/>
    <p:sldId id="590" r:id="rId12"/>
    <p:sldId id="591" r:id="rId13"/>
    <p:sldId id="593" r:id="rId14"/>
    <p:sldId id="594" r:id="rId15"/>
    <p:sldId id="595" r:id="rId16"/>
    <p:sldId id="578" r:id="rId17"/>
    <p:sldId id="576" r:id="rId18"/>
    <p:sldId id="598" r:id="rId19"/>
    <p:sldId id="599" r:id="rId20"/>
    <p:sldId id="600" r:id="rId21"/>
    <p:sldId id="587" r:id="rId22"/>
    <p:sldId id="571" r:id="rId23"/>
  </p:sldIdLst>
  <p:sldSz cx="12192000" cy="6858000"/>
  <p:notesSz cx="6858000" cy="9144000"/>
  <p:custDataLst>
    <p:tags r:id="rId27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03" autoAdjust="0"/>
    <p:restoredTop sz="94359" autoAdjust="0"/>
  </p:normalViewPr>
  <p:slideViewPr>
    <p:cSldViewPr>
      <p:cViewPr varScale="1">
        <p:scale>
          <a:sx n="79" d="100"/>
          <a:sy n="79" d="100"/>
        </p:scale>
        <p:origin x="-114" y="-378"/>
      </p:cViewPr>
      <p:guideLst>
        <p:guide orient="horz" pos="2172"/>
        <p:guide pos="3828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5" cy="72005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8" Type="http://schemas.openxmlformats.org/officeDocument/2006/relationships/slide" Target="slides/slide3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7" Type="http://schemas.openxmlformats.org/officeDocument/2006/relationships/tags" Target="tags/tag7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18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409575" y="754063"/>
            <a:ext cx="5854700" cy="329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5363" name="Rectangle 3"/>
          <p:cNvSpPr>
            <a:spLocks noGrp="1" noChangeArrowheads="1"/>
          </p:cNvSpPr>
          <p:nvPr>
            <p:ph type="body" sz="quarter" idx="6"/>
          </p:nvPr>
        </p:nvSpPr>
        <p:spPr bwMode="auto">
          <a:xfrm>
            <a:off x="538163" y="4387850"/>
            <a:ext cx="5780087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
第二级
第三级
第四级
第五级</a:t>
            </a:r>
            <a:endParaRPr lang="zh-CN" altLang="en-US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/>
            </a:lvl1pPr>
          </a:lstStyle>
          <a:p>
            <a:fld id="{25D4F827-001D-4523-B530-C911BFD15920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157B9-FAE4-4D7E-98DB-217F8B54A3E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0"/>
          <p:cNvSpPr/>
          <p:nvPr/>
        </p:nvSpPr>
        <p:spPr>
          <a:xfrm rot="20700000" flipH="1">
            <a:off x="8568267" y="636589"/>
            <a:ext cx="1195917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E581B5-E7C8-4F39-92E9-1C0086661646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BF4C4E-E73C-4830-8EA0-2F885A223F7D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3150"/>
            <a:ext cx="12192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13376"/>
            <a:ext cx="12192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4526"/>
            <a:ext cx="12192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/>
          <p:cNvSpPr/>
          <p:nvPr/>
        </p:nvSpPr>
        <p:spPr>
          <a:xfrm rot="20700000" flipH="1">
            <a:off x="7818968" y="727075"/>
            <a:ext cx="1183217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0B41A2-06F1-4994-A9DF-C0944AB2E00F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B55058-840C-4C9C-8252-AB0B8750ABFB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DF8874-7A86-43ED-A2D1-5C21A0333F94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"/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/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/>
          <p:cNvSpPr/>
          <p:nvPr/>
        </p:nvSpPr>
        <p:spPr>
          <a:xfrm rot="20700000" flipH="1">
            <a:off x="5499100" y="1689101"/>
            <a:ext cx="119380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FD92E56E-C26D-4644-95A4-31B237C8A4BF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3B47F3-702B-44A5-B16F-17CE5F5C9BCD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8BFCFA-1B06-45E9-A88D-00D6A94DE0D5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971DA4-0614-4CCF-A15A-1A8802AECFF3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60F587AD-3F8E-40C6-B788-74BC7E78034F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0"/>
          <p:cNvSpPr/>
          <p:nvPr/>
        </p:nvSpPr>
        <p:spPr>
          <a:xfrm rot="20700000" flipH="1">
            <a:off x="8568267" y="636589"/>
            <a:ext cx="1195917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63BAA0-F69F-4323-9DF6-72D4664F0647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896933-262F-4755-8DA0-8C59599C0656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3150"/>
            <a:ext cx="12192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13376"/>
            <a:ext cx="12192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4526"/>
            <a:ext cx="12192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/>
          <p:cNvSpPr/>
          <p:nvPr/>
        </p:nvSpPr>
        <p:spPr>
          <a:xfrm rot="20700000" flipH="1">
            <a:off x="7818968" y="727075"/>
            <a:ext cx="1183217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2C97C9-0559-4533-BD69-28E7409A57C1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6AF6D3-8367-4A4A-816F-D93135B48FC7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4F5F09-F387-406D-AA15-40D9B772DE2E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"/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/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/>
          <p:cNvSpPr/>
          <p:nvPr/>
        </p:nvSpPr>
        <p:spPr>
          <a:xfrm rot="20700000" flipH="1">
            <a:off x="5499100" y="1689101"/>
            <a:ext cx="119380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2B8A58BB-2E3F-4DF7-AE05-7A2A1465CBF0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F2C64D-5825-46BE-ABA7-EE424116C444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178849-BBF4-4B22-86FF-4BD1756924BB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1CEC10-3772-46B5-B377-78EBF39B20F5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A8122A38-970B-4057-A734-AD3E0C64D462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1357" y="1143487"/>
            <a:ext cx="2834886" cy="481626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学习目标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254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复习回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5326" y="-79614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情境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381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问题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127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知识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381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典例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381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针对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69636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达标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127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小结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254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4504" y="-7145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655841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针对练习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4755" y="1996316"/>
            <a:ext cx="5462489" cy="286536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8C4391-F0DC-4B2F-A272-42EFDFB3AF0E}" type="slidenum">
              <a:rPr lang="zh-CN" altLang="zh-CN" smtClean="0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image" Target="file:///D:\qq&#25991;&#20214;\712321467\Image\C2C\Image2\%7b75232B38-A165-1FB7-499C-2E1C792CACB5%7d.png" TargetMode="External"/><Relationship Id="rId14" Type="http://schemas.openxmlformats.org/officeDocument/2006/relationships/image" Target="../media/image1.png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9.xml"/><Relationship Id="rId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6" Type="http://schemas.openxmlformats.org/officeDocument/2006/relationships/theme" Target="../theme/theme2.xml"/><Relationship Id="rId15" Type="http://schemas.openxmlformats.org/officeDocument/2006/relationships/image" Target="file:///D:\qq&#25991;&#20214;\712321467\Image\C2C\Image2\%7b75232B38-A165-1FB7-499C-2E1C792CACB5%7d.png" TargetMode="External"/><Relationship Id="rId14" Type="http://schemas.openxmlformats.org/officeDocument/2006/relationships/image" Target="../media/image1.png"/><Relationship Id="rId13" Type="http://schemas.openxmlformats.org/officeDocument/2006/relationships/tags" Target="../tags/tag6.xml"/><Relationship Id="rId12" Type="http://schemas.openxmlformats.org/officeDocument/2006/relationships/tags" Target="../tags/tag5.xml"/><Relationship Id="rId11" Type="http://schemas.openxmlformats.org/officeDocument/2006/relationships/tags" Target="../tags/tag4.xml"/><Relationship Id="rId1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9.xml"/><Relationship Id="rId8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9" Type="http://schemas.openxmlformats.org/officeDocument/2006/relationships/theme" Target="../theme/theme3.xml"/><Relationship Id="rId18" Type="http://schemas.openxmlformats.org/officeDocument/2006/relationships/image" Target="file:///D:\qq&#25991;&#20214;\712321467\Image\C2C\Image2\%7b75232B38-A165-1FB7-499C-2E1C792CACB5%7d.png" TargetMode="External"/><Relationship Id="rId17" Type="http://schemas.openxmlformats.org/officeDocument/2006/relationships/image" Target="../media/image1.png"/><Relationship Id="rId16" Type="http://schemas.openxmlformats.org/officeDocument/2006/relationships/image" Target="../media/image15.png"/><Relationship Id="rId15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组合 14"/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1030" name="组合 15"/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034" name="标题占位符 1"/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35" name="文本占位符 2"/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C88C4391-F0DC-4B2F-A272-42EFDFB3AF0E}" type="slidenum">
              <a:rPr lang="zh-CN" altLang="zh-CN"/>
            </a:fld>
            <a:endParaRPr lang="zh-CN" altLang="zh-CN"/>
          </a:p>
        </p:txBody>
      </p:sp>
      <p:sp>
        <p:nvSpPr>
          <p:cNvPr id="20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pic>
        <p:nvPicPr>
          <p:cNvPr id="1036" name="图片 1073743875" descr="学科网 zxxk.com"/>
          <p:cNvPicPr>
            <a:picLocks noChangeAspect="1"/>
          </p:cNvPicPr>
          <p:nvPr/>
        </p:nvPicPr>
        <p:blipFill>
          <a:blip r:embed="rId14" r:link="rId15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ransition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组合 14"/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2054" name="组合 15"/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2058" name="标题占位符 1"/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9" name="文本占位符 2"/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7FB32B81-EE70-4BC4-B5F9-764DBACA5D84}" type="slidenum">
              <a:rPr lang="zh-CN" altLang="zh-CN"/>
            </a:fld>
            <a:endParaRPr lang="zh-CN" altLang="zh-CN"/>
          </a:p>
        </p:txBody>
      </p:sp>
      <p:sp>
        <p:nvSpPr>
          <p:cNvPr id="20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pic>
        <p:nvPicPr>
          <p:cNvPr id="2060" name="图片 1073743875" descr="学科网 zxxk.com"/>
          <p:cNvPicPr>
            <a:picLocks noChangeAspect="1"/>
          </p:cNvPicPr>
          <p:nvPr/>
        </p:nvPicPr>
        <p:blipFill>
          <a:blip r:embed="rId14" r:link="rId15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p:transition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0" y="0"/>
            <a:ext cx="12192000" cy="736600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0" y="6680200"/>
            <a:ext cx="12192000" cy="171450"/>
          </a:xfrm>
          <a:prstGeom prst="rect">
            <a:avLst/>
          </a:prstGeom>
        </p:spPr>
      </p:pic>
      <p:pic>
        <p:nvPicPr>
          <p:cNvPr id="17" name="图片 1073743875" descr="学科网 zxxk.com"/>
          <p:cNvPicPr>
            <a:picLocks noChangeAspect="1"/>
          </p:cNvPicPr>
          <p:nvPr/>
        </p:nvPicPr>
        <p:blipFill>
          <a:blip r:embed="rId17" r:link="rId18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2.xml"/><Relationship Id="rId1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3.xml"/><Relationship Id="rId1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26.xml"/><Relationship Id="rId4" Type="http://schemas.openxmlformats.org/officeDocument/2006/relationships/image" Target="../media/image20.png"/><Relationship Id="rId3" Type="http://schemas.openxmlformats.org/officeDocument/2006/relationships/image" Target="../media/image19.png"/><Relationship Id="rId2" Type="http://schemas.openxmlformats.org/officeDocument/2006/relationships/image" Target="../media/image18.wmf"/><Relationship Id="rId1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6.xml"/><Relationship Id="rId1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6.xml"/><Relationship Id="rId8" Type="http://schemas.openxmlformats.org/officeDocument/2006/relationships/image" Target="../media/image26.png"/><Relationship Id="rId7" Type="http://schemas.openxmlformats.org/officeDocument/2006/relationships/image" Target="../media/image25.png"/><Relationship Id="rId6" Type="http://schemas.openxmlformats.org/officeDocument/2006/relationships/image" Target="../media/image24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23.wmf"/><Relationship Id="rId3" Type="http://schemas.openxmlformats.org/officeDocument/2006/relationships/oleObject" Target="../embeddings/oleObject3.bin"/><Relationship Id="rId2" Type="http://schemas.openxmlformats.org/officeDocument/2006/relationships/image" Target="../media/image22.wmf"/><Relationship Id="rId10" Type="http://schemas.openxmlformats.org/officeDocument/2006/relationships/vmlDrawing" Target="../drawings/vmlDrawing2.vml"/><Relationship Id="rId1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2" Type="http://schemas.openxmlformats.org/officeDocument/2006/relationships/image" Target="../media/image25.png"/><Relationship Id="rId1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6.xml"/><Relationship Id="rId3" Type="http://schemas.openxmlformats.org/officeDocument/2006/relationships/image" Target="../media/image27.png"/><Relationship Id="rId2" Type="http://schemas.openxmlformats.org/officeDocument/2006/relationships/image" Target="../media/image25.png"/><Relationship Id="rId1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2" Type="http://schemas.openxmlformats.org/officeDocument/2006/relationships/image" Target="../media/image25.png"/><Relationship Id="rId1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2" Type="http://schemas.openxmlformats.org/officeDocument/2006/relationships/image" Target="../media/image29.png"/><Relationship Id="rId1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2" Type="http://schemas.openxmlformats.org/officeDocument/2006/relationships/image" Target="../media/image28.png"/><Relationship Id="rId1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image" Target="../media/image32.png"/><Relationship Id="rId1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image" Target="../media/image34.png"/><Relationship Id="rId1" Type="http://schemas.openxmlformats.org/officeDocument/2006/relationships/image" Target="../media/image33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3.xml"/><Relationship Id="rId1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454892" y="2321004"/>
            <a:ext cx="528221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6600" b="1">
                <a:ln w="13462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多项式及整式</a:t>
            </a:r>
            <a:endParaRPr lang="zh-CN" altLang="en-US" sz="6600" b="1">
              <a:ln w="13462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1"/>
          <p:cNvSpPr>
            <a:spLocks noChangeArrowheads="1"/>
          </p:cNvSpPr>
          <p:nvPr/>
        </p:nvSpPr>
        <p:spPr bwMode="auto">
          <a:xfrm>
            <a:off x="263595" y="908825"/>
            <a:ext cx="6762750" cy="1661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理解多项式、整式的概念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(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重点</a:t>
            </a:r>
            <a:r>
              <a:rPr lang="en-US" altLang="en-US" sz="28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)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  <a:sym typeface="宋体" panose="02010600030101010101" pitchFamily="2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会确定一个多项式的项数和次数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(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难点</a:t>
            </a:r>
            <a:r>
              <a:rPr lang="en-US" altLang="en-US" sz="28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)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  <a:sym typeface="宋体" panose="0201060003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40135" y="3789025"/>
            <a:ext cx="2892029" cy="2721909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63594" y="980830"/>
            <a:ext cx="712849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spcBef>
                <a:spcPct val="0"/>
              </a:spcBef>
              <a:spcAft>
                <a:spcPct val="0"/>
              </a:spcAft>
            </a:pP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一、对于单项式，我们学习了哪些内容？</a:t>
            </a:r>
            <a:endParaRPr lang="zh-CN" altLang="en-US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1330" y="4364046"/>
            <a:ext cx="10929678" cy="230416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232585" y="3816772"/>
            <a:ext cx="352824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spcBef>
                <a:spcPct val="0"/>
              </a:spcBef>
              <a:spcAft>
                <a:spcPct val="0"/>
              </a:spcAft>
            </a:pP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二、完成下面表格：</a:t>
            </a:r>
            <a:endParaRPr lang="zh-CN" altLang="en-US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63593" y="1552028"/>
            <a:ext cx="11845192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表示数字与字母、字母与字母的积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的式子叫做</a:t>
            </a:r>
            <a:r>
              <a:rPr lang="zh-CN" altLang="en-US" sz="28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单项式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，单独的一个数或一个字母也是单项式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232585" y="2582066"/>
            <a:ext cx="7492238" cy="545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13078" tIns="56544" rIns="113078" bIns="56544">
            <a:spAutoFit/>
          </a:bodyPr>
          <a:lstStyle>
            <a:lvl1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单项式中的</a:t>
            </a:r>
            <a:r>
              <a:rPr lang="zh-CN" altLang="en-US" sz="28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数字因数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称为这个单项式的</a:t>
            </a:r>
            <a:r>
              <a:rPr lang="zh-CN" altLang="en-US" sz="28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系数</a:t>
            </a:r>
            <a:r>
              <a:rPr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210709" y="3222797"/>
            <a:ext cx="11350921" cy="545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13078" tIns="56544" rIns="113078" bIns="56544">
            <a:spAutoFit/>
          </a:bodyPr>
          <a:lstStyle>
            <a:lvl1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113220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113220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3.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一个单项式中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28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所有字母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的</a:t>
            </a:r>
            <a:r>
              <a:rPr lang="zh-CN" altLang="en-US" sz="28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指数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的</a:t>
            </a:r>
            <a:r>
              <a:rPr lang="zh-CN" altLang="en-US" sz="28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和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叫做这个单项式的</a:t>
            </a:r>
            <a:r>
              <a:rPr lang="zh-CN" altLang="en-US" sz="28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次数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" name="Text Box 1048"/>
          <p:cNvSpPr txBox="1">
            <a:spLocks noChangeArrowheads="1"/>
          </p:cNvSpPr>
          <p:nvPr/>
        </p:nvSpPr>
        <p:spPr bwMode="auto">
          <a:xfrm>
            <a:off x="3359810" y="5305972"/>
            <a:ext cx="401022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endParaRPr lang="zh-CN" altLang="en-US" sz="28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" name="Text Box 1048"/>
          <p:cNvSpPr txBox="1">
            <a:spLocks noChangeArrowheads="1"/>
          </p:cNvSpPr>
          <p:nvPr/>
        </p:nvSpPr>
        <p:spPr bwMode="auto">
          <a:xfrm>
            <a:off x="3359810" y="5987089"/>
            <a:ext cx="401022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endParaRPr lang="zh-CN" altLang="en-US" sz="28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4" name="Text Box 1048"/>
          <p:cNvSpPr txBox="1">
            <a:spLocks noChangeArrowheads="1"/>
          </p:cNvSpPr>
          <p:nvPr/>
        </p:nvSpPr>
        <p:spPr bwMode="auto">
          <a:xfrm>
            <a:off x="4799910" y="5254516"/>
            <a:ext cx="86406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-16</a:t>
            </a:r>
            <a:endParaRPr lang="zh-CN" altLang="en-US" sz="28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5" name="Text Box 1048"/>
          <p:cNvSpPr txBox="1">
            <a:spLocks noChangeArrowheads="1"/>
          </p:cNvSpPr>
          <p:nvPr/>
        </p:nvSpPr>
        <p:spPr bwMode="auto">
          <a:xfrm>
            <a:off x="5031429" y="5984569"/>
            <a:ext cx="40102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endParaRPr lang="zh-CN" altLang="en-US" sz="28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6" name="Text Box 1048"/>
          <p:cNvSpPr txBox="1">
            <a:spLocks noChangeArrowheads="1"/>
          </p:cNvSpPr>
          <p:nvPr/>
        </p:nvSpPr>
        <p:spPr bwMode="auto">
          <a:xfrm>
            <a:off x="6699312" y="5254516"/>
            <a:ext cx="40102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endParaRPr lang="zh-CN" altLang="en-US" sz="28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7" name="Text Box 1048"/>
          <p:cNvSpPr txBox="1">
            <a:spLocks noChangeArrowheads="1"/>
          </p:cNvSpPr>
          <p:nvPr/>
        </p:nvSpPr>
        <p:spPr bwMode="auto">
          <a:xfrm>
            <a:off x="6699312" y="5997966"/>
            <a:ext cx="40102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endParaRPr lang="zh-CN" altLang="en-US" sz="28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8" name="Text Box 1048"/>
          <p:cNvSpPr txBox="1">
            <a:spLocks noChangeArrowheads="1"/>
          </p:cNvSpPr>
          <p:nvPr/>
        </p:nvSpPr>
        <p:spPr bwMode="auto">
          <a:xfrm>
            <a:off x="8342636" y="5254516"/>
            <a:ext cx="7200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-1</a:t>
            </a:r>
            <a:endParaRPr lang="zh-CN" altLang="en-US" sz="28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1" name="Text Box 1048"/>
          <p:cNvSpPr txBox="1">
            <a:spLocks noChangeArrowheads="1"/>
          </p:cNvSpPr>
          <p:nvPr/>
        </p:nvSpPr>
        <p:spPr bwMode="auto">
          <a:xfrm>
            <a:off x="8432511" y="5997966"/>
            <a:ext cx="7200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endParaRPr lang="zh-CN" altLang="en-US" sz="28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3" grpId="0"/>
      <p:bldP spid="14" grpId="0"/>
      <p:bldP spid="15" grpId="0"/>
      <p:bldP spid="16" grpId="0"/>
      <p:bldP spid="17" grpId="0"/>
      <p:bldP spid="18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26"/>
          <p:cNvSpPr>
            <a:spLocks noGrp="1" noChangeArrowheads="1"/>
          </p:cNvSpPr>
          <p:nvPr/>
        </p:nvSpPr>
        <p:spPr bwMode="auto">
          <a:xfrm>
            <a:off x="263595" y="1510878"/>
            <a:ext cx="920220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温度由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t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℃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下降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5℃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后是</a:t>
            </a:r>
            <a:r>
              <a:rPr lang="zh-CN" altLang="en-US" sz="2800" u="sng">
                <a:latin typeface="隶书" panose="02010509060101010101" pitchFamily="49" charset="-122"/>
                <a:ea typeface="隶书" panose="02010509060101010101" pitchFamily="49" charset="-122"/>
              </a:rPr>
              <a:t>        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℃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Rectangle 1027"/>
          <p:cNvSpPr>
            <a:spLocks noChangeArrowheads="1"/>
          </p:cNvSpPr>
          <p:nvPr/>
        </p:nvSpPr>
        <p:spPr bwMode="auto">
          <a:xfrm>
            <a:off x="-216907" y="2228801"/>
            <a:ext cx="8905088" cy="19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1"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买一个篮球需要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元，买一个排球需要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y 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元，买一个足球需要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z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元，买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个篮球、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5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个排球、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个足球共需要</a:t>
            </a:r>
            <a:r>
              <a:rPr lang="zh-CN" altLang="en-US" sz="2800" u="sng">
                <a:latin typeface="隶书" panose="02010509060101010101" pitchFamily="49" charset="-122"/>
                <a:ea typeface="隶书" panose="02010509060101010101" pitchFamily="49" charset="-122"/>
              </a:rPr>
              <a:t>               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元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Text Box 1045"/>
          <p:cNvSpPr txBox="1">
            <a:spLocks noChangeArrowheads="1"/>
          </p:cNvSpPr>
          <p:nvPr/>
        </p:nvSpPr>
        <p:spPr bwMode="auto">
          <a:xfrm>
            <a:off x="860296" y="3576237"/>
            <a:ext cx="2274214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3x+5y+2z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）</a:t>
            </a:r>
            <a:endParaRPr lang="zh-CN" altLang="en-US" sz="28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Text Box 1048"/>
          <p:cNvSpPr txBox="1">
            <a:spLocks noChangeArrowheads="1"/>
          </p:cNvSpPr>
          <p:nvPr/>
        </p:nvSpPr>
        <p:spPr bwMode="auto">
          <a:xfrm>
            <a:off x="4223870" y="1612908"/>
            <a:ext cx="158463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t-5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）</a:t>
            </a:r>
            <a:endParaRPr lang="zh-CN" altLang="en-US" sz="28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63595" y="867300"/>
            <a:ext cx="34676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200" noProof="1"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列式表示下列数量</a:t>
            </a:r>
            <a:endParaRPr lang="zh-CN" altLang="en-US" sz="3200" noProof="1">
              <a:latin typeface="隶书" panose="02010509060101010101" pitchFamily="49" charset="-122"/>
              <a:ea typeface="隶书" panose="02010509060101010101" pitchFamily="49" charset="-122"/>
              <a:cs typeface="+mn-ea"/>
            </a:endParaRPr>
          </a:p>
        </p:txBody>
      </p:sp>
      <p:sp>
        <p:nvSpPr>
          <p:cNvPr id="7" name="Rectangle 1028"/>
          <p:cNvSpPr>
            <a:spLocks noChangeArrowheads="1"/>
          </p:cNvSpPr>
          <p:nvPr/>
        </p:nvSpPr>
        <p:spPr bwMode="auto">
          <a:xfrm>
            <a:off x="261951" y="4380585"/>
            <a:ext cx="8640600" cy="63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3.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如图三角尺的面积为</a:t>
            </a:r>
            <a:r>
              <a:rPr lang="zh-CN" altLang="en-US" sz="2800" u="sng">
                <a:latin typeface="隶书" panose="02010509060101010101" pitchFamily="49" charset="-122"/>
                <a:ea typeface="隶书" panose="02010509060101010101" pitchFamily="49" charset="-122"/>
              </a:rPr>
              <a:t>               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aphicFrame>
        <p:nvGraphicFramePr>
          <p:cNvPr id="10" name="对象 9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4356100" y="4161215"/>
          <a:ext cx="1739900" cy="844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" r:id="rId1" imgW="814705" imgH="394335" progId="Equation.KSEE3">
                  <p:embed/>
                </p:oleObj>
              </mc:Choice>
              <mc:Fallback>
                <p:oleObj name="" r:id="rId1" imgW="814705" imgH="394335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4356100" y="4161215"/>
                        <a:ext cx="1739900" cy="844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7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2948" y="1993872"/>
            <a:ext cx="2605493" cy="2304542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32416" y="4338750"/>
            <a:ext cx="3086555" cy="233737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63595" y="867300"/>
            <a:ext cx="34676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200" noProof="1"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列式表示下列数量</a:t>
            </a:r>
            <a:endParaRPr lang="zh-CN" altLang="en-US" sz="3200" noProof="1">
              <a:latin typeface="隶书" panose="02010509060101010101" pitchFamily="49" charset="-122"/>
              <a:ea typeface="隶书" panose="02010509060101010101" pitchFamily="49" charset="-122"/>
              <a:cs typeface="+mn-ea"/>
            </a:endParaRPr>
          </a:p>
        </p:txBody>
      </p:sp>
      <p:sp>
        <p:nvSpPr>
          <p:cNvPr id="8" name="Rectangle 1029"/>
          <p:cNvSpPr>
            <a:spLocks noChangeArrowheads="1"/>
          </p:cNvSpPr>
          <p:nvPr/>
        </p:nvSpPr>
        <p:spPr bwMode="auto">
          <a:xfrm>
            <a:off x="272066" y="1538390"/>
            <a:ext cx="12736414" cy="63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4.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如图是一所住宅区的建筑平面图，这所住宅的建筑面积是</a:t>
            </a:r>
            <a:r>
              <a:rPr lang="zh-CN" altLang="en-US" sz="2800" u="sng">
                <a:latin typeface="隶书" panose="02010509060101010101" pitchFamily="49" charset="-122"/>
                <a:ea typeface="隶书" panose="02010509060101010101" pitchFamily="49" charset="-122"/>
              </a:rPr>
              <a:t>           </a:t>
            </a:r>
            <a:r>
              <a:rPr lang="en-US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㎡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Text Box 1047"/>
          <p:cNvSpPr txBox="1">
            <a:spLocks noChangeArrowheads="1"/>
          </p:cNvSpPr>
          <p:nvPr/>
        </p:nvSpPr>
        <p:spPr bwMode="auto">
          <a:xfrm>
            <a:off x="9480235" y="1596083"/>
            <a:ext cx="20891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en-US" altLang="zh-CN" sz="2800" b="1" baseline="24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+2x+18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）</a:t>
            </a:r>
            <a:endParaRPr lang="zh-CN" altLang="en-US" sz="28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29867" y="2636945"/>
            <a:ext cx="4604578" cy="3219653"/>
          </a:xfrm>
          <a:prstGeom prst="rect">
            <a:avLst/>
          </a:prstGeom>
        </p:spPr>
      </p:pic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8141091" y="3095064"/>
            <a:ext cx="7921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楷体_GB2312" pitchFamily="1" charset="-122"/>
              </a:rPr>
              <a:t>2</a:t>
            </a:r>
            <a:r>
              <a:rPr lang="en-US" altLang="zh-CN" sz="2800" b="1" i="1">
                <a:latin typeface="Times New Roman" panose="02020603050405020304" pitchFamily="18" charset="0"/>
                <a:ea typeface="楷体_GB2312" pitchFamily="1" charset="-122"/>
              </a:rPr>
              <a:t>x</a:t>
            </a:r>
            <a:endParaRPr lang="en-US" altLang="zh-CN" sz="2800" b="1" i="1">
              <a:latin typeface="Times New Roman" panose="02020603050405020304" pitchFamily="18" charset="0"/>
              <a:ea typeface="楷体_GB2312" pitchFamily="1" charset="-122"/>
            </a:endParaRPr>
          </a:p>
        </p:txBody>
      </p:sp>
      <p:sp>
        <p:nvSpPr>
          <p:cNvPr id="15" name="文本框 14"/>
          <p:cNvSpPr txBox="1">
            <a:spLocks noChangeArrowheads="1"/>
          </p:cNvSpPr>
          <p:nvPr/>
        </p:nvSpPr>
        <p:spPr bwMode="auto">
          <a:xfrm>
            <a:off x="9826079" y="3796389"/>
            <a:ext cx="79216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楷体_GB2312" pitchFamily="1" charset="-122"/>
              </a:rPr>
              <a:t>12</a:t>
            </a:r>
            <a:endParaRPr lang="en-US" altLang="zh-CN" sz="2800" b="1">
              <a:latin typeface="Times New Roman" panose="02020603050405020304" pitchFamily="18" charset="0"/>
              <a:ea typeface="楷体_GB2312" pitchFamily="1" charset="-122"/>
            </a:endParaRPr>
          </a:p>
        </p:txBody>
      </p:sp>
      <p:sp>
        <p:nvSpPr>
          <p:cNvPr id="16" name="文本框 15"/>
          <p:cNvSpPr txBox="1">
            <a:spLocks noChangeArrowheads="1"/>
          </p:cNvSpPr>
          <p:nvPr/>
        </p:nvSpPr>
        <p:spPr bwMode="auto">
          <a:xfrm>
            <a:off x="8179932" y="4307386"/>
            <a:ext cx="7921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i="1">
                <a:latin typeface="Times New Roman" panose="02020603050405020304" pitchFamily="18" charset="0"/>
                <a:ea typeface="楷体_GB2312" pitchFamily="1" charset="-122"/>
              </a:rPr>
              <a:t>x</a:t>
            </a:r>
            <a:r>
              <a:rPr lang="en-US" altLang="zh-CN" sz="2800" b="1" baseline="30000">
                <a:latin typeface="Times New Roman" panose="02020603050405020304" pitchFamily="18" charset="0"/>
                <a:ea typeface="楷体_GB2312" pitchFamily="1" charset="-122"/>
              </a:rPr>
              <a:t>2</a:t>
            </a:r>
            <a:endParaRPr lang="en-US" altLang="zh-CN" sz="2800" b="1" baseline="30000">
              <a:latin typeface="Times New Roman" panose="02020603050405020304" pitchFamily="18" charset="0"/>
              <a:ea typeface="楷体_GB2312" pitchFamily="1" charset="-122"/>
            </a:endParaRPr>
          </a:p>
        </p:txBody>
      </p:sp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9724101" y="4777211"/>
            <a:ext cx="433214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楷体_GB2312" pitchFamily="1" charset="-122"/>
              </a:rPr>
              <a:t>6</a:t>
            </a:r>
            <a:endParaRPr lang="en-US" altLang="zh-CN" sz="2800" b="1">
              <a:latin typeface="Times New Roman" panose="02020603050405020304" pitchFamily="18" charset="0"/>
              <a:ea typeface="楷体_GB2312" pitchFamily="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  <p:bldP spid="15" grpId="0"/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034"/>
          <p:cNvSpPr txBox="1">
            <a:spLocks noChangeArrowheads="1"/>
          </p:cNvSpPr>
          <p:nvPr/>
        </p:nvSpPr>
        <p:spPr bwMode="auto">
          <a:xfrm>
            <a:off x="3172972" y="2452859"/>
            <a:ext cx="230629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3x+5y+2z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" name="Text Box 1035"/>
          <p:cNvSpPr txBox="1">
            <a:spLocks noChangeArrowheads="1"/>
          </p:cNvSpPr>
          <p:nvPr/>
        </p:nvSpPr>
        <p:spPr bwMode="auto">
          <a:xfrm>
            <a:off x="8840610" y="2450318"/>
            <a:ext cx="254615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3600" b="1" baseline="24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+2x+18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" name="Text Box 1036"/>
          <p:cNvSpPr txBox="1">
            <a:spLocks noChangeArrowheads="1"/>
          </p:cNvSpPr>
          <p:nvPr/>
        </p:nvSpPr>
        <p:spPr bwMode="auto">
          <a:xfrm>
            <a:off x="1466942" y="2450319"/>
            <a:ext cx="91919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t-5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7" name="Object 1037"/>
          <p:cNvGraphicFramePr>
            <a:graphicFrameLocks noChangeAspect="1"/>
          </p:cNvGraphicFramePr>
          <p:nvPr/>
        </p:nvGraphicFramePr>
        <p:xfrm>
          <a:off x="5983114" y="2260224"/>
          <a:ext cx="1803400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Equation" r:id="rId1" imgW="15849600" imgH="9448800" progId="Equation.DSMT4">
                  <p:embed/>
                </p:oleObj>
              </mc:Choice>
              <mc:Fallback>
                <p:oleObj name="Equation" r:id="rId1" imgW="15849600" imgH="9448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983114" y="2260224"/>
                        <a:ext cx="1803400" cy="1079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Box 20"/>
          <p:cNvSpPr txBox="1">
            <a:spLocks noChangeArrowheads="1"/>
          </p:cNvSpPr>
          <p:nvPr/>
        </p:nvSpPr>
        <p:spPr bwMode="auto">
          <a:xfrm>
            <a:off x="678617" y="4926620"/>
            <a:ext cx="10608994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>
                <a:latin typeface="隶书" panose="02010509060101010101" pitchFamily="49" charset="-122"/>
                <a:ea typeface="隶书" panose="02010509060101010101" pitchFamily="49" charset="-122"/>
              </a:rPr>
              <a:t>上述几个式子都是两个或者</a:t>
            </a:r>
            <a:r>
              <a:rPr lang="zh-CN" altLang="en-US" sz="36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多个单项式</a:t>
            </a:r>
            <a:r>
              <a:rPr lang="zh-CN" altLang="en-US" sz="36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相加</a:t>
            </a:r>
            <a:r>
              <a:rPr lang="zh-CN" altLang="en-US" sz="3600">
                <a:latin typeface="隶书" panose="02010509060101010101" pitchFamily="49" charset="-122"/>
                <a:ea typeface="隶书" panose="02010509060101010101" pitchFamily="49" charset="-122"/>
              </a:rPr>
              <a:t>的形式</a:t>
            </a:r>
            <a:r>
              <a:rPr lang="en-US" altLang="zh-CN" sz="36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36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4" name="Text Box 1036"/>
          <p:cNvSpPr txBox="1">
            <a:spLocks noChangeArrowheads="1"/>
          </p:cNvSpPr>
          <p:nvPr/>
        </p:nvSpPr>
        <p:spPr bwMode="auto">
          <a:xfrm>
            <a:off x="1049262" y="3470699"/>
            <a:ext cx="415164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>
                <a:latin typeface="Times New Roman" panose="02020603050405020304" pitchFamily="18" charset="0"/>
                <a:ea typeface="黑体" panose="02010609060101010101" pitchFamily="49" charset="-122"/>
              </a:rPr>
              <a:t>t</a:t>
            </a:r>
            <a:endParaRPr lang="en-US" altLang="zh-CN" sz="36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" name="Text Box 1036"/>
          <p:cNvSpPr txBox="1">
            <a:spLocks noChangeArrowheads="1"/>
          </p:cNvSpPr>
          <p:nvPr/>
        </p:nvSpPr>
        <p:spPr bwMode="auto">
          <a:xfrm>
            <a:off x="1865833" y="3470699"/>
            <a:ext cx="601825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3600" b="1"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en-US" altLang="zh-CN"/>
              <a:t>-5</a:t>
            </a:r>
            <a:endParaRPr lang="en-US" altLang="zh-CN"/>
          </a:p>
        </p:txBody>
      </p:sp>
      <p:sp>
        <p:nvSpPr>
          <p:cNvPr id="16" name="Text Box 1036"/>
          <p:cNvSpPr txBox="1">
            <a:spLocks noChangeArrowheads="1"/>
          </p:cNvSpPr>
          <p:nvPr/>
        </p:nvSpPr>
        <p:spPr bwMode="auto">
          <a:xfrm>
            <a:off x="1425167" y="3483955"/>
            <a:ext cx="350231" cy="6463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3600" b="1"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en-US" altLang="zh-CN">
                <a:latin typeface="华文琥珀" panose="02010800040101010101" pitchFamily="2" charset="-122"/>
                <a:ea typeface="华文琥珀" panose="02010800040101010101" pitchFamily="2" charset="-122"/>
              </a:rPr>
              <a:t>+</a:t>
            </a:r>
            <a:endParaRPr lang="en-US" altLang="zh-CN"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17" name="Text Box 1034"/>
          <p:cNvSpPr txBox="1">
            <a:spLocks noChangeArrowheads="1"/>
          </p:cNvSpPr>
          <p:nvPr/>
        </p:nvSpPr>
        <p:spPr bwMode="auto">
          <a:xfrm>
            <a:off x="2810259" y="3487396"/>
            <a:ext cx="663575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3600" b="1"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en-US" altLang="zh-CN"/>
              <a:t>3x</a:t>
            </a:r>
            <a:endParaRPr lang="en-US" altLang="zh-CN"/>
          </a:p>
        </p:txBody>
      </p:sp>
      <p:sp>
        <p:nvSpPr>
          <p:cNvPr id="18" name="Text Box 1034"/>
          <p:cNvSpPr txBox="1">
            <a:spLocks noChangeArrowheads="1"/>
          </p:cNvSpPr>
          <p:nvPr/>
        </p:nvSpPr>
        <p:spPr bwMode="auto">
          <a:xfrm>
            <a:off x="3777740" y="3487398"/>
            <a:ext cx="663575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3600" b="1"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en-US" altLang="zh-CN"/>
              <a:t>5y</a:t>
            </a:r>
            <a:endParaRPr lang="en-US" altLang="zh-CN"/>
          </a:p>
        </p:txBody>
      </p:sp>
      <p:sp>
        <p:nvSpPr>
          <p:cNvPr id="19" name="Text Box 1034"/>
          <p:cNvSpPr txBox="1">
            <a:spLocks noChangeArrowheads="1"/>
          </p:cNvSpPr>
          <p:nvPr/>
        </p:nvSpPr>
        <p:spPr bwMode="auto">
          <a:xfrm>
            <a:off x="4763578" y="3487397"/>
            <a:ext cx="663576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3600" b="1"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en-US" altLang="zh-CN"/>
              <a:t>2z</a:t>
            </a:r>
            <a:endParaRPr lang="en-US" altLang="zh-CN"/>
          </a:p>
        </p:txBody>
      </p:sp>
      <p:sp>
        <p:nvSpPr>
          <p:cNvPr id="20" name="Text Box 1036"/>
          <p:cNvSpPr txBox="1">
            <a:spLocks noChangeArrowheads="1"/>
          </p:cNvSpPr>
          <p:nvPr/>
        </p:nvSpPr>
        <p:spPr bwMode="auto">
          <a:xfrm>
            <a:off x="3382354" y="3504829"/>
            <a:ext cx="350231" cy="6463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3600" b="1"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en-US" altLang="zh-CN">
                <a:latin typeface="华文琥珀" panose="02010800040101010101" pitchFamily="2" charset="-122"/>
                <a:ea typeface="华文琥珀" panose="02010800040101010101" pitchFamily="2" charset="-122"/>
              </a:rPr>
              <a:t>+</a:t>
            </a:r>
            <a:endParaRPr lang="en-US" altLang="zh-CN"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21" name="Text Box 1036"/>
          <p:cNvSpPr txBox="1">
            <a:spLocks noChangeArrowheads="1"/>
          </p:cNvSpPr>
          <p:nvPr/>
        </p:nvSpPr>
        <p:spPr bwMode="auto">
          <a:xfrm>
            <a:off x="4326975" y="3487396"/>
            <a:ext cx="350231" cy="6463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3600" b="1"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en-US" altLang="zh-CN">
                <a:latin typeface="华文琥珀" panose="02010800040101010101" pitchFamily="2" charset="-122"/>
                <a:ea typeface="华文琥珀" panose="02010800040101010101" pitchFamily="2" charset="-122"/>
              </a:rPr>
              <a:t>+</a:t>
            </a:r>
            <a:endParaRPr lang="en-US" altLang="zh-CN"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graphicFrame>
        <p:nvGraphicFramePr>
          <p:cNvPr id="22" name="Object 1037"/>
          <p:cNvGraphicFramePr>
            <a:graphicFrameLocks noChangeAspect="1"/>
          </p:cNvGraphicFramePr>
          <p:nvPr/>
        </p:nvGraphicFramePr>
        <p:xfrm>
          <a:off x="5793103" y="3225993"/>
          <a:ext cx="866775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Equation" r:id="rId3" imgW="7620000" imgH="9448800" progId="Equation.DSMT4">
                  <p:embed/>
                </p:oleObj>
              </mc:Choice>
              <mc:Fallback>
                <p:oleObj name="Equation" r:id="rId3" imgW="7620000" imgH="9448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793103" y="3225993"/>
                        <a:ext cx="866775" cy="1079500"/>
                      </a:xfrm>
                      <a:prstGeom prst="rect">
                        <a:avLst/>
                      </a:prstGeom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1037"/>
          <p:cNvGraphicFramePr>
            <a:graphicFrameLocks noChangeAspect="1"/>
          </p:cNvGraphicFramePr>
          <p:nvPr/>
        </p:nvGraphicFramePr>
        <p:xfrm>
          <a:off x="7002289" y="3504599"/>
          <a:ext cx="936625" cy="522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Equation" r:id="rId5" imgW="8229600" imgH="4572000" progId="Equation.DSMT4">
                  <p:embed/>
                </p:oleObj>
              </mc:Choice>
              <mc:Fallback>
                <p:oleObj name="Equation" r:id="rId5" imgW="8229600" imgH="4572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002289" y="3504599"/>
                        <a:ext cx="936625" cy="522288"/>
                      </a:xfrm>
                      <a:prstGeom prst="rect">
                        <a:avLst/>
                      </a:prstGeom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Text Box 1036"/>
          <p:cNvSpPr txBox="1">
            <a:spLocks noChangeArrowheads="1"/>
          </p:cNvSpPr>
          <p:nvPr/>
        </p:nvSpPr>
        <p:spPr bwMode="auto">
          <a:xfrm>
            <a:off x="6586247" y="3472949"/>
            <a:ext cx="350231" cy="6463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3600" b="1"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en-US" altLang="zh-CN">
                <a:latin typeface="华文琥珀" panose="02010800040101010101" pitchFamily="2" charset="-122"/>
                <a:ea typeface="华文琥珀" panose="02010800040101010101" pitchFamily="2" charset="-122"/>
              </a:rPr>
              <a:t>+</a:t>
            </a:r>
            <a:endParaRPr lang="en-US" altLang="zh-CN"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25" name="Text Box 1034"/>
          <p:cNvSpPr txBox="1">
            <a:spLocks noChangeArrowheads="1"/>
          </p:cNvSpPr>
          <p:nvPr/>
        </p:nvSpPr>
        <p:spPr bwMode="auto">
          <a:xfrm>
            <a:off x="8643879" y="3451225"/>
            <a:ext cx="663575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3600" b="1"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en-US" altLang="zh-CN"/>
              <a:t>x</a:t>
            </a:r>
            <a:r>
              <a:rPr lang="en-US" altLang="zh-CN" baseline="30000"/>
              <a:t>2</a:t>
            </a:r>
            <a:endParaRPr lang="en-US" altLang="zh-CN" baseline="30000"/>
          </a:p>
        </p:txBody>
      </p:sp>
      <p:sp>
        <p:nvSpPr>
          <p:cNvPr id="26" name="Text Box 1034"/>
          <p:cNvSpPr txBox="1">
            <a:spLocks noChangeArrowheads="1"/>
          </p:cNvSpPr>
          <p:nvPr/>
        </p:nvSpPr>
        <p:spPr bwMode="auto">
          <a:xfrm>
            <a:off x="9611360" y="3451227"/>
            <a:ext cx="663575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3600" b="1"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en-US" altLang="zh-CN"/>
              <a:t>2x</a:t>
            </a:r>
            <a:endParaRPr lang="en-US" altLang="zh-CN"/>
          </a:p>
        </p:txBody>
      </p:sp>
      <p:sp>
        <p:nvSpPr>
          <p:cNvPr id="27" name="Text Box 1034"/>
          <p:cNvSpPr txBox="1">
            <a:spLocks noChangeArrowheads="1"/>
          </p:cNvSpPr>
          <p:nvPr/>
        </p:nvSpPr>
        <p:spPr bwMode="auto">
          <a:xfrm>
            <a:off x="10597198" y="3451226"/>
            <a:ext cx="663576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3600" b="1"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en-US" altLang="zh-CN"/>
              <a:t>18</a:t>
            </a:r>
            <a:endParaRPr lang="en-US" altLang="zh-CN"/>
          </a:p>
        </p:txBody>
      </p:sp>
      <p:sp>
        <p:nvSpPr>
          <p:cNvPr id="28" name="Text Box 1036"/>
          <p:cNvSpPr txBox="1">
            <a:spLocks noChangeArrowheads="1"/>
          </p:cNvSpPr>
          <p:nvPr/>
        </p:nvSpPr>
        <p:spPr bwMode="auto">
          <a:xfrm>
            <a:off x="9215974" y="3468658"/>
            <a:ext cx="350231" cy="6463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3600" b="1"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en-US" altLang="zh-CN">
                <a:latin typeface="华文琥珀" panose="02010800040101010101" pitchFamily="2" charset="-122"/>
                <a:ea typeface="华文琥珀" panose="02010800040101010101" pitchFamily="2" charset="-122"/>
              </a:rPr>
              <a:t>+</a:t>
            </a:r>
            <a:endParaRPr lang="en-US" altLang="zh-CN"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29" name="Text Box 1036"/>
          <p:cNvSpPr txBox="1">
            <a:spLocks noChangeArrowheads="1"/>
          </p:cNvSpPr>
          <p:nvPr/>
        </p:nvSpPr>
        <p:spPr bwMode="auto">
          <a:xfrm>
            <a:off x="10160595" y="3451225"/>
            <a:ext cx="350231" cy="6463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3600" b="1"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en-US" altLang="zh-CN">
                <a:latin typeface="华文琥珀" panose="02010800040101010101" pitchFamily="2" charset="-122"/>
                <a:ea typeface="华文琥珀" panose="02010800040101010101" pitchFamily="2" charset="-122"/>
              </a:rPr>
              <a:t>+</a:t>
            </a:r>
            <a:endParaRPr lang="en-US" altLang="zh-CN"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7">
            <a:clrChange>
              <a:clrFrom>
                <a:srgbClr val="B2E9F6"/>
              </a:clrFrom>
              <a:clrTo>
                <a:srgbClr val="B2E9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1194" y="964761"/>
            <a:ext cx="1527693" cy="646331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" name="Rectangle 62"/>
              <p:cNvSpPr>
                <a:spLocks noChangeArrowheads="1"/>
              </p:cNvSpPr>
              <p:nvPr/>
            </p:nvSpPr>
            <p:spPr bwMode="auto">
              <a:xfrm>
                <a:off x="201194" y="722887"/>
                <a:ext cx="11789612" cy="160883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r>
                  <a:rPr kumimoji="0" lang="en-US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        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观察式子</a:t>
                </a:r>
                <a:r>
                  <a:rPr kumimoji="0" lang="en-US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t-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5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，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3x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+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5y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+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2z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，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 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ab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-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πr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，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x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+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2x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+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18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，这些式子有什么特点？</a:t>
                </a:r>
                <a:endParaRPr kumimoji="0" lang="zh-CN" altLang="zh-CN" sz="2800" b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3" name="Rectangle 6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01194" y="722887"/>
                <a:ext cx="11789612" cy="1608838"/>
              </a:xfrm>
              <a:prstGeom prst="rect">
                <a:avLst/>
              </a:prstGeom>
              <a:blipFill rotWithShape="1">
                <a:blip r:embed="rId8"/>
                <a:stretch>
                  <a:fillRect l="-5" t="-3568" r="1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Rectangle 62"/>
              <p:cNvSpPr>
                <a:spLocks noChangeArrowheads="1"/>
              </p:cNvSpPr>
              <p:nvPr/>
            </p:nvSpPr>
            <p:spPr bwMode="auto">
              <a:xfrm>
                <a:off x="201194" y="722887"/>
                <a:ext cx="11789612" cy="160883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r>
                  <a:rPr kumimoji="0" lang="en-US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        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观察式子</a:t>
                </a:r>
                <a:r>
                  <a:rPr kumimoji="0" lang="en-US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t-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5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，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3x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+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5y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+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2z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，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 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ab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-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πr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，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x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+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2x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+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18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，这些式子有什么特点？</a:t>
                </a:r>
                <a:endParaRPr kumimoji="0" lang="zh-CN" altLang="zh-CN" sz="2800" b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2" name="Rectangle 6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01194" y="722887"/>
                <a:ext cx="11789612" cy="1608838"/>
              </a:xfrm>
              <a:prstGeom prst="rect">
                <a:avLst/>
              </a:prstGeom>
              <a:blipFill rotWithShape="1">
                <a:blip r:embed="rId1"/>
                <a:stretch>
                  <a:fillRect l="-5" t="-3568" r="1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B2E9F6"/>
              </a:clrFrom>
              <a:clrTo>
                <a:srgbClr val="B2E9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1194" y="964761"/>
            <a:ext cx="1527693" cy="646331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01194" y="2361090"/>
            <a:ext cx="11789612" cy="19303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u="sng" kern="100">
                <a:solidFill>
                  <a:srgbClr val="0000FF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多项式定义：</a:t>
            </a:r>
            <a:endParaRPr lang="zh-CN" altLang="en-US" sz="2800" u="sng" kern="100">
              <a:solidFill>
                <a:srgbClr val="0000FF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0" marR="0"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    像这样，几个单项式的</a:t>
            </a:r>
            <a:r>
              <a:rPr lang="zh-CN" altLang="en-US" sz="2800" kern="100">
                <a:solidFill>
                  <a:srgbClr val="0000FF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和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叫做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多项式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. 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其中，每个单项式叫做多项式的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项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，不含字母的项叫做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常数项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. </a:t>
            </a:r>
            <a:endParaRPr lang="zh-CN" altLang="en-US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11854" y="4320792"/>
            <a:ext cx="11789612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    例如，多项式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t-5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的项是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t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与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-5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，其中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-5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是常数项；多项式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+2x+18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的项是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2x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和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18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，其中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18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是常数项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Rectangle 62"/>
              <p:cNvSpPr>
                <a:spLocks noChangeArrowheads="1"/>
              </p:cNvSpPr>
              <p:nvPr/>
            </p:nvSpPr>
            <p:spPr bwMode="auto">
              <a:xfrm>
                <a:off x="201194" y="722887"/>
                <a:ext cx="11789612" cy="160883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r>
                  <a:rPr kumimoji="0" lang="en-US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        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观察式子</a:t>
                </a:r>
                <a:r>
                  <a:rPr kumimoji="0" lang="en-US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t-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5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，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3x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+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5y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+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2z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，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 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ab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-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πr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，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x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+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2x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+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18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，这些式子有什么特点？</a:t>
                </a:r>
                <a:endParaRPr kumimoji="0" lang="zh-CN" altLang="zh-CN" sz="2800" b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2" name="Rectangle 6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01194" y="722887"/>
                <a:ext cx="11789612" cy="1608838"/>
              </a:xfrm>
              <a:prstGeom prst="rect">
                <a:avLst/>
              </a:prstGeom>
              <a:blipFill rotWithShape="1">
                <a:blip r:embed="rId1"/>
                <a:stretch>
                  <a:fillRect l="-5" t="-3568" r="1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B2E9F6"/>
              </a:clrFrom>
              <a:clrTo>
                <a:srgbClr val="B2E9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1194" y="964761"/>
            <a:ext cx="1527693" cy="646331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01194" y="2361090"/>
            <a:ext cx="11789612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u="sng" kern="1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多项式的次数：</a:t>
            </a:r>
            <a:endParaRPr lang="zh-CN" altLang="en-US" sz="2800" b="1" u="sng" kern="100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kern="100">
                <a:latin typeface="隶书" panose="02010509060101010101" pitchFamily="49" charset="-122"/>
                <a:ea typeface="隶书" panose="02010509060101010101" pitchFamily="49" charset="-122"/>
              </a:rPr>
              <a:t>    多项式里，</a:t>
            </a:r>
            <a:r>
              <a:rPr lang="zh-CN" altLang="en-US" sz="2800" kern="1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次数最高项</a:t>
            </a:r>
            <a:r>
              <a:rPr lang="zh-CN" altLang="en-US" sz="2800" kern="100">
                <a:latin typeface="隶书" panose="02010509060101010101" pitchFamily="49" charset="-122"/>
                <a:ea typeface="隶书" panose="02010509060101010101" pitchFamily="49" charset="-122"/>
              </a:rPr>
              <a:t>的</a:t>
            </a:r>
            <a:r>
              <a:rPr lang="zh-CN" altLang="en-US" sz="2800" kern="1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次数</a:t>
            </a:r>
            <a:r>
              <a:rPr lang="zh-CN" altLang="en-US" sz="2800" kern="100">
                <a:latin typeface="隶书" panose="02010509060101010101" pitchFamily="49" charset="-122"/>
                <a:ea typeface="隶书" panose="02010509060101010101" pitchFamily="49" charset="-122"/>
              </a:rPr>
              <a:t>，叫做这个多项式的</a:t>
            </a:r>
            <a:r>
              <a:rPr lang="zh-CN" altLang="en-US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次数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01194" y="3677076"/>
            <a:ext cx="11789612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kern="100">
                <a:latin typeface="隶书" panose="02010509060101010101" pitchFamily="49" charset="-122"/>
                <a:ea typeface="隶书" panose="02010509060101010101" pitchFamily="49" charset="-122"/>
              </a:rPr>
              <a:t>    例如，多项式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t-5</a:t>
            </a:r>
            <a:r>
              <a:rPr lang="zh-CN" altLang="en-US" sz="2800" kern="100">
                <a:latin typeface="隶书" panose="02010509060101010101" pitchFamily="49" charset="-122"/>
                <a:ea typeface="隶书" panose="02010509060101010101" pitchFamily="49" charset="-122"/>
              </a:rPr>
              <a:t>中次数最高的项是一次项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t</a:t>
            </a:r>
            <a:r>
              <a:rPr lang="zh-CN" altLang="en-US" sz="2800" kern="100">
                <a:latin typeface="隶书" panose="02010509060101010101" pitchFamily="49" charset="-122"/>
                <a:ea typeface="隶书" panose="02010509060101010101" pitchFamily="49" charset="-122"/>
              </a:rPr>
              <a:t>，这个多项式的次数是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800" kern="100">
                <a:latin typeface="隶书" panose="02010509060101010101" pitchFamily="49" charset="-122"/>
                <a:ea typeface="隶书" panose="02010509060101010101" pitchFamily="49" charset="-122"/>
              </a:rPr>
              <a:t>；多项式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en-US" altLang="zh-CN" sz="2800" kern="100" baseline="300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+2x+18</a:t>
            </a:r>
            <a:r>
              <a:rPr lang="zh-CN" altLang="en-US" sz="2800" kern="100">
                <a:latin typeface="隶书" panose="02010509060101010101" pitchFamily="49" charset="-122"/>
                <a:ea typeface="隶书" panose="02010509060101010101" pitchFamily="49" charset="-122"/>
              </a:rPr>
              <a:t>中次数最高的项是二次项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en-US" altLang="zh-CN" sz="2800" kern="100" baseline="300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kern="100">
                <a:latin typeface="隶书" panose="02010509060101010101" pitchFamily="49" charset="-122"/>
                <a:ea typeface="隶书" panose="02010509060101010101" pitchFamily="49" charset="-122"/>
              </a:rPr>
              <a:t>，这个多项式的次数是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endParaRPr lang="zh-CN" altLang="en-US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Rectangle 1"/>
              <p:cNvSpPr>
                <a:spLocks noChangeArrowheads="1"/>
              </p:cNvSpPr>
              <p:nvPr/>
            </p:nvSpPr>
            <p:spPr bwMode="auto">
              <a:xfrm>
                <a:off x="201194" y="5434408"/>
                <a:ext cx="10233892" cy="700705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txBody>
              <a:bodyPr vert="horz" wrap="none" lIns="91440" tIns="45720" rIns="91440" bIns="45720" numCol="1" anchor="ctr" anchorCtr="0" compatLnSpc="1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r>
                  <a:rPr kumimoji="0" lang="zh-CN" altLang="en-US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思考：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3x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+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5y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+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2z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，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 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ab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-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πr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的项分别是什么？次数分别是多少？</a:t>
                </a:r>
                <a:endParaRPr kumimoji="0" lang="zh-CN" altLang="zh-CN" sz="2800" b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4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01194" y="5434408"/>
                <a:ext cx="10233892" cy="700705"/>
              </a:xfrm>
              <a:prstGeom prst="rect">
                <a:avLst/>
              </a:prstGeom>
              <a:blipFill rotWithShape="1">
                <a:blip r:embed="rId3"/>
                <a:stretch>
                  <a:fillRect l="-5" t="-5811" r="1" b="54"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Rectangle 62"/>
              <p:cNvSpPr>
                <a:spLocks noChangeArrowheads="1"/>
              </p:cNvSpPr>
              <p:nvPr/>
            </p:nvSpPr>
            <p:spPr bwMode="auto">
              <a:xfrm>
                <a:off x="201194" y="722887"/>
                <a:ext cx="11789612" cy="160883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r>
                  <a:rPr kumimoji="0" lang="en-US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        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观察式子</a:t>
                </a:r>
                <a:r>
                  <a:rPr kumimoji="0" lang="en-US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t-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5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，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3x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+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5y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+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2z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，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a:rPr kumimoji="0" lang="en-US" altLang="zh-CN" sz="2800" b="0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隶书" panose="02010509060101010101" pitchFamily="49" charset="-122"/>
                            <a:cs typeface="Calibri" panose="020F0502020204030204" pitchFamily="34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 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ab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-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πr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，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x</a:t>
                </a:r>
                <a:r>
                  <a:rPr kumimoji="0" lang="zh-CN" altLang="zh-CN" sz="2800" b="0" u="none" strike="noStrike" cap="none" normalizeH="0" baseline="3000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+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2x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+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rPr>
                  <a:t>18</a:t>
                </a:r>
                <a:r>
                  <a:rPr kumimoji="0" lang="zh-CN" altLang="zh-CN" sz="2800" b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Calibri" panose="020F0502020204030204" pitchFamily="34" charset="0"/>
                  </a:rPr>
                  <a:t>，这些式子有什么特点？</a:t>
                </a:r>
                <a:endParaRPr kumimoji="0" lang="zh-CN" altLang="zh-CN" sz="2800" b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2" name="Rectangle 6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01194" y="722887"/>
                <a:ext cx="11789612" cy="1608838"/>
              </a:xfrm>
              <a:prstGeom prst="rect">
                <a:avLst/>
              </a:prstGeom>
              <a:blipFill rotWithShape="1">
                <a:blip r:embed="rId1"/>
                <a:stretch>
                  <a:fillRect l="-5" t="-3568" r="1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B2E9F6"/>
              </a:clrFrom>
              <a:clrTo>
                <a:srgbClr val="B2E9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1194" y="964761"/>
            <a:ext cx="1527693" cy="646331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01194" y="2361090"/>
            <a:ext cx="11789612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u="sng" kern="1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整式的定义</a:t>
            </a:r>
            <a:endParaRPr lang="zh-CN" altLang="en-US" sz="2800" b="1" u="sng" kern="100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kern="100">
                <a:latin typeface="隶书" panose="02010509060101010101" pitchFamily="49" charset="-122"/>
                <a:ea typeface="隶书" panose="02010509060101010101" pitchFamily="49" charset="-122"/>
              </a:rPr>
              <a:t>    单项式与多项式统称整式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91590" y="836820"/>
            <a:ext cx="11808820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例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下列整式中哪些是单项式?哪些是多项式?是单项式的指出系数和次数，是多项式的指出项和次数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75706" y="2139531"/>
            <a:ext cx="9640588" cy="77862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3120" y="3382121"/>
            <a:ext cx="7745760" cy="279107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96836" y="3382121"/>
            <a:ext cx="8198328" cy="2953223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91590" y="836820"/>
            <a:ext cx="11808820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例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下列整式中哪些是单项式?哪些是多项式?是单项式的指出系数和次数，是多项式的指出项和次数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5706" y="2139531"/>
            <a:ext cx="9640588" cy="778624"/>
          </a:xfrm>
          <a:prstGeom prst="rect">
            <a:avLst/>
          </a:prstGeom>
        </p:spPr>
      </p:pic>
      <p:sp>
        <p:nvSpPr>
          <p:cNvPr id="8" name="Text Box 1048"/>
          <p:cNvSpPr txBox="1">
            <a:spLocks noChangeArrowheads="1"/>
          </p:cNvSpPr>
          <p:nvPr/>
        </p:nvSpPr>
        <p:spPr bwMode="auto">
          <a:xfrm>
            <a:off x="3920995" y="4578072"/>
            <a:ext cx="151210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,y</a:t>
            </a:r>
            <a:r>
              <a:rPr lang="en-US" altLang="zh-CN" sz="2800" b="1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,-1</a:t>
            </a:r>
            <a:endParaRPr lang="zh-CN" altLang="en-US" sz="28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" name="Text Box 1048"/>
          <p:cNvSpPr txBox="1">
            <a:spLocks noChangeArrowheads="1"/>
          </p:cNvSpPr>
          <p:nvPr/>
        </p:nvSpPr>
        <p:spPr bwMode="auto">
          <a:xfrm>
            <a:off x="4453604" y="5501536"/>
            <a:ext cx="44688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endParaRPr lang="zh-CN" altLang="en-US" sz="28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" name="Text Box 1048"/>
          <p:cNvSpPr txBox="1">
            <a:spLocks noChangeArrowheads="1"/>
          </p:cNvSpPr>
          <p:nvPr/>
        </p:nvSpPr>
        <p:spPr bwMode="auto">
          <a:xfrm>
            <a:off x="5624269" y="4578072"/>
            <a:ext cx="313682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3x</a:t>
            </a:r>
            <a:r>
              <a:rPr lang="en-US" altLang="zh-CN" sz="2800" b="1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,-y,3xy</a:t>
            </a:r>
            <a:r>
              <a:rPr lang="en-US" altLang="zh-CN" sz="2800" b="1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,x</a:t>
            </a:r>
            <a:r>
              <a:rPr lang="en-US" altLang="zh-CN" sz="2800" b="1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,-1</a:t>
            </a:r>
            <a:endParaRPr lang="zh-CN" altLang="en-US" sz="28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" name="Text Box 1048"/>
          <p:cNvSpPr txBox="1">
            <a:spLocks noChangeArrowheads="1"/>
          </p:cNvSpPr>
          <p:nvPr/>
        </p:nvSpPr>
        <p:spPr bwMode="auto">
          <a:xfrm>
            <a:off x="6910372" y="5528076"/>
            <a:ext cx="44688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endParaRPr lang="zh-CN" altLang="en-US" sz="28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" name="Text Box 1048"/>
          <p:cNvSpPr txBox="1">
            <a:spLocks noChangeArrowheads="1"/>
          </p:cNvSpPr>
          <p:nvPr/>
        </p:nvSpPr>
        <p:spPr bwMode="auto">
          <a:xfrm>
            <a:off x="8832062" y="4578072"/>
            <a:ext cx="122920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2x,-y</a:t>
            </a:r>
            <a:endParaRPr lang="zh-CN" altLang="en-US" sz="28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4" name="Text Box 1048"/>
          <p:cNvSpPr txBox="1">
            <a:spLocks noChangeArrowheads="1"/>
          </p:cNvSpPr>
          <p:nvPr/>
        </p:nvSpPr>
        <p:spPr bwMode="auto">
          <a:xfrm>
            <a:off x="9223222" y="5501536"/>
            <a:ext cx="44688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endParaRPr lang="zh-CN" altLang="en-US" sz="28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2" grpId="0"/>
      <p:bldP spid="13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333341" y="1703826"/>
            <a:ext cx="950125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多项式的各项应包括它前面的符号；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366081" y="3688171"/>
            <a:ext cx="11610060" cy="1284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3.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要确定一个多项式的次数，先要确定此多项式中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各项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单项式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的次数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，然后找次数最高的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;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363741" y="5255778"/>
            <a:ext cx="978118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4.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一个多项式的最高次项可以不唯一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335756" y="2251125"/>
            <a:ext cx="11640385" cy="1284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多项式没有系数的概念，但其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每一项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均有系数，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每一项的系数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也包括前面的符号；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35756" y="990819"/>
            <a:ext cx="74883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latin typeface="隶书" panose="02010509060101010101" pitchFamily="49" charset="-122"/>
                <a:ea typeface="隶书" panose="02010509060101010101" pitchFamily="49" charset="-122"/>
              </a:rPr>
              <a:t>在确定多项式的项和次数时应注意：</a:t>
            </a:r>
            <a:endParaRPr lang="zh-CN" altLang="en-US" sz="28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191590" y="854258"/>
            <a:ext cx="12000410" cy="19303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下列多项式有几项?分别是什么?每项的系数和次数分别是多少?最高次是几次?属于几次几项式？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      (1) -2a-ab</a:t>
            </a:r>
            <a:r>
              <a:rPr lang="zh-CN" altLang="en-US" sz="2800" baseline="300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+π         (2) a</a:t>
            </a:r>
            <a:r>
              <a:rPr lang="zh-CN" altLang="en-US" sz="2800" baseline="30000"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-3a</a:t>
            </a:r>
            <a:r>
              <a:rPr lang="zh-CN" altLang="en-US" sz="2800" baseline="3000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en-US" sz="2800" baseline="300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+2b</a:t>
            </a:r>
            <a:r>
              <a:rPr lang="zh-CN" altLang="en-US" sz="2800" baseline="300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+5</a:t>
            </a:r>
            <a:r>
              <a:rPr lang="zh-CN" altLang="en-US" sz="2800" baseline="300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endParaRPr lang="zh-CN" altLang="en-US" sz="2800" baseline="300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91590" y="3068975"/>
            <a:ext cx="12000410" cy="25766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解: (1) -2a-ab</a:t>
            </a:r>
            <a:r>
              <a:rPr lang="zh-CN" altLang="en-US" sz="2800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+π有三项，分别是-2a、-ab</a:t>
            </a:r>
            <a:r>
              <a:rPr lang="zh-CN" altLang="en-US" sz="2800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、兀,系数分别是-2、-1、π，次数分别是1，3，0，最高次是3次，属于三次三项式;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(2) a</a:t>
            </a:r>
            <a:r>
              <a:rPr lang="zh-CN" altLang="en-US" sz="2800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-3a</a:t>
            </a:r>
            <a:r>
              <a:rPr lang="zh-CN" altLang="en-US" sz="2800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en-US" sz="2800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+2b</a:t>
            </a:r>
            <a:r>
              <a:rPr lang="zh-CN" altLang="en-US" sz="2800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+5</a:t>
            </a:r>
            <a:r>
              <a:rPr lang="zh-CN" altLang="en-US" sz="2800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有四项， 分别是a</a:t>
            </a:r>
            <a:r>
              <a:rPr lang="zh-CN" altLang="en-US" sz="2800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、-3c</a:t>
            </a:r>
            <a:r>
              <a:rPr lang="zh-CN" altLang="en-US" sz="2800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en-US" sz="2800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、2b</a:t>
            </a:r>
            <a:r>
              <a:rPr lang="zh-CN" altLang="en-US" sz="2800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、5</a:t>
            </a:r>
            <a:r>
              <a:rPr lang="zh-CN" altLang="en-US" sz="2800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,系数分别是1、-3、2、5</a:t>
            </a:r>
            <a:r>
              <a:rPr lang="zh-CN" altLang="en-US" sz="2800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，次数分别是4、5、2、0，最高次是5次，属于五次四项式.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91589" y="751344"/>
            <a:ext cx="12000411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ctr">
              <a:lnSpc>
                <a:spcPct val="150000"/>
              </a:lnSpc>
            </a:pPr>
            <a:r>
              <a:rPr lang="zh-CN" altLang="en-US" sz="2800" b="1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例</a:t>
            </a:r>
            <a:r>
              <a:rPr lang="en-US" altLang="zh-CN" sz="2800" b="1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已知关于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zh-CN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y</a:t>
            </a:r>
            <a:r>
              <a:rPr lang="zh-CN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的多项式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y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m+1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+xy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–2x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–5</a:t>
            </a:r>
            <a:r>
              <a:rPr lang="zh-CN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是六次四项式，单项式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3x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2n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y</a:t>
            </a:r>
            <a:r>
              <a:rPr lang="en-US" altLang="zh-CN" sz="2800" kern="100" baseline="300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5–m</a:t>
            </a:r>
            <a:r>
              <a:rPr lang="zh-CN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的次数与这个多项式的次数相同，求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m-n</a:t>
            </a:r>
            <a:r>
              <a:rPr lang="zh-CN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的值．</a:t>
            </a:r>
            <a:endParaRPr lang="zh-CN" altLang="zh-CN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35600" y="2136339"/>
            <a:ext cx="10728745" cy="46166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ctr">
              <a:lnSpc>
                <a:spcPct val="150000"/>
              </a:lnSpc>
            </a:pP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解：因为多项式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en-US" altLang="zh-CN" sz="2800" kern="100" baseline="300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y</a:t>
            </a:r>
            <a:r>
              <a:rPr lang="en-US" altLang="zh-CN" sz="2800" kern="100" baseline="300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m+1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+xy</a:t>
            </a:r>
            <a:r>
              <a:rPr lang="en-US" altLang="zh-CN" sz="2800" kern="100" baseline="300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-2x</a:t>
            </a:r>
            <a:r>
              <a:rPr lang="en-US" altLang="zh-CN" sz="2800" kern="100" baseline="300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-5</a:t>
            </a: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是六次四项式，</a:t>
            </a:r>
            <a:endParaRPr lang="zh-CN" altLang="zh-CN" sz="2800" kern="100">
              <a:solidFill>
                <a:srgbClr val="FF0000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l" fontAlgn="ctr">
              <a:lnSpc>
                <a:spcPct val="150000"/>
              </a:lnSpc>
            </a:pP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所以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2+m+1=6</a:t>
            </a: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 </a:t>
            </a:r>
            <a:endParaRPr lang="zh-CN" altLang="zh-CN" sz="2800" kern="100">
              <a:solidFill>
                <a:srgbClr val="FF0000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l" fontAlgn="ctr">
              <a:lnSpc>
                <a:spcPct val="150000"/>
              </a:lnSpc>
            </a:pP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所以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m=3</a:t>
            </a: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endParaRPr lang="zh-CN" altLang="zh-CN" sz="2800" kern="100">
              <a:solidFill>
                <a:srgbClr val="FF0000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l" fontAlgn="ctr">
              <a:lnSpc>
                <a:spcPct val="150000"/>
              </a:lnSpc>
            </a:pP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因为单项式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6x</a:t>
            </a:r>
            <a:r>
              <a:rPr lang="en-US" altLang="zh-CN" sz="2800" kern="100" baseline="300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2n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y</a:t>
            </a:r>
            <a:r>
              <a:rPr lang="en-US" altLang="zh-CN" sz="2800" kern="100" baseline="300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5–m</a:t>
            </a: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的次数也是六次，</a:t>
            </a:r>
            <a:endParaRPr lang="zh-CN" altLang="zh-CN" sz="2800" kern="100">
              <a:solidFill>
                <a:srgbClr val="FF0000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l" fontAlgn="ctr">
              <a:lnSpc>
                <a:spcPct val="150000"/>
              </a:lnSpc>
            </a:pP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所以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2n+5-m=6</a:t>
            </a: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endParaRPr lang="zh-CN" altLang="zh-CN" sz="2800" kern="100">
              <a:solidFill>
                <a:srgbClr val="FF0000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l" fontAlgn="ctr">
              <a:lnSpc>
                <a:spcPct val="150000"/>
              </a:lnSpc>
            </a:pP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所以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n=2</a:t>
            </a: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endParaRPr lang="zh-CN" altLang="zh-CN" sz="2800" kern="100">
              <a:solidFill>
                <a:srgbClr val="FF0000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l" fontAlgn="ctr">
              <a:lnSpc>
                <a:spcPct val="150000"/>
              </a:lnSpc>
            </a:pP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所以</a:t>
            </a:r>
            <a:r>
              <a:rPr lang="en-US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m-n=3-2=1</a:t>
            </a:r>
            <a:r>
              <a:rPr lang="zh-CN" altLang="zh-CN" sz="2800" kern="100"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endParaRPr lang="zh-CN" altLang="zh-CN" sz="2800" kern="100">
              <a:solidFill>
                <a:srgbClr val="FF0000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文本框 2"/>
              <p:cNvSpPr txBox="1"/>
              <p:nvPr/>
            </p:nvSpPr>
            <p:spPr>
              <a:xfrm>
                <a:off x="191590" y="836820"/>
                <a:ext cx="12000410" cy="203863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 fontAlgn="ctr">
                  <a:lnSpc>
                    <a:spcPct val="150000"/>
                  </a:lnSpc>
                </a:pP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已知多项式</a:t>
                </a:r>
                <a14:m>
                  <m:oMath xmlns:m="http://schemas.openxmlformats.org/officeDocument/2006/math">
                    <m:r>
                      <a:rPr lang="en-US" altLang="zh-CN" sz="2800" i="0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−5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y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m</m:t>
                        </m:r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+1</m:t>
                        </m:r>
                      </m:sup>
                    </m:sSup>
                    <m:r>
                      <a:rPr lang="en-US" altLang="zh-CN" sz="2800" i="0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altLang="zh-CN" sz="2800" i="0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x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y</m:t>
                        </m:r>
                      </m:e>
                      <m:sup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800" i="0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−3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altLang="zh-CN" sz="2800" i="0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−6</m:t>
                    </m:r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是六次四项式，且</a:t>
                </a:r>
                <a14:m>
                  <m:oMath xmlns:m="http://schemas.openxmlformats.org/officeDocument/2006/math">
                    <m:r>
                      <a:rPr lang="en-US" altLang="zh-CN" sz="2800" i="0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3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  <m:r>
                          <m:rPr>
                            <m:sty m:val="p"/>
                          </m:rP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n</m:t>
                        </m:r>
                      </m:sup>
                    </m:sSup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y</m:t>
                        </m:r>
                      </m:e>
                      <m:sup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5−</m:t>
                        </m:r>
                        <m:r>
                          <m:rPr>
                            <m:sty m:val="p"/>
                          </m:rP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m</m:t>
                        </m:r>
                      </m:sup>
                    </m:sSup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的次数跟它相同．</a:t>
                </a:r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ct val="150000"/>
                  </a:lnSpc>
                </a:pP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（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1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）求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m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、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n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的值；</a:t>
                </a:r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590" y="836820"/>
                <a:ext cx="12000410" cy="2038635"/>
              </a:xfrm>
              <a:prstGeom prst="rect">
                <a:avLst/>
              </a:prstGeom>
              <a:blipFill rotWithShape="1">
                <a:blip r:embed="rId1"/>
                <a:stretch>
                  <a:fillRect l="-4" t="-26" b="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文本框 4"/>
              <p:cNvSpPr txBox="1"/>
              <p:nvPr/>
            </p:nvSpPr>
            <p:spPr>
              <a:xfrm>
                <a:off x="191590" y="2761152"/>
                <a:ext cx="11874266" cy="397762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 fontAlgn="ctr">
                  <a:lnSpc>
                    <a:spcPct val="150000"/>
                  </a:lnSpc>
                </a:pP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解：（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1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）</a:t>
                </a:r>
                <a:r>
                  <a:rPr lang="zh-CN" altLang="en-US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因为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多项式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5</m:t>
                    </m:r>
                    <m:sSup>
                      <m:sSup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𝑚</m:t>
                        </m:r>
                        <m:r>
                          <a:rPr lang="en-US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1</m:t>
                        </m:r>
                      </m:sup>
                    </m:sSup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sSup>
                      <m:sSup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3</m:t>
                    </m:r>
                    <m:sSup>
                      <m:sSup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6</m:t>
                    </m:r>
                  </m:oMath>
                </a14:m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是六次四项式，</a:t>
                </a:r>
                <a:endParaRPr lang="zh-CN" altLang="zh-CN" sz="28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ct val="150000"/>
                  </a:lnSpc>
                </a:pPr>
                <a:r>
                  <a:rPr lang="zh-CN" altLang="en-US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所以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𝑚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1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6</m:t>
                    </m:r>
                  </m:oMath>
                </a14:m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endParaRPr lang="zh-CN" altLang="zh-CN" sz="28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ct val="150000"/>
                  </a:lnSpc>
                </a:pP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解得，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𝑚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3</m:t>
                    </m:r>
                  </m:oMath>
                </a14:m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endParaRPr lang="zh-CN" altLang="zh-CN" sz="28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ct val="150000"/>
                  </a:lnSpc>
                </a:pP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5-m=5-3=2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endParaRPr lang="zh-CN" altLang="zh-CN" sz="28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ct val="150000"/>
                  </a:lnSpc>
                </a:pPr>
                <a14:m>
                  <m:oMath xmlns:m="http://schemas.openxmlformats.org/officeDocument/2006/math"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3</m:t>
                    </m:r>
                    <m:sSup>
                      <m:sSup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  <m:r>
                          <a:rPr lang="en-US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𝑛</m:t>
                        </m:r>
                      </m:sup>
                    </m:sSup>
                    <m:sSup>
                      <m:sSup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5</m:t>
                        </m:r>
                        <m:r>
                          <a:rPr lang="en-US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𝑚</m:t>
                        </m:r>
                      </m:sup>
                    </m:sSup>
                  </m:oMath>
                </a14:m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的次数与多项式的次数相同，</a:t>
                </a:r>
                <a:endParaRPr lang="zh-CN" altLang="zh-CN" sz="28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ct val="150000"/>
                  </a:lnSpc>
                </a:pPr>
                <a14:m>
                  <m:oMath xmlns:m="http://schemas.openxmlformats.org/officeDocument/2006/math"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𝑛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6</m:t>
                    </m:r>
                  </m:oMath>
                </a14:m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，解得，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𝑛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endParaRPr lang="zh-CN" altLang="zh-CN" sz="28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590" y="2761152"/>
                <a:ext cx="11874266" cy="3977627"/>
              </a:xfrm>
              <a:prstGeom prst="rect">
                <a:avLst/>
              </a:prstGeom>
              <a:blipFill rotWithShape="1">
                <a:blip r:embed="rId2"/>
                <a:stretch>
                  <a:fillRect l="-4" t="-4" r="2" b="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文本框 2"/>
              <p:cNvSpPr txBox="1"/>
              <p:nvPr/>
            </p:nvSpPr>
            <p:spPr>
              <a:xfrm>
                <a:off x="191590" y="836820"/>
                <a:ext cx="12000410" cy="203863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 fontAlgn="ctr">
                  <a:lnSpc>
                    <a:spcPct val="150000"/>
                  </a:lnSpc>
                </a:pP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已知多项式</a:t>
                </a:r>
                <a14:m>
                  <m:oMath xmlns:m="http://schemas.openxmlformats.org/officeDocument/2006/math">
                    <m:r>
                      <a:rPr lang="en-US" altLang="zh-CN" sz="2800" i="0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−5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y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m</m:t>
                        </m:r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+1</m:t>
                        </m:r>
                      </m:sup>
                    </m:sSup>
                    <m:r>
                      <a:rPr lang="en-US" altLang="zh-CN" sz="2800" i="0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altLang="zh-CN" sz="2800" i="0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x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y</m:t>
                        </m:r>
                      </m:e>
                      <m:sup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800" i="0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−3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altLang="zh-CN" sz="2800" i="0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−6</m:t>
                    </m:r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是六次四项式，且</a:t>
                </a:r>
                <a14:m>
                  <m:oMath xmlns:m="http://schemas.openxmlformats.org/officeDocument/2006/math">
                    <m:r>
                      <a:rPr lang="en-US" altLang="zh-CN" sz="2800" i="0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3</m:t>
                    </m:r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  <m:r>
                          <m:rPr>
                            <m:sty m:val="p"/>
                          </m:rP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n</m:t>
                        </m:r>
                      </m:sup>
                    </m:sSup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y</m:t>
                        </m:r>
                      </m:e>
                      <m:sup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5−</m:t>
                        </m:r>
                        <m:r>
                          <m:rPr>
                            <m:sty m:val="p"/>
                          </m:rP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m</m:t>
                        </m:r>
                      </m:sup>
                    </m:sSup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的次数跟它相同．</a:t>
                </a:r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algn="l" fontAlgn="ctr">
                  <a:lnSpc>
                    <a:spcPct val="150000"/>
                  </a:lnSpc>
                </a:pP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（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）求多项式各项的系数和．</a:t>
                </a:r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590" y="836820"/>
                <a:ext cx="12000410" cy="2038635"/>
              </a:xfrm>
              <a:prstGeom prst="rect">
                <a:avLst/>
              </a:prstGeom>
              <a:blipFill rotWithShape="1">
                <a:blip r:embed="rId1"/>
                <a:stretch>
                  <a:fillRect l="-4" t="-26" b="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文本框 4"/>
              <p:cNvSpPr txBox="1"/>
              <p:nvPr/>
            </p:nvSpPr>
            <p:spPr>
              <a:xfrm>
                <a:off x="158867" y="3145911"/>
                <a:ext cx="11874266" cy="73866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 fontAlgn="ctr">
                  <a:lnSpc>
                    <a:spcPct val="150000"/>
                  </a:lnSpc>
                </a:pP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解：（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）各项的系数之和为：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5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1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+(−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3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)+(−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6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)=−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13</m:t>
                    </m:r>
                  </m:oMath>
                </a14:m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endParaRPr lang="zh-CN" altLang="zh-CN" sz="28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8867" y="3145911"/>
                <a:ext cx="11874266" cy="738664"/>
              </a:xfrm>
              <a:prstGeom prst="rect">
                <a:avLst/>
              </a:prstGeom>
              <a:blipFill rotWithShape="1">
                <a:blip r:embed="rId2"/>
                <a:stretch>
                  <a:fillRect l="-1" t="-16" r="4" b="3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263595" y="836820"/>
            <a:ext cx="8077200" cy="222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1.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几个单项式的</a:t>
            </a:r>
            <a:r>
              <a:rPr lang="zh-CN" altLang="en-US" sz="24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和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叫做</a:t>
            </a:r>
            <a:r>
              <a:rPr lang="zh-CN" altLang="en-US" sz="24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多项式</a:t>
            </a:r>
            <a:r>
              <a:rPr lang="zh-CN" altLang="en-US" sz="2400" b="1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；</a:t>
            </a:r>
            <a:endParaRPr lang="zh-CN" altLang="en-US" sz="2400" b="1">
              <a:latin typeface="隶书" panose="02010509060101010101" pitchFamily="49" charset="-122"/>
              <a:ea typeface="隶书" panose="02010509060101010101" pitchFamily="49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2.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在多项式中，</a:t>
            </a:r>
            <a:r>
              <a:rPr lang="zh-CN" altLang="en-US" sz="24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每个单项式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叫做多项式的</a:t>
            </a:r>
            <a:r>
              <a:rPr lang="zh-CN" altLang="en-US" sz="24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项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；</a:t>
            </a:r>
            <a:endParaRPr lang="zh-CN" altLang="en-US" sz="2400">
              <a:latin typeface="隶书" panose="02010509060101010101" pitchFamily="49" charset="-122"/>
              <a:ea typeface="隶书" panose="02010509060101010101" pitchFamily="49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3.</a:t>
            </a:r>
            <a:r>
              <a:rPr lang="zh-CN" altLang="en-US" sz="24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不含字母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的项叫做</a:t>
            </a:r>
            <a:r>
              <a:rPr lang="zh-CN" altLang="en-US" sz="24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常数项</a:t>
            </a:r>
            <a:r>
              <a:rPr lang="zh-CN" altLang="en-US" sz="2400" b="1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；</a:t>
            </a:r>
            <a:endParaRPr lang="zh-CN" altLang="en-US" sz="2400" b="1">
              <a:latin typeface="隶书" panose="02010509060101010101" pitchFamily="49" charset="-122"/>
              <a:ea typeface="隶书" panose="02010509060101010101" pitchFamily="49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4.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多项式里</a:t>
            </a:r>
            <a:r>
              <a:rPr lang="zh-CN" altLang="en-US" sz="24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次数最高项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的</a:t>
            </a:r>
            <a:r>
              <a:rPr lang="zh-CN" altLang="en-US" sz="24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次数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就是</a:t>
            </a:r>
            <a:r>
              <a:rPr lang="zh-CN" altLang="en-US" sz="24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多项式的次数</a:t>
            </a: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.</a:t>
            </a:r>
            <a:endParaRPr lang="zh-CN" altLang="en-US" sz="2400" b="1">
              <a:latin typeface="隶书" panose="02010509060101010101" pitchFamily="49" charset="-122"/>
              <a:ea typeface="隶书" panose="020105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263595" y="3098838"/>
            <a:ext cx="58955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5.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单项式与多项式统称为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整式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4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284224" y="4154522"/>
            <a:ext cx="5135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多项式的各项应包括它前面的符号；</a:t>
            </a:r>
            <a:endParaRPr lang="zh-CN" altLang="en-US" sz="24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284224" y="5160189"/>
            <a:ext cx="11610060" cy="1113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3.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要确定一个多项式的次数，先要确定此多项式中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各项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单项式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的次数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，然后找次数最高的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;</a:t>
            </a:r>
            <a:endParaRPr lang="zh-CN" altLang="en-US" sz="24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284730" y="6225904"/>
            <a:ext cx="978118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4.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一个多项式的最高次项可以不唯一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4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284224" y="4616051"/>
            <a:ext cx="11640385" cy="55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多项式没有系数的概念，但其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每一项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均有系数，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每一项的系数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也包括前面的符号；</a:t>
            </a:r>
            <a:endParaRPr lang="zh-CN" altLang="en-US" sz="24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84225" y="3641709"/>
            <a:ext cx="7488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隶书" panose="02010509060101010101" pitchFamily="49" charset="-122"/>
                <a:ea typeface="隶书" panose="02010509060101010101" pitchFamily="49" charset="-122"/>
              </a:rPr>
              <a:t>在确定多项式的项和次数时应注意：</a:t>
            </a:r>
            <a:endParaRPr lang="zh-CN" altLang="en-US" sz="24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1"/>
          <a:stretch>
            <a:fillRect/>
          </a:stretch>
        </p:blipFill>
        <p:spPr>
          <a:xfrm>
            <a:off x="11785600" y="122936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7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  <p:tag name="KSO_WPP_MARK_KEY" val="db2f2217-79c8-4e41-bd9d-5b47a110ae84"/>
  <p:tag name="COMMONDATA" val="eyJoZGlkIjoiN2RlZjJkZjZkNGI3YzY4ZmI3N2JmZGZlOTg2NjgyZTAifQ=="/>
</p:tagLst>
</file>

<file path=ppt/theme/theme1.xml><?xml version="1.0" encoding="utf-8"?>
<a:theme xmlns:a="http://schemas.openxmlformats.org/drawingml/2006/main" name="2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黑板模板（七上）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2178</Words>
  <Application>WPS 演示</Application>
  <PresentationFormat/>
  <Paragraphs>191</Paragraphs>
  <Slides>18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4</vt:i4>
      </vt:variant>
      <vt:variant>
        <vt:lpstr>幻灯片标题</vt:lpstr>
      </vt:variant>
      <vt:variant>
        <vt:i4>18</vt:i4>
      </vt:variant>
    </vt:vector>
  </HeadingPairs>
  <TitlesOfParts>
    <vt:vector size="43" baseType="lpstr">
      <vt:lpstr>Arial</vt:lpstr>
      <vt:lpstr>宋体</vt:lpstr>
      <vt:lpstr>Wingdings</vt:lpstr>
      <vt:lpstr>微软雅黑</vt:lpstr>
      <vt:lpstr>华文行楷</vt:lpstr>
      <vt:lpstr>隶书</vt:lpstr>
      <vt:lpstr>Cambria Math</vt:lpstr>
      <vt:lpstr>Cambria Math</vt:lpstr>
      <vt:lpstr>Times New Roman</vt:lpstr>
      <vt:lpstr>楷体_GB2312</vt:lpstr>
      <vt:lpstr>新宋体</vt:lpstr>
      <vt:lpstr>黑体</vt:lpstr>
      <vt:lpstr>华文琥珀</vt:lpstr>
      <vt:lpstr>Calibri</vt:lpstr>
      <vt:lpstr>等线 Light</vt:lpstr>
      <vt:lpstr>等线</vt:lpstr>
      <vt:lpstr>Arial Unicode MS</vt:lpstr>
      <vt:lpstr>Arial Unicode MS</vt:lpstr>
      <vt:lpstr>2_Office 主题​​</vt:lpstr>
      <vt:lpstr>3_Office 主题​​</vt:lpstr>
      <vt:lpstr>黑板模板（七上）</vt:lpstr>
      <vt:lpstr>Equation.KSEE3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Emrys</cp:lastModifiedBy>
  <cp:revision>3</cp:revision>
  <cp:lastPrinted>2022-08-31T11:32:00Z</cp:lastPrinted>
  <dcterms:created xsi:type="dcterms:W3CDTF">2022-08-31T11:32:00Z</dcterms:created>
  <dcterms:modified xsi:type="dcterms:W3CDTF">2022-10-10T13:43:24Z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ICV">
    <vt:lpwstr>58A62027C0CD4B4EBF04EDC789C622D7</vt:lpwstr>
  </property>
  <property fmtid="{D5CDD505-2E9C-101B-9397-08002B2CF9AE}" pid="7" name="KSOProductBuildVer">
    <vt:lpwstr>2052-11.1.0.12313</vt:lpwstr>
  </property>
</Properties>
</file>