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wav" ContentType="audio/x-wav"/>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3"/>
  </p:notesMasterIdLst>
  <p:sldIdLst>
    <p:sldId id="276" r:id="rId2"/>
    <p:sldId id="339" r:id="rId3"/>
    <p:sldId id="338" r:id="rId4"/>
    <p:sldId id="340" r:id="rId5"/>
    <p:sldId id="341" r:id="rId6"/>
    <p:sldId id="307" r:id="rId7"/>
    <p:sldId id="309" r:id="rId8"/>
    <p:sldId id="310" r:id="rId9"/>
    <p:sldId id="343" r:id="rId10"/>
    <p:sldId id="344" r:id="rId11"/>
    <p:sldId id="328" r:id="rId12"/>
    <p:sldId id="345" r:id="rId13"/>
    <p:sldId id="356" r:id="rId14"/>
    <p:sldId id="354" r:id="rId15"/>
    <p:sldId id="353" r:id="rId16"/>
    <p:sldId id="357" r:id="rId17"/>
    <p:sldId id="351" r:id="rId18"/>
    <p:sldId id="352" r:id="rId19"/>
    <p:sldId id="355" r:id="rId20"/>
    <p:sldId id="358" r:id="rId21"/>
    <p:sldId id="359" r:id="rId22"/>
  </p:sldIdLst>
  <p:sldSz cx="9144000" cy="6858000" type="screen4x3"/>
  <p:notesSz cx="6858000" cy="9144000"/>
  <p:defaultTextStyle>
    <a:defPPr>
      <a:defRPr lang="en-GB"/>
    </a:defPPr>
    <a:lvl1pPr algn="l" rtl="0" eaLnBrk="0" fontAlgn="base" hangingPunct="0">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04">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3300"/>
    <a:srgbClr val="A50021"/>
    <a:srgbClr val="279B37"/>
    <a:srgbClr val="0000FF"/>
    <a:srgbClr val="003200"/>
    <a:srgbClr val="0096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14" autoAdjust="0"/>
  </p:normalViewPr>
  <p:slideViewPr>
    <p:cSldViewPr>
      <p:cViewPr varScale="1">
        <p:scale>
          <a:sx n="74" d="100"/>
          <a:sy n="74" d="100"/>
        </p:scale>
        <p:origin x="1266" y="66"/>
      </p:cViewPr>
      <p:guideLst>
        <p:guide orient="horz" pos="2104"/>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5" Type="http://schemas.openxmlformats.org/officeDocument/2006/relationships/image" Target="../media/image31.wmf"/><Relationship Id="rId4" Type="http://schemas.openxmlformats.org/officeDocument/2006/relationships/image" Target="../media/image3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zh-CN" altLang="en-US"/>
          </a:p>
        </p:txBody>
      </p:sp>
      <p:sp>
        <p:nvSpPr>
          <p:cNvPr id="122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zh-CN"/>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zh-CN"/>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EE870C8-643F-48AF-81A1-B62D3139FBE8}" type="slidenum">
              <a:rPr lang="zh-CN" altLang="en-US"/>
              <a:pPr>
                <a:defRPr/>
              </a:pPr>
              <a:t>‹#›</a:t>
            </a:fld>
            <a:endParaRPr lang="en-US" altLang="zh-CN"/>
          </a:p>
        </p:txBody>
      </p:sp>
    </p:spTree>
    <p:extLst>
      <p:ext uri="{BB962C8B-B14F-4D97-AF65-F5344CB8AC3E}">
        <p14:creationId xmlns:p14="http://schemas.microsoft.com/office/powerpoint/2010/main" val="37930733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smtClean="0"/>
              <a:t>1</a:t>
            </a:r>
            <a:r>
              <a:rPr lang="zh-CN" altLang="en-US" sz="1200" smtClean="0"/>
              <a:t>从组成看，它们属于烃类吗？</a:t>
            </a:r>
            <a:r>
              <a:rPr lang="en-US" altLang="zh-CN" sz="1200" smtClean="0"/>
              <a:t>2</a:t>
            </a:r>
            <a:r>
              <a:rPr lang="zh-CN" altLang="en-US" sz="1200" smtClean="0"/>
              <a:t>它们有什么共同点？</a:t>
            </a:r>
            <a:r>
              <a:rPr lang="en-US" altLang="zh-CN" sz="1200" smtClean="0"/>
              <a:t>3</a:t>
            </a:r>
            <a:r>
              <a:rPr lang="zh-CN" altLang="en-US" sz="1200" smtClean="0"/>
              <a:t>对人类生活有哪些影响？</a:t>
            </a:r>
          </a:p>
          <a:p>
            <a:endParaRPr lang="zh-CN" altLang="en-US"/>
          </a:p>
        </p:txBody>
      </p:sp>
      <p:sp>
        <p:nvSpPr>
          <p:cNvPr id="4" name="灯片编号占位符 3"/>
          <p:cNvSpPr>
            <a:spLocks noGrp="1"/>
          </p:cNvSpPr>
          <p:nvPr>
            <p:ph type="sldNum" sz="quarter" idx="10"/>
          </p:nvPr>
        </p:nvSpPr>
        <p:spPr/>
        <p:txBody>
          <a:bodyPr/>
          <a:lstStyle/>
          <a:p>
            <a:pPr>
              <a:defRPr/>
            </a:pPr>
            <a:fld id="{DEE870C8-643F-48AF-81A1-B62D3139FBE8}" type="slidenum">
              <a:rPr lang="zh-CN" altLang="en-US" smtClean="0"/>
              <a:pPr>
                <a:defRPr/>
              </a:pPr>
              <a:t>5</a:t>
            </a:fld>
            <a:endParaRPr lang="en-US" altLang="zh-CN"/>
          </a:p>
        </p:txBody>
      </p:sp>
    </p:spTree>
    <p:extLst>
      <p:ext uri="{BB962C8B-B14F-4D97-AF65-F5344CB8AC3E}">
        <p14:creationId xmlns:p14="http://schemas.microsoft.com/office/powerpoint/2010/main" val="1869728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zh-CN" sz="1200" kern="1200" smtClean="0">
                <a:solidFill>
                  <a:schemeClr val="tx1"/>
                </a:solidFill>
                <a:effectLst/>
                <a:latin typeface="Arial" panose="020B0604020202020204" pitchFamily="34" charset="0"/>
                <a:ea typeface="+mn-ea"/>
                <a:cs typeface="+mn-cs"/>
              </a:rPr>
              <a:t>下面我们一起来研究</a:t>
            </a:r>
            <a:r>
              <a:rPr lang="en-US" altLang="zh-CN" sz="1200" kern="1200" smtClean="0">
                <a:solidFill>
                  <a:schemeClr val="tx1"/>
                </a:solidFill>
                <a:effectLst/>
                <a:latin typeface="Arial" panose="020B0604020202020204" pitchFamily="34" charset="0"/>
                <a:ea typeface="+mn-ea"/>
                <a:cs typeface="+mn-cs"/>
              </a:rPr>
              <a:t>CH</a:t>
            </a:r>
            <a:r>
              <a:rPr lang="en-US" altLang="zh-CN" sz="1200" kern="1200" baseline="-25000" smtClean="0">
                <a:solidFill>
                  <a:schemeClr val="tx1"/>
                </a:solidFill>
                <a:effectLst/>
                <a:latin typeface="Arial" panose="020B0604020202020204" pitchFamily="34" charset="0"/>
                <a:ea typeface="+mn-ea"/>
                <a:cs typeface="+mn-cs"/>
              </a:rPr>
              <a:t>3</a:t>
            </a:r>
            <a:r>
              <a:rPr lang="en-US" altLang="zh-CN" sz="1200" kern="1200" smtClean="0">
                <a:solidFill>
                  <a:schemeClr val="tx1"/>
                </a:solidFill>
                <a:effectLst/>
                <a:latin typeface="Arial" panose="020B0604020202020204" pitchFamily="34" charset="0"/>
                <a:ea typeface="+mn-ea"/>
                <a:cs typeface="+mn-cs"/>
              </a:rPr>
              <a:t>CH</a:t>
            </a:r>
            <a:r>
              <a:rPr lang="en-US" altLang="zh-CN" sz="1200" kern="1200" baseline="-25000" smtClean="0">
                <a:solidFill>
                  <a:schemeClr val="tx1"/>
                </a:solidFill>
                <a:effectLst/>
                <a:latin typeface="Arial" panose="020B0604020202020204" pitchFamily="34" charset="0"/>
                <a:ea typeface="+mn-ea"/>
                <a:cs typeface="+mn-cs"/>
              </a:rPr>
              <a:t>2</a:t>
            </a:r>
            <a:r>
              <a:rPr lang="en-US" altLang="zh-CN" sz="1200" kern="1200" smtClean="0">
                <a:solidFill>
                  <a:schemeClr val="tx1"/>
                </a:solidFill>
                <a:effectLst/>
                <a:latin typeface="Arial" panose="020B0604020202020204" pitchFamily="34" charset="0"/>
                <a:ea typeface="+mn-ea"/>
                <a:cs typeface="+mn-cs"/>
              </a:rPr>
              <a:t>Br</a:t>
            </a:r>
            <a:r>
              <a:rPr lang="zh-CN" altLang="zh-CN" sz="1200" kern="1200" smtClean="0">
                <a:solidFill>
                  <a:schemeClr val="tx1"/>
                </a:solidFill>
                <a:effectLst/>
                <a:latin typeface="Arial" panose="020B0604020202020204" pitchFamily="34" charset="0"/>
                <a:ea typeface="+mn-ea"/>
                <a:cs typeface="+mn-cs"/>
              </a:rPr>
              <a:t>的重要化学性质：与氢氧化钠的反应。</a:t>
            </a:r>
          </a:p>
          <a:p>
            <a:r>
              <a:rPr lang="zh-CN" altLang="zh-CN" sz="1200" kern="1200" smtClean="0">
                <a:solidFill>
                  <a:schemeClr val="tx1"/>
                </a:solidFill>
                <a:effectLst/>
                <a:latin typeface="Arial" panose="020B0604020202020204" pitchFamily="34" charset="0"/>
                <a:ea typeface="+mn-ea"/>
                <a:cs typeface="+mn-cs"/>
              </a:rPr>
              <a:t>在本章开头，我们学习过有机反应的特点：反应复杂，副反应多，随反应条件不同，生成的产物也不同。下面请大家观察两个反应，比较它们的异同：</a:t>
            </a:r>
            <a:r>
              <a:rPr lang="zh-CN" altLang="zh-CN" smtClean="0">
                <a:effectLst/>
              </a:rPr>
              <a:t> </a:t>
            </a:r>
            <a:endParaRPr lang="zh-CN" altLang="en-US"/>
          </a:p>
        </p:txBody>
      </p:sp>
      <p:sp>
        <p:nvSpPr>
          <p:cNvPr id="4" name="灯片编号占位符 3"/>
          <p:cNvSpPr>
            <a:spLocks noGrp="1"/>
          </p:cNvSpPr>
          <p:nvPr>
            <p:ph type="sldNum" sz="quarter" idx="10"/>
          </p:nvPr>
        </p:nvSpPr>
        <p:spPr/>
        <p:txBody>
          <a:bodyPr/>
          <a:lstStyle/>
          <a:p>
            <a:pPr>
              <a:defRPr/>
            </a:pPr>
            <a:fld id="{DEE870C8-643F-48AF-81A1-B62D3139FBE8}" type="slidenum">
              <a:rPr lang="zh-CN" altLang="en-US" smtClean="0"/>
              <a:pPr>
                <a:defRPr/>
              </a:pPr>
              <a:t>8</a:t>
            </a:fld>
            <a:endParaRPr lang="en-US" altLang="zh-CN"/>
          </a:p>
        </p:txBody>
      </p:sp>
    </p:spTree>
    <p:extLst>
      <p:ext uri="{BB962C8B-B14F-4D97-AF65-F5344CB8AC3E}">
        <p14:creationId xmlns:p14="http://schemas.microsoft.com/office/powerpoint/2010/main" val="3535077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检验</a:t>
            </a:r>
            <a:r>
              <a:rPr lang="en-US" altLang="zh-CN" smtClean="0"/>
              <a:t>1</a:t>
            </a:r>
            <a:r>
              <a:rPr lang="zh-CN" altLang="en-US" smtClean="0"/>
              <a:t>是直接加入氢氧化钠，出现褐色沉淀，检验</a:t>
            </a:r>
            <a:r>
              <a:rPr lang="en-US" altLang="zh-CN" smtClean="0"/>
              <a:t>2</a:t>
            </a:r>
            <a:r>
              <a:rPr lang="zh-CN" altLang="en-US" smtClean="0"/>
              <a:t>是加入硝酸酸化，再加硝酸银。</a:t>
            </a:r>
            <a:endParaRPr lang="zh-CN" altLang="en-US"/>
          </a:p>
        </p:txBody>
      </p:sp>
      <p:sp>
        <p:nvSpPr>
          <p:cNvPr id="4" name="灯片编号占位符 3"/>
          <p:cNvSpPr>
            <a:spLocks noGrp="1"/>
          </p:cNvSpPr>
          <p:nvPr>
            <p:ph type="sldNum" sz="quarter" idx="10"/>
          </p:nvPr>
        </p:nvSpPr>
        <p:spPr/>
        <p:txBody>
          <a:bodyPr/>
          <a:lstStyle/>
          <a:p>
            <a:pPr>
              <a:defRPr/>
            </a:pPr>
            <a:fld id="{DEE870C8-643F-48AF-81A1-B62D3139FBE8}" type="slidenum">
              <a:rPr lang="zh-CN" altLang="en-US" smtClean="0"/>
              <a:pPr>
                <a:defRPr/>
              </a:pPr>
              <a:t>9</a:t>
            </a:fld>
            <a:endParaRPr lang="en-US" altLang="zh-CN"/>
          </a:p>
        </p:txBody>
      </p:sp>
    </p:spTree>
    <p:extLst>
      <p:ext uri="{BB962C8B-B14F-4D97-AF65-F5344CB8AC3E}">
        <p14:creationId xmlns:p14="http://schemas.microsoft.com/office/powerpoint/2010/main" val="1474504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DEE870C8-643F-48AF-81A1-B62D3139FBE8}" type="slidenum">
              <a:rPr lang="zh-CN" altLang="en-US" smtClean="0"/>
              <a:pPr>
                <a:defRPr/>
              </a:pPr>
              <a:t>12</a:t>
            </a:fld>
            <a:endParaRPr lang="en-US" altLang="zh-CN"/>
          </a:p>
        </p:txBody>
      </p:sp>
    </p:spTree>
    <p:extLst>
      <p:ext uri="{BB962C8B-B14F-4D97-AF65-F5344CB8AC3E}">
        <p14:creationId xmlns:p14="http://schemas.microsoft.com/office/powerpoint/2010/main" val="1770352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fld id="{8CF5B909-BC39-4A1C-9FF5-C7CD0607B843}" type="slidenum">
              <a:rPr lang="zh-CN" altLang="en-US" sz="1200"/>
              <a:pPr/>
              <a:t>19</a:t>
            </a:fld>
            <a:endParaRPr lang="en-US" altLang="zh-CN" sz="120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zh-CN" altLang="en-US" smtClean="0"/>
          </a:p>
        </p:txBody>
      </p:sp>
    </p:spTree>
    <p:extLst>
      <p:ext uri="{BB962C8B-B14F-4D97-AF65-F5344CB8AC3E}">
        <p14:creationId xmlns:p14="http://schemas.microsoft.com/office/powerpoint/2010/main" val="2070621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9107837"/>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809278539"/>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2307484"/>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四项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0683898"/>
      </p:ext>
    </p:extLst>
  </p:cSld>
  <p:clrMapOvr>
    <a:overrideClrMapping bg1="lt1" tx1="dk1" bg2="lt2" tx2="dk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7" r:id="rId1"/>
    <p:sldLayoutId id="2147483675" r:id="rId2"/>
    <p:sldLayoutId id="2147483676" r:id="rId3"/>
    <p:sldLayoutId id="2147483678" r:id="rId4"/>
  </p:sldLayoutIdLst>
  <p:transition>
    <p:fade/>
  </p:transition>
  <p:timing>
    <p:tnLst>
      <p:par>
        <p:cTn id="1" dur="indefinite" restart="never" nodeType="tmRoot"/>
      </p:par>
    </p:tnLst>
  </p:timing>
  <p:hf hdr="0" ftr="0"/>
  <p:txStyles>
    <p:titleStyle>
      <a:lvl1pPr algn="l" defTabSz="846138" rtl="0" eaLnBrk="0" fontAlgn="base" hangingPunct="0">
        <a:spcBef>
          <a:spcPct val="0"/>
        </a:spcBef>
        <a:spcAft>
          <a:spcPct val="0"/>
        </a:spcAft>
        <a:defRPr sz="2200" kern="1200">
          <a:solidFill>
            <a:srgbClr val="000000"/>
          </a:solidFill>
          <a:latin typeface="+mj-lt"/>
          <a:ea typeface="+mj-ea"/>
          <a:cs typeface="+mj-cs"/>
        </a:defRPr>
      </a:lvl1pPr>
      <a:lvl2pPr algn="l" defTabSz="846138" rtl="0" eaLnBrk="0" fontAlgn="base" hangingPunct="0">
        <a:spcBef>
          <a:spcPct val="0"/>
        </a:spcBef>
        <a:spcAft>
          <a:spcPct val="0"/>
        </a:spcAft>
        <a:defRPr sz="2200">
          <a:solidFill>
            <a:srgbClr val="000000"/>
          </a:solidFill>
          <a:latin typeface="Arial" panose="020B0604020202020204" pitchFamily="34" charset="0"/>
        </a:defRPr>
      </a:lvl2pPr>
      <a:lvl3pPr algn="l" defTabSz="846138" rtl="0" eaLnBrk="0" fontAlgn="base" hangingPunct="0">
        <a:spcBef>
          <a:spcPct val="0"/>
        </a:spcBef>
        <a:spcAft>
          <a:spcPct val="0"/>
        </a:spcAft>
        <a:defRPr sz="2200">
          <a:solidFill>
            <a:srgbClr val="000000"/>
          </a:solidFill>
          <a:latin typeface="Arial" panose="020B0604020202020204" pitchFamily="34" charset="0"/>
        </a:defRPr>
      </a:lvl3pPr>
      <a:lvl4pPr algn="l" defTabSz="846138" rtl="0" eaLnBrk="0" fontAlgn="base" hangingPunct="0">
        <a:spcBef>
          <a:spcPct val="0"/>
        </a:spcBef>
        <a:spcAft>
          <a:spcPct val="0"/>
        </a:spcAft>
        <a:defRPr sz="2200">
          <a:solidFill>
            <a:srgbClr val="000000"/>
          </a:solidFill>
          <a:latin typeface="Arial" panose="020B0604020202020204" pitchFamily="34" charset="0"/>
        </a:defRPr>
      </a:lvl4pPr>
      <a:lvl5pPr algn="l" defTabSz="846138" rtl="0" eaLnBrk="0" fontAlgn="base" hangingPunct="0">
        <a:spcBef>
          <a:spcPct val="0"/>
        </a:spcBef>
        <a:spcAft>
          <a:spcPct val="0"/>
        </a:spcAft>
        <a:defRPr sz="2200">
          <a:solidFill>
            <a:srgbClr val="000000"/>
          </a:solidFill>
          <a:latin typeface="Arial" panose="020B0604020202020204" pitchFamily="34" charset="0"/>
        </a:defRPr>
      </a:lvl5pPr>
      <a:lvl6pPr marL="457200" algn="l" defTabSz="846138" rtl="0" fontAlgn="base">
        <a:spcBef>
          <a:spcPct val="0"/>
        </a:spcBef>
        <a:spcAft>
          <a:spcPct val="0"/>
        </a:spcAft>
        <a:defRPr sz="2200">
          <a:solidFill>
            <a:srgbClr val="000000"/>
          </a:solidFill>
          <a:latin typeface="Arial" panose="020B0604020202020204" pitchFamily="34" charset="0"/>
        </a:defRPr>
      </a:lvl6pPr>
      <a:lvl7pPr marL="914400" algn="l" defTabSz="846138" rtl="0" fontAlgn="base">
        <a:spcBef>
          <a:spcPct val="0"/>
        </a:spcBef>
        <a:spcAft>
          <a:spcPct val="0"/>
        </a:spcAft>
        <a:defRPr sz="2200">
          <a:solidFill>
            <a:srgbClr val="000000"/>
          </a:solidFill>
          <a:latin typeface="Arial" panose="020B0604020202020204" pitchFamily="34" charset="0"/>
        </a:defRPr>
      </a:lvl7pPr>
      <a:lvl8pPr marL="1371600" algn="l" defTabSz="846138" rtl="0" fontAlgn="base">
        <a:spcBef>
          <a:spcPct val="0"/>
        </a:spcBef>
        <a:spcAft>
          <a:spcPct val="0"/>
        </a:spcAft>
        <a:defRPr sz="2200">
          <a:solidFill>
            <a:srgbClr val="000000"/>
          </a:solidFill>
          <a:latin typeface="Arial" panose="020B0604020202020204" pitchFamily="34" charset="0"/>
        </a:defRPr>
      </a:lvl8pPr>
      <a:lvl9pPr marL="1828800" algn="l" defTabSz="846138" rtl="0" fontAlgn="base">
        <a:spcBef>
          <a:spcPct val="0"/>
        </a:spcBef>
        <a:spcAft>
          <a:spcPct val="0"/>
        </a:spcAft>
        <a:defRPr sz="2200">
          <a:solidFill>
            <a:srgbClr val="000000"/>
          </a:solidFill>
          <a:latin typeface="Arial" panose="020B0604020202020204" pitchFamily="34" charset="0"/>
        </a:defRPr>
      </a:lvl9pPr>
    </p:titleStyle>
    <p:bodyStyle>
      <a:lvl1pPr marL="317500" indent="-317500" algn="l" defTabSz="846138" rtl="0" eaLnBrk="0" fontAlgn="base" hangingPunct="0">
        <a:spcBef>
          <a:spcPct val="20000"/>
        </a:spcBef>
        <a:spcAft>
          <a:spcPct val="0"/>
        </a:spcAft>
        <a:defRPr sz="2200" kern="1200">
          <a:solidFill>
            <a:schemeClr val="tx1"/>
          </a:solidFill>
          <a:latin typeface="+mn-lt"/>
          <a:ea typeface="+mn-ea"/>
          <a:cs typeface="+mn-cs"/>
        </a:defRPr>
      </a:lvl1pPr>
      <a:lvl2pPr marL="688975" indent="-265113" algn="l" defTabSz="846138" rtl="0" eaLnBrk="0" fontAlgn="base" hangingPunct="0">
        <a:spcBef>
          <a:spcPct val="20000"/>
        </a:spcBef>
        <a:spcAft>
          <a:spcPct val="0"/>
        </a:spcAft>
        <a:buChar char="–"/>
        <a:defRPr sz="2200" kern="1200">
          <a:solidFill>
            <a:schemeClr val="tx1"/>
          </a:solidFill>
          <a:latin typeface="+mn-lt"/>
          <a:ea typeface="+mn-ea"/>
          <a:cs typeface="+mn-cs"/>
        </a:defRPr>
      </a:lvl2pPr>
      <a:lvl3pPr marL="1058863" indent="-212725" algn="l" defTabSz="846138" rtl="0" eaLnBrk="0" fontAlgn="base" hangingPunct="0">
        <a:spcBef>
          <a:spcPct val="20000"/>
        </a:spcBef>
        <a:spcAft>
          <a:spcPct val="0"/>
        </a:spcAft>
        <a:buChar char="•"/>
        <a:defRPr sz="2200" kern="1200">
          <a:solidFill>
            <a:schemeClr val="tx1"/>
          </a:solidFill>
          <a:latin typeface="+mn-lt"/>
          <a:ea typeface="+mn-ea"/>
          <a:cs typeface="+mn-cs"/>
        </a:defRPr>
      </a:lvl3pPr>
      <a:lvl4pPr marL="1481138" indent="-211138" algn="l" defTabSz="846138" rtl="0" eaLnBrk="0" fontAlgn="base" hangingPunct="0">
        <a:spcBef>
          <a:spcPct val="20000"/>
        </a:spcBef>
        <a:spcAft>
          <a:spcPct val="0"/>
        </a:spcAft>
        <a:buChar char="–"/>
        <a:defRPr sz="2200" kern="1200">
          <a:solidFill>
            <a:schemeClr val="tx1"/>
          </a:solidFill>
          <a:latin typeface="+mn-lt"/>
          <a:ea typeface="+mn-ea"/>
          <a:cs typeface="+mn-cs"/>
        </a:defRPr>
      </a:lvl4pPr>
      <a:lvl5pPr marL="1905000" indent="-211138" algn="l" defTabSz="846138" rtl="0" eaLnBrk="0" fontAlgn="base" hangingPunct="0">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28340;&#20057;&#28919;&#28342;&#20110;&#27700;&#21644;&#20057;&#37255;&#30340;&#29616;&#35937;.mp4"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9.xml.rels><?xml version="1.0" encoding="UTF-8" standalone="yes"?>
<Relationships xmlns="http://schemas.openxmlformats.org/package/2006/relationships"><Relationship Id="rId3" Type="http://schemas.openxmlformats.org/officeDocument/2006/relationships/hyperlink" Target="&#28340;&#20057;&#28919;&#30340;&#27700;&#35299;&#21453;&#24212;.mp4" TargetMode="External"/><Relationship Id="rId7" Type="http://schemas.openxmlformats.org/officeDocument/2006/relationships/hyperlink" Target="&#28340;&#31163;&#23376;&#30340;&#26816;&#39564;.mp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21152;&#28909;&#28340;&#20057;&#28919;.mp4" TargetMode="External"/><Relationship Id="rId5" Type="http://schemas.openxmlformats.org/officeDocument/2006/relationships/image" Target="../media/image17.emf"/><Relationship Id="rId4" Type="http://schemas.openxmlformats.org/officeDocument/2006/relationships/image" Target="../media/image16.emf"/></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24.wmf"/><Relationship Id="rId2" Type="http://schemas.openxmlformats.org/officeDocument/2006/relationships/image" Target="../media/image19.wmf"/><Relationship Id="rId1" Type="http://schemas.openxmlformats.org/officeDocument/2006/relationships/slideLayout" Target="../slideLayouts/slideLayout4.xml"/><Relationship Id="rId6"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1.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3.bin"/><Relationship Id="rId7" Type="http://schemas.openxmlformats.org/officeDocument/2006/relationships/oleObject" Target="../embeddings/oleObject5.bin"/><Relationship Id="rId12" Type="http://schemas.openxmlformats.org/officeDocument/2006/relationships/image" Target="../media/image31.wmf"/><Relationship Id="rId2" Type="http://schemas.openxmlformats.org/officeDocument/2006/relationships/slideLayout" Target="../slideLayouts/slideLayout4.xml"/><Relationship Id="rId1" Type="http://schemas.openxmlformats.org/officeDocument/2006/relationships/vmlDrawing" Target="../drawings/vmlDrawing2.vml"/><Relationship Id="rId6" Type="http://schemas.openxmlformats.org/officeDocument/2006/relationships/image" Target="../media/image28.wmf"/><Relationship Id="rId11" Type="http://schemas.openxmlformats.org/officeDocument/2006/relationships/oleObject" Target="../embeddings/oleObject7.bin"/><Relationship Id="rId5" Type="http://schemas.openxmlformats.org/officeDocument/2006/relationships/oleObject" Target="../embeddings/oleObject4.bin"/><Relationship Id="rId10" Type="http://schemas.openxmlformats.org/officeDocument/2006/relationships/image" Target="../media/image30.wmf"/><Relationship Id="rId4" Type="http://schemas.openxmlformats.org/officeDocument/2006/relationships/image" Target="../media/image27.wmf"/><Relationship Id="rId9" Type="http://schemas.openxmlformats.org/officeDocument/2006/relationships/oleObject" Target="../embeddings/oleObject6.bin"/></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png"/><Relationship Id="rId1" Type="http://schemas.openxmlformats.org/officeDocument/2006/relationships/slideLayout" Target="../slideLayouts/slideLayout3.xml"/><Relationship Id="rId4" Type="http://schemas.openxmlformats.org/officeDocument/2006/relationships/image" Target="../media/image34.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1295636" y="2024844"/>
            <a:ext cx="6399213"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lstStyle>
            <a:lvl1pPr defTabSz="846138">
              <a:defRPr sz="1500">
                <a:solidFill>
                  <a:schemeClr val="tx1"/>
                </a:solidFill>
                <a:latin typeface="Arial" panose="020B0604020202020204" pitchFamily="34" charset="0"/>
                <a:ea typeface="宋体" panose="02010600030101010101" pitchFamily="2" charset="-122"/>
              </a:defRPr>
            </a:lvl1pPr>
            <a:lvl2pPr marL="742950" indent="-285750" defTabSz="846138">
              <a:defRPr sz="1500">
                <a:solidFill>
                  <a:schemeClr val="tx1"/>
                </a:solidFill>
                <a:latin typeface="Arial" panose="020B0604020202020204" pitchFamily="34" charset="0"/>
                <a:ea typeface="宋体" panose="02010600030101010101" pitchFamily="2" charset="-122"/>
              </a:defRPr>
            </a:lvl2pPr>
            <a:lvl3pPr marL="1143000" indent="-228600" defTabSz="846138">
              <a:defRPr sz="1500">
                <a:solidFill>
                  <a:schemeClr val="tx1"/>
                </a:solidFill>
                <a:latin typeface="Arial" panose="020B0604020202020204" pitchFamily="34" charset="0"/>
                <a:ea typeface="宋体" panose="02010600030101010101" pitchFamily="2" charset="-122"/>
              </a:defRPr>
            </a:lvl3pPr>
            <a:lvl4pPr marL="1600200" indent="-228600" defTabSz="846138">
              <a:defRPr sz="1500">
                <a:solidFill>
                  <a:schemeClr val="tx1"/>
                </a:solidFill>
                <a:latin typeface="Arial" panose="020B0604020202020204" pitchFamily="34" charset="0"/>
                <a:ea typeface="宋体" panose="02010600030101010101" pitchFamily="2" charset="-122"/>
              </a:defRPr>
            </a:lvl4pPr>
            <a:lvl5pPr marL="2057400" indent="-228600" defTabSz="846138">
              <a:defRPr sz="1500">
                <a:solidFill>
                  <a:schemeClr val="tx1"/>
                </a:solidFill>
                <a:latin typeface="Arial" panose="020B0604020202020204" pitchFamily="34" charset="0"/>
                <a:ea typeface="宋体" panose="02010600030101010101" pitchFamily="2" charset="-122"/>
              </a:defRPr>
            </a:lvl5pPr>
            <a:lvl6pPr marL="25146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lgn="ctr" eaLnBrk="1" hangingPunct="1">
              <a:spcBef>
                <a:spcPct val="20000"/>
              </a:spcBef>
            </a:pPr>
            <a:r>
              <a:rPr lang="zh-CN" altLang="en-US" sz="3600" b="1">
                <a:latin typeface="宋体" panose="02010600030101010101" pitchFamily="2" charset="-122"/>
              </a:rPr>
              <a:t>第二章 烃和卤代烃</a:t>
            </a:r>
            <a:endParaRPr lang="en-US" altLang="zh-CN" sz="3600" b="1">
              <a:latin typeface="宋体" panose="02010600030101010101" pitchFamily="2" charset="-122"/>
            </a:endParaRPr>
          </a:p>
        </p:txBody>
      </p:sp>
      <p:sp>
        <p:nvSpPr>
          <p:cNvPr id="3075" name="Rectangle 5"/>
          <p:cNvSpPr>
            <a:spLocks noChangeArrowheads="1"/>
          </p:cNvSpPr>
          <p:nvPr/>
        </p:nvSpPr>
        <p:spPr bwMode="auto">
          <a:xfrm>
            <a:off x="1295636" y="2815419"/>
            <a:ext cx="6399213"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lstStyle>
            <a:lvl1pPr defTabSz="846138">
              <a:defRPr sz="1500">
                <a:solidFill>
                  <a:schemeClr val="tx1"/>
                </a:solidFill>
                <a:latin typeface="Arial" panose="020B0604020202020204" pitchFamily="34" charset="0"/>
                <a:ea typeface="宋体" panose="02010600030101010101" pitchFamily="2" charset="-122"/>
              </a:defRPr>
            </a:lvl1pPr>
            <a:lvl2pPr marL="742950" indent="-285750" defTabSz="846138">
              <a:defRPr sz="1500">
                <a:solidFill>
                  <a:schemeClr val="tx1"/>
                </a:solidFill>
                <a:latin typeface="Arial" panose="020B0604020202020204" pitchFamily="34" charset="0"/>
                <a:ea typeface="宋体" panose="02010600030101010101" pitchFamily="2" charset="-122"/>
              </a:defRPr>
            </a:lvl2pPr>
            <a:lvl3pPr marL="1143000" indent="-228600" defTabSz="846138">
              <a:defRPr sz="1500">
                <a:solidFill>
                  <a:schemeClr val="tx1"/>
                </a:solidFill>
                <a:latin typeface="Arial" panose="020B0604020202020204" pitchFamily="34" charset="0"/>
                <a:ea typeface="宋体" panose="02010600030101010101" pitchFamily="2" charset="-122"/>
              </a:defRPr>
            </a:lvl3pPr>
            <a:lvl4pPr marL="1600200" indent="-228600" defTabSz="846138">
              <a:defRPr sz="1500">
                <a:solidFill>
                  <a:schemeClr val="tx1"/>
                </a:solidFill>
                <a:latin typeface="Arial" panose="020B0604020202020204" pitchFamily="34" charset="0"/>
                <a:ea typeface="宋体" panose="02010600030101010101" pitchFamily="2" charset="-122"/>
              </a:defRPr>
            </a:lvl4pPr>
            <a:lvl5pPr marL="2057400" indent="-228600" defTabSz="846138">
              <a:defRPr sz="1500">
                <a:solidFill>
                  <a:schemeClr val="tx1"/>
                </a:solidFill>
                <a:latin typeface="Arial" panose="020B0604020202020204" pitchFamily="34" charset="0"/>
                <a:ea typeface="宋体" panose="02010600030101010101" pitchFamily="2" charset="-122"/>
              </a:defRPr>
            </a:lvl5pPr>
            <a:lvl6pPr marL="25146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lgn="ctr" eaLnBrk="1" hangingPunct="1">
              <a:spcBef>
                <a:spcPct val="20000"/>
              </a:spcBef>
            </a:pPr>
            <a:r>
              <a:rPr lang="zh-CN" altLang="en-US" sz="3600" b="1">
                <a:latin typeface="宋体" panose="02010600030101010101" pitchFamily="2" charset="-122"/>
              </a:rPr>
              <a:t>第三节 卤代烃</a:t>
            </a:r>
            <a:endParaRPr lang="en-US" altLang="zh-CN" sz="3600" b="1">
              <a:latin typeface="宋体" panose="02010600030101010101" pitchFamily="2" charset="-122"/>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980728"/>
            <a:ext cx="3941960" cy="2852936"/>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1003281"/>
            <a:ext cx="4320646" cy="2844844"/>
          </a:xfrm>
          <a:prstGeom prst="rect">
            <a:avLst/>
          </a:prstGeom>
        </p:spPr>
      </p:pic>
      <p:sp>
        <p:nvSpPr>
          <p:cNvPr id="4" name="Text Box 6"/>
          <p:cNvSpPr>
            <a:spLocks noChangeArrowheads="1"/>
          </p:cNvSpPr>
          <p:nvPr/>
        </p:nvSpPr>
        <p:spPr bwMode="auto">
          <a:xfrm>
            <a:off x="2909938" y="4078933"/>
            <a:ext cx="279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smtClean="0">
                <a:solidFill>
                  <a:srgbClr val="FF0000"/>
                </a:solidFill>
                <a:sym typeface="Calibri" panose="020F0502020204030204" pitchFamily="34" charset="0"/>
              </a:rPr>
              <a:t>聚氯乙烯</a:t>
            </a:r>
            <a:endParaRPr lang="zh-CN" altLang="en-US"/>
          </a:p>
        </p:txBody>
      </p:sp>
      <p:sp>
        <p:nvSpPr>
          <p:cNvPr id="5" name="Line 7"/>
          <p:cNvSpPr>
            <a:spLocks noChangeShapeType="1"/>
          </p:cNvSpPr>
          <p:nvPr/>
        </p:nvSpPr>
        <p:spPr bwMode="auto">
          <a:xfrm>
            <a:off x="3849738" y="5224698"/>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6" name="Line 8"/>
          <p:cNvSpPr>
            <a:spLocks noChangeShapeType="1"/>
          </p:cNvSpPr>
          <p:nvPr/>
        </p:nvSpPr>
        <p:spPr bwMode="auto">
          <a:xfrm>
            <a:off x="4519663" y="522787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7" name="Line 9"/>
          <p:cNvSpPr>
            <a:spLocks noChangeShapeType="1"/>
          </p:cNvSpPr>
          <p:nvPr/>
        </p:nvSpPr>
        <p:spPr bwMode="auto">
          <a:xfrm>
            <a:off x="3859263" y="585017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8" name="Line 10"/>
          <p:cNvSpPr>
            <a:spLocks noChangeShapeType="1"/>
          </p:cNvSpPr>
          <p:nvPr/>
        </p:nvSpPr>
        <p:spPr bwMode="auto">
          <a:xfrm>
            <a:off x="4519663" y="5842235"/>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grpSp>
        <p:nvGrpSpPr>
          <p:cNvPr id="9" name="Group 11"/>
          <p:cNvGrpSpPr>
            <a:grpSpLocks/>
          </p:cNvGrpSpPr>
          <p:nvPr/>
        </p:nvGrpSpPr>
        <p:grpSpPr bwMode="auto">
          <a:xfrm>
            <a:off x="3198863" y="4761148"/>
            <a:ext cx="2505075" cy="1757363"/>
            <a:chOff x="0" y="0"/>
            <a:chExt cx="1578" cy="1107"/>
          </a:xfrm>
        </p:grpSpPr>
        <p:sp>
          <p:nvSpPr>
            <p:cNvPr id="10" name="Text Box 12"/>
            <p:cNvSpPr>
              <a:spLocks noChangeArrowheads="1"/>
            </p:cNvSpPr>
            <p:nvPr/>
          </p:nvSpPr>
          <p:spPr bwMode="auto">
            <a:xfrm>
              <a:off x="24" y="337"/>
              <a:ext cx="155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a:solidFill>
                    <a:srgbClr val="000000"/>
                  </a:solidFill>
                  <a:sym typeface="Arial" panose="020B0604020202020204" pitchFamily="34" charset="0"/>
                </a:rPr>
                <a:t>[  </a:t>
              </a:r>
              <a:r>
                <a:rPr lang="en-US" altLang="zh-CN" sz="3600" b="1">
                  <a:solidFill>
                    <a:srgbClr val="000000"/>
                  </a:solidFill>
                  <a:sym typeface="Calibri" panose="020F0502020204030204" pitchFamily="34" charset="0"/>
                </a:rPr>
                <a:t>C   C </a:t>
              </a:r>
              <a:r>
                <a:rPr lang="en-US" altLang="zh-CN" sz="3600" b="1">
                  <a:solidFill>
                    <a:srgbClr val="000000"/>
                  </a:solidFill>
                  <a:sym typeface="Arial" panose="020B0604020202020204" pitchFamily="34" charset="0"/>
                </a:rPr>
                <a:t>]</a:t>
              </a:r>
              <a:r>
                <a:rPr lang="en-US" altLang="zh-CN" sz="3600" b="1" baseline="-25000">
                  <a:solidFill>
                    <a:srgbClr val="000000"/>
                  </a:solidFill>
                  <a:sym typeface="Arial" panose="020B0604020202020204" pitchFamily="34" charset="0"/>
                </a:rPr>
                <a:t>n</a:t>
              </a:r>
              <a:endParaRPr lang="zh-CN" altLang="en-US"/>
            </a:p>
          </p:txBody>
        </p:sp>
        <p:sp>
          <p:nvSpPr>
            <p:cNvPr id="11" name="Line 13"/>
            <p:cNvSpPr>
              <a:spLocks noChangeShapeType="1"/>
            </p:cNvSpPr>
            <p:nvPr/>
          </p:nvSpPr>
          <p:spPr bwMode="auto">
            <a:xfrm flipH="1">
              <a:off x="0" y="581"/>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2" name="Line 14"/>
            <p:cNvSpPr>
              <a:spLocks noChangeShapeType="1"/>
            </p:cNvSpPr>
            <p:nvPr/>
          </p:nvSpPr>
          <p:spPr bwMode="auto">
            <a:xfrm flipH="1" flipV="1">
              <a:off x="978" y="575"/>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3" name="Text Box 15"/>
            <p:cNvSpPr>
              <a:spLocks noChangeArrowheads="1"/>
            </p:cNvSpPr>
            <p:nvPr/>
          </p:nvSpPr>
          <p:spPr bwMode="auto">
            <a:xfrm>
              <a:off x="309" y="739"/>
              <a:ext cx="38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smtClean="0">
                  <a:solidFill>
                    <a:srgbClr val="000000"/>
                  </a:solidFill>
                  <a:sym typeface="Calibri" panose="020F0502020204030204" pitchFamily="34" charset="0"/>
                </a:rPr>
                <a:t>H</a:t>
              </a:r>
              <a:endParaRPr lang="zh-CN" altLang="en-US"/>
            </a:p>
          </p:txBody>
        </p:sp>
        <p:sp>
          <p:nvSpPr>
            <p:cNvPr id="14" name="Line 16"/>
            <p:cNvSpPr>
              <a:spLocks noChangeShapeType="1"/>
            </p:cNvSpPr>
            <p:nvPr/>
          </p:nvSpPr>
          <p:spPr bwMode="auto">
            <a:xfrm>
              <a:off x="606" y="593"/>
              <a:ext cx="146"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5" name="Text Box 17"/>
            <p:cNvSpPr>
              <a:spLocks noChangeArrowheads="1"/>
            </p:cNvSpPr>
            <p:nvPr/>
          </p:nvSpPr>
          <p:spPr bwMode="auto">
            <a:xfrm>
              <a:off x="728" y="6"/>
              <a:ext cx="38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H</a:t>
              </a:r>
              <a:endParaRPr lang="zh-CN" altLang="en-US"/>
            </a:p>
          </p:txBody>
        </p:sp>
        <p:sp>
          <p:nvSpPr>
            <p:cNvPr id="16" name="Text Box 18"/>
            <p:cNvSpPr>
              <a:spLocks noChangeArrowheads="1"/>
            </p:cNvSpPr>
            <p:nvPr/>
          </p:nvSpPr>
          <p:spPr bwMode="auto">
            <a:xfrm>
              <a:off x="722" y="739"/>
              <a:ext cx="38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smtClean="0">
                  <a:solidFill>
                    <a:srgbClr val="000000"/>
                  </a:solidFill>
                  <a:sym typeface="Calibri" panose="020F0502020204030204" pitchFamily="34" charset="0"/>
                </a:rPr>
                <a:t>Cl</a:t>
              </a:r>
              <a:endParaRPr lang="zh-CN" altLang="en-US"/>
            </a:p>
          </p:txBody>
        </p:sp>
        <p:sp>
          <p:nvSpPr>
            <p:cNvPr id="17" name="Text Box 19"/>
            <p:cNvSpPr>
              <a:spLocks noChangeArrowheads="1"/>
            </p:cNvSpPr>
            <p:nvPr/>
          </p:nvSpPr>
          <p:spPr bwMode="auto">
            <a:xfrm>
              <a:off x="315" y="0"/>
              <a:ext cx="38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smtClean="0">
                  <a:solidFill>
                    <a:srgbClr val="000000"/>
                  </a:solidFill>
                  <a:sym typeface="Calibri" panose="020F0502020204030204" pitchFamily="34" charset="0"/>
                </a:rPr>
                <a:t>H</a:t>
              </a:r>
              <a:endParaRPr lang="zh-CN" altLang="en-US"/>
            </a:p>
          </p:txBody>
        </p:sp>
      </p:grpSp>
    </p:spTree>
    <p:extLst>
      <p:ext uri="{BB962C8B-B14F-4D97-AF65-F5344CB8AC3E}">
        <p14:creationId xmlns:p14="http://schemas.microsoft.com/office/powerpoint/2010/main" val="2751370437"/>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20090617030014202904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394" y="323056"/>
            <a:ext cx="2808287"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2-1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0373" y="3731240"/>
            <a:ext cx="3313720" cy="232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200904160940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82653"/>
            <a:ext cx="3168650" cy="22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200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935413"/>
            <a:ext cx="3246468" cy="243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6"/>
          <p:cNvSpPr>
            <a:spLocks noChangeArrowheads="1"/>
          </p:cNvSpPr>
          <p:nvPr/>
        </p:nvSpPr>
        <p:spPr bwMode="auto">
          <a:xfrm>
            <a:off x="3076008" y="2880519"/>
            <a:ext cx="279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a:solidFill>
                  <a:srgbClr val="FF0000"/>
                </a:solidFill>
                <a:sym typeface="Calibri" panose="020F0502020204030204" pitchFamily="34" charset="0"/>
              </a:rPr>
              <a:t>聚四氟乙烯</a:t>
            </a:r>
            <a:endParaRPr lang="zh-CN" altLang="en-US"/>
          </a:p>
        </p:txBody>
      </p:sp>
      <p:sp>
        <p:nvSpPr>
          <p:cNvPr id="7" name="Line 7"/>
          <p:cNvSpPr>
            <a:spLocks noChangeShapeType="1"/>
          </p:cNvSpPr>
          <p:nvPr/>
        </p:nvSpPr>
        <p:spPr bwMode="auto">
          <a:xfrm>
            <a:off x="4046538" y="3963988"/>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8" name="Line 8"/>
          <p:cNvSpPr>
            <a:spLocks noChangeShapeType="1"/>
          </p:cNvSpPr>
          <p:nvPr/>
        </p:nvSpPr>
        <p:spPr bwMode="auto">
          <a:xfrm>
            <a:off x="4716463" y="396716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9" name="Line 9"/>
          <p:cNvSpPr>
            <a:spLocks noChangeShapeType="1"/>
          </p:cNvSpPr>
          <p:nvPr/>
        </p:nvSpPr>
        <p:spPr bwMode="auto">
          <a:xfrm>
            <a:off x="4056063" y="458946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0" name="Line 10"/>
          <p:cNvSpPr>
            <a:spLocks noChangeShapeType="1"/>
          </p:cNvSpPr>
          <p:nvPr/>
        </p:nvSpPr>
        <p:spPr bwMode="auto">
          <a:xfrm>
            <a:off x="4716463" y="4581525"/>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grpSp>
        <p:nvGrpSpPr>
          <p:cNvPr id="11" name="Group 11"/>
          <p:cNvGrpSpPr>
            <a:grpSpLocks/>
          </p:cNvGrpSpPr>
          <p:nvPr/>
        </p:nvGrpSpPr>
        <p:grpSpPr bwMode="auto">
          <a:xfrm>
            <a:off x="3395663" y="3500438"/>
            <a:ext cx="2505075" cy="1752600"/>
            <a:chOff x="0" y="0"/>
            <a:chExt cx="1578" cy="1104"/>
          </a:xfrm>
        </p:grpSpPr>
        <p:sp>
          <p:nvSpPr>
            <p:cNvPr id="12" name="Text Box 12"/>
            <p:cNvSpPr>
              <a:spLocks noChangeArrowheads="1"/>
            </p:cNvSpPr>
            <p:nvPr/>
          </p:nvSpPr>
          <p:spPr bwMode="auto">
            <a:xfrm>
              <a:off x="24" y="337"/>
              <a:ext cx="155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a:solidFill>
                    <a:srgbClr val="000000"/>
                  </a:solidFill>
                  <a:sym typeface="Arial" panose="020B0604020202020204" pitchFamily="34" charset="0"/>
                </a:rPr>
                <a:t>[  </a:t>
              </a:r>
              <a:r>
                <a:rPr lang="en-US" altLang="zh-CN" sz="3600" b="1">
                  <a:solidFill>
                    <a:srgbClr val="000000"/>
                  </a:solidFill>
                  <a:sym typeface="Calibri" panose="020F0502020204030204" pitchFamily="34" charset="0"/>
                </a:rPr>
                <a:t>C   C </a:t>
              </a:r>
              <a:r>
                <a:rPr lang="en-US" altLang="zh-CN" sz="3600" b="1">
                  <a:solidFill>
                    <a:srgbClr val="000000"/>
                  </a:solidFill>
                  <a:sym typeface="Arial" panose="020B0604020202020204" pitchFamily="34" charset="0"/>
                </a:rPr>
                <a:t>]</a:t>
              </a:r>
              <a:r>
                <a:rPr lang="en-US" altLang="zh-CN" sz="3600" b="1" baseline="-25000">
                  <a:solidFill>
                    <a:srgbClr val="000000"/>
                  </a:solidFill>
                  <a:sym typeface="Arial" panose="020B0604020202020204" pitchFamily="34" charset="0"/>
                </a:rPr>
                <a:t>n</a:t>
              </a:r>
              <a:endParaRPr lang="zh-CN" altLang="en-US"/>
            </a:p>
          </p:txBody>
        </p:sp>
        <p:sp>
          <p:nvSpPr>
            <p:cNvPr id="13" name="Line 13"/>
            <p:cNvSpPr>
              <a:spLocks noChangeShapeType="1"/>
            </p:cNvSpPr>
            <p:nvPr/>
          </p:nvSpPr>
          <p:spPr bwMode="auto">
            <a:xfrm flipH="1">
              <a:off x="0" y="581"/>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4" name="Line 14"/>
            <p:cNvSpPr>
              <a:spLocks noChangeShapeType="1"/>
            </p:cNvSpPr>
            <p:nvPr/>
          </p:nvSpPr>
          <p:spPr bwMode="auto">
            <a:xfrm flipH="1" flipV="1">
              <a:off x="978" y="575"/>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5" name="Text Box 15"/>
            <p:cNvSpPr>
              <a:spLocks noChangeArrowheads="1"/>
            </p:cNvSpPr>
            <p:nvPr/>
          </p:nvSpPr>
          <p:spPr bwMode="auto">
            <a:xfrm>
              <a:off x="309" y="739"/>
              <a:ext cx="38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16" name="Line 16"/>
            <p:cNvSpPr>
              <a:spLocks noChangeShapeType="1"/>
            </p:cNvSpPr>
            <p:nvPr/>
          </p:nvSpPr>
          <p:spPr bwMode="auto">
            <a:xfrm>
              <a:off x="606" y="593"/>
              <a:ext cx="146"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7" name="Text Box 17"/>
            <p:cNvSpPr>
              <a:spLocks noChangeArrowheads="1"/>
            </p:cNvSpPr>
            <p:nvPr/>
          </p:nvSpPr>
          <p:spPr bwMode="auto">
            <a:xfrm>
              <a:off x="728" y="6"/>
              <a:ext cx="38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18" name="Text Box 18"/>
            <p:cNvSpPr>
              <a:spLocks noChangeArrowheads="1"/>
            </p:cNvSpPr>
            <p:nvPr/>
          </p:nvSpPr>
          <p:spPr bwMode="auto">
            <a:xfrm>
              <a:off x="722" y="739"/>
              <a:ext cx="38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19" name="Text Box 19"/>
            <p:cNvSpPr>
              <a:spLocks noChangeArrowheads="1"/>
            </p:cNvSpPr>
            <p:nvPr/>
          </p:nvSpPr>
          <p:spPr bwMode="auto">
            <a:xfrm>
              <a:off x="315" y="0"/>
              <a:ext cx="38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grpSp>
    </p:spTree>
    <p:extLst>
      <p:ext uri="{BB962C8B-B14F-4D97-AF65-F5344CB8AC3E}">
        <p14:creationId xmlns:p14="http://schemas.microsoft.com/office/powerpoint/2010/main" val="3750992922"/>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63788" y="17971"/>
            <a:ext cx="3647152" cy="923330"/>
          </a:xfrm>
          <a:prstGeom prst="rect">
            <a:avLst/>
          </a:prstGeom>
          <a:noFill/>
        </p:spPr>
        <p:txBody>
          <a:bodyPr wrap="none" lIns="91440" tIns="45720" rIns="91440" bIns="45720">
            <a:spAutoFit/>
          </a:bodyPr>
          <a:lstStyle/>
          <a:p>
            <a:pPr algn="ctr"/>
            <a:r>
              <a:rPr lang="zh-CN" altLang="en-US" sz="5400" smtClean="0">
                <a:ln w="0"/>
                <a:effectLst>
                  <a:outerShdw blurRad="38100" dist="19050" dir="2700000" algn="tl" rotWithShape="0">
                    <a:schemeClr val="dk1">
                      <a:alpha val="40000"/>
                    </a:schemeClr>
                  </a:outerShdw>
                </a:effectLst>
              </a:rPr>
              <a:t>臭氧层空洞</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487" y="941301"/>
            <a:ext cx="7884876" cy="5741175"/>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197" y="1443156"/>
            <a:ext cx="4906231" cy="3184549"/>
          </a:xfrm>
          <a:prstGeom prst="rect">
            <a:avLst/>
          </a:prstGeom>
        </p:spPr>
      </p:pic>
      <p:grpSp>
        <p:nvGrpSpPr>
          <p:cNvPr id="13" name="组合 12"/>
          <p:cNvGrpSpPr/>
          <p:nvPr/>
        </p:nvGrpSpPr>
        <p:grpSpPr>
          <a:xfrm>
            <a:off x="5544329" y="1916075"/>
            <a:ext cx="2322424" cy="2359405"/>
            <a:chOff x="5481787" y="2155331"/>
            <a:chExt cx="2322424" cy="2359405"/>
          </a:xfrm>
        </p:grpSpPr>
        <p:sp>
          <p:nvSpPr>
            <p:cNvPr id="9" name="矩形 8"/>
            <p:cNvSpPr/>
            <p:nvPr/>
          </p:nvSpPr>
          <p:spPr>
            <a:xfrm>
              <a:off x="5915877" y="2155331"/>
              <a:ext cx="1454244" cy="369332"/>
            </a:xfrm>
            <a:prstGeom prst="rect">
              <a:avLst/>
            </a:prstGeom>
          </p:spPr>
          <p:txBody>
            <a:bodyPr wrap="none">
              <a:spAutoFit/>
            </a:bodyPr>
            <a:lstStyle/>
            <a:p>
              <a:r>
                <a:rPr lang="en-US" altLang="zh-CN" sz="1800" smtClean="0">
                  <a:solidFill>
                    <a:srgbClr val="FF0000"/>
                  </a:solidFill>
                  <a:latin typeface="Linux Libertine"/>
                </a:rPr>
                <a:t>Freon</a:t>
              </a:r>
              <a:r>
                <a:rPr lang="zh-CN" altLang="en-US" sz="1800" smtClean="0">
                  <a:solidFill>
                    <a:srgbClr val="FF0000"/>
                  </a:solidFill>
                  <a:latin typeface="Linux Libertine"/>
                </a:rPr>
                <a:t>氟利昂</a:t>
              </a:r>
              <a:endParaRPr lang="en-US" altLang="zh-CN" sz="1800">
                <a:solidFill>
                  <a:srgbClr val="FF0000"/>
                </a:solidFill>
                <a:latin typeface="Linux Libertine"/>
              </a:endParaRPr>
            </a:p>
          </p:txBody>
        </p:sp>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1787" y="2579383"/>
              <a:ext cx="2322424" cy="1935353"/>
            </a:xfrm>
            <a:prstGeom prst="rect">
              <a:avLst/>
            </a:prstGeom>
          </p:spPr>
        </p:pic>
      </p:grpSp>
    </p:spTree>
    <p:extLst>
      <p:ext uri="{BB962C8B-B14F-4D97-AF65-F5344CB8AC3E}">
        <p14:creationId xmlns:p14="http://schemas.microsoft.com/office/powerpoint/2010/main" val="77351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a:spLocks noChangeArrowheads="1"/>
          </p:cNvSpPr>
          <p:nvPr/>
        </p:nvSpPr>
        <p:spPr bwMode="auto">
          <a:xfrm>
            <a:off x="109109" y="-698"/>
            <a:ext cx="279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smtClean="0">
                <a:solidFill>
                  <a:srgbClr val="FF0000"/>
                </a:solidFill>
                <a:sym typeface="Calibri" panose="020F0502020204030204" pitchFamily="34" charset="0"/>
              </a:rPr>
              <a:t>聚氯乙烯</a:t>
            </a:r>
            <a:endParaRPr lang="zh-CN" altLang="en-US"/>
          </a:p>
        </p:txBody>
      </p:sp>
      <p:sp>
        <p:nvSpPr>
          <p:cNvPr id="3" name="Line 7"/>
          <p:cNvSpPr>
            <a:spLocks noChangeShapeType="1"/>
          </p:cNvSpPr>
          <p:nvPr/>
        </p:nvSpPr>
        <p:spPr bwMode="auto">
          <a:xfrm>
            <a:off x="1079639" y="1082771"/>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4" name="Line 8"/>
          <p:cNvSpPr>
            <a:spLocks noChangeShapeType="1"/>
          </p:cNvSpPr>
          <p:nvPr/>
        </p:nvSpPr>
        <p:spPr bwMode="auto">
          <a:xfrm>
            <a:off x="1749564" y="1085946"/>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5" name="Line 9"/>
          <p:cNvSpPr>
            <a:spLocks noChangeShapeType="1"/>
          </p:cNvSpPr>
          <p:nvPr/>
        </p:nvSpPr>
        <p:spPr bwMode="auto">
          <a:xfrm>
            <a:off x="1089164" y="1708246"/>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6" name="Line 10"/>
          <p:cNvSpPr>
            <a:spLocks noChangeShapeType="1"/>
          </p:cNvSpPr>
          <p:nvPr/>
        </p:nvSpPr>
        <p:spPr bwMode="auto">
          <a:xfrm>
            <a:off x="1749564" y="1700308"/>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grpSp>
        <p:nvGrpSpPr>
          <p:cNvPr id="7" name="Group 11"/>
          <p:cNvGrpSpPr>
            <a:grpSpLocks/>
          </p:cNvGrpSpPr>
          <p:nvPr/>
        </p:nvGrpSpPr>
        <p:grpSpPr bwMode="auto">
          <a:xfrm>
            <a:off x="428764" y="619221"/>
            <a:ext cx="2505075" cy="1757363"/>
            <a:chOff x="0" y="0"/>
            <a:chExt cx="1578" cy="1107"/>
          </a:xfrm>
        </p:grpSpPr>
        <p:sp>
          <p:nvSpPr>
            <p:cNvPr id="8" name="Text Box 12"/>
            <p:cNvSpPr>
              <a:spLocks noChangeArrowheads="1"/>
            </p:cNvSpPr>
            <p:nvPr/>
          </p:nvSpPr>
          <p:spPr bwMode="auto">
            <a:xfrm>
              <a:off x="24" y="337"/>
              <a:ext cx="155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a:solidFill>
                    <a:srgbClr val="000000"/>
                  </a:solidFill>
                  <a:sym typeface="Arial" panose="020B0604020202020204" pitchFamily="34" charset="0"/>
                </a:rPr>
                <a:t>[  </a:t>
              </a:r>
              <a:r>
                <a:rPr lang="en-US" altLang="zh-CN" sz="3600" b="1">
                  <a:solidFill>
                    <a:srgbClr val="000000"/>
                  </a:solidFill>
                  <a:sym typeface="Calibri" panose="020F0502020204030204" pitchFamily="34" charset="0"/>
                </a:rPr>
                <a:t>C   C </a:t>
              </a:r>
              <a:r>
                <a:rPr lang="en-US" altLang="zh-CN" sz="3600" b="1">
                  <a:solidFill>
                    <a:srgbClr val="000000"/>
                  </a:solidFill>
                  <a:sym typeface="Arial" panose="020B0604020202020204" pitchFamily="34" charset="0"/>
                </a:rPr>
                <a:t>]</a:t>
              </a:r>
              <a:r>
                <a:rPr lang="en-US" altLang="zh-CN" sz="3600" b="1" baseline="-25000">
                  <a:solidFill>
                    <a:srgbClr val="000000"/>
                  </a:solidFill>
                  <a:sym typeface="Arial" panose="020B0604020202020204" pitchFamily="34" charset="0"/>
                </a:rPr>
                <a:t>n</a:t>
              </a:r>
              <a:endParaRPr lang="zh-CN" altLang="en-US"/>
            </a:p>
          </p:txBody>
        </p:sp>
        <p:sp>
          <p:nvSpPr>
            <p:cNvPr id="9" name="Line 13"/>
            <p:cNvSpPr>
              <a:spLocks noChangeShapeType="1"/>
            </p:cNvSpPr>
            <p:nvPr/>
          </p:nvSpPr>
          <p:spPr bwMode="auto">
            <a:xfrm flipH="1">
              <a:off x="0" y="581"/>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0" name="Line 14"/>
            <p:cNvSpPr>
              <a:spLocks noChangeShapeType="1"/>
            </p:cNvSpPr>
            <p:nvPr/>
          </p:nvSpPr>
          <p:spPr bwMode="auto">
            <a:xfrm flipH="1" flipV="1">
              <a:off x="978" y="575"/>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1" name="Text Box 15"/>
            <p:cNvSpPr>
              <a:spLocks noChangeArrowheads="1"/>
            </p:cNvSpPr>
            <p:nvPr/>
          </p:nvSpPr>
          <p:spPr bwMode="auto">
            <a:xfrm>
              <a:off x="309" y="739"/>
              <a:ext cx="38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smtClean="0">
                  <a:solidFill>
                    <a:srgbClr val="000000"/>
                  </a:solidFill>
                  <a:sym typeface="Calibri" panose="020F0502020204030204" pitchFamily="34" charset="0"/>
                </a:rPr>
                <a:t>H</a:t>
              </a:r>
              <a:endParaRPr lang="zh-CN" altLang="en-US"/>
            </a:p>
          </p:txBody>
        </p:sp>
        <p:sp>
          <p:nvSpPr>
            <p:cNvPr id="12" name="Line 16"/>
            <p:cNvSpPr>
              <a:spLocks noChangeShapeType="1"/>
            </p:cNvSpPr>
            <p:nvPr/>
          </p:nvSpPr>
          <p:spPr bwMode="auto">
            <a:xfrm>
              <a:off x="606" y="593"/>
              <a:ext cx="146"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3" name="Text Box 17"/>
            <p:cNvSpPr>
              <a:spLocks noChangeArrowheads="1"/>
            </p:cNvSpPr>
            <p:nvPr/>
          </p:nvSpPr>
          <p:spPr bwMode="auto">
            <a:xfrm>
              <a:off x="728" y="6"/>
              <a:ext cx="38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H</a:t>
              </a:r>
              <a:endParaRPr lang="zh-CN" altLang="en-US"/>
            </a:p>
          </p:txBody>
        </p:sp>
        <p:sp>
          <p:nvSpPr>
            <p:cNvPr id="14" name="Text Box 18"/>
            <p:cNvSpPr>
              <a:spLocks noChangeArrowheads="1"/>
            </p:cNvSpPr>
            <p:nvPr/>
          </p:nvSpPr>
          <p:spPr bwMode="auto">
            <a:xfrm>
              <a:off x="722" y="739"/>
              <a:ext cx="38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smtClean="0">
                  <a:solidFill>
                    <a:srgbClr val="000000"/>
                  </a:solidFill>
                  <a:sym typeface="Calibri" panose="020F0502020204030204" pitchFamily="34" charset="0"/>
                </a:rPr>
                <a:t>Cl</a:t>
              </a:r>
              <a:endParaRPr lang="zh-CN" altLang="en-US"/>
            </a:p>
          </p:txBody>
        </p:sp>
        <p:sp>
          <p:nvSpPr>
            <p:cNvPr id="15" name="Text Box 19"/>
            <p:cNvSpPr>
              <a:spLocks noChangeArrowheads="1"/>
            </p:cNvSpPr>
            <p:nvPr/>
          </p:nvSpPr>
          <p:spPr bwMode="auto">
            <a:xfrm>
              <a:off x="315" y="0"/>
              <a:ext cx="38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smtClean="0">
                  <a:solidFill>
                    <a:srgbClr val="000000"/>
                  </a:solidFill>
                  <a:sym typeface="Calibri" panose="020F0502020204030204" pitchFamily="34" charset="0"/>
                </a:rPr>
                <a:t>H</a:t>
              </a:r>
              <a:endParaRPr lang="zh-CN" altLang="en-US"/>
            </a:p>
          </p:txBody>
        </p:sp>
      </p:grpSp>
      <p:sp>
        <p:nvSpPr>
          <p:cNvPr id="16" name="Text Box 6"/>
          <p:cNvSpPr>
            <a:spLocks noChangeArrowheads="1"/>
          </p:cNvSpPr>
          <p:nvPr/>
        </p:nvSpPr>
        <p:spPr bwMode="auto">
          <a:xfrm>
            <a:off x="3423270" y="49309"/>
            <a:ext cx="279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a:solidFill>
                  <a:srgbClr val="FF0000"/>
                </a:solidFill>
                <a:sym typeface="Calibri" panose="020F0502020204030204" pitchFamily="34" charset="0"/>
              </a:rPr>
              <a:t>聚四氟乙烯</a:t>
            </a:r>
            <a:endParaRPr lang="zh-CN" altLang="en-US"/>
          </a:p>
        </p:txBody>
      </p:sp>
      <p:sp>
        <p:nvSpPr>
          <p:cNvPr id="17" name="Line 7"/>
          <p:cNvSpPr>
            <a:spLocks noChangeShapeType="1"/>
          </p:cNvSpPr>
          <p:nvPr/>
        </p:nvSpPr>
        <p:spPr bwMode="auto">
          <a:xfrm>
            <a:off x="4393800" y="1132778"/>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8" name="Line 8"/>
          <p:cNvSpPr>
            <a:spLocks noChangeShapeType="1"/>
          </p:cNvSpPr>
          <p:nvPr/>
        </p:nvSpPr>
        <p:spPr bwMode="auto">
          <a:xfrm>
            <a:off x="5063725" y="113595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9" name="Line 9"/>
          <p:cNvSpPr>
            <a:spLocks noChangeShapeType="1"/>
          </p:cNvSpPr>
          <p:nvPr/>
        </p:nvSpPr>
        <p:spPr bwMode="auto">
          <a:xfrm>
            <a:off x="4403325" y="175825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20" name="Line 10"/>
          <p:cNvSpPr>
            <a:spLocks noChangeShapeType="1"/>
          </p:cNvSpPr>
          <p:nvPr/>
        </p:nvSpPr>
        <p:spPr bwMode="auto">
          <a:xfrm>
            <a:off x="5063725" y="1750315"/>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grpSp>
        <p:nvGrpSpPr>
          <p:cNvPr id="21" name="Group 11"/>
          <p:cNvGrpSpPr>
            <a:grpSpLocks/>
          </p:cNvGrpSpPr>
          <p:nvPr/>
        </p:nvGrpSpPr>
        <p:grpSpPr bwMode="auto">
          <a:xfrm>
            <a:off x="3742925" y="669228"/>
            <a:ext cx="2505075" cy="1752600"/>
            <a:chOff x="0" y="0"/>
            <a:chExt cx="1578" cy="1104"/>
          </a:xfrm>
        </p:grpSpPr>
        <p:sp>
          <p:nvSpPr>
            <p:cNvPr id="22" name="Text Box 12"/>
            <p:cNvSpPr>
              <a:spLocks noChangeArrowheads="1"/>
            </p:cNvSpPr>
            <p:nvPr/>
          </p:nvSpPr>
          <p:spPr bwMode="auto">
            <a:xfrm>
              <a:off x="24" y="337"/>
              <a:ext cx="155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a:solidFill>
                    <a:srgbClr val="000000"/>
                  </a:solidFill>
                  <a:sym typeface="Arial" panose="020B0604020202020204" pitchFamily="34" charset="0"/>
                </a:rPr>
                <a:t>[  </a:t>
              </a:r>
              <a:r>
                <a:rPr lang="en-US" altLang="zh-CN" sz="3600" b="1">
                  <a:solidFill>
                    <a:srgbClr val="000000"/>
                  </a:solidFill>
                  <a:sym typeface="Calibri" panose="020F0502020204030204" pitchFamily="34" charset="0"/>
                </a:rPr>
                <a:t>C   C </a:t>
              </a:r>
              <a:r>
                <a:rPr lang="en-US" altLang="zh-CN" sz="3600" b="1">
                  <a:solidFill>
                    <a:srgbClr val="000000"/>
                  </a:solidFill>
                  <a:sym typeface="Arial" panose="020B0604020202020204" pitchFamily="34" charset="0"/>
                </a:rPr>
                <a:t>]</a:t>
              </a:r>
              <a:r>
                <a:rPr lang="en-US" altLang="zh-CN" sz="3600" b="1" baseline="-25000">
                  <a:solidFill>
                    <a:srgbClr val="000000"/>
                  </a:solidFill>
                  <a:sym typeface="Arial" panose="020B0604020202020204" pitchFamily="34" charset="0"/>
                </a:rPr>
                <a:t>n</a:t>
              </a:r>
              <a:endParaRPr lang="zh-CN" altLang="en-US"/>
            </a:p>
          </p:txBody>
        </p:sp>
        <p:sp>
          <p:nvSpPr>
            <p:cNvPr id="23" name="Line 13"/>
            <p:cNvSpPr>
              <a:spLocks noChangeShapeType="1"/>
            </p:cNvSpPr>
            <p:nvPr/>
          </p:nvSpPr>
          <p:spPr bwMode="auto">
            <a:xfrm flipH="1">
              <a:off x="0" y="581"/>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24" name="Line 14"/>
            <p:cNvSpPr>
              <a:spLocks noChangeShapeType="1"/>
            </p:cNvSpPr>
            <p:nvPr/>
          </p:nvSpPr>
          <p:spPr bwMode="auto">
            <a:xfrm flipH="1" flipV="1">
              <a:off x="978" y="575"/>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25" name="Text Box 15"/>
            <p:cNvSpPr>
              <a:spLocks noChangeArrowheads="1"/>
            </p:cNvSpPr>
            <p:nvPr/>
          </p:nvSpPr>
          <p:spPr bwMode="auto">
            <a:xfrm>
              <a:off x="309" y="739"/>
              <a:ext cx="38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26" name="Line 16"/>
            <p:cNvSpPr>
              <a:spLocks noChangeShapeType="1"/>
            </p:cNvSpPr>
            <p:nvPr/>
          </p:nvSpPr>
          <p:spPr bwMode="auto">
            <a:xfrm>
              <a:off x="606" y="593"/>
              <a:ext cx="146"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27" name="Text Box 17"/>
            <p:cNvSpPr>
              <a:spLocks noChangeArrowheads="1"/>
            </p:cNvSpPr>
            <p:nvPr/>
          </p:nvSpPr>
          <p:spPr bwMode="auto">
            <a:xfrm>
              <a:off x="728" y="6"/>
              <a:ext cx="38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28" name="Text Box 18"/>
            <p:cNvSpPr>
              <a:spLocks noChangeArrowheads="1"/>
            </p:cNvSpPr>
            <p:nvPr/>
          </p:nvSpPr>
          <p:spPr bwMode="auto">
            <a:xfrm>
              <a:off x="722" y="739"/>
              <a:ext cx="38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29" name="Text Box 19"/>
            <p:cNvSpPr>
              <a:spLocks noChangeArrowheads="1"/>
            </p:cNvSpPr>
            <p:nvPr/>
          </p:nvSpPr>
          <p:spPr bwMode="auto">
            <a:xfrm>
              <a:off x="315" y="0"/>
              <a:ext cx="38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grpSp>
      <p:grpSp>
        <p:nvGrpSpPr>
          <p:cNvPr id="30" name="组合 29"/>
          <p:cNvGrpSpPr/>
          <p:nvPr/>
        </p:nvGrpSpPr>
        <p:grpSpPr>
          <a:xfrm>
            <a:off x="6378952" y="26385"/>
            <a:ext cx="2393796" cy="2651110"/>
            <a:chOff x="5377980" y="1937417"/>
            <a:chExt cx="2322424" cy="2537923"/>
          </a:xfrm>
        </p:grpSpPr>
        <p:sp>
          <p:nvSpPr>
            <p:cNvPr id="31" name="矩形 30"/>
            <p:cNvSpPr/>
            <p:nvPr/>
          </p:nvSpPr>
          <p:spPr>
            <a:xfrm>
              <a:off x="5481787" y="1937417"/>
              <a:ext cx="2095178" cy="500881"/>
            </a:xfrm>
            <a:prstGeom prst="rect">
              <a:avLst/>
            </a:prstGeom>
          </p:spPr>
          <p:txBody>
            <a:bodyPr wrap="none">
              <a:spAutoFit/>
            </a:bodyPr>
            <a:lstStyle/>
            <a:p>
              <a:r>
                <a:rPr lang="en-US" altLang="zh-CN" sz="2800" smtClean="0">
                  <a:solidFill>
                    <a:srgbClr val="FF0000"/>
                  </a:solidFill>
                  <a:latin typeface="Linux Libertine"/>
                </a:rPr>
                <a:t>Freon</a:t>
              </a:r>
              <a:r>
                <a:rPr lang="zh-CN" altLang="en-US" sz="2800" smtClean="0">
                  <a:solidFill>
                    <a:srgbClr val="FF0000"/>
                  </a:solidFill>
                  <a:latin typeface="Linux Libertine"/>
                </a:rPr>
                <a:t>氟利昂</a:t>
              </a:r>
              <a:endParaRPr lang="en-US" altLang="zh-CN" sz="2800">
                <a:solidFill>
                  <a:srgbClr val="FF0000"/>
                </a:solidFill>
                <a:latin typeface="Linux Libertine"/>
              </a:endParaRPr>
            </a:p>
          </p:txBody>
        </p:sp>
        <p:pic>
          <p:nvPicPr>
            <p:cNvPr id="32" name="图片 3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7980" y="2539987"/>
              <a:ext cx="2322424" cy="1935353"/>
            </a:xfrm>
            <a:prstGeom prst="rect">
              <a:avLst/>
            </a:prstGeom>
          </p:spPr>
        </p:pic>
      </p:grpSp>
      <p:sp>
        <p:nvSpPr>
          <p:cNvPr id="34" name="Text Box 2"/>
          <p:cNvSpPr txBox="1">
            <a:spLocks noChangeArrowheads="1"/>
          </p:cNvSpPr>
          <p:nvPr/>
        </p:nvSpPr>
        <p:spPr bwMode="auto">
          <a:xfrm>
            <a:off x="3363815" y="4015787"/>
            <a:ext cx="17653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600" b="1">
                <a:solidFill>
                  <a:srgbClr val="FF0000"/>
                </a:solidFill>
                <a:latin typeface="Times New Roman" panose="02020603050405020304" pitchFamily="18" charset="0"/>
                <a:ea typeface="华文新魏" panose="02010800040101010101" pitchFamily="2" charset="-122"/>
              </a:rPr>
              <a:t>卤代烃</a:t>
            </a:r>
          </a:p>
        </p:txBody>
      </p:sp>
      <p:sp>
        <p:nvSpPr>
          <p:cNvPr id="35" name="Text Box 3"/>
          <p:cNvSpPr txBox="1">
            <a:spLocks noChangeArrowheads="1"/>
          </p:cNvSpPr>
          <p:nvPr/>
        </p:nvSpPr>
        <p:spPr bwMode="auto">
          <a:xfrm>
            <a:off x="53693" y="4332817"/>
            <a:ext cx="2305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600" b="1">
                <a:solidFill>
                  <a:srgbClr val="FF00FF"/>
                </a:solidFill>
                <a:latin typeface="华文新魏" panose="02010800040101010101" pitchFamily="2" charset="-122"/>
                <a:ea typeface="华文新魏" panose="02010800040101010101" pitchFamily="2" charset="-122"/>
              </a:rPr>
              <a:t>1.定义:</a:t>
            </a:r>
          </a:p>
        </p:txBody>
      </p:sp>
      <p:sp>
        <p:nvSpPr>
          <p:cNvPr id="36" name="Text Box 5"/>
          <p:cNvSpPr txBox="1">
            <a:spLocks noChangeArrowheads="1"/>
          </p:cNvSpPr>
          <p:nvPr/>
        </p:nvSpPr>
        <p:spPr bwMode="auto">
          <a:xfrm>
            <a:off x="164636" y="5053993"/>
            <a:ext cx="8981616"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20000"/>
              </a:spcBef>
            </a:pPr>
            <a:r>
              <a:rPr kumimoji="1" lang="zh-CN" altLang="en-US" sz="3600" b="1">
                <a:solidFill>
                  <a:schemeClr val="accent2"/>
                </a:solidFill>
                <a:latin typeface="华文行楷" panose="02010800040101010101" pitchFamily="2" charset="-122"/>
                <a:ea typeface="华文行楷" panose="02010800040101010101" pitchFamily="2" charset="-122"/>
              </a:rPr>
              <a:t>     </a:t>
            </a:r>
            <a:r>
              <a:rPr kumimoji="1" lang="zh-CN" altLang="zh-CN" sz="3600" b="1">
                <a:solidFill>
                  <a:srgbClr val="FF0000"/>
                </a:solidFill>
                <a:latin typeface="+mn-ea"/>
                <a:ea typeface="+mn-ea"/>
              </a:rPr>
              <a:t>烃</a:t>
            </a:r>
            <a:r>
              <a:rPr kumimoji="1" lang="zh-CN" altLang="zh-CN" sz="3600" b="1">
                <a:solidFill>
                  <a:srgbClr val="0000FF"/>
                </a:solidFill>
                <a:latin typeface="+mn-ea"/>
                <a:ea typeface="+mn-ea"/>
              </a:rPr>
              <a:t>分子中的</a:t>
            </a:r>
            <a:r>
              <a:rPr kumimoji="1" lang="zh-CN" altLang="zh-CN" sz="3600" b="1">
                <a:solidFill>
                  <a:srgbClr val="FF0000"/>
                </a:solidFill>
                <a:latin typeface="+mn-ea"/>
                <a:ea typeface="+mn-ea"/>
              </a:rPr>
              <a:t>氢</a:t>
            </a:r>
            <a:r>
              <a:rPr kumimoji="1" lang="zh-CN" altLang="zh-CN" sz="3600" b="1">
                <a:solidFill>
                  <a:srgbClr val="0000FF"/>
                </a:solidFill>
                <a:latin typeface="+mn-ea"/>
                <a:ea typeface="+mn-ea"/>
              </a:rPr>
              <a:t>原子被</a:t>
            </a:r>
            <a:r>
              <a:rPr kumimoji="1" lang="zh-CN" altLang="zh-CN" sz="3600" b="1">
                <a:solidFill>
                  <a:srgbClr val="E33E31"/>
                </a:solidFill>
                <a:latin typeface="+mn-ea"/>
                <a:ea typeface="+mn-ea"/>
              </a:rPr>
              <a:t>卤素</a:t>
            </a:r>
            <a:r>
              <a:rPr kumimoji="1" lang="zh-CN" altLang="zh-CN" sz="3600" b="1">
                <a:solidFill>
                  <a:srgbClr val="0000FF"/>
                </a:solidFill>
                <a:latin typeface="+mn-ea"/>
                <a:ea typeface="+mn-ea"/>
              </a:rPr>
              <a:t>原子取代后</a:t>
            </a:r>
            <a:r>
              <a:rPr kumimoji="1" lang="zh-CN" altLang="en-US" sz="3600" b="1">
                <a:solidFill>
                  <a:srgbClr val="0000FF"/>
                </a:solidFill>
                <a:latin typeface="+mn-ea"/>
                <a:ea typeface="+mn-ea"/>
              </a:rPr>
              <a:t>所生成的一类烃的衍生物。</a:t>
            </a:r>
          </a:p>
        </p:txBody>
      </p:sp>
      <p:pic>
        <p:nvPicPr>
          <p:cNvPr id="37" name="图片 36"/>
          <p:cNvPicPr>
            <a:picLocks noChangeAspect="1"/>
          </p:cNvPicPr>
          <p:nvPr/>
        </p:nvPicPr>
        <p:blipFill>
          <a:blip r:embed="rId4"/>
          <a:stretch>
            <a:fillRect/>
          </a:stretch>
        </p:blipFill>
        <p:spPr>
          <a:xfrm>
            <a:off x="719958" y="2460722"/>
            <a:ext cx="1633764" cy="1518874"/>
          </a:xfrm>
          <a:prstGeom prst="rect">
            <a:avLst/>
          </a:prstGeom>
        </p:spPr>
      </p:pic>
      <p:pic>
        <p:nvPicPr>
          <p:cNvPr id="38" name="图片 37"/>
          <p:cNvPicPr>
            <a:picLocks noChangeAspect="1"/>
          </p:cNvPicPr>
          <p:nvPr/>
        </p:nvPicPr>
        <p:blipFill>
          <a:blip r:embed="rId5"/>
          <a:stretch>
            <a:fillRect/>
          </a:stretch>
        </p:blipFill>
        <p:spPr>
          <a:xfrm>
            <a:off x="4139718" y="2528421"/>
            <a:ext cx="1541545" cy="1507137"/>
          </a:xfrm>
          <a:prstGeom prst="rect">
            <a:avLst/>
          </a:prstGeom>
        </p:spPr>
      </p:pic>
    </p:spTree>
    <p:extLst>
      <p:ext uri="{BB962C8B-B14F-4D97-AF65-F5344CB8AC3E}">
        <p14:creationId xmlns:p14="http://schemas.microsoft.com/office/powerpoint/2010/main" val="2563508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box(in)">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dissolve">
                                      <p:cBhvr>
                                        <p:cTn id="1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utoUpdateAnimBg="0"/>
      <p:bldP spid="3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19663" y="4240213"/>
            <a:ext cx="4094162" cy="261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2"/>
          <p:cNvSpPr txBox="1">
            <a:spLocks noChangeArrowheads="1"/>
          </p:cNvSpPr>
          <p:nvPr/>
        </p:nvSpPr>
        <p:spPr bwMode="auto">
          <a:xfrm>
            <a:off x="2754042" y="15876"/>
            <a:ext cx="2667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600" b="1">
                <a:solidFill>
                  <a:srgbClr val="FF0066"/>
                </a:solidFill>
                <a:latin typeface="方正姚体" panose="02010601030101010101" pitchFamily="2" charset="-122"/>
                <a:ea typeface="方正姚体" panose="02010601030101010101" pitchFamily="2" charset="-122"/>
              </a:rPr>
              <a:t>溴乙烷                </a:t>
            </a:r>
          </a:p>
        </p:txBody>
      </p:sp>
      <p:sp>
        <p:nvSpPr>
          <p:cNvPr id="160771" name="Text Box 3"/>
          <p:cNvSpPr txBox="1">
            <a:spLocks noChangeArrowheads="1"/>
          </p:cNvSpPr>
          <p:nvPr/>
        </p:nvSpPr>
        <p:spPr bwMode="auto">
          <a:xfrm>
            <a:off x="-95250" y="693738"/>
            <a:ext cx="4800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smtClean="0">
                <a:latin typeface="宋体" panose="02010600030101010101" pitchFamily="2" charset="-122"/>
              </a:rPr>
              <a:t>1.</a:t>
            </a:r>
            <a:r>
              <a:rPr kumimoji="1" lang="zh-CN" altLang="en-US" sz="3200" b="1" smtClean="0">
                <a:latin typeface="宋体" panose="02010600030101010101" pitchFamily="2" charset="-122"/>
              </a:rPr>
              <a:t>分</a:t>
            </a:r>
            <a:r>
              <a:rPr kumimoji="1" lang="zh-CN" altLang="en-US" sz="3200" b="1">
                <a:latin typeface="宋体" panose="02010600030101010101" pitchFamily="2" charset="-122"/>
              </a:rPr>
              <a:t>子结构：</a:t>
            </a:r>
          </a:p>
        </p:txBody>
      </p:sp>
      <p:sp>
        <p:nvSpPr>
          <p:cNvPr id="160772" name="Text Box 4"/>
          <p:cNvSpPr txBox="1">
            <a:spLocks noChangeArrowheads="1"/>
          </p:cNvSpPr>
          <p:nvPr/>
        </p:nvSpPr>
        <p:spPr bwMode="auto">
          <a:xfrm>
            <a:off x="171450" y="1335088"/>
            <a:ext cx="19812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latin typeface="宋体" panose="02010600030101010101" pitchFamily="2" charset="-122"/>
              </a:rPr>
              <a:t>①分子式</a:t>
            </a:r>
          </a:p>
        </p:txBody>
      </p:sp>
      <p:sp>
        <p:nvSpPr>
          <p:cNvPr id="160773" name="Text Box 5"/>
          <p:cNvSpPr txBox="1">
            <a:spLocks noChangeArrowheads="1"/>
          </p:cNvSpPr>
          <p:nvPr/>
        </p:nvSpPr>
        <p:spPr bwMode="auto">
          <a:xfrm>
            <a:off x="4186238" y="1239838"/>
            <a:ext cx="1981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latin typeface="宋体" panose="02010600030101010101" pitchFamily="2" charset="-122"/>
              </a:rPr>
              <a:t>②结构式</a:t>
            </a:r>
          </a:p>
        </p:txBody>
      </p:sp>
      <p:sp>
        <p:nvSpPr>
          <p:cNvPr id="160774" name="Text Box 6"/>
          <p:cNvSpPr txBox="1">
            <a:spLocks noChangeArrowheads="1"/>
          </p:cNvSpPr>
          <p:nvPr/>
        </p:nvSpPr>
        <p:spPr bwMode="auto">
          <a:xfrm>
            <a:off x="2381250" y="1335088"/>
            <a:ext cx="46482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solidFill>
                  <a:srgbClr val="FF0000"/>
                </a:solidFill>
                <a:latin typeface="宋体" panose="02010600030101010101" pitchFamily="2" charset="-122"/>
              </a:rPr>
              <a:t>C</a:t>
            </a:r>
            <a:r>
              <a:rPr kumimoji="1" lang="en-US" altLang="zh-CN" sz="3200" b="1" baseline="-25000">
                <a:solidFill>
                  <a:srgbClr val="FF0000"/>
                </a:solidFill>
                <a:latin typeface="宋体" panose="02010600030101010101" pitchFamily="2" charset="-122"/>
              </a:rPr>
              <a:t>2</a:t>
            </a:r>
            <a:r>
              <a:rPr kumimoji="1" lang="en-US" altLang="zh-CN" sz="3200" b="1">
                <a:solidFill>
                  <a:srgbClr val="FF0000"/>
                </a:solidFill>
                <a:latin typeface="宋体" panose="02010600030101010101" pitchFamily="2" charset="-122"/>
              </a:rPr>
              <a:t>H</a:t>
            </a:r>
            <a:r>
              <a:rPr kumimoji="1" lang="en-US" altLang="zh-CN" sz="3200" b="1" baseline="-25000">
                <a:solidFill>
                  <a:srgbClr val="FF0000"/>
                </a:solidFill>
                <a:latin typeface="宋体" panose="02010600030101010101" pitchFamily="2" charset="-122"/>
              </a:rPr>
              <a:t>5</a:t>
            </a:r>
            <a:r>
              <a:rPr kumimoji="1" lang="en-US" altLang="zh-CN" sz="3200" b="1">
                <a:solidFill>
                  <a:srgbClr val="FF0000"/>
                </a:solidFill>
                <a:latin typeface="宋体" panose="02010600030101010101" pitchFamily="2" charset="-122"/>
              </a:rPr>
              <a:t>Br</a:t>
            </a:r>
          </a:p>
        </p:txBody>
      </p:sp>
      <p:grpSp>
        <p:nvGrpSpPr>
          <p:cNvPr id="160775" name="Group 7"/>
          <p:cNvGrpSpPr>
            <a:grpSpLocks/>
          </p:cNvGrpSpPr>
          <p:nvPr/>
        </p:nvGrpSpPr>
        <p:grpSpPr bwMode="auto">
          <a:xfrm>
            <a:off x="6167438" y="711200"/>
            <a:ext cx="4648200" cy="1585913"/>
            <a:chOff x="1536" y="1536"/>
            <a:chExt cx="2928" cy="999"/>
          </a:xfrm>
        </p:grpSpPr>
        <p:sp>
          <p:nvSpPr>
            <p:cNvPr id="12305" name="Text Box 8"/>
            <p:cNvSpPr txBox="1">
              <a:spLocks noChangeArrowheads="1"/>
            </p:cNvSpPr>
            <p:nvPr/>
          </p:nvSpPr>
          <p:spPr bwMode="auto">
            <a:xfrm>
              <a:off x="2304" y="2208"/>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2306" name="Text Box 9"/>
            <p:cNvSpPr txBox="1">
              <a:spLocks noChangeArrowheads="1"/>
            </p:cNvSpPr>
            <p:nvPr/>
          </p:nvSpPr>
          <p:spPr bwMode="auto">
            <a:xfrm>
              <a:off x="1536" y="1872"/>
              <a:ext cx="29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H—C—C—Br</a:t>
              </a:r>
            </a:p>
          </p:txBody>
        </p:sp>
        <p:sp>
          <p:nvSpPr>
            <p:cNvPr id="12307" name="Line 10"/>
            <p:cNvSpPr>
              <a:spLocks noChangeShapeType="1"/>
            </p:cNvSpPr>
            <p:nvPr/>
          </p:nvSpPr>
          <p:spPr bwMode="auto">
            <a:xfrm>
              <a:off x="2064" y="2112"/>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308" name="Line 11"/>
            <p:cNvSpPr>
              <a:spLocks noChangeShapeType="1"/>
            </p:cNvSpPr>
            <p:nvPr/>
          </p:nvSpPr>
          <p:spPr bwMode="auto">
            <a:xfrm>
              <a:off x="2448" y="2112"/>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309" name="Line 12"/>
            <p:cNvSpPr>
              <a:spLocks noChangeShapeType="1"/>
            </p:cNvSpPr>
            <p:nvPr/>
          </p:nvSpPr>
          <p:spPr bwMode="auto">
            <a:xfrm>
              <a:off x="2064" y="1776"/>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310" name="Line 13"/>
            <p:cNvSpPr>
              <a:spLocks noChangeShapeType="1"/>
            </p:cNvSpPr>
            <p:nvPr/>
          </p:nvSpPr>
          <p:spPr bwMode="auto">
            <a:xfrm>
              <a:off x="2448" y="1776"/>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311" name="Text Box 14"/>
            <p:cNvSpPr txBox="1">
              <a:spLocks noChangeArrowheads="1"/>
            </p:cNvSpPr>
            <p:nvPr/>
          </p:nvSpPr>
          <p:spPr bwMode="auto">
            <a:xfrm>
              <a:off x="1920" y="2208"/>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2312" name="Text Box 15"/>
            <p:cNvSpPr txBox="1">
              <a:spLocks noChangeArrowheads="1"/>
            </p:cNvSpPr>
            <p:nvPr/>
          </p:nvSpPr>
          <p:spPr bwMode="auto">
            <a:xfrm>
              <a:off x="2304" y="1536"/>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2313" name="Text Box 16"/>
            <p:cNvSpPr txBox="1">
              <a:spLocks noChangeArrowheads="1"/>
            </p:cNvSpPr>
            <p:nvPr/>
          </p:nvSpPr>
          <p:spPr bwMode="auto">
            <a:xfrm>
              <a:off x="1920" y="1536"/>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grpSp>
      <p:sp>
        <p:nvSpPr>
          <p:cNvPr id="160785" name="Text Box 17"/>
          <p:cNvSpPr txBox="1">
            <a:spLocks noChangeArrowheads="1"/>
          </p:cNvSpPr>
          <p:nvPr/>
        </p:nvSpPr>
        <p:spPr bwMode="auto">
          <a:xfrm>
            <a:off x="157163" y="2100263"/>
            <a:ext cx="2514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latin typeface="宋体" panose="02010600030101010101" pitchFamily="2" charset="-122"/>
              </a:rPr>
              <a:t>③结构简式</a:t>
            </a:r>
          </a:p>
        </p:txBody>
      </p:sp>
      <p:sp>
        <p:nvSpPr>
          <p:cNvPr id="160786" name="Text Box 18"/>
          <p:cNvSpPr txBox="1">
            <a:spLocks noChangeArrowheads="1"/>
          </p:cNvSpPr>
          <p:nvPr/>
        </p:nvSpPr>
        <p:spPr bwMode="auto">
          <a:xfrm>
            <a:off x="2381250" y="2020804"/>
            <a:ext cx="46482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solidFill>
                  <a:srgbClr val="FF0000"/>
                </a:solidFill>
                <a:latin typeface="宋体" panose="02010600030101010101" pitchFamily="2" charset="-122"/>
              </a:rPr>
              <a:t>CH</a:t>
            </a:r>
            <a:r>
              <a:rPr kumimoji="1" lang="en-US" altLang="zh-CN" sz="3200" b="1" baseline="-25000">
                <a:solidFill>
                  <a:srgbClr val="FF0000"/>
                </a:solidFill>
                <a:latin typeface="宋体" panose="02010600030101010101" pitchFamily="2" charset="-122"/>
              </a:rPr>
              <a:t>3</a:t>
            </a:r>
            <a:r>
              <a:rPr kumimoji="1" lang="en-US" altLang="zh-CN" sz="3200" b="1">
                <a:solidFill>
                  <a:srgbClr val="FF0000"/>
                </a:solidFill>
                <a:latin typeface="宋体" panose="02010600030101010101" pitchFamily="2" charset="-122"/>
              </a:rPr>
              <a:t>CH</a:t>
            </a:r>
            <a:r>
              <a:rPr kumimoji="1" lang="en-US" altLang="zh-CN" sz="3200" b="1" baseline="-25000">
                <a:solidFill>
                  <a:srgbClr val="FF0000"/>
                </a:solidFill>
                <a:latin typeface="宋体" panose="02010600030101010101" pitchFamily="2" charset="-122"/>
              </a:rPr>
              <a:t>2</a:t>
            </a:r>
            <a:r>
              <a:rPr kumimoji="1" lang="en-US" altLang="zh-CN" sz="3200" b="1">
                <a:solidFill>
                  <a:srgbClr val="FF0000"/>
                </a:solidFill>
                <a:latin typeface="宋体" panose="02010600030101010101" pitchFamily="2" charset="-122"/>
              </a:rPr>
              <a:t>Br  </a:t>
            </a:r>
            <a:r>
              <a:rPr kumimoji="1" lang="zh-CN" altLang="en-US" sz="3200" b="1">
                <a:solidFill>
                  <a:srgbClr val="FF0000"/>
                </a:solidFill>
                <a:latin typeface="宋体" panose="02010600030101010101" pitchFamily="2" charset="-122"/>
              </a:rPr>
              <a:t>或  </a:t>
            </a:r>
            <a:r>
              <a:rPr kumimoji="1" lang="en-US" altLang="zh-CN" sz="3200" b="1">
                <a:solidFill>
                  <a:srgbClr val="FF0000"/>
                </a:solidFill>
                <a:latin typeface="宋体" panose="02010600030101010101" pitchFamily="2" charset="-122"/>
              </a:rPr>
              <a:t>C</a:t>
            </a:r>
            <a:r>
              <a:rPr kumimoji="1" lang="en-US" altLang="zh-CN" sz="3200" b="1" baseline="-25000">
                <a:solidFill>
                  <a:srgbClr val="FF0000"/>
                </a:solidFill>
                <a:latin typeface="宋体" panose="02010600030101010101" pitchFamily="2" charset="-122"/>
              </a:rPr>
              <a:t>2</a:t>
            </a:r>
            <a:r>
              <a:rPr kumimoji="1" lang="en-US" altLang="zh-CN" sz="3200" b="1">
                <a:solidFill>
                  <a:srgbClr val="FF0000"/>
                </a:solidFill>
                <a:latin typeface="宋体" panose="02010600030101010101" pitchFamily="2" charset="-122"/>
              </a:rPr>
              <a:t>H</a:t>
            </a:r>
            <a:r>
              <a:rPr kumimoji="1" lang="en-US" altLang="zh-CN" sz="3200" b="1" baseline="-25000">
                <a:solidFill>
                  <a:srgbClr val="FF0000"/>
                </a:solidFill>
                <a:latin typeface="宋体" panose="02010600030101010101" pitchFamily="2" charset="-122"/>
              </a:rPr>
              <a:t>5</a:t>
            </a:r>
            <a:r>
              <a:rPr kumimoji="1" lang="en-US" altLang="zh-CN" sz="3200" b="1">
                <a:solidFill>
                  <a:srgbClr val="FF0000"/>
                </a:solidFill>
                <a:latin typeface="宋体" panose="02010600030101010101" pitchFamily="2" charset="-122"/>
              </a:rPr>
              <a:t>Br</a:t>
            </a:r>
          </a:p>
        </p:txBody>
      </p:sp>
      <p:sp>
        <p:nvSpPr>
          <p:cNvPr id="41" name="Text Box 4"/>
          <p:cNvSpPr txBox="1">
            <a:spLocks noChangeArrowheads="1"/>
          </p:cNvSpPr>
          <p:nvPr/>
        </p:nvSpPr>
        <p:spPr bwMode="auto">
          <a:xfrm>
            <a:off x="215900" y="2860675"/>
            <a:ext cx="3970338"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宋体" panose="02010600030101010101" pitchFamily="2" charset="-122"/>
              </a:rPr>
              <a:t>④溴乙烷球棍模型</a:t>
            </a:r>
          </a:p>
        </p:txBody>
      </p:sp>
      <p:pic>
        <p:nvPicPr>
          <p:cNvPr id="42" name="Picture 2" descr="xiuyiwan2"/>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082800" y="3206750"/>
            <a:ext cx="301625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 Box 5"/>
          <p:cNvSpPr txBox="1">
            <a:spLocks noChangeArrowheads="1"/>
          </p:cNvSpPr>
          <p:nvPr/>
        </p:nvSpPr>
        <p:spPr bwMode="auto">
          <a:xfrm>
            <a:off x="157163" y="4759325"/>
            <a:ext cx="36004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宋体" panose="02010600030101010101" pitchFamily="2" charset="-122"/>
              </a:rPr>
              <a:t>⑤溴乙烷比例模型</a:t>
            </a: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1450" y="5278438"/>
            <a:ext cx="2282825"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AutoShape 6"/>
          <p:cNvSpPr>
            <a:spLocks noChangeArrowheads="1"/>
          </p:cNvSpPr>
          <p:nvPr/>
        </p:nvSpPr>
        <p:spPr bwMode="auto">
          <a:xfrm>
            <a:off x="5216525" y="2928938"/>
            <a:ext cx="2790825" cy="933450"/>
          </a:xfrm>
          <a:prstGeom prst="wedgeRoundRectCallout">
            <a:avLst>
              <a:gd name="adj1" fmla="val -67630"/>
              <a:gd name="adj2" fmla="val 108208"/>
              <a:gd name="adj3" fmla="val 16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800" b="1">
                <a:solidFill>
                  <a:srgbClr val="FF3300"/>
                </a:solidFill>
                <a:latin typeface="宋体" panose="02010600030101010101" pitchFamily="2" charset="-122"/>
              </a:rPr>
              <a:t>核磁共振氢谱</a:t>
            </a:r>
          </a:p>
        </p:txBody>
      </p:sp>
      <p:sp>
        <p:nvSpPr>
          <p:cNvPr id="4" name="矩形 3"/>
          <p:cNvSpPr/>
          <p:nvPr/>
        </p:nvSpPr>
        <p:spPr>
          <a:xfrm>
            <a:off x="5176838" y="96246"/>
            <a:ext cx="2698750" cy="523875"/>
          </a:xfrm>
          <a:prstGeom prst="rect">
            <a:avLst/>
          </a:prstGeom>
          <a:noFill/>
        </p:spPr>
        <p:txBody>
          <a:bodyPr wrap="none">
            <a:spAutoFit/>
          </a:bodyPr>
          <a:lstStyle/>
          <a:p>
            <a:pPr algn="ctr" eaLnBrk="1" hangingPunct="1">
              <a:defRPr/>
            </a:pPr>
            <a:r>
              <a:rPr lang="zh-CN" altLang="en-US" sz="2800" b="1">
                <a:ln w="0"/>
                <a:solidFill>
                  <a:srgbClr val="FF0000"/>
                </a:solidFill>
                <a:effectLst>
                  <a:outerShdw blurRad="38100" dist="19050" dir="2700000" algn="tl" rotWithShape="0">
                    <a:schemeClr val="dk1">
                      <a:alpha val="40000"/>
                    </a:schemeClr>
                  </a:outerShdw>
                </a:effectLst>
              </a:rPr>
              <a:t>官能团：溴原子</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arn(inHorizontal)">
                                      <p:cBhvr>
                                        <p:cTn id="7" dur="500"/>
                                        <p:tgtEl>
                                          <p:spTgt spid="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灯片编号占位符 3"/>
          <p:cNvSpPr>
            <a:spLocks noGrp="1"/>
          </p:cNvSpPr>
          <p:nvPr>
            <p:ph type="sldNum" sz="quarter" idx="4294967295"/>
          </p:nvPr>
        </p:nvSpPr>
        <p:spPr bwMode="auto">
          <a:xfrm>
            <a:off x="6697663" y="6326188"/>
            <a:ext cx="2411412"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fld id="{45828D1C-40A7-4EC0-BCEA-FA5E695F3723}" type="slidenum">
              <a:rPr lang="zh-CN" altLang="en-US">
                <a:latin typeface="宋体" panose="02010600030101010101" pitchFamily="2" charset="-122"/>
              </a:rPr>
              <a:pPr eaLnBrk="1" hangingPunct="1"/>
              <a:t>7</a:t>
            </a:fld>
            <a:endParaRPr lang="en-GB" altLang="en-US">
              <a:latin typeface="宋体" panose="02010600030101010101" pitchFamily="2" charset="-122"/>
            </a:endParaRPr>
          </a:p>
        </p:txBody>
      </p:sp>
      <p:sp>
        <p:nvSpPr>
          <p:cNvPr id="162818" name="Text Box 2"/>
          <p:cNvSpPr txBox="1">
            <a:spLocks noChangeArrowheads="1"/>
          </p:cNvSpPr>
          <p:nvPr/>
        </p:nvSpPr>
        <p:spPr bwMode="auto">
          <a:xfrm>
            <a:off x="4949" y="55006"/>
            <a:ext cx="439261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4000" b="1">
                <a:solidFill>
                  <a:srgbClr val="0000FF"/>
                </a:solidFill>
                <a:latin typeface="宋体" panose="02010600030101010101" pitchFamily="2" charset="-122"/>
              </a:rPr>
              <a:t>2.</a:t>
            </a:r>
            <a:r>
              <a:rPr kumimoji="1" lang="zh-CN" altLang="en-US" sz="4000" b="1" smtClean="0">
                <a:solidFill>
                  <a:srgbClr val="0000FF"/>
                </a:solidFill>
                <a:latin typeface="宋体" panose="02010600030101010101" pitchFamily="2" charset="-122"/>
              </a:rPr>
              <a:t>物理性质   </a:t>
            </a:r>
            <a:endParaRPr kumimoji="1" lang="zh-CN" altLang="en-US" sz="4000" b="1">
              <a:solidFill>
                <a:srgbClr val="0000FF"/>
              </a:solidFill>
              <a:latin typeface="宋体" panose="02010600030101010101" pitchFamily="2" charset="-122"/>
            </a:endParaRPr>
          </a:p>
        </p:txBody>
      </p:sp>
      <p:sp>
        <p:nvSpPr>
          <p:cNvPr id="162819" name="Text Box 3"/>
          <p:cNvSpPr txBox="1">
            <a:spLocks noChangeArrowheads="1"/>
          </p:cNvSpPr>
          <p:nvPr/>
        </p:nvSpPr>
        <p:spPr bwMode="auto">
          <a:xfrm>
            <a:off x="-114777" y="1604875"/>
            <a:ext cx="9024677"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solidFill>
                  <a:srgbClr val="FF0000"/>
                </a:solidFill>
                <a:latin typeface="宋体" panose="02010600030101010101" pitchFamily="2" charset="-122"/>
              </a:rPr>
              <a:t>（</a:t>
            </a:r>
            <a:r>
              <a:rPr kumimoji="1" lang="en-US" altLang="zh-CN" sz="3200" b="1">
                <a:solidFill>
                  <a:srgbClr val="FF0000"/>
                </a:solidFill>
                <a:latin typeface="宋体" panose="02010600030101010101" pitchFamily="2" charset="-122"/>
              </a:rPr>
              <a:t>1</a:t>
            </a:r>
            <a:r>
              <a:rPr kumimoji="1" lang="zh-CN" altLang="en-US" sz="3200" b="1">
                <a:solidFill>
                  <a:srgbClr val="FF0000"/>
                </a:solidFill>
                <a:latin typeface="宋体" panose="02010600030101010101" pitchFamily="2" charset="-122"/>
              </a:rPr>
              <a:t>）无色液体；</a:t>
            </a:r>
          </a:p>
          <a:p>
            <a:pPr eaLnBrk="1" hangingPunct="1">
              <a:spcBef>
                <a:spcPct val="50000"/>
              </a:spcBef>
            </a:pPr>
            <a:r>
              <a:rPr kumimoji="1" lang="zh-CN" altLang="en-US" sz="3200" b="1">
                <a:solidFill>
                  <a:srgbClr val="FF0000"/>
                </a:solidFill>
                <a:latin typeface="宋体" panose="02010600030101010101" pitchFamily="2" charset="-122"/>
              </a:rPr>
              <a:t>（</a:t>
            </a:r>
            <a:r>
              <a:rPr kumimoji="1" lang="en-US" altLang="zh-CN" sz="3200" b="1">
                <a:solidFill>
                  <a:srgbClr val="FF0000"/>
                </a:solidFill>
                <a:latin typeface="宋体" panose="02010600030101010101" pitchFamily="2" charset="-122"/>
              </a:rPr>
              <a:t>2</a:t>
            </a:r>
            <a:r>
              <a:rPr kumimoji="1" lang="zh-CN" altLang="en-US" sz="3200" b="1">
                <a:solidFill>
                  <a:srgbClr val="FF0000"/>
                </a:solidFill>
                <a:latin typeface="宋体" panose="02010600030101010101" pitchFamily="2" charset="-122"/>
              </a:rPr>
              <a:t>）难溶于水, </a:t>
            </a:r>
            <a:endParaRPr kumimoji="1" lang="en-US" altLang="zh-CN" sz="3200" b="1" smtClean="0">
              <a:solidFill>
                <a:srgbClr val="FF0000"/>
              </a:solidFill>
              <a:latin typeface="宋体" panose="02010600030101010101" pitchFamily="2" charset="-122"/>
            </a:endParaRPr>
          </a:p>
          <a:p>
            <a:pPr eaLnBrk="1" hangingPunct="1">
              <a:spcBef>
                <a:spcPct val="50000"/>
              </a:spcBef>
            </a:pPr>
            <a:r>
              <a:rPr kumimoji="1" lang="zh-CN" altLang="en-US" sz="3200" b="1" smtClean="0">
                <a:solidFill>
                  <a:srgbClr val="FF0000"/>
                </a:solidFill>
                <a:latin typeface="宋体" panose="02010600030101010101" pitchFamily="2" charset="-122"/>
              </a:rPr>
              <a:t>     密度</a:t>
            </a:r>
            <a:r>
              <a:rPr kumimoji="1" lang="zh-CN" altLang="en-US" sz="3200" b="1">
                <a:solidFill>
                  <a:srgbClr val="FF0000"/>
                </a:solidFill>
                <a:latin typeface="宋体" panose="02010600030101010101" pitchFamily="2" charset="-122"/>
              </a:rPr>
              <a:t>比水</a:t>
            </a:r>
            <a:r>
              <a:rPr kumimoji="1" lang="zh-CN" altLang="en-US" sz="3200" b="1" smtClean="0">
                <a:solidFill>
                  <a:srgbClr val="FF0000"/>
                </a:solidFill>
                <a:latin typeface="宋体" panose="02010600030101010101" pitchFamily="2" charset="-122"/>
              </a:rPr>
              <a:t>大；</a:t>
            </a:r>
            <a:endParaRPr kumimoji="1" lang="en-US" altLang="zh-CN" sz="3200" b="1" smtClean="0">
              <a:solidFill>
                <a:srgbClr val="FF0000"/>
              </a:solidFill>
              <a:latin typeface="宋体" panose="02010600030101010101" pitchFamily="2" charset="-122"/>
            </a:endParaRPr>
          </a:p>
          <a:p>
            <a:pPr eaLnBrk="1" hangingPunct="1">
              <a:spcBef>
                <a:spcPct val="50000"/>
              </a:spcBef>
            </a:pPr>
            <a:r>
              <a:rPr kumimoji="1" lang="en-US" altLang="zh-CN" sz="3200" b="1" smtClean="0">
                <a:solidFill>
                  <a:srgbClr val="FF0000"/>
                </a:solidFill>
                <a:latin typeface="宋体" panose="02010600030101010101" pitchFamily="2" charset="-122"/>
              </a:rPr>
              <a:t>     (1.46g/mL)</a:t>
            </a:r>
            <a:endParaRPr kumimoji="1" lang="zh-CN" altLang="en-US" sz="3200" b="1">
              <a:solidFill>
                <a:srgbClr val="FF0000"/>
              </a:solidFill>
              <a:latin typeface="宋体" panose="02010600030101010101" pitchFamily="2" charset="-122"/>
            </a:endParaRPr>
          </a:p>
          <a:p>
            <a:pPr eaLnBrk="1" hangingPunct="1">
              <a:spcBef>
                <a:spcPct val="50000"/>
              </a:spcBef>
            </a:pPr>
            <a:r>
              <a:rPr kumimoji="1" lang="zh-CN" altLang="en-US" sz="3200" b="1">
                <a:solidFill>
                  <a:srgbClr val="FF0000"/>
                </a:solidFill>
                <a:latin typeface="宋体" panose="02010600030101010101" pitchFamily="2" charset="-122"/>
              </a:rPr>
              <a:t>（</a:t>
            </a:r>
            <a:r>
              <a:rPr kumimoji="1" lang="en-US" altLang="zh-CN" sz="3200" b="1">
                <a:solidFill>
                  <a:srgbClr val="FF0000"/>
                </a:solidFill>
                <a:latin typeface="宋体" panose="02010600030101010101" pitchFamily="2" charset="-122"/>
              </a:rPr>
              <a:t>3</a:t>
            </a:r>
            <a:r>
              <a:rPr kumimoji="1" lang="zh-CN" altLang="en-US" sz="3200" b="1">
                <a:solidFill>
                  <a:srgbClr val="FF0000"/>
                </a:solidFill>
                <a:latin typeface="宋体" panose="02010600030101010101" pitchFamily="2" charset="-122"/>
              </a:rPr>
              <a:t>）可溶于有机</a:t>
            </a:r>
            <a:r>
              <a:rPr kumimoji="1" lang="zh-CN" altLang="en-US" sz="3200" b="1" smtClean="0">
                <a:solidFill>
                  <a:srgbClr val="FF0000"/>
                </a:solidFill>
                <a:latin typeface="宋体" panose="02010600030101010101" pitchFamily="2" charset="-122"/>
              </a:rPr>
              <a:t>溶剂</a:t>
            </a:r>
            <a:endParaRPr kumimoji="1" lang="zh-CN" altLang="en-US" sz="3200" b="1">
              <a:solidFill>
                <a:srgbClr val="FF0000"/>
              </a:solidFill>
              <a:latin typeface="宋体" panose="02010600030101010101" pitchFamily="2" charset="-122"/>
            </a:endParaRPr>
          </a:p>
          <a:p>
            <a:pPr eaLnBrk="1" hangingPunct="1">
              <a:spcBef>
                <a:spcPct val="50000"/>
              </a:spcBef>
            </a:pPr>
            <a:r>
              <a:rPr kumimoji="1" lang="zh-CN" altLang="en-US" sz="3200" b="1">
                <a:solidFill>
                  <a:srgbClr val="FF0000"/>
                </a:solidFill>
                <a:latin typeface="宋体" panose="02010600030101010101" pitchFamily="2" charset="-122"/>
              </a:rPr>
              <a:t>（</a:t>
            </a:r>
            <a:r>
              <a:rPr kumimoji="1" lang="en-US" altLang="zh-CN" sz="3200" b="1">
                <a:solidFill>
                  <a:srgbClr val="FF0000"/>
                </a:solidFill>
                <a:latin typeface="宋体" panose="02010600030101010101" pitchFamily="2" charset="-122"/>
              </a:rPr>
              <a:t>4</a:t>
            </a:r>
            <a:r>
              <a:rPr kumimoji="1" lang="zh-CN" altLang="en-US" sz="3200" b="1">
                <a:solidFill>
                  <a:srgbClr val="FF0000"/>
                </a:solidFill>
                <a:latin typeface="宋体" panose="02010600030101010101" pitchFamily="2" charset="-122"/>
              </a:rPr>
              <a:t>）沸点38.4℃</a:t>
            </a:r>
          </a:p>
        </p:txBody>
      </p:sp>
      <p:sp>
        <p:nvSpPr>
          <p:cNvPr id="2" name="矩形 1"/>
          <p:cNvSpPr/>
          <p:nvPr/>
        </p:nvSpPr>
        <p:spPr>
          <a:xfrm>
            <a:off x="-12468" y="693078"/>
            <a:ext cx="2954655" cy="646331"/>
          </a:xfrm>
          <a:prstGeom prst="rect">
            <a:avLst/>
          </a:prstGeom>
          <a:noFill/>
        </p:spPr>
        <p:txBody>
          <a:bodyPr wrap="none" lIns="91440" tIns="45720" rIns="91440" bIns="45720">
            <a:spAutoFit/>
          </a:bodyPr>
          <a:lstStyle/>
          <a:p>
            <a:pPr algn="ctr"/>
            <a:r>
              <a:rPr lang="zh-CN" altLang="en-US" sz="3600" b="0" cap="none" spc="0" smtClean="0">
                <a:ln w="0"/>
                <a:solidFill>
                  <a:schemeClr val="tx1"/>
                </a:solidFill>
                <a:effectLst>
                  <a:outerShdw blurRad="38100" dist="19050" dir="2700000" algn="tl" rotWithShape="0">
                    <a:schemeClr val="dk1">
                      <a:alpha val="40000"/>
                    </a:schemeClr>
                  </a:outerShdw>
                </a:effectLst>
                <a:hlinkClick r:id="rId2" action="ppaction://hlinkfile"/>
              </a:rPr>
              <a:t>溴乙烷溶解性</a:t>
            </a:r>
            <a:endParaRPr lang="zh-CN" altLang="en-US" sz="3600" b="0" cap="none" spc="0">
              <a:ln w="0"/>
              <a:solidFill>
                <a:schemeClr val="tx1"/>
              </a:solidFill>
              <a:effectLst>
                <a:outerShdw blurRad="38100" dist="19050" dir="2700000" algn="tl" rotWithShape="0">
                  <a:schemeClr val="dk1">
                    <a:alpha val="40000"/>
                  </a:schemeClr>
                </a:outerShdw>
              </a:effectLst>
            </a:endParaRPr>
          </a:p>
        </p:txBody>
      </p:sp>
      <p:pic>
        <p:nvPicPr>
          <p:cNvPr id="4" name="图片 3"/>
          <p:cNvPicPr>
            <a:picLocks noChangeAspect="1"/>
          </p:cNvPicPr>
          <p:nvPr/>
        </p:nvPicPr>
        <p:blipFill>
          <a:blip r:embed="rId3"/>
          <a:stretch>
            <a:fillRect/>
          </a:stretch>
        </p:blipFill>
        <p:spPr>
          <a:xfrm>
            <a:off x="4150086" y="0"/>
            <a:ext cx="4993913" cy="6597798"/>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2818"/>
                                        </p:tgtEl>
                                        <p:attrNameLst>
                                          <p:attrName>style.visibility</p:attrName>
                                        </p:attrNameLst>
                                      </p:cBhvr>
                                      <p:to>
                                        <p:strVal val="visible"/>
                                      </p:to>
                                    </p:set>
                                    <p:animEffect transition="in" filter="dissolve">
                                      <p:cBhvr>
                                        <p:cTn id="7" dur="500"/>
                                        <p:tgtEl>
                                          <p:spTgt spid="1628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6" fill="hold" grpId="0" nodeType="clickEffect">
                                  <p:stCondLst>
                                    <p:cond delay="0"/>
                                  </p:stCondLst>
                                  <p:childTnLst>
                                    <p:set>
                                      <p:cBhvr>
                                        <p:cTn id="23" dur="1" fill="hold">
                                          <p:stCondLst>
                                            <p:cond delay="0"/>
                                          </p:stCondLst>
                                        </p:cTn>
                                        <p:tgtEl>
                                          <p:spTgt spid="162819"/>
                                        </p:tgtEl>
                                        <p:attrNameLst>
                                          <p:attrName>style.visibility</p:attrName>
                                        </p:attrNameLst>
                                      </p:cBhvr>
                                      <p:to>
                                        <p:strVal val="visible"/>
                                      </p:to>
                                    </p:set>
                                    <p:animEffect transition="in" filter="barn(inHorizontal)">
                                      <p:cBhvr>
                                        <p:cTn id="24" dur="500"/>
                                        <p:tgtEl>
                                          <p:spTgt spid="162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18" grpId="0" autoUpdateAnimBg="0"/>
      <p:bldP spid="162819" grpId="0" autoUpdateAnimBg="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idx="4294967295"/>
          </p:nvPr>
        </p:nvSpPr>
        <p:spPr bwMode="auto">
          <a:xfrm>
            <a:off x="107950" y="44450"/>
            <a:ext cx="6335713" cy="492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smtClean="0">
                <a:ea typeface="宋体" panose="02010600030101010101" pitchFamily="2" charset="-122"/>
              </a:rPr>
              <a:t> </a:t>
            </a:r>
            <a:endParaRPr lang="zh-CN" altLang="en-US" smtClean="0">
              <a:ea typeface="宋体" panose="02010600030101010101" pitchFamily="2" charset="-122"/>
            </a:endParaRPr>
          </a:p>
        </p:txBody>
      </p:sp>
      <p:sp>
        <p:nvSpPr>
          <p:cNvPr id="14342" name="Text Box 4"/>
          <p:cNvSpPr txBox="1">
            <a:spLocks noChangeArrowheads="1"/>
          </p:cNvSpPr>
          <p:nvPr/>
        </p:nvSpPr>
        <p:spPr bwMode="auto">
          <a:xfrm>
            <a:off x="468313" y="549275"/>
            <a:ext cx="36369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4000">
                <a:solidFill>
                  <a:srgbClr val="0000FF"/>
                </a:solidFill>
              </a:rPr>
              <a:t>3.</a:t>
            </a:r>
            <a:r>
              <a:rPr kumimoji="1" lang="zh-CN" altLang="en-US" sz="4000">
                <a:solidFill>
                  <a:srgbClr val="0000FF"/>
                </a:solidFill>
              </a:rPr>
              <a:t>化学性质</a:t>
            </a:r>
            <a:endParaRPr lang="zh-CN" altLang="en-US" sz="4000"/>
          </a:p>
        </p:txBody>
      </p:sp>
      <p:sp>
        <p:nvSpPr>
          <p:cNvPr id="163845" name="Text Box 5"/>
          <p:cNvSpPr txBox="1">
            <a:spLocks noChangeArrowheads="1"/>
          </p:cNvSpPr>
          <p:nvPr/>
        </p:nvSpPr>
        <p:spPr bwMode="auto">
          <a:xfrm>
            <a:off x="-10147" y="1509340"/>
            <a:ext cx="932516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r>
              <a:rPr kumimoji="1" lang="zh-CN" altLang="en-US" sz="2800" b="1"/>
              <a:t>    由于溴原子吸引电子能力强，</a:t>
            </a:r>
            <a:r>
              <a:rPr kumimoji="1" lang="en-US" altLang="zh-CN" sz="2800" b="1"/>
              <a:t>C—Br</a:t>
            </a:r>
            <a:r>
              <a:rPr kumimoji="1" lang="zh-CN" altLang="en-US" sz="2800" b="1"/>
              <a:t>键易</a:t>
            </a:r>
            <a:r>
              <a:rPr kumimoji="1" lang="zh-CN" altLang="en-US" sz="2800" b="1" smtClean="0"/>
              <a:t>断裂，所以</a:t>
            </a:r>
            <a:r>
              <a:rPr kumimoji="1" lang="zh-CN" altLang="en-US" sz="2800" b="1"/>
              <a:t>由于官能团－</a:t>
            </a:r>
            <a:r>
              <a:rPr kumimoji="1" lang="en-US" altLang="zh-CN" sz="2800" b="1"/>
              <a:t>Br</a:t>
            </a:r>
            <a:r>
              <a:rPr kumimoji="1" lang="zh-CN" altLang="en-US" sz="2800" b="1"/>
              <a:t>的作用，溴乙烷的化学性质比乙烷活泼，</a:t>
            </a:r>
            <a:r>
              <a:rPr lang="zh-CN" altLang="en-US" sz="2800" b="1"/>
              <a:t>能发生许多化学反应。</a:t>
            </a:r>
            <a:r>
              <a:rPr kumimoji="1" lang="zh-CN" altLang="en-US" sz="2800" b="1"/>
              <a:t> </a:t>
            </a:r>
            <a:endParaRPr lang="zh-CN" altLang="en-US" sz="2800" b="1">
              <a:solidFill>
                <a:srgbClr val="E33E31"/>
              </a:solidFill>
            </a:endParaRPr>
          </a:p>
        </p:txBody>
      </p:sp>
      <p:sp>
        <p:nvSpPr>
          <p:cNvPr id="14345" name="Rectangle 7"/>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defRPr sz="1500">
                <a:solidFill>
                  <a:schemeClr val="tx1"/>
                </a:solidFill>
                <a:latin typeface="Arial" panose="020B0604020202020204" pitchFamily="34" charset="0"/>
                <a:ea typeface="宋体" panose="02010600030101010101" pitchFamily="2" charset="-122"/>
              </a:defRPr>
            </a:lvl1pPr>
            <a:lvl2pPr marL="742950" indent="-285750" defTabSz="846138">
              <a:defRPr sz="1500">
                <a:solidFill>
                  <a:schemeClr val="tx1"/>
                </a:solidFill>
                <a:latin typeface="Arial" panose="020B0604020202020204" pitchFamily="34" charset="0"/>
                <a:ea typeface="宋体" panose="02010600030101010101" pitchFamily="2" charset="-122"/>
              </a:defRPr>
            </a:lvl2pPr>
            <a:lvl3pPr marL="1143000" indent="-228600" defTabSz="846138">
              <a:defRPr sz="1500">
                <a:solidFill>
                  <a:schemeClr val="tx1"/>
                </a:solidFill>
                <a:latin typeface="Arial" panose="020B0604020202020204" pitchFamily="34" charset="0"/>
                <a:ea typeface="宋体" panose="02010600030101010101" pitchFamily="2" charset="-122"/>
              </a:defRPr>
            </a:lvl3pPr>
            <a:lvl4pPr marL="1600200" indent="-228600" defTabSz="846138">
              <a:defRPr sz="1500">
                <a:solidFill>
                  <a:schemeClr val="tx1"/>
                </a:solidFill>
                <a:latin typeface="Arial" panose="020B0604020202020204" pitchFamily="34" charset="0"/>
                <a:ea typeface="宋体" panose="02010600030101010101" pitchFamily="2" charset="-122"/>
              </a:defRPr>
            </a:lvl4pPr>
            <a:lvl5pPr marL="2057400" indent="-228600" defTabSz="846138">
              <a:defRPr sz="1500">
                <a:solidFill>
                  <a:schemeClr val="tx1"/>
                </a:solidFill>
                <a:latin typeface="Arial" panose="020B0604020202020204" pitchFamily="34" charset="0"/>
                <a:ea typeface="宋体" panose="02010600030101010101" pitchFamily="2" charset="-122"/>
              </a:defRPr>
            </a:lvl5pPr>
            <a:lvl6pPr marL="25146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846138"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2200" b="1">
                <a:solidFill>
                  <a:srgbClr val="000000"/>
                </a:solidFill>
              </a:rPr>
              <a:t>溴乙烷</a:t>
            </a:r>
          </a:p>
        </p:txBody>
      </p:sp>
      <p:grpSp>
        <p:nvGrpSpPr>
          <p:cNvPr id="10" name="Group 7"/>
          <p:cNvGrpSpPr>
            <a:grpSpLocks/>
          </p:cNvGrpSpPr>
          <p:nvPr/>
        </p:nvGrpSpPr>
        <p:grpSpPr bwMode="auto">
          <a:xfrm>
            <a:off x="3455876" y="2000"/>
            <a:ext cx="4648200" cy="1585913"/>
            <a:chOff x="1536" y="1536"/>
            <a:chExt cx="2928" cy="999"/>
          </a:xfrm>
        </p:grpSpPr>
        <p:sp>
          <p:nvSpPr>
            <p:cNvPr id="11" name="Text Box 8"/>
            <p:cNvSpPr txBox="1">
              <a:spLocks noChangeArrowheads="1"/>
            </p:cNvSpPr>
            <p:nvPr/>
          </p:nvSpPr>
          <p:spPr bwMode="auto">
            <a:xfrm>
              <a:off x="2304" y="2208"/>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2" name="Text Box 9"/>
            <p:cNvSpPr txBox="1">
              <a:spLocks noChangeArrowheads="1"/>
            </p:cNvSpPr>
            <p:nvPr/>
          </p:nvSpPr>
          <p:spPr bwMode="auto">
            <a:xfrm>
              <a:off x="1536" y="1872"/>
              <a:ext cx="29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H—C—C—Br</a:t>
              </a:r>
            </a:p>
          </p:txBody>
        </p:sp>
        <p:sp>
          <p:nvSpPr>
            <p:cNvPr id="13" name="Line 10"/>
            <p:cNvSpPr>
              <a:spLocks noChangeShapeType="1"/>
            </p:cNvSpPr>
            <p:nvPr/>
          </p:nvSpPr>
          <p:spPr bwMode="auto">
            <a:xfrm>
              <a:off x="2064" y="2112"/>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Line 11"/>
            <p:cNvSpPr>
              <a:spLocks noChangeShapeType="1"/>
            </p:cNvSpPr>
            <p:nvPr/>
          </p:nvSpPr>
          <p:spPr bwMode="auto">
            <a:xfrm>
              <a:off x="2448" y="2112"/>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 name="Line 12"/>
            <p:cNvSpPr>
              <a:spLocks noChangeShapeType="1"/>
            </p:cNvSpPr>
            <p:nvPr/>
          </p:nvSpPr>
          <p:spPr bwMode="auto">
            <a:xfrm>
              <a:off x="2064" y="1776"/>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Line 13"/>
            <p:cNvSpPr>
              <a:spLocks noChangeShapeType="1"/>
            </p:cNvSpPr>
            <p:nvPr/>
          </p:nvSpPr>
          <p:spPr bwMode="auto">
            <a:xfrm>
              <a:off x="2448" y="1776"/>
              <a:ext cx="0" cy="192"/>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Text Box 14"/>
            <p:cNvSpPr txBox="1">
              <a:spLocks noChangeArrowheads="1"/>
            </p:cNvSpPr>
            <p:nvPr/>
          </p:nvSpPr>
          <p:spPr bwMode="auto">
            <a:xfrm>
              <a:off x="1920" y="2208"/>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8" name="Text Box 15"/>
            <p:cNvSpPr txBox="1">
              <a:spLocks noChangeArrowheads="1"/>
            </p:cNvSpPr>
            <p:nvPr/>
          </p:nvSpPr>
          <p:spPr bwMode="auto">
            <a:xfrm>
              <a:off x="2304" y="1536"/>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9" name="Text Box 16"/>
            <p:cNvSpPr txBox="1">
              <a:spLocks noChangeArrowheads="1"/>
            </p:cNvSpPr>
            <p:nvPr/>
          </p:nvSpPr>
          <p:spPr bwMode="auto">
            <a:xfrm>
              <a:off x="1920" y="1536"/>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grpSp>
      <p:pic>
        <p:nvPicPr>
          <p:cNvPr id="2" name="图片 1"/>
          <p:cNvPicPr>
            <a:picLocks noChangeAspect="1"/>
          </p:cNvPicPr>
          <p:nvPr/>
        </p:nvPicPr>
        <p:blipFill>
          <a:blip r:embed="rId3"/>
          <a:stretch>
            <a:fillRect/>
          </a:stretch>
        </p:blipFill>
        <p:spPr>
          <a:xfrm>
            <a:off x="181475" y="2612146"/>
            <a:ext cx="8225201" cy="1101626"/>
          </a:xfrm>
          <a:prstGeom prst="rect">
            <a:avLst/>
          </a:prstGeom>
        </p:spPr>
      </p:pic>
      <p:pic>
        <p:nvPicPr>
          <p:cNvPr id="3" name="图片 2"/>
          <p:cNvPicPr>
            <a:picLocks noChangeAspect="1"/>
          </p:cNvPicPr>
          <p:nvPr/>
        </p:nvPicPr>
        <p:blipFill>
          <a:blip r:embed="rId4"/>
          <a:stretch>
            <a:fillRect/>
          </a:stretch>
        </p:blipFill>
        <p:spPr>
          <a:xfrm>
            <a:off x="234429" y="3653808"/>
            <a:ext cx="8909571" cy="1069760"/>
          </a:xfrm>
          <a:prstGeom prst="rect">
            <a:avLst/>
          </a:prstGeom>
        </p:spPr>
      </p:pic>
      <p:graphicFrame>
        <p:nvGraphicFramePr>
          <p:cNvPr id="4" name="表格 3"/>
          <p:cNvGraphicFramePr>
            <a:graphicFrameLocks noGrp="1"/>
          </p:cNvGraphicFramePr>
          <p:nvPr>
            <p:extLst>
              <p:ext uri="{D42A27DB-BD31-4B8C-83A1-F6EECF244321}">
                <p14:modId xmlns:p14="http://schemas.microsoft.com/office/powerpoint/2010/main" val="3297284953"/>
              </p:ext>
            </p:extLst>
          </p:nvPr>
        </p:nvGraphicFramePr>
        <p:xfrm>
          <a:off x="53975" y="4755586"/>
          <a:ext cx="9017522" cy="1554480"/>
        </p:xfrm>
        <a:graphic>
          <a:graphicData uri="http://schemas.openxmlformats.org/drawingml/2006/table">
            <a:tbl>
              <a:tblPr firstRow="1" bandRow="1">
                <a:tableStyleId>{5C22544A-7EE6-4342-B048-85BDC9FD1C3A}</a:tableStyleId>
              </a:tblPr>
              <a:tblGrid>
                <a:gridCol w="4508761"/>
                <a:gridCol w="4508761"/>
              </a:tblGrid>
              <a:tr h="370840">
                <a:tc>
                  <a:txBody>
                    <a:bodyPr/>
                    <a:lstStyle/>
                    <a:p>
                      <a:r>
                        <a:rPr lang="zh-CN" altLang="en-US" sz="2800" smtClean="0"/>
                        <a:t>相同点</a:t>
                      </a:r>
                      <a:endParaRPr lang="zh-CN" altLang="en-US" sz="2800"/>
                    </a:p>
                  </a:txBody>
                  <a:tcPr/>
                </a:tc>
                <a:tc>
                  <a:txBody>
                    <a:bodyPr/>
                    <a:lstStyle/>
                    <a:p>
                      <a:r>
                        <a:rPr lang="zh-CN" altLang="en-US" sz="2800" smtClean="0"/>
                        <a:t>不同点</a:t>
                      </a:r>
                      <a:endParaRPr lang="zh-CN" altLang="en-US" sz="2800"/>
                    </a:p>
                  </a:txBody>
                  <a:tcPr/>
                </a:tc>
              </a:tr>
              <a:tr h="370840">
                <a:tc>
                  <a:txBody>
                    <a:bodyPr/>
                    <a:lstStyle/>
                    <a:p>
                      <a:endParaRPr lang="zh-CN" altLang="en-US" sz="2800"/>
                    </a:p>
                  </a:txBody>
                  <a:tcPr/>
                </a:tc>
                <a:tc>
                  <a:txBody>
                    <a:bodyPr/>
                    <a:lstStyle/>
                    <a:p>
                      <a:endParaRPr lang="zh-CN" altLang="en-US" sz="2800"/>
                    </a:p>
                  </a:txBody>
                  <a:tcPr/>
                </a:tc>
              </a:tr>
              <a:tr h="370840">
                <a:tc>
                  <a:txBody>
                    <a:bodyPr/>
                    <a:lstStyle/>
                    <a:p>
                      <a:endParaRPr lang="zh-CN" altLang="en-US" sz="2800"/>
                    </a:p>
                  </a:txBody>
                  <a:tcPr/>
                </a:tc>
                <a:tc>
                  <a:txBody>
                    <a:bodyPr/>
                    <a:lstStyle/>
                    <a:p>
                      <a:endParaRPr lang="zh-CN" altLang="en-US" sz="2800"/>
                    </a:p>
                  </a:txBody>
                  <a:tcPr/>
                </a:tc>
              </a:tr>
            </a:tbl>
          </a:graphicData>
        </a:graphic>
      </p:graphicFrame>
      <p:sp>
        <p:nvSpPr>
          <p:cNvPr id="5" name="矩形 4"/>
          <p:cNvSpPr/>
          <p:nvPr/>
        </p:nvSpPr>
        <p:spPr>
          <a:xfrm>
            <a:off x="-46437" y="5286244"/>
            <a:ext cx="4588115" cy="584775"/>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zh-CN" altLang="en-US" sz="3200" b="1" cap="none" spc="0" smtClean="0">
                <a:ln/>
                <a:solidFill>
                  <a:schemeClr val="accent4"/>
                </a:solidFill>
                <a:effectLst/>
                <a:latin typeface="宋体" panose="02010600030101010101" pitchFamily="2" charset="-122"/>
              </a:rPr>
              <a:t>反应物为</a:t>
            </a:r>
            <a:r>
              <a:rPr lang="en-US" altLang="zh-CN" sz="3200" b="1" cap="none" spc="0" smtClean="0">
                <a:ln/>
                <a:solidFill>
                  <a:schemeClr val="accent4"/>
                </a:solidFill>
                <a:effectLst/>
                <a:latin typeface="宋体" panose="02010600030101010101" pitchFamily="2" charset="-122"/>
              </a:rPr>
              <a:t>CH</a:t>
            </a:r>
            <a:r>
              <a:rPr lang="en-US" altLang="zh-CN" sz="3200" b="1" cap="none" spc="0" baseline="-25000" smtClean="0">
                <a:ln/>
                <a:solidFill>
                  <a:schemeClr val="accent4"/>
                </a:solidFill>
                <a:effectLst/>
                <a:latin typeface="宋体" panose="02010600030101010101" pitchFamily="2" charset="-122"/>
              </a:rPr>
              <a:t>3</a:t>
            </a:r>
            <a:r>
              <a:rPr lang="en-US" altLang="zh-CN" sz="3200" b="1" cap="none" spc="0" smtClean="0">
                <a:ln/>
                <a:solidFill>
                  <a:schemeClr val="accent4"/>
                </a:solidFill>
                <a:effectLst/>
                <a:latin typeface="宋体" panose="02010600030101010101" pitchFamily="2" charset="-122"/>
              </a:rPr>
              <a:t>CH</a:t>
            </a:r>
            <a:r>
              <a:rPr lang="en-US" altLang="zh-CN" sz="3200" b="1" cap="none" spc="0" baseline="-25000" smtClean="0">
                <a:ln/>
                <a:solidFill>
                  <a:schemeClr val="accent4"/>
                </a:solidFill>
                <a:effectLst/>
                <a:latin typeface="宋体" panose="02010600030101010101" pitchFamily="2" charset="-122"/>
              </a:rPr>
              <a:t>2</a:t>
            </a:r>
            <a:r>
              <a:rPr lang="en-US" altLang="zh-CN" sz="3200" b="1" cap="none" spc="0" smtClean="0">
                <a:ln/>
                <a:solidFill>
                  <a:schemeClr val="accent4"/>
                </a:solidFill>
                <a:effectLst/>
                <a:latin typeface="宋体" panose="02010600030101010101" pitchFamily="2" charset="-122"/>
              </a:rPr>
              <a:t>Br</a:t>
            </a:r>
            <a:r>
              <a:rPr lang="zh-CN" altLang="en-US" sz="3200" b="1" cap="none" spc="0" smtClean="0">
                <a:ln/>
                <a:solidFill>
                  <a:schemeClr val="accent4"/>
                </a:solidFill>
                <a:effectLst/>
                <a:latin typeface="宋体" panose="02010600030101010101" pitchFamily="2" charset="-122"/>
              </a:rPr>
              <a:t>、</a:t>
            </a:r>
            <a:r>
              <a:rPr lang="en-US" altLang="zh-CN" sz="3200" b="1" cap="none" spc="0" smtClean="0">
                <a:ln/>
                <a:solidFill>
                  <a:schemeClr val="accent4"/>
                </a:solidFill>
                <a:effectLst/>
                <a:latin typeface="宋体" panose="02010600030101010101" pitchFamily="2" charset="-122"/>
              </a:rPr>
              <a:t>NaOH</a:t>
            </a:r>
            <a:endParaRPr lang="zh-CN" altLang="en-US" sz="3200" b="1" cap="none" spc="0">
              <a:ln/>
              <a:solidFill>
                <a:schemeClr val="accent4"/>
              </a:solidFill>
              <a:effectLst/>
              <a:latin typeface="宋体" panose="02010600030101010101" pitchFamily="2" charset="-122"/>
            </a:endParaRPr>
          </a:p>
        </p:txBody>
      </p:sp>
      <p:sp>
        <p:nvSpPr>
          <p:cNvPr id="24" name="矩形 23"/>
          <p:cNvSpPr/>
          <p:nvPr/>
        </p:nvSpPr>
        <p:spPr>
          <a:xfrm>
            <a:off x="105265" y="5765102"/>
            <a:ext cx="3074881" cy="584775"/>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altLang="zh-CN" sz="3200" b="1" cap="none" spc="0" smtClean="0">
                <a:ln/>
                <a:solidFill>
                  <a:schemeClr val="accent4"/>
                </a:solidFill>
                <a:effectLst/>
                <a:latin typeface="宋体" panose="02010600030101010101" pitchFamily="2" charset="-122"/>
              </a:rPr>
              <a:t>NaOH</a:t>
            </a:r>
            <a:r>
              <a:rPr lang="zh-CN" altLang="en-US" sz="3200" b="1" cap="none" spc="0" smtClean="0">
                <a:ln/>
                <a:solidFill>
                  <a:schemeClr val="accent4"/>
                </a:solidFill>
                <a:effectLst/>
                <a:latin typeface="宋体" panose="02010600030101010101" pitchFamily="2" charset="-122"/>
              </a:rPr>
              <a:t>变成了</a:t>
            </a:r>
            <a:r>
              <a:rPr lang="en-US" altLang="zh-CN" sz="3200" b="1" cap="none" spc="0" smtClean="0">
                <a:ln/>
                <a:solidFill>
                  <a:schemeClr val="accent4"/>
                </a:solidFill>
                <a:effectLst/>
                <a:latin typeface="宋体" panose="02010600030101010101" pitchFamily="2" charset="-122"/>
              </a:rPr>
              <a:t>NaBr</a:t>
            </a:r>
            <a:endParaRPr lang="zh-CN" altLang="en-US" sz="3200" b="1" cap="none" spc="0">
              <a:ln/>
              <a:solidFill>
                <a:schemeClr val="accent4"/>
              </a:solidFill>
              <a:effectLst/>
              <a:latin typeface="宋体" panose="02010600030101010101" pitchFamily="2" charset="-122"/>
            </a:endParaRPr>
          </a:p>
        </p:txBody>
      </p:sp>
      <p:sp>
        <p:nvSpPr>
          <p:cNvPr id="25" name="矩形 24"/>
          <p:cNvSpPr/>
          <p:nvPr/>
        </p:nvSpPr>
        <p:spPr>
          <a:xfrm>
            <a:off x="4666104" y="5282635"/>
            <a:ext cx="4304383" cy="584775"/>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zh-CN" altLang="en-US" sz="3200" b="1" cap="none" spc="0" smtClean="0">
                <a:ln/>
                <a:solidFill>
                  <a:schemeClr val="accent4"/>
                </a:solidFill>
                <a:effectLst/>
                <a:latin typeface="宋体" panose="02010600030101010101" pitchFamily="2" charset="-122"/>
              </a:rPr>
              <a:t>反应</a:t>
            </a:r>
            <a:r>
              <a:rPr lang="zh-CN" altLang="en-US" sz="3200" b="1">
                <a:ln/>
                <a:solidFill>
                  <a:schemeClr val="accent4"/>
                </a:solidFill>
                <a:latin typeface="宋体" panose="02010600030101010101" pitchFamily="2" charset="-122"/>
              </a:rPr>
              <a:t>条件</a:t>
            </a:r>
            <a:r>
              <a:rPr lang="zh-CN" altLang="en-US" sz="3200" b="1" cap="none" spc="0" smtClean="0">
                <a:ln/>
                <a:solidFill>
                  <a:schemeClr val="accent4"/>
                </a:solidFill>
                <a:effectLst/>
                <a:latin typeface="宋体" panose="02010600030101010101" pitchFamily="2" charset="-122"/>
              </a:rPr>
              <a:t>（溶剂）不同</a:t>
            </a:r>
            <a:endParaRPr lang="zh-CN" altLang="en-US" sz="3200" b="1" cap="none" spc="0">
              <a:ln/>
              <a:solidFill>
                <a:schemeClr val="accent4"/>
              </a:solidFill>
              <a:effectLst/>
              <a:latin typeface="宋体" panose="02010600030101010101" pitchFamily="2" charset="-122"/>
            </a:endParaRPr>
          </a:p>
        </p:txBody>
      </p:sp>
      <p:sp>
        <p:nvSpPr>
          <p:cNvPr id="26" name="矩形 25"/>
          <p:cNvSpPr/>
          <p:nvPr/>
        </p:nvSpPr>
        <p:spPr>
          <a:xfrm>
            <a:off x="4541678" y="5765101"/>
            <a:ext cx="2656496" cy="584775"/>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zh-CN" altLang="en-US" sz="3200" b="1" cap="none" spc="0" smtClean="0">
                <a:ln/>
                <a:solidFill>
                  <a:schemeClr val="accent4"/>
                </a:solidFill>
                <a:effectLst/>
                <a:latin typeface="宋体" panose="02010600030101010101" pitchFamily="2" charset="-122"/>
              </a:rPr>
              <a:t>有机产物不同</a:t>
            </a:r>
            <a:endParaRPr lang="zh-CN" altLang="en-US" sz="3200" b="1" cap="none" spc="0">
              <a:ln/>
              <a:solidFill>
                <a:schemeClr val="accent4"/>
              </a:solidFill>
              <a:effectLst/>
              <a:latin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ppt_x"/>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hlinkClick r:id="rId3" action="ppaction://hlinkfile"/>
          </p:cNvPr>
          <p:cNvPicPr>
            <a:picLocks noChangeAspect="1"/>
          </p:cNvPicPr>
          <p:nvPr/>
        </p:nvPicPr>
        <p:blipFill>
          <a:blip r:embed="rId4"/>
          <a:stretch>
            <a:fillRect/>
          </a:stretch>
        </p:blipFill>
        <p:spPr>
          <a:xfrm>
            <a:off x="70220" y="16049"/>
            <a:ext cx="7104686" cy="951552"/>
          </a:xfrm>
          <a:prstGeom prst="rect">
            <a:avLst/>
          </a:prstGeom>
        </p:spPr>
      </p:pic>
      <p:pic>
        <p:nvPicPr>
          <p:cNvPr id="3" name="图片 2"/>
          <p:cNvPicPr>
            <a:picLocks noChangeAspect="1"/>
          </p:cNvPicPr>
          <p:nvPr/>
        </p:nvPicPr>
        <p:blipFill>
          <a:blip r:embed="rId5"/>
          <a:stretch>
            <a:fillRect/>
          </a:stretch>
        </p:blipFill>
        <p:spPr>
          <a:xfrm>
            <a:off x="159486" y="830117"/>
            <a:ext cx="7104687" cy="853050"/>
          </a:xfrm>
          <a:prstGeom prst="rect">
            <a:avLst/>
          </a:prstGeom>
        </p:spPr>
      </p:pic>
      <p:sp>
        <p:nvSpPr>
          <p:cNvPr id="4" name="矩形 3"/>
          <p:cNvSpPr/>
          <p:nvPr/>
        </p:nvSpPr>
        <p:spPr>
          <a:xfrm>
            <a:off x="7704348" y="230911"/>
            <a:ext cx="1005403" cy="584775"/>
          </a:xfrm>
          <a:prstGeom prst="rect">
            <a:avLst/>
          </a:prstGeom>
          <a:noFill/>
        </p:spPr>
        <p:txBody>
          <a:bodyPr wrap="none" lIns="91440" tIns="45720" rIns="91440" bIns="45720">
            <a:spAutoFit/>
          </a:bodyPr>
          <a:lstStyle/>
          <a:p>
            <a:pPr algn="ctr"/>
            <a:r>
              <a:rPr lang="zh-CN" altLang="en-US" sz="3200" smtClean="0">
                <a:ln w="0"/>
                <a:solidFill>
                  <a:schemeClr val="accent1">
                    <a:lumMod val="60000"/>
                    <a:lumOff val="40000"/>
                  </a:schemeClr>
                </a:solidFill>
                <a:effectLst>
                  <a:outerShdw blurRad="38100" dist="19050" dir="2700000" algn="tl" rotWithShape="0">
                    <a:schemeClr val="dk1">
                      <a:alpha val="40000"/>
                    </a:schemeClr>
                  </a:outerShdw>
                </a:effectLst>
                <a:hlinkClick r:id="rId6" action="ppaction://hlinkfile"/>
              </a:rPr>
              <a:t>反应</a:t>
            </a:r>
            <a:endParaRPr lang="zh-CN" altLang="en-US" sz="3200" b="0" cap="none" spc="0">
              <a:ln w="0"/>
              <a:solidFill>
                <a:schemeClr val="accent1">
                  <a:lumMod val="60000"/>
                  <a:lumOff val="40000"/>
                </a:schemeClr>
              </a:solidFill>
              <a:effectLst>
                <a:outerShdw blurRad="38100" dist="19050" dir="2700000" algn="tl" rotWithShape="0">
                  <a:schemeClr val="dk1">
                    <a:alpha val="40000"/>
                  </a:schemeClr>
                </a:outerShdw>
              </a:effectLst>
            </a:endParaRPr>
          </a:p>
        </p:txBody>
      </p:sp>
      <p:sp>
        <p:nvSpPr>
          <p:cNvPr id="5" name="矩形 4"/>
          <p:cNvSpPr/>
          <p:nvPr/>
        </p:nvSpPr>
        <p:spPr>
          <a:xfrm>
            <a:off x="70220" y="1978901"/>
            <a:ext cx="9075895" cy="3970318"/>
          </a:xfrm>
          <a:prstGeom prst="rect">
            <a:avLst/>
          </a:prstGeom>
          <a:noFill/>
        </p:spPr>
        <p:txBody>
          <a:bodyPr wrap="square" lIns="91440" tIns="45720" rIns="91440" bIns="45720">
            <a:spAutoFit/>
          </a:bodyPr>
          <a:lstStyle/>
          <a:p>
            <a:r>
              <a:rPr lang="en-US" altLang="zh-CN" sz="2800" b="0" cap="none" spc="0" smtClean="0">
                <a:ln w="0"/>
                <a:solidFill>
                  <a:schemeClr val="tx1"/>
                </a:solidFill>
                <a:effectLst>
                  <a:outerShdw blurRad="38100" dist="19050" dir="2700000" algn="tl" rotWithShape="0">
                    <a:schemeClr val="dk1">
                      <a:alpha val="40000"/>
                    </a:schemeClr>
                  </a:outerShdw>
                </a:effectLst>
              </a:rPr>
              <a:t>1</a:t>
            </a:r>
            <a:r>
              <a:rPr lang="zh-CN" altLang="en-US" sz="2800" b="0" cap="none" spc="0" smtClean="0">
                <a:ln w="0"/>
                <a:solidFill>
                  <a:schemeClr val="tx1"/>
                </a:solidFill>
                <a:effectLst>
                  <a:outerShdw blurRad="38100" dist="19050" dir="2700000" algn="tl" rotWithShape="0">
                    <a:schemeClr val="dk1">
                      <a:alpha val="40000"/>
                    </a:schemeClr>
                  </a:outerShdw>
                </a:effectLst>
              </a:rPr>
              <a:t>如何知道已经发生了反应？</a:t>
            </a:r>
            <a:endParaRPr lang="en-US" altLang="zh-CN" sz="2800" b="0" cap="none" spc="0" smtClean="0">
              <a:ln w="0"/>
              <a:solidFill>
                <a:schemeClr val="tx1"/>
              </a:solidFill>
              <a:effectLst>
                <a:outerShdw blurRad="38100" dist="19050" dir="2700000" algn="tl" rotWithShape="0">
                  <a:schemeClr val="dk1">
                    <a:alpha val="40000"/>
                  </a:schemeClr>
                </a:outerShdw>
              </a:effectLst>
            </a:endParaRPr>
          </a:p>
          <a:p>
            <a:r>
              <a:rPr lang="en-US" altLang="zh-CN" sz="2800" b="0" cap="none" spc="0" smtClean="0">
                <a:ln w="0"/>
                <a:solidFill>
                  <a:schemeClr val="tx1"/>
                </a:solidFill>
                <a:effectLst>
                  <a:outerShdw blurRad="38100" dist="19050" dir="2700000" algn="tl" rotWithShape="0">
                    <a:schemeClr val="dk1">
                      <a:alpha val="40000"/>
                    </a:schemeClr>
                  </a:outerShdw>
                </a:effectLst>
              </a:rPr>
              <a:t>2</a:t>
            </a:r>
            <a:r>
              <a:rPr lang="zh-CN" altLang="en-US" sz="2800" b="0" cap="none" spc="0" smtClean="0">
                <a:ln w="0"/>
                <a:solidFill>
                  <a:schemeClr val="tx1"/>
                </a:solidFill>
                <a:effectLst>
                  <a:outerShdw blurRad="38100" dist="19050" dir="2700000" algn="tl" rotWithShape="0">
                    <a:schemeClr val="dk1">
                      <a:alpha val="40000"/>
                    </a:schemeClr>
                  </a:outerShdw>
                </a:effectLst>
              </a:rPr>
              <a:t>如何证明溴乙烷的</a:t>
            </a:r>
            <a:r>
              <a:rPr lang="en-US" altLang="zh-CN" sz="2800" b="0" cap="none" spc="0" smtClean="0">
                <a:ln w="0"/>
                <a:solidFill>
                  <a:schemeClr val="tx1"/>
                </a:solidFill>
                <a:effectLst>
                  <a:outerShdw blurRad="38100" dist="19050" dir="2700000" algn="tl" rotWithShape="0">
                    <a:schemeClr val="dk1">
                      <a:alpha val="40000"/>
                    </a:schemeClr>
                  </a:outerShdw>
                </a:effectLst>
              </a:rPr>
              <a:t>Br</a:t>
            </a:r>
            <a:r>
              <a:rPr lang="zh-CN" altLang="en-US" sz="2800" smtClean="0">
                <a:ln w="0"/>
                <a:effectLst>
                  <a:outerShdw blurRad="38100" dist="19050" dir="2700000" algn="tl" rotWithShape="0">
                    <a:schemeClr val="dk1">
                      <a:alpha val="40000"/>
                    </a:schemeClr>
                  </a:outerShdw>
                </a:effectLst>
              </a:rPr>
              <a:t>变成了</a:t>
            </a:r>
            <a:r>
              <a:rPr lang="en-US" altLang="zh-CN" sz="2800" smtClean="0">
                <a:ln w="0"/>
                <a:effectLst>
                  <a:outerShdw blurRad="38100" dist="19050" dir="2700000" algn="tl" rotWithShape="0">
                    <a:schemeClr val="dk1">
                      <a:alpha val="40000"/>
                    </a:schemeClr>
                  </a:outerShdw>
                </a:effectLst>
              </a:rPr>
              <a:t>Br </a:t>
            </a:r>
            <a:r>
              <a:rPr lang="en-US" altLang="zh-CN" sz="2800" baseline="30000" smtClean="0">
                <a:ln w="0"/>
                <a:effectLst>
                  <a:outerShdw blurRad="38100" dist="19050" dir="2700000" algn="tl" rotWithShape="0">
                    <a:schemeClr val="dk1">
                      <a:alpha val="40000"/>
                    </a:schemeClr>
                  </a:outerShdw>
                </a:effectLst>
              </a:rPr>
              <a:t>- </a:t>
            </a:r>
            <a:r>
              <a:rPr lang="en-US" altLang="zh-CN" sz="2800" smtClean="0">
                <a:ln w="0"/>
                <a:effectLst>
                  <a:outerShdw blurRad="38100" dist="19050" dir="2700000" algn="tl" rotWithShape="0">
                    <a:schemeClr val="dk1">
                      <a:alpha val="40000"/>
                    </a:schemeClr>
                  </a:outerShdw>
                </a:effectLst>
              </a:rPr>
              <a:t>?</a:t>
            </a:r>
          </a:p>
          <a:p>
            <a:r>
              <a:rPr lang="en-US" altLang="zh-CN" sz="2800" b="0" cap="none" spc="0" smtClean="0">
                <a:ln w="0"/>
                <a:solidFill>
                  <a:schemeClr val="tx1"/>
                </a:solidFill>
                <a:effectLst>
                  <a:outerShdw blurRad="38100" dist="19050" dir="2700000" algn="tl" rotWithShape="0">
                    <a:schemeClr val="dk1">
                      <a:alpha val="40000"/>
                    </a:schemeClr>
                  </a:outerShdw>
                </a:effectLst>
              </a:rPr>
              <a:t>3</a:t>
            </a:r>
            <a:r>
              <a:rPr lang="zh-CN" altLang="en-US" sz="2800" b="0" cap="none" spc="0" smtClean="0">
                <a:ln w="0"/>
                <a:solidFill>
                  <a:schemeClr val="tx1"/>
                </a:solidFill>
                <a:effectLst>
                  <a:outerShdw blurRad="38100" dist="19050" dir="2700000" algn="tl" rotWithShape="0">
                    <a:schemeClr val="dk1">
                      <a:alpha val="40000"/>
                    </a:schemeClr>
                  </a:outerShdw>
                </a:effectLst>
              </a:rPr>
              <a:t>水做溶剂时，产物生成乙醇，如何检验？</a:t>
            </a:r>
            <a:endParaRPr lang="en-US" altLang="zh-CN" sz="2800" b="0" cap="none" spc="0" smtClean="0">
              <a:ln w="0"/>
              <a:solidFill>
                <a:schemeClr val="tx1"/>
              </a:solidFill>
              <a:effectLst>
                <a:outerShdw blurRad="38100" dist="19050" dir="2700000" algn="tl" rotWithShape="0">
                  <a:schemeClr val="dk1">
                    <a:alpha val="40000"/>
                  </a:schemeClr>
                </a:outerShdw>
              </a:effectLst>
            </a:endParaRPr>
          </a:p>
          <a:p>
            <a:endParaRPr lang="en-US" altLang="zh-CN" sz="2800" b="0" cap="none" spc="0" smtClean="0">
              <a:ln w="0"/>
              <a:solidFill>
                <a:schemeClr val="tx1"/>
              </a:solidFill>
              <a:effectLst>
                <a:outerShdw blurRad="38100" dist="19050" dir="2700000" algn="tl" rotWithShape="0">
                  <a:schemeClr val="dk1">
                    <a:alpha val="40000"/>
                  </a:schemeClr>
                </a:outerShdw>
              </a:effectLst>
            </a:endParaRPr>
          </a:p>
          <a:p>
            <a:r>
              <a:rPr lang="en-US" altLang="zh-CN" sz="2800" b="0" cap="none" spc="0" smtClean="0">
                <a:ln w="0"/>
                <a:solidFill>
                  <a:schemeClr val="tx1"/>
                </a:solidFill>
                <a:effectLst>
                  <a:outerShdw blurRad="38100" dist="19050" dir="2700000" algn="tl" rotWithShape="0">
                    <a:schemeClr val="dk1">
                      <a:alpha val="40000"/>
                    </a:schemeClr>
                  </a:outerShdw>
                </a:effectLst>
              </a:rPr>
              <a:t>4</a:t>
            </a:r>
            <a:r>
              <a:rPr lang="zh-CN" altLang="en-US" sz="2800" b="0" cap="none" spc="0" smtClean="0">
                <a:ln w="0"/>
                <a:solidFill>
                  <a:schemeClr val="tx1"/>
                </a:solidFill>
                <a:effectLst>
                  <a:outerShdw blurRad="38100" dist="19050" dir="2700000" algn="tl" rotWithShape="0">
                    <a:schemeClr val="dk1">
                      <a:alpha val="40000"/>
                    </a:schemeClr>
                  </a:outerShdw>
                </a:effectLst>
              </a:rPr>
              <a:t>乙醇做溶剂时，产物生成乙烯，能否直接将生成的</a:t>
            </a:r>
            <a:endParaRPr lang="en-US" altLang="zh-CN" sz="2800" b="0" cap="none" spc="0" smtClean="0">
              <a:ln w="0"/>
              <a:solidFill>
                <a:schemeClr val="tx1"/>
              </a:solidFill>
              <a:effectLst>
                <a:outerShdw blurRad="38100" dist="19050" dir="2700000" algn="tl" rotWithShape="0">
                  <a:schemeClr val="dk1">
                    <a:alpha val="40000"/>
                  </a:schemeClr>
                </a:outerShdw>
              </a:effectLst>
            </a:endParaRPr>
          </a:p>
          <a:p>
            <a:r>
              <a:rPr lang="zh-CN" altLang="en-US" sz="2800" b="0" cap="none" spc="0" smtClean="0">
                <a:ln w="0"/>
                <a:solidFill>
                  <a:schemeClr val="tx1"/>
                </a:solidFill>
                <a:effectLst>
                  <a:outerShdw blurRad="38100" dist="19050" dir="2700000" algn="tl" rotWithShape="0">
                    <a:schemeClr val="dk1">
                      <a:alpha val="40000"/>
                    </a:schemeClr>
                  </a:outerShdw>
                </a:effectLst>
              </a:rPr>
              <a:t>气体通入酸性</a:t>
            </a:r>
            <a:r>
              <a:rPr lang="en-US" altLang="zh-CN" sz="2800" b="0" cap="none" spc="0" smtClean="0">
                <a:ln w="0"/>
                <a:solidFill>
                  <a:schemeClr val="tx1"/>
                </a:solidFill>
                <a:effectLst>
                  <a:outerShdw blurRad="38100" dist="19050" dir="2700000" algn="tl" rotWithShape="0">
                    <a:schemeClr val="dk1">
                      <a:alpha val="40000"/>
                    </a:schemeClr>
                  </a:outerShdw>
                </a:effectLst>
              </a:rPr>
              <a:t>KMnO</a:t>
            </a:r>
            <a:r>
              <a:rPr lang="en-US" altLang="zh-CN" sz="2800" b="0" cap="none" spc="0" baseline="-25000" smtClean="0">
                <a:ln w="0"/>
                <a:solidFill>
                  <a:schemeClr val="tx1"/>
                </a:solidFill>
                <a:effectLst>
                  <a:outerShdw blurRad="38100" dist="19050" dir="2700000" algn="tl" rotWithShape="0">
                    <a:schemeClr val="dk1">
                      <a:alpha val="40000"/>
                    </a:schemeClr>
                  </a:outerShdw>
                </a:effectLst>
              </a:rPr>
              <a:t>4</a:t>
            </a:r>
            <a:r>
              <a:rPr lang="zh-CN" altLang="en-US" sz="2800" b="0" cap="none" spc="0" smtClean="0">
                <a:ln w="0"/>
                <a:solidFill>
                  <a:schemeClr val="tx1"/>
                </a:solidFill>
                <a:effectLst>
                  <a:outerShdw blurRad="38100" dist="19050" dir="2700000" algn="tl" rotWithShape="0">
                    <a:schemeClr val="dk1">
                      <a:alpha val="40000"/>
                    </a:schemeClr>
                  </a:outerShdw>
                </a:effectLst>
              </a:rPr>
              <a:t>溶液，根据褪色现象进行判断？</a:t>
            </a:r>
            <a:endParaRPr lang="en-US" altLang="zh-CN" sz="2800" b="0" cap="none" spc="0" smtClean="0">
              <a:ln w="0"/>
              <a:solidFill>
                <a:schemeClr val="tx1"/>
              </a:solidFill>
              <a:effectLst>
                <a:outerShdw blurRad="38100" dist="19050" dir="2700000" algn="tl" rotWithShape="0">
                  <a:schemeClr val="dk1">
                    <a:alpha val="40000"/>
                  </a:schemeClr>
                </a:outerShdw>
              </a:effectLst>
            </a:endParaRPr>
          </a:p>
          <a:p>
            <a:endParaRPr lang="en-US" altLang="zh-CN" sz="2800" smtClean="0">
              <a:ln w="0"/>
              <a:effectLst>
                <a:outerShdw blurRad="38100" dist="19050" dir="2700000" algn="tl" rotWithShape="0">
                  <a:schemeClr val="dk1">
                    <a:alpha val="40000"/>
                  </a:schemeClr>
                </a:outerShdw>
              </a:effectLst>
            </a:endParaRPr>
          </a:p>
          <a:p>
            <a:r>
              <a:rPr lang="en-US" altLang="zh-CN" sz="2800" smtClean="0">
                <a:ln w="0"/>
                <a:effectLst>
                  <a:outerShdw blurRad="38100" dist="19050" dir="2700000" algn="tl" rotWithShape="0">
                    <a:schemeClr val="dk1">
                      <a:alpha val="40000"/>
                    </a:schemeClr>
                  </a:outerShdw>
                </a:effectLst>
              </a:rPr>
              <a:t>5</a:t>
            </a:r>
            <a:r>
              <a:rPr lang="zh-CN" altLang="zh-CN" sz="2800" smtClean="0"/>
              <a:t>观察</a:t>
            </a:r>
            <a:r>
              <a:rPr lang="zh-CN" altLang="zh-CN" sz="2800"/>
              <a:t>课本</a:t>
            </a:r>
            <a:r>
              <a:rPr lang="en-US" altLang="zh-CN" sz="2800"/>
              <a:t>P42</a:t>
            </a:r>
            <a:r>
              <a:rPr lang="zh-CN" altLang="zh-CN" sz="2800"/>
              <a:t>图</a:t>
            </a:r>
            <a:r>
              <a:rPr lang="en-US" altLang="zh-CN" sz="2800"/>
              <a:t>2</a:t>
            </a:r>
            <a:r>
              <a:rPr lang="zh-CN" altLang="zh-CN" sz="2800"/>
              <a:t>－</a:t>
            </a:r>
            <a:r>
              <a:rPr lang="en-US" altLang="zh-CN" sz="2800"/>
              <a:t>18</a:t>
            </a:r>
            <a:r>
              <a:rPr lang="zh-CN" altLang="zh-CN" sz="2800"/>
              <a:t>，装有水的试管有什么作用</a:t>
            </a:r>
            <a:r>
              <a:rPr lang="zh-CN" altLang="zh-CN" sz="2800" smtClean="0"/>
              <a:t>？</a:t>
            </a:r>
            <a:endParaRPr lang="en-US" altLang="zh-CN" sz="2800" smtClean="0"/>
          </a:p>
          <a:p>
            <a:r>
              <a:rPr lang="zh-CN" altLang="en-US" sz="2800" b="0" cap="none" spc="0" smtClean="0">
                <a:ln w="0"/>
                <a:solidFill>
                  <a:schemeClr val="tx1"/>
                </a:solidFill>
                <a:effectLst>
                  <a:outerShdw blurRad="38100" dist="19050" dir="2700000" algn="tl" rotWithShape="0">
                    <a:schemeClr val="dk1">
                      <a:alpha val="40000"/>
                    </a:schemeClr>
                  </a:outerShdw>
                </a:effectLst>
              </a:rPr>
              <a:t>还有什么方法可以检验乙烯，是否还需要先除去乙醇？</a:t>
            </a:r>
            <a:endParaRPr lang="en-US" altLang="zh-CN" sz="2800" b="0" cap="none" spc="0" smtClean="0">
              <a:ln w="0"/>
              <a:solidFill>
                <a:schemeClr val="tx1"/>
              </a:solidFill>
              <a:effectLst>
                <a:outerShdw blurRad="38100" dist="19050" dir="2700000" algn="tl" rotWithShape="0">
                  <a:schemeClr val="dk1">
                    <a:alpha val="40000"/>
                  </a:schemeClr>
                </a:outerShdw>
              </a:effectLst>
            </a:endParaRPr>
          </a:p>
        </p:txBody>
      </p:sp>
      <p:sp>
        <p:nvSpPr>
          <p:cNvPr id="7" name="矩形 6"/>
          <p:cNvSpPr/>
          <p:nvPr/>
        </p:nvSpPr>
        <p:spPr>
          <a:xfrm>
            <a:off x="7704348" y="888476"/>
            <a:ext cx="1005403" cy="584775"/>
          </a:xfrm>
          <a:prstGeom prst="rect">
            <a:avLst/>
          </a:prstGeom>
          <a:noFill/>
        </p:spPr>
        <p:txBody>
          <a:bodyPr wrap="none" lIns="91440" tIns="45720" rIns="91440" bIns="45720">
            <a:spAutoFit/>
          </a:bodyPr>
          <a:lstStyle/>
          <a:p>
            <a:pPr algn="ctr"/>
            <a:r>
              <a:rPr lang="zh-CN" altLang="en-US" sz="3200">
                <a:ln w="0"/>
                <a:solidFill>
                  <a:schemeClr val="accent1">
                    <a:lumMod val="60000"/>
                    <a:lumOff val="40000"/>
                  </a:schemeClr>
                </a:solidFill>
                <a:effectLst>
                  <a:outerShdw blurRad="38100" dist="19050" dir="2700000" algn="tl" rotWithShape="0">
                    <a:schemeClr val="dk1">
                      <a:alpha val="40000"/>
                    </a:schemeClr>
                  </a:outerShdw>
                </a:effectLst>
                <a:hlinkClick r:id="rId7" action="ppaction://hlinkfile"/>
              </a:rPr>
              <a:t>检验</a:t>
            </a:r>
            <a:endParaRPr lang="zh-CN" altLang="en-US" sz="3200" b="0" cap="none" spc="0">
              <a:ln w="0"/>
              <a:solidFill>
                <a:schemeClr val="accent1">
                  <a:lumMod val="60000"/>
                  <a:lumOff val="40000"/>
                </a:schemeClr>
              </a:solidFill>
              <a:effectLst>
                <a:outerShdw blurRad="38100" dist="19050" dir="2700000" algn="tl" rotWithShape="0">
                  <a:schemeClr val="dk1">
                    <a:alpha val="40000"/>
                  </a:schemeClr>
                </a:outerShdw>
              </a:effectLst>
            </a:endParaRPr>
          </a:p>
        </p:txBody>
      </p:sp>
      <p:sp>
        <p:nvSpPr>
          <p:cNvPr id="10" name="文本框 9"/>
          <p:cNvSpPr txBox="1"/>
          <p:nvPr/>
        </p:nvSpPr>
        <p:spPr>
          <a:xfrm>
            <a:off x="72336" y="5931275"/>
            <a:ext cx="8824151" cy="830997"/>
          </a:xfrm>
          <a:prstGeom prst="rect">
            <a:avLst/>
          </a:prstGeom>
          <a:noFill/>
        </p:spPr>
        <p:txBody>
          <a:bodyPr wrap="square" rtlCol="0">
            <a:spAutoFit/>
          </a:bodyPr>
          <a:lstStyle/>
          <a:p>
            <a:r>
              <a:rPr lang="zh-CN" altLang="en-US" sz="2400" b="1" smtClean="0">
                <a:solidFill>
                  <a:srgbClr val="FF0000"/>
                </a:solidFill>
              </a:rPr>
              <a:t>可选试剂：酸性高锰酸钾溶液、溴的四氯化碳溶液、</a:t>
            </a:r>
            <a:endParaRPr lang="en-US" altLang="zh-CN" sz="2400" b="1" smtClean="0">
              <a:solidFill>
                <a:srgbClr val="FF0000"/>
              </a:solidFill>
            </a:endParaRPr>
          </a:p>
          <a:p>
            <a:r>
              <a:rPr lang="en-US" altLang="zh-CN" sz="2400" b="1">
                <a:solidFill>
                  <a:srgbClr val="FF0000"/>
                </a:solidFill>
              </a:rPr>
              <a:t> </a:t>
            </a:r>
            <a:r>
              <a:rPr lang="en-US" altLang="zh-CN" sz="2400" b="1" smtClean="0">
                <a:solidFill>
                  <a:srgbClr val="FF0000"/>
                </a:solidFill>
              </a:rPr>
              <a:t>                 </a:t>
            </a:r>
            <a:r>
              <a:rPr lang="zh-CN" altLang="en-US" sz="2400" b="1" smtClean="0">
                <a:solidFill>
                  <a:srgbClr val="FF0000"/>
                </a:solidFill>
              </a:rPr>
              <a:t>稀硝酸、硝酸银溶液；</a:t>
            </a:r>
            <a:endParaRPr lang="zh-CN" altLang="en-US" sz="2400" b="1">
              <a:solidFill>
                <a:srgbClr val="FF0000"/>
              </a:solidFill>
            </a:endParaRPr>
          </a:p>
        </p:txBody>
      </p:sp>
      <p:sp>
        <p:nvSpPr>
          <p:cNvPr id="6" name="文本框 5"/>
          <p:cNvSpPr txBox="1"/>
          <p:nvPr/>
        </p:nvSpPr>
        <p:spPr>
          <a:xfrm>
            <a:off x="5508104" y="2463634"/>
            <a:ext cx="3850028" cy="461665"/>
          </a:xfrm>
          <a:prstGeom prst="rect">
            <a:avLst/>
          </a:prstGeom>
          <a:noFill/>
        </p:spPr>
        <p:txBody>
          <a:bodyPr wrap="square" rtlCol="0">
            <a:spAutoFit/>
          </a:bodyPr>
          <a:lstStyle/>
          <a:p>
            <a:r>
              <a:rPr lang="zh-CN" altLang="en-US" sz="2400" b="1" smtClean="0">
                <a:solidFill>
                  <a:srgbClr val="FF0000"/>
                </a:solidFill>
              </a:rPr>
              <a:t>提醒：溴乙烷是非电解质</a:t>
            </a:r>
            <a:endParaRPr lang="zh-CN" altLang="en-US" sz="2400" b="1">
              <a:solidFill>
                <a:srgbClr val="FF0000"/>
              </a:solidFill>
            </a:endParaRPr>
          </a:p>
        </p:txBody>
      </p:sp>
    </p:spTree>
    <p:extLst>
      <p:ext uri="{BB962C8B-B14F-4D97-AF65-F5344CB8AC3E}">
        <p14:creationId xmlns:p14="http://schemas.microsoft.com/office/powerpoint/2010/main" val="4210710394"/>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8828" y="859715"/>
            <a:ext cx="9152828" cy="5871251"/>
          </a:xfrm>
          <a:prstGeom prst="rect">
            <a:avLst/>
          </a:prstGeom>
        </p:spPr>
      </p:pic>
      <p:sp>
        <p:nvSpPr>
          <p:cNvPr id="4" name="Text Box 32"/>
          <p:cNvSpPr txBox="1">
            <a:spLocks noChangeArrowheads="1"/>
          </p:cNvSpPr>
          <p:nvPr/>
        </p:nvSpPr>
        <p:spPr bwMode="auto">
          <a:xfrm>
            <a:off x="2910849" y="1708019"/>
            <a:ext cx="28092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smtClean="0">
                <a:latin typeface="Times New Roman" panose="02020603050405020304" pitchFamily="18" charset="0"/>
              </a:rPr>
              <a:t>CH</a:t>
            </a:r>
            <a:r>
              <a:rPr kumimoji="1" lang="en-US" altLang="zh-CN" sz="2400" b="1" baseline="-25000" smtClean="0">
                <a:latin typeface="Times New Roman" panose="02020603050405020304" pitchFamily="18" charset="0"/>
              </a:rPr>
              <a:t>3</a:t>
            </a:r>
            <a:r>
              <a:rPr kumimoji="1" lang="en-US" altLang="zh-CN" sz="2400" b="1" smtClean="0">
                <a:latin typeface="Times New Roman" panose="02020603050405020304" pitchFamily="18" charset="0"/>
              </a:rPr>
              <a:t>CH</a:t>
            </a:r>
            <a:r>
              <a:rPr kumimoji="1" lang="en-US" altLang="zh-CN" sz="2400" b="1" baseline="-25000" smtClean="0">
                <a:latin typeface="Times New Roman" panose="02020603050405020304" pitchFamily="18" charset="0"/>
              </a:rPr>
              <a:t>2</a:t>
            </a:r>
            <a:r>
              <a:rPr kumimoji="1" lang="en-US" altLang="zh-CN" sz="2400" b="1" smtClean="0">
                <a:latin typeface="Times New Roman" panose="02020603050405020304" pitchFamily="18" charset="0"/>
              </a:rPr>
              <a:t>Br</a:t>
            </a:r>
            <a:endParaRPr kumimoji="1" lang="en-US" altLang="zh-CN" sz="2400" b="1">
              <a:latin typeface="Times New Roman" panose="02020603050405020304" pitchFamily="18" charset="0"/>
            </a:endParaRPr>
          </a:p>
        </p:txBody>
      </p:sp>
      <p:sp>
        <p:nvSpPr>
          <p:cNvPr id="5" name="Text Box 32"/>
          <p:cNvSpPr txBox="1">
            <a:spLocks noChangeArrowheads="1"/>
          </p:cNvSpPr>
          <p:nvPr/>
        </p:nvSpPr>
        <p:spPr bwMode="auto">
          <a:xfrm>
            <a:off x="5953042" y="1697021"/>
            <a:ext cx="28092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smtClean="0">
                <a:latin typeface="Times New Roman" panose="02020603050405020304" pitchFamily="18" charset="0"/>
              </a:rPr>
              <a:t>CH</a:t>
            </a:r>
            <a:r>
              <a:rPr kumimoji="1" lang="en-US" altLang="zh-CN" sz="2400" b="1" baseline="-25000" smtClean="0">
                <a:latin typeface="Times New Roman" panose="02020603050405020304" pitchFamily="18" charset="0"/>
              </a:rPr>
              <a:t>3</a:t>
            </a:r>
            <a:r>
              <a:rPr kumimoji="1" lang="en-US" altLang="zh-CN" sz="2400" b="1" smtClean="0">
                <a:latin typeface="Times New Roman" panose="02020603050405020304" pitchFamily="18" charset="0"/>
              </a:rPr>
              <a:t>CH</a:t>
            </a:r>
            <a:r>
              <a:rPr kumimoji="1" lang="en-US" altLang="zh-CN" sz="2400" b="1" baseline="-25000" smtClean="0">
                <a:latin typeface="Times New Roman" panose="02020603050405020304" pitchFamily="18" charset="0"/>
              </a:rPr>
              <a:t>2</a:t>
            </a:r>
            <a:r>
              <a:rPr kumimoji="1" lang="en-US" altLang="zh-CN" sz="2400" b="1" smtClean="0">
                <a:latin typeface="Times New Roman" panose="02020603050405020304" pitchFamily="18" charset="0"/>
              </a:rPr>
              <a:t>Br</a:t>
            </a:r>
            <a:endParaRPr kumimoji="1" lang="en-US" altLang="zh-CN" sz="2400" b="1">
              <a:latin typeface="Times New Roman" panose="02020603050405020304" pitchFamily="18" charset="0"/>
            </a:endParaRPr>
          </a:p>
        </p:txBody>
      </p:sp>
      <p:sp>
        <p:nvSpPr>
          <p:cNvPr id="6" name="Text Box 37"/>
          <p:cNvSpPr txBox="1">
            <a:spLocks noChangeArrowheads="1"/>
          </p:cNvSpPr>
          <p:nvPr/>
        </p:nvSpPr>
        <p:spPr bwMode="auto">
          <a:xfrm>
            <a:off x="2512438" y="2503384"/>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CH</a:t>
            </a:r>
            <a:r>
              <a:rPr kumimoji="1" lang="en-US" altLang="zh-CN" sz="2400" b="1" baseline="-25000">
                <a:latin typeface="Times New Roman" panose="02020603050405020304" pitchFamily="18" charset="0"/>
              </a:rPr>
              <a:t>3</a:t>
            </a:r>
            <a:r>
              <a:rPr kumimoji="1" lang="en-US" altLang="zh-CN" sz="2400" b="1">
                <a:latin typeface="Times New Roman" panose="02020603050405020304" pitchFamily="18" charset="0"/>
              </a:rPr>
              <a:t>CH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OH</a:t>
            </a:r>
            <a:r>
              <a:rPr kumimoji="1" lang="zh-CN" altLang="en-US" sz="2400" b="1">
                <a:latin typeface="Times New Roman" panose="02020603050405020304" pitchFamily="18" charset="0"/>
              </a:rPr>
              <a:t>、</a:t>
            </a:r>
            <a:r>
              <a:rPr kumimoji="1" lang="en-US" altLang="zh-CN" sz="2400" b="1">
                <a:latin typeface="Times New Roman" panose="02020603050405020304" pitchFamily="18" charset="0"/>
              </a:rPr>
              <a:t>NaBr</a:t>
            </a:r>
          </a:p>
        </p:txBody>
      </p:sp>
      <p:sp>
        <p:nvSpPr>
          <p:cNvPr id="7" name="Text Box 38"/>
          <p:cNvSpPr txBox="1">
            <a:spLocks noChangeArrowheads="1"/>
          </p:cNvSpPr>
          <p:nvPr/>
        </p:nvSpPr>
        <p:spPr bwMode="auto">
          <a:xfrm>
            <a:off x="5723828" y="2522556"/>
            <a:ext cx="3429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CH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=CH</a:t>
            </a:r>
            <a:r>
              <a:rPr kumimoji="1" lang="en-US" altLang="zh-CN" sz="2400" b="1" baseline="-25000">
                <a:latin typeface="Times New Roman" panose="02020603050405020304" pitchFamily="18" charset="0"/>
              </a:rPr>
              <a:t>2</a:t>
            </a:r>
            <a:r>
              <a:rPr kumimoji="1" lang="zh-CN" altLang="en-US" sz="2400" b="1">
                <a:latin typeface="Times New Roman" panose="02020603050405020304" pitchFamily="18" charset="0"/>
              </a:rPr>
              <a:t>、</a:t>
            </a:r>
            <a:r>
              <a:rPr kumimoji="1" lang="en-US" altLang="zh-CN" sz="2400" b="1">
                <a:latin typeface="Times New Roman" panose="02020603050405020304" pitchFamily="18" charset="0"/>
              </a:rPr>
              <a:t>NaBr</a:t>
            </a:r>
            <a:r>
              <a:rPr kumimoji="1" lang="zh-CN" altLang="en-US" sz="2400" b="1">
                <a:latin typeface="Times New Roman" panose="02020603050405020304" pitchFamily="18" charset="0"/>
              </a:rPr>
              <a:t>、</a:t>
            </a:r>
            <a:r>
              <a:rPr kumimoji="1" lang="en-US" altLang="zh-CN" sz="2400" b="1">
                <a:latin typeface="Times New Roman" panose="02020603050405020304" pitchFamily="18" charset="0"/>
              </a:rPr>
              <a:t>H</a:t>
            </a:r>
            <a:r>
              <a:rPr kumimoji="1" lang="en-US" altLang="zh-CN" sz="2400" b="1" baseline="-25000">
                <a:latin typeface="Times New Roman" panose="02020603050405020304" pitchFamily="18" charset="0"/>
              </a:rPr>
              <a:t>2</a:t>
            </a:r>
            <a:r>
              <a:rPr kumimoji="1" lang="en-US" altLang="zh-CN" sz="2400" b="1">
                <a:latin typeface="Times New Roman" panose="02020603050405020304" pitchFamily="18" charset="0"/>
              </a:rPr>
              <a:t>O</a:t>
            </a:r>
          </a:p>
        </p:txBody>
      </p:sp>
      <p:sp>
        <p:nvSpPr>
          <p:cNvPr id="8" name="Text Box 35"/>
          <p:cNvSpPr txBox="1">
            <a:spLocks noChangeArrowheads="1"/>
          </p:cNvSpPr>
          <p:nvPr/>
        </p:nvSpPr>
        <p:spPr bwMode="auto">
          <a:xfrm>
            <a:off x="2523795" y="3616067"/>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NaOH</a:t>
            </a:r>
            <a:r>
              <a:rPr kumimoji="1" lang="zh-CN" altLang="en-US" sz="2400" b="1">
                <a:latin typeface="Times New Roman" panose="02020603050405020304" pitchFamily="18" charset="0"/>
              </a:rPr>
              <a:t>水溶液，加热</a:t>
            </a:r>
          </a:p>
        </p:txBody>
      </p:sp>
      <p:sp>
        <p:nvSpPr>
          <p:cNvPr id="9" name="Text Box 36"/>
          <p:cNvSpPr txBox="1">
            <a:spLocks noChangeArrowheads="1"/>
          </p:cNvSpPr>
          <p:nvPr/>
        </p:nvSpPr>
        <p:spPr bwMode="auto">
          <a:xfrm>
            <a:off x="5752173" y="3561231"/>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NaOH</a:t>
            </a:r>
            <a:r>
              <a:rPr kumimoji="1" lang="zh-CN" altLang="en-US" sz="2400" b="1">
                <a:latin typeface="Times New Roman" panose="02020603050405020304" pitchFamily="18" charset="0"/>
              </a:rPr>
              <a:t>醇溶液，加热</a:t>
            </a:r>
          </a:p>
        </p:txBody>
      </p:sp>
      <p:sp>
        <p:nvSpPr>
          <p:cNvPr id="10" name="Text Box 39"/>
          <p:cNvSpPr txBox="1">
            <a:spLocks noChangeArrowheads="1"/>
          </p:cNvSpPr>
          <p:nvPr/>
        </p:nvSpPr>
        <p:spPr bwMode="auto">
          <a:xfrm>
            <a:off x="2494781" y="5883294"/>
            <a:ext cx="624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latin typeface="Times New Roman" panose="02020603050405020304" pitchFamily="18" charset="0"/>
              </a:rPr>
              <a:t>溴乙烷在不同的条件下发生不同类型的反应</a:t>
            </a:r>
          </a:p>
        </p:txBody>
      </p:sp>
      <p:sp>
        <p:nvSpPr>
          <p:cNvPr id="11" name="Text Box 35"/>
          <p:cNvSpPr txBox="1">
            <a:spLocks noChangeArrowheads="1"/>
          </p:cNvSpPr>
          <p:nvPr/>
        </p:nvSpPr>
        <p:spPr bwMode="auto">
          <a:xfrm>
            <a:off x="2653212" y="4167686"/>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smtClean="0">
                <a:latin typeface="Times New Roman" panose="02020603050405020304" pitchFamily="18" charset="0"/>
              </a:rPr>
              <a:t>C-Br</a:t>
            </a:r>
            <a:endParaRPr kumimoji="1" lang="zh-CN" altLang="en-US" sz="2400" b="1">
              <a:latin typeface="Times New Roman" panose="02020603050405020304" pitchFamily="18" charset="0"/>
            </a:endParaRPr>
          </a:p>
        </p:txBody>
      </p:sp>
      <p:sp>
        <p:nvSpPr>
          <p:cNvPr id="12" name="Text Box 35"/>
          <p:cNvSpPr txBox="1">
            <a:spLocks noChangeArrowheads="1"/>
          </p:cNvSpPr>
          <p:nvPr/>
        </p:nvSpPr>
        <p:spPr bwMode="auto">
          <a:xfrm>
            <a:off x="5953042" y="423425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smtClean="0">
                <a:latin typeface="Times New Roman" panose="02020603050405020304" pitchFamily="18" charset="0"/>
              </a:rPr>
              <a:t>C-Br,    </a:t>
            </a:r>
            <a:r>
              <a:rPr kumimoji="1" lang="zh-CN" altLang="en-US" sz="2400" b="1" smtClean="0">
                <a:latin typeface="Times New Roman" panose="02020603050405020304" pitchFamily="18" charset="0"/>
              </a:rPr>
              <a:t>邻碳</a:t>
            </a:r>
            <a:r>
              <a:rPr kumimoji="1" lang="en-US" altLang="zh-CN" sz="2400" b="1" smtClean="0">
                <a:latin typeface="Times New Roman" panose="02020603050405020304" pitchFamily="18" charset="0"/>
              </a:rPr>
              <a:t>C-H</a:t>
            </a:r>
            <a:endParaRPr kumimoji="1" lang="zh-CN" altLang="en-US" sz="2400" b="1">
              <a:latin typeface="Times New Roman" panose="02020603050405020304" pitchFamily="18" charset="0"/>
            </a:endParaRPr>
          </a:p>
        </p:txBody>
      </p:sp>
      <p:sp>
        <p:nvSpPr>
          <p:cNvPr id="13" name="Text Box 35"/>
          <p:cNvSpPr txBox="1">
            <a:spLocks noChangeArrowheads="1"/>
          </p:cNvSpPr>
          <p:nvPr/>
        </p:nvSpPr>
        <p:spPr bwMode="auto">
          <a:xfrm>
            <a:off x="2484508" y="491119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latin typeface="Times New Roman" panose="02020603050405020304" pitchFamily="18" charset="0"/>
              </a:rPr>
              <a:t>取代反应</a:t>
            </a:r>
          </a:p>
        </p:txBody>
      </p:sp>
      <p:sp>
        <p:nvSpPr>
          <p:cNvPr id="14" name="Text Box 35"/>
          <p:cNvSpPr txBox="1">
            <a:spLocks noChangeArrowheads="1"/>
          </p:cNvSpPr>
          <p:nvPr/>
        </p:nvSpPr>
        <p:spPr bwMode="auto">
          <a:xfrm>
            <a:off x="5752173" y="4878714"/>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smtClean="0">
                <a:latin typeface="Times New Roman" panose="02020603050405020304" pitchFamily="18" charset="0"/>
              </a:rPr>
              <a:t>消去反应</a:t>
            </a:r>
            <a:endParaRPr kumimoji="1" lang="zh-CN" altLang="en-US" sz="2400" b="1">
              <a:latin typeface="Times New Roman" panose="02020603050405020304" pitchFamily="18" charset="0"/>
            </a:endParaRPr>
          </a:p>
        </p:txBody>
      </p:sp>
      <p:sp>
        <p:nvSpPr>
          <p:cNvPr id="15" name="Text Box 2"/>
          <p:cNvSpPr txBox="1">
            <a:spLocks noChangeArrowheads="1"/>
          </p:cNvSpPr>
          <p:nvPr/>
        </p:nvSpPr>
        <p:spPr bwMode="auto">
          <a:xfrm>
            <a:off x="2987824" y="218365"/>
            <a:ext cx="3671888" cy="6413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solidFill>
                  <a:srgbClr val="0000FF"/>
                </a:solidFill>
                <a:ea typeface="华文行楷" panose="02010800040101010101" pitchFamily="2" charset="-122"/>
              </a:rPr>
              <a:t>思考与交流：</a:t>
            </a:r>
          </a:p>
        </p:txBody>
      </p:sp>
    </p:spTree>
    <p:extLst>
      <p:ext uri="{BB962C8B-B14F-4D97-AF65-F5344CB8AC3E}">
        <p14:creationId xmlns:p14="http://schemas.microsoft.com/office/powerpoint/2010/main" val="20356551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ssolv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ssolv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dissolv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dissolv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dissolve">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ssolve">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5" grpId="0" autoUpdateAnimBg="0"/>
      <p:bldP spid="6" grpId="0" autoUpdateAnimBg="0"/>
      <p:bldP spid="7" grpId="0" autoUpdateAnimBg="0"/>
      <p:bldP spid="8" grpId="0" autoUpdateAnimBg="0"/>
      <p:bldP spid="9" grpId="0" autoUpdateAnimBg="0"/>
      <p:bldP spid="10" grpId="0" autoUpdateAnimBg="0"/>
      <p:bldP spid="11" grpId="0" autoUpdateAnimBg="0"/>
      <p:bldP spid="12" grpId="0" autoUpdateAnimBg="0"/>
      <p:bldP spid="13" grpId="0" autoUpdateAnimBg="0"/>
      <p:bldP spid="1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Text Box 28"/>
          <p:cNvSpPr txBox="1">
            <a:spLocks noChangeArrowheads="1"/>
          </p:cNvSpPr>
          <p:nvPr/>
        </p:nvSpPr>
        <p:spPr bwMode="auto">
          <a:xfrm>
            <a:off x="431540" y="1304764"/>
            <a:ext cx="255474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4000" smtClean="0">
                <a:solidFill>
                  <a:srgbClr val="FF6600"/>
                </a:solidFill>
                <a:latin typeface="Times New Roman" panose="02020603050405020304" pitchFamily="18" charset="0"/>
                <a:ea typeface="华文中宋" panose="02010600040101010101" pitchFamily="2" charset="-122"/>
                <a:cs typeface="Times New Roman" panose="02020603050405020304" pitchFamily="18" charset="0"/>
              </a:rPr>
              <a:t>消去反应 </a:t>
            </a:r>
            <a:endParaRPr kumimoji="1" lang="zh-CN" altLang="en-US" sz="4000" b="1">
              <a:solidFill>
                <a:srgbClr val="FF6600"/>
              </a:solidFill>
              <a:ea typeface="楷体_GB2312" pitchFamily="49" charset="-122"/>
              <a:cs typeface="Times New Roman" panose="02020603050405020304" pitchFamily="18" charset="0"/>
            </a:endParaRPr>
          </a:p>
        </p:txBody>
      </p:sp>
      <p:sp>
        <p:nvSpPr>
          <p:cNvPr id="24" name="Text Box 16"/>
          <p:cNvSpPr txBox="1">
            <a:spLocks noChangeArrowheads="1"/>
          </p:cNvSpPr>
          <p:nvPr/>
        </p:nvSpPr>
        <p:spPr bwMode="auto">
          <a:xfrm>
            <a:off x="431540" y="2636912"/>
            <a:ext cx="828092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zh-CN" sz="2800"/>
              <a:t>在一定条件下从一个有机化合物分子中脱去一个或几个小分子生成不饱和化合物（含双键或三键）的反应。</a:t>
            </a:r>
            <a:endParaRPr lang="zh-CN" altLang="en-US" sz="2800">
              <a:solidFill>
                <a:srgbClr val="336699"/>
              </a:solidFill>
              <a:latin typeface="华文中宋" panose="02010600040101010101" pitchFamily="2" charset="-122"/>
              <a:ea typeface="华文中宋" panose="02010600040101010101" pitchFamily="2" charset="-122"/>
              <a:cs typeface="Times New Roman" panose="02020603050405020304"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additive="base">
                                        <p:cTn id="7" dur="500" fill="hold"/>
                                        <p:tgtEl>
                                          <p:spTgt spid="17414"/>
                                        </p:tgtEl>
                                        <p:attrNameLst>
                                          <p:attrName>ppt_x</p:attrName>
                                        </p:attrNameLst>
                                      </p:cBhvr>
                                      <p:tavLst>
                                        <p:tav tm="0">
                                          <p:val>
                                            <p:strVal val="#ppt_x"/>
                                          </p:val>
                                        </p:tav>
                                        <p:tav tm="100000">
                                          <p:val>
                                            <p:strVal val="#ppt_x"/>
                                          </p:val>
                                        </p:tav>
                                      </p:tavLst>
                                    </p:anim>
                                    <p:anim calcmode="lin" valueType="num">
                                      <p:cBhvr additive="base">
                                        <p:cTn id="8"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6"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Horizont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709953" y="0"/>
            <a:ext cx="3724097"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进阶    练习</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graphicFrame>
        <p:nvGraphicFramePr>
          <p:cNvPr id="4" name="表格 3"/>
          <p:cNvGraphicFramePr>
            <a:graphicFrameLocks noGrp="1"/>
          </p:cNvGraphicFramePr>
          <p:nvPr>
            <p:extLst>
              <p:ext uri="{D42A27DB-BD31-4B8C-83A1-F6EECF244321}">
                <p14:modId xmlns:p14="http://schemas.microsoft.com/office/powerpoint/2010/main" val="1056159314"/>
              </p:ext>
            </p:extLst>
          </p:nvPr>
        </p:nvGraphicFramePr>
        <p:xfrm>
          <a:off x="0" y="923330"/>
          <a:ext cx="9144000" cy="5566011"/>
        </p:xfrm>
        <a:graphic>
          <a:graphicData uri="http://schemas.openxmlformats.org/drawingml/2006/table">
            <a:tbl>
              <a:tblPr firstRow="1" bandRow="1">
                <a:tableStyleId>{5C22544A-7EE6-4342-B048-85BDC9FD1C3A}</a:tableStyleId>
              </a:tblPr>
              <a:tblGrid>
                <a:gridCol w="2447764"/>
                <a:gridCol w="3648236"/>
                <a:gridCol w="3048000"/>
              </a:tblGrid>
              <a:tr h="1447898">
                <a:tc>
                  <a:txBody>
                    <a:bodyPr/>
                    <a:lstStyle/>
                    <a:p>
                      <a:r>
                        <a:rPr lang="zh-CN" altLang="en-US" sz="3200" smtClean="0"/>
                        <a:t>卤代烃</a:t>
                      </a:r>
                      <a:endParaRPr lang="zh-CN" altLang="en-US" sz="3200"/>
                    </a:p>
                  </a:txBody>
                  <a:tcPr/>
                </a:tc>
                <a:tc>
                  <a:txBody>
                    <a:bodyPr/>
                    <a:lstStyle/>
                    <a:p>
                      <a:r>
                        <a:rPr lang="en-US" altLang="zh-CN" sz="3200" smtClean="0"/>
                        <a:t>NaOH/H</a:t>
                      </a:r>
                      <a:r>
                        <a:rPr lang="en-US" altLang="zh-CN" sz="3200" baseline="-25000" smtClean="0"/>
                        <a:t>2</a:t>
                      </a:r>
                      <a:r>
                        <a:rPr lang="en-US" altLang="zh-CN" sz="3200" smtClean="0"/>
                        <a:t>O</a:t>
                      </a:r>
                      <a:r>
                        <a:rPr lang="zh-CN" altLang="en-US" sz="3200" smtClean="0"/>
                        <a:t>溶液，加热</a:t>
                      </a:r>
                      <a:endParaRPr lang="zh-CN" altLang="en-US" sz="3200"/>
                    </a:p>
                  </a:txBody>
                  <a:tcPr/>
                </a:tc>
                <a:tc>
                  <a:txBody>
                    <a:bodyPr/>
                    <a:lstStyle/>
                    <a:p>
                      <a:r>
                        <a:rPr lang="en-US" altLang="zh-CN" sz="3200" smtClean="0"/>
                        <a:t>NaOH/</a:t>
                      </a:r>
                      <a:r>
                        <a:rPr lang="zh-CN" altLang="en-US" sz="3200" smtClean="0"/>
                        <a:t>乙醇溶液，加热</a:t>
                      </a:r>
                      <a:endParaRPr lang="zh-CN" altLang="en-US" sz="3200"/>
                    </a:p>
                  </a:txBody>
                  <a:tcPr/>
                </a:tc>
              </a:tr>
              <a:tr h="1063475">
                <a:tc>
                  <a:txBody>
                    <a:bodyPr/>
                    <a:lstStyle/>
                    <a:p>
                      <a:r>
                        <a:rPr lang="en-US" altLang="zh-CN" sz="3200" kern="100" smtClean="0">
                          <a:latin typeface="Times New Roman" panose="02020603050405020304" pitchFamily="18" charset="0"/>
                        </a:rPr>
                        <a:t>2</a:t>
                      </a:r>
                      <a:r>
                        <a:rPr lang="zh-CN" altLang="zh-CN" sz="3200" kern="100" smtClean="0">
                          <a:latin typeface="Times New Roman" panose="02020603050405020304" pitchFamily="18" charset="0"/>
                        </a:rPr>
                        <a:t>－溴丙烷</a:t>
                      </a:r>
                      <a:endParaRPr lang="zh-CN" altLang="en-US" sz="3200"/>
                    </a:p>
                  </a:txBody>
                  <a:tcPr/>
                </a:tc>
                <a:tc>
                  <a:txBody>
                    <a:bodyPr/>
                    <a:lstStyle/>
                    <a:p>
                      <a:endParaRPr lang="zh-CN" altLang="en-US" sz="3200"/>
                    </a:p>
                  </a:txBody>
                  <a:tcPr/>
                </a:tc>
                <a:tc>
                  <a:txBody>
                    <a:bodyPr/>
                    <a:lstStyle/>
                    <a:p>
                      <a:endParaRPr lang="zh-CN" altLang="en-US" sz="3200"/>
                    </a:p>
                  </a:txBody>
                  <a:tcPr/>
                </a:tc>
              </a:tr>
              <a:tr h="905078">
                <a:tc>
                  <a:txBody>
                    <a:bodyPr/>
                    <a:lstStyle/>
                    <a:p>
                      <a:r>
                        <a:rPr lang="en-US" altLang="zh-CN" sz="3200" smtClean="0"/>
                        <a:t>2</a:t>
                      </a:r>
                      <a:r>
                        <a:rPr lang="zh-CN" altLang="en-US" sz="3200" smtClean="0"/>
                        <a:t>－溴丁烷</a:t>
                      </a:r>
                      <a:endParaRPr lang="zh-CN" altLang="en-US" sz="3200"/>
                    </a:p>
                  </a:txBody>
                  <a:tcPr/>
                </a:tc>
                <a:tc>
                  <a:txBody>
                    <a:bodyPr/>
                    <a:lstStyle/>
                    <a:p>
                      <a:endParaRPr lang="zh-CN" altLang="en-US" sz="3200"/>
                    </a:p>
                  </a:txBody>
                  <a:tcPr/>
                </a:tc>
                <a:tc>
                  <a:txBody>
                    <a:bodyPr/>
                    <a:lstStyle/>
                    <a:p>
                      <a:endParaRPr lang="zh-CN" altLang="en-US" sz="3200"/>
                    </a:p>
                  </a:txBody>
                  <a:tcPr/>
                </a:tc>
              </a:tr>
              <a:tr h="867366">
                <a:tc>
                  <a:txBody>
                    <a:bodyPr/>
                    <a:lstStyle/>
                    <a:p>
                      <a:r>
                        <a:rPr lang="zh-CN" altLang="en-US" sz="3200" smtClean="0"/>
                        <a:t>一溴甲烷</a:t>
                      </a:r>
                      <a:endParaRPr lang="zh-CN" altLang="en-US" sz="3200"/>
                    </a:p>
                  </a:txBody>
                  <a:tcPr/>
                </a:tc>
                <a:tc>
                  <a:txBody>
                    <a:bodyPr/>
                    <a:lstStyle/>
                    <a:p>
                      <a:endParaRPr lang="zh-CN" altLang="en-US" sz="3200"/>
                    </a:p>
                  </a:txBody>
                  <a:tcPr/>
                </a:tc>
                <a:tc>
                  <a:txBody>
                    <a:bodyPr/>
                    <a:lstStyle/>
                    <a:p>
                      <a:endParaRPr lang="zh-CN" altLang="en-US" sz="3200"/>
                    </a:p>
                  </a:txBody>
                  <a:tcPr/>
                </a:tc>
              </a:tr>
              <a:tr h="1282194">
                <a:tc>
                  <a:txBody>
                    <a:bodyPr/>
                    <a:lstStyle/>
                    <a:p>
                      <a:r>
                        <a:rPr lang="en-US" altLang="zh-CN" sz="3200" smtClean="0"/>
                        <a:t>2</a:t>
                      </a:r>
                      <a:r>
                        <a:rPr lang="zh-CN" altLang="en-US" sz="3200" smtClean="0"/>
                        <a:t>，</a:t>
                      </a:r>
                      <a:r>
                        <a:rPr lang="en-US" altLang="zh-CN" sz="3200" smtClean="0"/>
                        <a:t>2-</a:t>
                      </a:r>
                      <a:r>
                        <a:rPr lang="zh-CN" altLang="en-US" sz="3200" smtClean="0"/>
                        <a:t>二甲基</a:t>
                      </a:r>
                      <a:r>
                        <a:rPr lang="en-US" altLang="zh-CN" sz="3200" smtClean="0"/>
                        <a:t>-1-</a:t>
                      </a:r>
                      <a:r>
                        <a:rPr lang="zh-CN" altLang="en-US" sz="3200" smtClean="0"/>
                        <a:t>氯丙烷</a:t>
                      </a:r>
                      <a:endParaRPr lang="zh-CN" altLang="en-US" sz="3200"/>
                    </a:p>
                  </a:txBody>
                  <a:tcPr/>
                </a:tc>
                <a:tc>
                  <a:txBody>
                    <a:bodyPr/>
                    <a:lstStyle/>
                    <a:p>
                      <a:endParaRPr lang="zh-CN" altLang="en-US" sz="3200"/>
                    </a:p>
                  </a:txBody>
                  <a:tcPr/>
                </a:tc>
                <a:tc>
                  <a:txBody>
                    <a:bodyPr/>
                    <a:lstStyle/>
                    <a:p>
                      <a:endParaRPr lang="zh-CN" altLang="en-US" sz="3200"/>
                    </a:p>
                  </a:txBody>
                  <a:tcPr/>
                </a:tc>
              </a:tr>
            </a:tbl>
          </a:graphicData>
        </a:graphic>
      </p:graphicFrame>
    </p:spTree>
    <p:extLst>
      <p:ext uri="{BB962C8B-B14F-4D97-AF65-F5344CB8AC3E}">
        <p14:creationId xmlns:p14="http://schemas.microsoft.com/office/powerpoint/2010/main" val="3386645451"/>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17329954"/>
              </p:ext>
            </p:extLst>
          </p:nvPr>
        </p:nvGraphicFramePr>
        <p:xfrm>
          <a:off x="0" y="923330"/>
          <a:ext cx="9144000" cy="3738597"/>
        </p:xfrm>
        <a:graphic>
          <a:graphicData uri="http://schemas.openxmlformats.org/drawingml/2006/table">
            <a:tbl>
              <a:tblPr firstRow="1" bandRow="1">
                <a:tableStyleId>{5C22544A-7EE6-4342-B048-85BDC9FD1C3A}</a:tableStyleId>
              </a:tblPr>
              <a:tblGrid>
                <a:gridCol w="3023828"/>
                <a:gridCol w="3072172"/>
                <a:gridCol w="3048000"/>
              </a:tblGrid>
              <a:tr h="1382337">
                <a:tc>
                  <a:txBody>
                    <a:bodyPr/>
                    <a:lstStyle/>
                    <a:p>
                      <a:r>
                        <a:rPr lang="zh-CN" altLang="en-US" sz="3200" smtClean="0"/>
                        <a:t>卤代烃</a:t>
                      </a:r>
                      <a:endParaRPr lang="zh-CN" altLang="en-US" sz="3200"/>
                    </a:p>
                  </a:txBody>
                  <a:tcPr/>
                </a:tc>
                <a:tc>
                  <a:txBody>
                    <a:bodyPr/>
                    <a:lstStyle/>
                    <a:p>
                      <a:r>
                        <a:rPr lang="en-US" altLang="zh-CN" sz="3200" smtClean="0"/>
                        <a:t>NaOH/H</a:t>
                      </a:r>
                      <a:r>
                        <a:rPr lang="en-US" altLang="zh-CN" sz="3200" baseline="-25000" smtClean="0"/>
                        <a:t>2</a:t>
                      </a:r>
                      <a:r>
                        <a:rPr lang="en-US" altLang="zh-CN" sz="3200" smtClean="0"/>
                        <a:t>O</a:t>
                      </a:r>
                      <a:r>
                        <a:rPr lang="zh-CN" altLang="en-US" sz="3200" smtClean="0"/>
                        <a:t>溶液，加热</a:t>
                      </a:r>
                      <a:endParaRPr lang="zh-CN" altLang="en-US" sz="3200"/>
                    </a:p>
                  </a:txBody>
                  <a:tcPr/>
                </a:tc>
                <a:tc>
                  <a:txBody>
                    <a:bodyPr/>
                    <a:lstStyle/>
                    <a:p>
                      <a:r>
                        <a:rPr lang="en-US" altLang="zh-CN" sz="3200" smtClean="0"/>
                        <a:t>NaOH/</a:t>
                      </a:r>
                      <a:r>
                        <a:rPr lang="zh-CN" altLang="en-US" sz="3200" smtClean="0"/>
                        <a:t>乙醇溶液，加热</a:t>
                      </a:r>
                      <a:endParaRPr lang="zh-CN" altLang="en-US" sz="3200"/>
                    </a:p>
                  </a:txBody>
                  <a:tcPr/>
                </a:tc>
              </a:tr>
              <a:tr h="1555381">
                <a:tc>
                  <a:txBody>
                    <a:bodyPr/>
                    <a:lstStyle/>
                    <a:p>
                      <a:r>
                        <a:rPr lang="en-US" altLang="zh-CN" sz="3200" smtClean="0"/>
                        <a:t>1</a:t>
                      </a:r>
                      <a:r>
                        <a:rPr lang="zh-CN" altLang="en-US" sz="3200" smtClean="0"/>
                        <a:t>，</a:t>
                      </a:r>
                      <a:r>
                        <a:rPr lang="en-US" altLang="zh-CN" sz="3200" smtClean="0"/>
                        <a:t>3-</a:t>
                      </a:r>
                      <a:r>
                        <a:rPr lang="zh-CN" altLang="en-US" sz="3200" smtClean="0"/>
                        <a:t>二溴丙烷</a:t>
                      </a:r>
                      <a:endParaRPr lang="zh-CN" altLang="en-US" sz="3200"/>
                    </a:p>
                  </a:txBody>
                  <a:tcPr/>
                </a:tc>
                <a:tc>
                  <a:txBody>
                    <a:bodyPr/>
                    <a:lstStyle/>
                    <a:p>
                      <a:endParaRPr lang="zh-CN" altLang="en-US" sz="3200"/>
                    </a:p>
                  </a:txBody>
                  <a:tcPr/>
                </a:tc>
                <a:tc>
                  <a:txBody>
                    <a:bodyPr/>
                    <a:lstStyle/>
                    <a:p>
                      <a:r>
                        <a:rPr lang="zh-CN" altLang="en-US" sz="3200" smtClean="0"/>
                        <a:t>不要求</a:t>
                      </a:r>
                      <a:endParaRPr lang="zh-CN" altLang="en-US" sz="3200"/>
                    </a:p>
                  </a:txBody>
                  <a:tcPr/>
                </a:tc>
              </a:tr>
              <a:tr h="800879">
                <a:tc>
                  <a:txBody>
                    <a:bodyPr/>
                    <a:lstStyle/>
                    <a:p>
                      <a:r>
                        <a:rPr lang="en-US" altLang="zh-CN" sz="3200" smtClean="0"/>
                        <a:t>1</a:t>
                      </a:r>
                      <a:r>
                        <a:rPr lang="zh-CN" altLang="en-US" sz="3200" smtClean="0"/>
                        <a:t>，</a:t>
                      </a:r>
                      <a:r>
                        <a:rPr lang="en-US" altLang="zh-CN" sz="3200" smtClean="0"/>
                        <a:t>2-</a:t>
                      </a:r>
                      <a:r>
                        <a:rPr lang="zh-CN" altLang="en-US" sz="3200" smtClean="0"/>
                        <a:t>二溴乙烷</a:t>
                      </a:r>
                      <a:endParaRPr lang="zh-CN" altLang="en-US" sz="3200"/>
                    </a:p>
                  </a:txBody>
                  <a:tcPr/>
                </a:tc>
                <a:tc>
                  <a:txBody>
                    <a:bodyPr/>
                    <a:lstStyle/>
                    <a:p>
                      <a:endParaRPr lang="zh-CN" altLang="en-US" sz="3200"/>
                    </a:p>
                  </a:txBody>
                  <a:tcPr/>
                </a:tc>
                <a:tc>
                  <a:txBody>
                    <a:bodyPr/>
                    <a:lstStyle/>
                    <a:p>
                      <a:endParaRPr lang="zh-CN" altLang="en-US" sz="3200"/>
                    </a:p>
                  </a:txBody>
                  <a:tcPr/>
                </a:tc>
              </a:tr>
            </a:tbl>
          </a:graphicData>
        </a:graphic>
      </p:graphicFrame>
      <p:sp>
        <p:nvSpPr>
          <p:cNvPr id="3" name="矩形 2"/>
          <p:cNvSpPr/>
          <p:nvPr/>
        </p:nvSpPr>
        <p:spPr>
          <a:xfrm>
            <a:off x="2709953" y="0"/>
            <a:ext cx="3724097"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进阶    练习</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912564575"/>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87338" y="814388"/>
            <a:ext cx="8458200" cy="457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1500">
                <a:solidFill>
                  <a:schemeClr val="tx1"/>
                </a:solidFill>
                <a:latin typeface="Arial" panose="020B0604020202020204" pitchFamily="34" charset="0"/>
                <a:ea typeface="宋体" panose="02010600030101010101" pitchFamily="2" charset="-122"/>
              </a:defRPr>
            </a:lvl1pPr>
            <a:lvl2pPr marL="914400" indent="-457200">
              <a:defRPr sz="1500">
                <a:solidFill>
                  <a:schemeClr val="tx1"/>
                </a:solidFill>
                <a:latin typeface="Arial" panose="020B0604020202020204" pitchFamily="34" charset="0"/>
                <a:ea typeface="宋体" panose="02010600030101010101" pitchFamily="2" charset="-122"/>
              </a:defRPr>
            </a:lvl2pPr>
            <a:lvl3pPr marL="1371600" indent="-457200">
              <a:defRPr sz="1500">
                <a:solidFill>
                  <a:schemeClr val="tx1"/>
                </a:solidFill>
                <a:latin typeface="Arial" panose="020B0604020202020204" pitchFamily="34" charset="0"/>
                <a:ea typeface="宋体" panose="02010600030101010101" pitchFamily="2" charset="-122"/>
              </a:defRPr>
            </a:lvl3pPr>
            <a:lvl4pPr marL="1828800" indent="-457200">
              <a:defRPr sz="1500">
                <a:solidFill>
                  <a:schemeClr val="tx1"/>
                </a:solidFill>
                <a:latin typeface="Arial" panose="020B0604020202020204" pitchFamily="34" charset="0"/>
                <a:ea typeface="宋体" panose="02010600030101010101" pitchFamily="2" charset="-122"/>
              </a:defRPr>
            </a:lvl4pPr>
            <a:lvl5pPr marL="2286000" indent="-457200">
              <a:defRPr sz="1500">
                <a:solidFill>
                  <a:schemeClr val="tx1"/>
                </a:solidFill>
                <a:latin typeface="Arial" panose="020B0604020202020204" pitchFamily="34" charset="0"/>
                <a:ea typeface="宋体" panose="02010600030101010101" pitchFamily="2" charset="-122"/>
              </a:defRPr>
            </a:lvl5pPr>
            <a:lvl6pPr marL="2743200" indent="-4572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3200400" indent="-4572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657600" indent="-4572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4114800" indent="-4572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华文新魏" panose="02010800040101010101" pitchFamily="2" charset="-122"/>
                <a:ea typeface="华文新魏" panose="02010800040101010101" pitchFamily="2" charset="-122"/>
              </a:rPr>
              <a:t>下列物质中不能发生消去反应的是</a:t>
            </a:r>
            <a:r>
              <a:rPr kumimoji="1" lang="en-US" altLang="zh-CN" sz="3200" b="1">
                <a:latin typeface="华文新魏" panose="02010800040101010101" pitchFamily="2" charset="-122"/>
                <a:ea typeface="华文新魏" panose="02010800040101010101" pitchFamily="2" charset="-122"/>
              </a:rPr>
              <a:t>(    </a:t>
            </a:r>
            <a:r>
              <a:rPr kumimoji="1" lang="zh-CN" altLang="en-US" sz="3200" b="1">
                <a:latin typeface="华文新魏" panose="02010800040101010101" pitchFamily="2" charset="-122"/>
                <a:ea typeface="华文新魏" panose="02010800040101010101" pitchFamily="2" charset="-122"/>
              </a:rPr>
              <a:t>）</a:t>
            </a:r>
          </a:p>
          <a:p>
            <a:pPr eaLnBrk="1" hangingPunct="1">
              <a:buFontTx/>
              <a:buAutoNum type="circleNumDbPlain"/>
            </a:pPr>
            <a:r>
              <a:rPr kumimoji="1" lang="zh-CN" altLang="en-US" sz="3200" b="1">
                <a:latin typeface="宋体" panose="02010600030101010101" pitchFamily="2" charset="-122"/>
              </a:rPr>
              <a:t>                 ②</a:t>
            </a:r>
          </a:p>
          <a:p>
            <a:pPr eaLnBrk="1" hangingPunct="1"/>
            <a:endParaRPr kumimoji="1" lang="zh-CN" altLang="en-US" sz="3200" b="1">
              <a:latin typeface="宋体" panose="02010600030101010101" pitchFamily="2" charset="-122"/>
            </a:endParaRPr>
          </a:p>
          <a:p>
            <a:pPr eaLnBrk="1" hangingPunct="1"/>
            <a:r>
              <a:rPr kumimoji="1" lang="zh-CN" altLang="en-US" sz="3200" b="1">
                <a:latin typeface="宋体" panose="02010600030101010101" pitchFamily="2" charset="-122"/>
              </a:rPr>
              <a:t>      </a:t>
            </a:r>
          </a:p>
          <a:p>
            <a:pPr eaLnBrk="1" hangingPunct="1"/>
            <a:r>
              <a:rPr kumimoji="1" lang="zh-CN" altLang="en-US" sz="3200" b="1">
                <a:latin typeface="宋体" panose="02010600030101010101" pitchFamily="2" charset="-122"/>
              </a:rPr>
              <a:t>③                 ④ </a:t>
            </a:r>
          </a:p>
          <a:p>
            <a:pPr eaLnBrk="1" hangingPunct="1"/>
            <a:r>
              <a:rPr kumimoji="1" lang="zh-CN" altLang="en-US" sz="3200" b="1">
                <a:latin typeface="宋体" panose="02010600030101010101" pitchFamily="2" charset="-122"/>
              </a:rPr>
              <a:t> </a:t>
            </a:r>
          </a:p>
          <a:p>
            <a:pPr eaLnBrk="1" hangingPunct="1">
              <a:spcBef>
                <a:spcPct val="20000"/>
              </a:spcBef>
              <a:buFontTx/>
              <a:buAutoNum type="circleNumDbPlain" startAt="5"/>
            </a:pPr>
            <a:r>
              <a:rPr kumimoji="1" lang="zh-CN" altLang="en-US" sz="3200" b="1">
                <a:latin typeface="宋体" panose="02010600030101010101" pitchFamily="2" charset="-122"/>
              </a:rPr>
              <a:t>               ⑥</a:t>
            </a:r>
          </a:p>
          <a:p>
            <a:pPr eaLnBrk="1" hangingPunct="1"/>
            <a:endParaRPr kumimoji="1" lang="zh-CN" altLang="en-US" sz="3200" b="1">
              <a:latin typeface="华文新魏" panose="02010800040101010101" pitchFamily="2" charset="-122"/>
              <a:ea typeface="华文新魏" panose="02010800040101010101" pitchFamily="2" charset="-122"/>
            </a:endParaRPr>
          </a:p>
          <a:p>
            <a:pPr eaLnBrk="1" hangingPunct="1"/>
            <a:r>
              <a:rPr kumimoji="1" lang="en-US" altLang="zh-CN" sz="3200" b="1">
                <a:latin typeface="华文新魏" panose="02010800040101010101" pitchFamily="2" charset="-122"/>
                <a:ea typeface="华文新魏" panose="02010800040101010101" pitchFamily="2" charset="-122"/>
              </a:rPr>
              <a:t>A.</a:t>
            </a:r>
            <a:r>
              <a:rPr kumimoji="1" lang="en-US" altLang="zh-CN" sz="3200" b="1">
                <a:latin typeface="宋体" panose="02010600030101010101" pitchFamily="2" charset="-122"/>
              </a:rPr>
              <a:t>①②③⑤</a:t>
            </a:r>
            <a:r>
              <a:rPr kumimoji="1" lang="en-US" altLang="zh-CN" sz="3200" b="1">
                <a:latin typeface="华文新魏" panose="02010800040101010101" pitchFamily="2" charset="-122"/>
                <a:ea typeface="华文新魏" panose="02010800040101010101" pitchFamily="2" charset="-122"/>
              </a:rPr>
              <a:t> B.</a:t>
            </a:r>
            <a:r>
              <a:rPr kumimoji="1" lang="zh-CN" altLang="en-US" sz="3200" b="1">
                <a:latin typeface="宋体" panose="02010600030101010101" pitchFamily="2" charset="-122"/>
              </a:rPr>
              <a:t>②④</a:t>
            </a:r>
            <a:r>
              <a:rPr kumimoji="1" lang="zh-CN" altLang="en-US" sz="3200" b="1">
                <a:latin typeface="华文新魏" panose="02010800040101010101" pitchFamily="2" charset="-122"/>
                <a:ea typeface="华文新魏" panose="02010800040101010101" pitchFamily="2" charset="-122"/>
              </a:rPr>
              <a:t> 　</a:t>
            </a:r>
            <a:r>
              <a:rPr kumimoji="1" lang="en-US" altLang="zh-CN" sz="3200" b="1">
                <a:latin typeface="华文新魏" panose="02010800040101010101" pitchFamily="2" charset="-122"/>
                <a:ea typeface="华文新魏" panose="02010800040101010101" pitchFamily="2" charset="-122"/>
              </a:rPr>
              <a:t>C.</a:t>
            </a:r>
            <a:r>
              <a:rPr kumimoji="1" lang="en-US" altLang="zh-CN" sz="3200" b="1">
                <a:latin typeface="宋体" panose="02010600030101010101" pitchFamily="2" charset="-122"/>
              </a:rPr>
              <a:t>②④⑤</a:t>
            </a:r>
            <a:r>
              <a:rPr kumimoji="1" lang="zh-CN" altLang="en-US" sz="3200" b="1">
                <a:latin typeface="华文新魏" panose="02010800040101010101" pitchFamily="2" charset="-122"/>
                <a:ea typeface="华文新魏" panose="02010800040101010101" pitchFamily="2" charset="-122"/>
              </a:rPr>
              <a:t>　</a:t>
            </a:r>
            <a:r>
              <a:rPr kumimoji="1" lang="en-US" altLang="zh-CN" sz="3200" b="1">
                <a:latin typeface="华文新魏" panose="02010800040101010101" pitchFamily="2" charset="-122"/>
                <a:ea typeface="华文新魏" panose="02010800040101010101" pitchFamily="2" charset="-122"/>
              </a:rPr>
              <a:t>D.</a:t>
            </a:r>
            <a:r>
              <a:rPr kumimoji="1" lang="en-US" altLang="zh-CN" sz="3200" b="1">
                <a:latin typeface="宋体" panose="02010600030101010101" pitchFamily="2" charset="-122"/>
              </a:rPr>
              <a:t>①⑤⑥</a:t>
            </a:r>
          </a:p>
        </p:txBody>
      </p:sp>
      <p:sp>
        <p:nvSpPr>
          <p:cNvPr id="3" name="Text Box 4"/>
          <p:cNvSpPr txBox="1">
            <a:spLocks noChangeArrowheads="1"/>
          </p:cNvSpPr>
          <p:nvPr/>
        </p:nvSpPr>
        <p:spPr bwMode="auto">
          <a:xfrm>
            <a:off x="6579870" y="715169"/>
            <a:ext cx="406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4000" b="1">
                <a:solidFill>
                  <a:srgbClr val="FF0000"/>
                </a:solidFill>
                <a:latin typeface="华文新魏" panose="02010800040101010101" pitchFamily="2" charset="-122"/>
                <a:ea typeface="华文新魏" panose="02010800040101010101" pitchFamily="2" charset="-122"/>
              </a:rPr>
              <a:t>B</a:t>
            </a: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0938" y="3681413"/>
            <a:ext cx="1676400"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1412875"/>
            <a:ext cx="3429000" cy="145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2600" y="1430338"/>
            <a:ext cx="157162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2924175"/>
            <a:ext cx="26289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9950" y="3860800"/>
            <a:ext cx="32004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2725" y="1987550"/>
            <a:ext cx="3200400" cy="184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81362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3"/>
          <p:cNvGraphicFramePr>
            <a:graphicFrameLocks noChangeAspect="1"/>
          </p:cNvGraphicFramePr>
          <p:nvPr/>
        </p:nvGraphicFramePr>
        <p:xfrm>
          <a:off x="6238875" y="2852738"/>
          <a:ext cx="2314575" cy="2352675"/>
        </p:xfrm>
        <a:graphic>
          <a:graphicData uri="http://schemas.openxmlformats.org/presentationml/2006/ole">
            <mc:AlternateContent xmlns:mc="http://schemas.openxmlformats.org/markup-compatibility/2006">
              <mc:Choice xmlns:v="urn:schemas-microsoft-com:vml" Requires="v">
                <p:oleObj spid="_x0000_s2078" name="位图图像" r:id="rId3" imgW="1181265" imgH="1200318" progId="Paint.Picture">
                  <p:embed/>
                </p:oleObj>
              </mc:Choice>
              <mc:Fallback>
                <p:oleObj name="位图图像" r:id="rId3" imgW="1181265" imgH="1200318" progId="Paint.Picture">
                  <p:embed/>
                  <p:pic>
                    <p:nvPicPr>
                      <p:cNvPr id="0" name=""/>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38875" y="2852738"/>
                        <a:ext cx="2314575"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4" name="Group 5"/>
          <p:cNvGrpSpPr>
            <a:grpSpLocks/>
          </p:cNvGrpSpPr>
          <p:nvPr/>
        </p:nvGrpSpPr>
        <p:grpSpPr bwMode="auto">
          <a:xfrm>
            <a:off x="1095375" y="2237418"/>
            <a:ext cx="7458075" cy="2962275"/>
            <a:chOff x="582" y="2118"/>
            <a:chExt cx="4698" cy="1866"/>
          </a:xfrm>
        </p:grpSpPr>
        <p:grpSp>
          <p:nvGrpSpPr>
            <p:cNvPr id="6" name="Group 6"/>
            <p:cNvGrpSpPr>
              <a:grpSpLocks/>
            </p:cNvGrpSpPr>
            <p:nvPr/>
          </p:nvGrpSpPr>
          <p:grpSpPr bwMode="auto">
            <a:xfrm>
              <a:off x="582" y="2502"/>
              <a:ext cx="4698" cy="1482"/>
              <a:chOff x="216" y="1686"/>
              <a:chExt cx="4698" cy="1482"/>
            </a:xfrm>
          </p:grpSpPr>
          <p:grpSp>
            <p:nvGrpSpPr>
              <p:cNvPr id="8" name="Group 7"/>
              <p:cNvGrpSpPr>
                <a:grpSpLocks/>
              </p:cNvGrpSpPr>
              <p:nvPr/>
            </p:nvGrpSpPr>
            <p:grpSpPr bwMode="auto">
              <a:xfrm>
                <a:off x="216" y="2025"/>
                <a:ext cx="2050" cy="711"/>
                <a:chOff x="216" y="2025"/>
                <a:chExt cx="2050" cy="711"/>
              </a:xfrm>
            </p:grpSpPr>
            <p:sp>
              <p:nvSpPr>
                <p:cNvPr id="12" name="Text Box 8"/>
                <p:cNvSpPr txBox="1">
                  <a:spLocks noChangeArrowheads="1"/>
                </p:cNvSpPr>
                <p:nvPr/>
              </p:nvSpPr>
              <p:spPr bwMode="auto">
                <a:xfrm>
                  <a:off x="240" y="2025"/>
                  <a:ext cx="202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800" b="1">
                      <a:solidFill>
                        <a:srgbClr val="000000"/>
                      </a:solidFill>
                      <a:latin typeface="Times New Roman" panose="02020603050405020304" pitchFamily="18" charset="0"/>
                    </a:rPr>
                    <a:t>CH</a:t>
                  </a:r>
                  <a:r>
                    <a:rPr kumimoji="1" lang="en-US" altLang="zh-CN" sz="2800" b="1" baseline="-25000">
                      <a:solidFill>
                        <a:srgbClr val="000000"/>
                      </a:solidFill>
                      <a:latin typeface="Times New Roman" panose="02020603050405020304" pitchFamily="18" charset="0"/>
                    </a:rPr>
                    <a:t>2</a:t>
                  </a:r>
                  <a:r>
                    <a:rPr kumimoji="1" lang="en-US" altLang="zh-CN" sz="2800" b="1">
                      <a:solidFill>
                        <a:srgbClr val="000000"/>
                      </a:solidFill>
                      <a:latin typeface="Times New Roman" panose="02020603050405020304" pitchFamily="18" charset="0"/>
                    </a:rPr>
                    <a:t>—(CH</a:t>
                  </a:r>
                  <a:r>
                    <a:rPr kumimoji="1" lang="en-US" altLang="zh-CN" sz="2800" b="1" baseline="-25000">
                      <a:solidFill>
                        <a:srgbClr val="000000"/>
                      </a:solidFill>
                      <a:latin typeface="Times New Roman" panose="02020603050405020304" pitchFamily="18" charset="0"/>
                    </a:rPr>
                    <a:t>2</a:t>
                  </a:r>
                  <a:r>
                    <a:rPr kumimoji="1" lang="en-US" altLang="zh-CN" sz="2800" b="1">
                      <a:solidFill>
                        <a:srgbClr val="000000"/>
                      </a:solidFill>
                      <a:latin typeface="Times New Roman" panose="02020603050405020304" pitchFamily="18" charset="0"/>
                    </a:rPr>
                    <a:t>)</a:t>
                  </a:r>
                  <a:r>
                    <a:rPr kumimoji="1" lang="en-US" altLang="zh-CN" sz="2800" b="1" baseline="-25000">
                      <a:solidFill>
                        <a:srgbClr val="000000"/>
                      </a:solidFill>
                      <a:latin typeface="Times New Roman" panose="02020603050405020304" pitchFamily="18" charset="0"/>
                    </a:rPr>
                    <a:t>4</a:t>
                  </a:r>
                  <a:r>
                    <a:rPr kumimoji="1" lang="en-US" altLang="zh-CN" sz="2800" b="1">
                      <a:solidFill>
                        <a:srgbClr val="000000"/>
                      </a:solidFill>
                      <a:latin typeface="Times New Roman" panose="02020603050405020304" pitchFamily="18" charset="0"/>
                    </a:rPr>
                    <a:t>—CH</a:t>
                  </a:r>
                  <a:r>
                    <a:rPr kumimoji="1" lang="en-US" altLang="zh-CN" sz="2800" b="1" baseline="-25000">
                      <a:solidFill>
                        <a:srgbClr val="000000"/>
                      </a:solidFill>
                      <a:latin typeface="Times New Roman" panose="02020603050405020304" pitchFamily="18" charset="0"/>
                    </a:rPr>
                    <a:t>2</a:t>
                  </a:r>
                  <a:endParaRPr kumimoji="1" lang="en-US" altLang="zh-CN" sz="2800" b="1">
                    <a:solidFill>
                      <a:srgbClr val="000000"/>
                    </a:solidFill>
                    <a:latin typeface="Times New Roman" panose="02020603050405020304" pitchFamily="18" charset="0"/>
                  </a:endParaRPr>
                </a:p>
              </p:txBody>
            </p:sp>
            <p:sp>
              <p:nvSpPr>
                <p:cNvPr id="13" name="Text Box 9"/>
                <p:cNvSpPr txBox="1">
                  <a:spLocks noChangeArrowheads="1"/>
                </p:cNvSpPr>
                <p:nvPr/>
              </p:nvSpPr>
              <p:spPr bwMode="auto">
                <a:xfrm>
                  <a:off x="1728" y="2259"/>
                  <a:ext cx="385" cy="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800" b="1">
                      <a:solidFill>
                        <a:srgbClr val="000000"/>
                      </a:solidFill>
                      <a:latin typeface="Times New Roman" panose="02020603050405020304" pitchFamily="18" charset="0"/>
                    </a:rPr>
                    <a:t>—</a:t>
                  </a:r>
                </a:p>
              </p:txBody>
            </p:sp>
            <p:sp>
              <p:nvSpPr>
                <p:cNvPr id="14" name="Text Box 10"/>
                <p:cNvSpPr txBox="1">
                  <a:spLocks noChangeArrowheads="1"/>
                </p:cNvSpPr>
                <p:nvPr/>
              </p:nvSpPr>
              <p:spPr bwMode="auto">
                <a:xfrm>
                  <a:off x="216" y="2259"/>
                  <a:ext cx="385" cy="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800" b="1">
                      <a:solidFill>
                        <a:srgbClr val="000000"/>
                      </a:solidFill>
                      <a:latin typeface="Times New Roman" panose="02020603050405020304" pitchFamily="18" charset="0"/>
                    </a:rPr>
                    <a:t>—</a:t>
                  </a:r>
                </a:p>
              </p:txBody>
            </p:sp>
            <p:sp>
              <p:nvSpPr>
                <p:cNvPr id="15" name="Text Box 11"/>
                <p:cNvSpPr txBox="1">
                  <a:spLocks noChangeArrowheads="1"/>
                </p:cNvSpPr>
                <p:nvPr/>
              </p:nvSpPr>
              <p:spPr bwMode="auto">
                <a:xfrm>
                  <a:off x="240" y="2409"/>
                  <a:ext cx="29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800" b="1">
                      <a:solidFill>
                        <a:srgbClr val="000000"/>
                      </a:solidFill>
                      <a:latin typeface="Times New Roman" panose="02020603050405020304" pitchFamily="18" charset="0"/>
                    </a:rPr>
                    <a:t>H</a:t>
                  </a:r>
                </a:p>
              </p:txBody>
            </p:sp>
            <p:sp>
              <p:nvSpPr>
                <p:cNvPr id="16" name="Text Box 12"/>
                <p:cNvSpPr txBox="1">
                  <a:spLocks noChangeArrowheads="1"/>
                </p:cNvSpPr>
                <p:nvPr/>
              </p:nvSpPr>
              <p:spPr bwMode="auto">
                <a:xfrm>
                  <a:off x="1765" y="2367"/>
                  <a:ext cx="3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800" b="1">
                      <a:solidFill>
                        <a:srgbClr val="000000"/>
                      </a:solidFill>
                      <a:latin typeface="Times New Roman" panose="02020603050405020304" pitchFamily="18" charset="0"/>
                    </a:rPr>
                    <a:t>Br</a:t>
                  </a:r>
                </a:p>
              </p:txBody>
            </p:sp>
          </p:grpSp>
          <p:graphicFrame>
            <p:nvGraphicFramePr>
              <p:cNvPr id="9" name="Object 13"/>
              <p:cNvGraphicFramePr>
                <a:graphicFrameLocks noChangeAspect="1"/>
              </p:cNvGraphicFramePr>
              <p:nvPr/>
            </p:nvGraphicFramePr>
            <p:xfrm>
              <a:off x="3456" y="1686"/>
              <a:ext cx="1458" cy="1482"/>
            </p:xfrm>
            <a:graphic>
              <a:graphicData uri="http://schemas.openxmlformats.org/presentationml/2006/ole">
                <mc:AlternateContent xmlns:mc="http://schemas.openxmlformats.org/markup-compatibility/2006">
                  <mc:Choice xmlns:v="urn:schemas-microsoft-com:vml" Requires="v">
                    <p:oleObj spid="_x0000_s2079" name="位图图像" r:id="rId5" imgW="1181265" imgH="1200318" progId="Paint.Picture">
                      <p:embed/>
                    </p:oleObj>
                  </mc:Choice>
                  <mc:Fallback>
                    <p:oleObj name="位图图像" r:id="rId5" imgW="1181265" imgH="1200318" progId="Paint.Picture">
                      <p:embed/>
                      <p:pic>
                        <p:nvPicPr>
                          <p:cNvPr id="0" name=""/>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56" y="1686"/>
                            <a:ext cx="1458" cy="1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 name="Line 14"/>
              <p:cNvSpPr>
                <a:spLocks noChangeShapeType="1"/>
              </p:cNvSpPr>
              <p:nvPr/>
            </p:nvSpPr>
            <p:spPr bwMode="auto">
              <a:xfrm>
                <a:off x="2400" y="2352"/>
                <a:ext cx="1008" cy="0"/>
              </a:xfrm>
              <a:prstGeom prst="line">
                <a:avLst/>
              </a:prstGeom>
              <a:noFill/>
              <a:ln w="38100">
                <a:solidFill>
                  <a:srgbClr val="000000"/>
                </a:solidFill>
                <a:miter lim="800000"/>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1" name="Text Box 15"/>
              <p:cNvSpPr txBox="1">
                <a:spLocks noChangeArrowheads="1"/>
              </p:cNvSpPr>
              <p:nvPr/>
            </p:nvSpPr>
            <p:spPr bwMode="auto">
              <a:xfrm>
                <a:off x="2473" y="2110"/>
                <a:ext cx="59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000" b="1">
                    <a:solidFill>
                      <a:srgbClr val="000000"/>
                    </a:solidFill>
                    <a:latin typeface="Times New Roman" panose="02020603050405020304" pitchFamily="18" charset="0"/>
                  </a:rPr>
                  <a:t>催化剂</a:t>
                </a:r>
              </a:p>
            </p:txBody>
          </p:sp>
        </p:grpSp>
        <p:sp>
          <p:nvSpPr>
            <p:cNvPr id="7" name="Text Box 16"/>
            <p:cNvSpPr txBox="1">
              <a:spLocks noChangeArrowheads="1"/>
            </p:cNvSpPr>
            <p:nvPr/>
          </p:nvSpPr>
          <p:spPr bwMode="auto">
            <a:xfrm>
              <a:off x="2295" y="2118"/>
              <a:ext cx="16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800" b="1">
                  <a:solidFill>
                    <a:srgbClr val="000000"/>
                  </a:solidFill>
                  <a:latin typeface="Times New Roman" panose="02020603050405020304" pitchFamily="18" charset="0"/>
                </a:rPr>
                <a:t>属消去反应吗？</a:t>
              </a:r>
            </a:p>
          </p:txBody>
        </p:sp>
      </p:grpSp>
    </p:spTree>
    <p:extLst>
      <p:ext uri="{BB962C8B-B14F-4D97-AF65-F5344CB8AC3E}">
        <p14:creationId xmlns:p14="http://schemas.microsoft.com/office/powerpoint/2010/main" val="2796445863"/>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75756" y="-11439"/>
            <a:ext cx="4339650"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初级有机合成</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3" name="Text Box 2"/>
          <p:cNvSpPr txBox="1">
            <a:spLocks noChangeArrowheads="1"/>
          </p:cNvSpPr>
          <p:nvPr/>
        </p:nvSpPr>
        <p:spPr bwMode="auto">
          <a:xfrm>
            <a:off x="125981" y="1052736"/>
            <a:ext cx="8839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smtClean="0">
                <a:solidFill>
                  <a:srgbClr val="0000FF"/>
                </a:solidFill>
                <a:latin typeface="华文新魏" panose="02010800040101010101" pitchFamily="2" charset="-122"/>
                <a:ea typeface="华文新魏" panose="02010800040101010101" pitchFamily="2" charset="-122"/>
              </a:rPr>
              <a:t>1</a:t>
            </a:r>
            <a:r>
              <a:rPr kumimoji="1" lang="zh-CN" altLang="en-US" sz="3200" b="1" smtClean="0">
                <a:solidFill>
                  <a:srgbClr val="0000FF"/>
                </a:solidFill>
                <a:latin typeface="华文新魏" panose="02010800040101010101" pitchFamily="2" charset="-122"/>
                <a:ea typeface="华文新魏" panose="02010800040101010101" pitchFamily="2" charset="-122"/>
              </a:rPr>
              <a:t>、</a:t>
            </a:r>
            <a:r>
              <a:rPr kumimoji="1" lang="zh-CN" altLang="en-US" sz="3200" b="1">
                <a:solidFill>
                  <a:srgbClr val="0000FF"/>
                </a:solidFill>
                <a:latin typeface="华文新魏" panose="02010800040101010101" pitchFamily="2" charset="-122"/>
                <a:ea typeface="华文新魏" panose="02010800040101010101" pitchFamily="2" charset="-122"/>
              </a:rPr>
              <a:t>以</a:t>
            </a:r>
            <a:r>
              <a:rPr kumimoji="1" lang="en-US" altLang="zh-CN" sz="3200" b="1">
                <a:solidFill>
                  <a:srgbClr val="0000FF"/>
                </a:solidFill>
                <a:latin typeface="华文新魏" panose="02010800040101010101" pitchFamily="2" charset="-122"/>
                <a:ea typeface="华文新魏" panose="02010800040101010101" pitchFamily="2" charset="-122"/>
              </a:rPr>
              <a:t>CH</a:t>
            </a:r>
            <a:r>
              <a:rPr kumimoji="1" lang="en-US" altLang="zh-CN" sz="3200" b="1" baseline="-25000">
                <a:solidFill>
                  <a:srgbClr val="0000FF"/>
                </a:solidFill>
                <a:latin typeface="华文新魏" panose="02010800040101010101" pitchFamily="2" charset="-122"/>
                <a:ea typeface="华文新魏" panose="02010800040101010101" pitchFamily="2" charset="-122"/>
              </a:rPr>
              <a:t>3</a:t>
            </a:r>
            <a:r>
              <a:rPr kumimoji="1" lang="en-US" altLang="zh-CN" sz="3200" b="1">
                <a:solidFill>
                  <a:srgbClr val="0000FF"/>
                </a:solidFill>
                <a:latin typeface="华文新魏" panose="02010800040101010101" pitchFamily="2" charset="-122"/>
                <a:ea typeface="华文新魏" panose="02010800040101010101" pitchFamily="2" charset="-122"/>
              </a:rPr>
              <a:t>CH</a:t>
            </a:r>
            <a:r>
              <a:rPr kumimoji="1" lang="en-US" altLang="zh-CN" sz="3200" b="1" baseline="-25000">
                <a:solidFill>
                  <a:srgbClr val="0000FF"/>
                </a:solidFill>
                <a:latin typeface="华文新魏" panose="02010800040101010101" pitchFamily="2" charset="-122"/>
                <a:ea typeface="华文新魏" panose="02010800040101010101" pitchFamily="2" charset="-122"/>
              </a:rPr>
              <a:t>2</a:t>
            </a:r>
            <a:r>
              <a:rPr kumimoji="1" lang="en-US" altLang="zh-CN" sz="3200" b="1">
                <a:solidFill>
                  <a:srgbClr val="0000FF"/>
                </a:solidFill>
                <a:latin typeface="华文新魏" panose="02010800040101010101" pitchFamily="2" charset="-122"/>
                <a:ea typeface="华文新魏" panose="02010800040101010101" pitchFamily="2" charset="-122"/>
              </a:rPr>
              <a:t>Br </a:t>
            </a:r>
            <a:r>
              <a:rPr kumimoji="1" lang="zh-CN" altLang="en-US" sz="3200" b="1">
                <a:solidFill>
                  <a:srgbClr val="0000FF"/>
                </a:solidFill>
                <a:latin typeface="华文新魏" panose="02010800040101010101" pitchFamily="2" charset="-122"/>
                <a:ea typeface="华文新魏" panose="02010800040101010101" pitchFamily="2" charset="-122"/>
              </a:rPr>
              <a:t>为主要原料制备</a:t>
            </a:r>
            <a:r>
              <a:rPr kumimoji="1" lang="en-US" altLang="zh-CN" sz="3200" b="1">
                <a:solidFill>
                  <a:srgbClr val="0000FF"/>
                </a:solidFill>
                <a:latin typeface="华文新魏" panose="02010800040101010101" pitchFamily="2" charset="-122"/>
                <a:ea typeface="华文新魏" panose="02010800040101010101" pitchFamily="2" charset="-122"/>
              </a:rPr>
              <a:t>CH</a:t>
            </a:r>
            <a:r>
              <a:rPr kumimoji="1" lang="en-US" altLang="zh-CN" sz="3200" b="1" baseline="-25000">
                <a:solidFill>
                  <a:srgbClr val="0000FF"/>
                </a:solidFill>
                <a:latin typeface="华文新魏" panose="02010800040101010101" pitchFamily="2" charset="-122"/>
                <a:ea typeface="华文新魏" panose="02010800040101010101" pitchFamily="2" charset="-122"/>
              </a:rPr>
              <a:t>2</a:t>
            </a:r>
            <a:r>
              <a:rPr kumimoji="1" lang="en-US" altLang="zh-CN" sz="3200" b="1">
                <a:solidFill>
                  <a:srgbClr val="0000FF"/>
                </a:solidFill>
                <a:latin typeface="华文新魏" panose="02010800040101010101" pitchFamily="2" charset="-122"/>
                <a:ea typeface="华文新魏" panose="02010800040101010101" pitchFamily="2" charset="-122"/>
              </a:rPr>
              <a:t>BrCH</a:t>
            </a:r>
            <a:r>
              <a:rPr kumimoji="1" lang="en-US" altLang="zh-CN" sz="3200" b="1" baseline="-25000">
                <a:solidFill>
                  <a:srgbClr val="0000FF"/>
                </a:solidFill>
                <a:latin typeface="华文新魏" panose="02010800040101010101" pitchFamily="2" charset="-122"/>
                <a:ea typeface="华文新魏" panose="02010800040101010101" pitchFamily="2" charset="-122"/>
              </a:rPr>
              <a:t>2</a:t>
            </a:r>
            <a:r>
              <a:rPr kumimoji="1" lang="en-US" altLang="zh-CN" sz="3200" b="1">
                <a:solidFill>
                  <a:srgbClr val="0000FF"/>
                </a:solidFill>
                <a:latin typeface="华文新魏" panose="02010800040101010101" pitchFamily="2" charset="-122"/>
                <a:ea typeface="华文新魏" panose="02010800040101010101" pitchFamily="2" charset="-122"/>
              </a:rPr>
              <a:t>Br</a:t>
            </a:r>
            <a:r>
              <a:rPr kumimoji="1" lang="en-US" altLang="zh-CN" sz="3200" b="1">
                <a:solidFill>
                  <a:srgbClr val="5145EB"/>
                </a:solidFill>
                <a:latin typeface="华文新魏" panose="02010800040101010101" pitchFamily="2" charset="-122"/>
                <a:ea typeface="华文新魏" panose="02010800040101010101" pitchFamily="2" charset="-122"/>
              </a:rPr>
              <a:t> </a:t>
            </a:r>
          </a:p>
        </p:txBody>
      </p:sp>
      <p:sp>
        <p:nvSpPr>
          <p:cNvPr id="4" name="矩形 3"/>
          <p:cNvSpPr/>
          <p:nvPr/>
        </p:nvSpPr>
        <p:spPr>
          <a:xfrm>
            <a:off x="1547664" y="1632173"/>
            <a:ext cx="5724644" cy="923330"/>
          </a:xfrm>
          <a:prstGeom prst="rect">
            <a:avLst/>
          </a:prstGeom>
          <a:noFill/>
        </p:spPr>
        <p:txBody>
          <a:bodyPr wrap="none" lIns="91440" tIns="45720" rIns="91440" bIns="45720">
            <a:spAutoFit/>
          </a:bodyPr>
          <a:lstStyle/>
          <a:p>
            <a:pPr algn="ctr"/>
            <a:r>
              <a:rPr lang="zh-CN" altLang="en-US" sz="5400" b="0" cap="none" spc="0" smtClean="0">
                <a:ln w="0"/>
                <a:solidFill>
                  <a:schemeClr val="tx1"/>
                </a:solidFill>
                <a:effectLst>
                  <a:outerShdw blurRad="38100" dist="19050" dir="2700000" algn="tl" rotWithShape="0">
                    <a:schemeClr val="dk1">
                      <a:alpha val="40000"/>
                    </a:schemeClr>
                  </a:outerShdw>
                </a:effectLst>
              </a:rPr>
              <a:t>方程式与有机历程</a:t>
            </a:r>
            <a:endParaRPr lang="zh-CN" altLang="en-US" sz="5400" b="0" cap="none" spc="0">
              <a:ln w="0"/>
              <a:solidFill>
                <a:schemeClr val="tx1"/>
              </a:solidFill>
              <a:effectLst>
                <a:outerShdw blurRad="38100" dist="19050" dir="2700000" algn="tl" rotWithShape="0">
                  <a:schemeClr val="dk1">
                    <a:alpha val="40000"/>
                  </a:schemeClr>
                </a:outerShdw>
              </a:effectLst>
            </a:endParaRPr>
          </a:p>
        </p:txBody>
      </p:sp>
      <p:sp>
        <p:nvSpPr>
          <p:cNvPr id="5" name="Text Box 3"/>
          <p:cNvSpPr txBox="1">
            <a:spLocks noChangeArrowheads="1"/>
          </p:cNvSpPr>
          <p:nvPr/>
        </p:nvSpPr>
        <p:spPr bwMode="auto">
          <a:xfrm>
            <a:off x="0" y="3281363"/>
            <a:ext cx="946854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smtClean="0">
                <a:solidFill>
                  <a:srgbClr val="0000FF"/>
                </a:solidFill>
                <a:latin typeface="华文新魏" panose="02010800040101010101" pitchFamily="2" charset="-122"/>
                <a:ea typeface="华文新魏" panose="02010800040101010101" pitchFamily="2" charset="-122"/>
              </a:rPr>
              <a:t>2</a:t>
            </a:r>
            <a:r>
              <a:rPr kumimoji="1" lang="zh-CN" altLang="en-US" sz="3200" b="1" smtClean="0">
                <a:solidFill>
                  <a:srgbClr val="0000FF"/>
                </a:solidFill>
                <a:latin typeface="华文新魏" panose="02010800040101010101" pitchFamily="2" charset="-122"/>
                <a:ea typeface="华文新魏" panose="02010800040101010101" pitchFamily="2" charset="-122"/>
              </a:rPr>
              <a:t>、由</a:t>
            </a:r>
            <a:r>
              <a:rPr kumimoji="1" lang="zh-CN" altLang="en-US" sz="3200" b="1">
                <a:solidFill>
                  <a:srgbClr val="0000FF"/>
                </a:solidFill>
                <a:latin typeface="华文新魏" panose="02010800040101010101" pitchFamily="2" charset="-122"/>
                <a:ea typeface="华文新魏" panose="02010800040101010101" pitchFamily="2" charset="-122"/>
              </a:rPr>
              <a:t>乙烯为主要原料来</a:t>
            </a:r>
            <a:r>
              <a:rPr kumimoji="1" lang="zh-CN" altLang="en-US" sz="3200" b="1" smtClean="0">
                <a:solidFill>
                  <a:srgbClr val="0000FF"/>
                </a:solidFill>
                <a:latin typeface="华文新魏" panose="02010800040101010101" pitchFamily="2" charset="-122"/>
                <a:ea typeface="华文新魏" panose="02010800040101010101" pitchFamily="2" charset="-122"/>
              </a:rPr>
              <a:t>制</a:t>
            </a:r>
            <a:endParaRPr kumimoji="1" lang="en-US" altLang="zh-CN" sz="3200" b="1">
              <a:solidFill>
                <a:srgbClr val="0000FF"/>
              </a:solidFill>
              <a:latin typeface="华文新魏" panose="02010800040101010101" pitchFamily="2" charset="-122"/>
              <a:ea typeface="华文新魏" panose="02010800040101010101" pitchFamily="2" charset="-122"/>
            </a:endParaRPr>
          </a:p>
        </p:txBody>
      </p:sp>
      <p:pic>
        <p:nvPicPr>
          <p:cNvPr id="6" name="图片 5"/>
          <p:cNvPicPr>
            <a:picLocks noChangeAspect="1"/>
          </p:cNvPicPr>
          <p:nvPr/>
        </p:nvPicPr>
        <p:blipFill>
          <a:blip r:embed="rId2"/>
          <a:stretch>
            <a:fillRect/>
          </a:stretch>
        </p:blipFill>
        <p:spPr>
          <a:xfrm>
            <a:off x="5004048" y="3083879"/>
            <a:ext cx="2596071" cy="762803"/>
          </a:xfrm>
          <a:prstGeom prst="rect">
            <a:avLst/>
          </a:prstGeom>
        </p:spPr>
      </p:pic>
    </p:spTree>
    <p:extLst>
      <p:ext uri="{BB962C8B-B14F-4D97-AF65-F5344CB8AC3E}">
        <p14:creationId xmlns:p14="http://schemas.microsoft.com/office/powerpoint/2010/main" val="1691468343"/>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3633" y="15280"/>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600" b="1">
                <a:solidFill>
                  <a:srgbClr val="FF00FF"/>
                </a:solidFill>
                <a:latin typeface="华文新魏" panose="02010800040101010101" pitchFamily="2" charset="-122"/>
                <a:ea typeface="华文新魏" panose="02010800040101010101" pitchFamily="2" charset="-122"/>
              </a:rPr>
              <a:t>3.分类</a:t>
            </a:r>
          </a:p>
        </p:txBody>
      </p:sp>
      <p:sp>
        <p:nvSpPr>
          <p:cNvPr id="3" name="Rectangle 3"/>
          <p:cNvSpPr>
            <a:spLocks noChangeArrowheads="1"/>
          </p:cNvSpPr>
          <p:nvPr/>
        </p:nvSpPr>
        <p:spPr bwMode="auto">
          <a:xfrm>
            <a:off x="2447764" y="46236"/>
            <a:ext cx="54673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a:solidFill>
                  <a:srgbClr val="FF00FF"/>
                </a:solidFill>
                <a:latin typeface="Times New Roman" panose="02020603050405020304" pitchFamily="18" charset="0"/>
                <a:ea typeface="黑体" panose="02010609060101010101" pitchFamily="49" charset="-122"/>
              </a:rPr>
              <a:t>卤代烃有以下几种分类方法：</a:t>
            </a:r>
          </a:p>
        </p:txBody>
      </p:sp>
      <p:sp>
        <p:nvSpPr>
          <p:cNvPr id="4" name="Text Box 4"/>
          <p:cNvSpPr txBox="1">
            <a:spLocks noChangeArrowheads="1"/>
          </p:cNvSpPr>
          <p:nvPr/>
        </p:nvSpPr>
        <p:spPr bwMode="auto">
          <a:xfrm>
            <a:off x="-1292" y="764580"/>
            <a:ext cx="824388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solidFill>
                  <a:srgbClr val="0000FF"/>
                </a:solidFill>
                <a:latin typeface="宋体" panose="02010600030101010101" pitchFamily="2" charset="-122"/>
              </a:rPr>
              <a:t>（</a:t>
            </a:r>
            <a:r>
              <a:rPr kumimoji="1" lang="zh-CN" altLang="en-US" sz="3200" b="1">
                <a:solidFill>
                  <a:srgbClr val="0000FF"/>
                </a:solidFill>
                <a:cs typeface="Arial" panose="020B0604020202020204" pitchFamily="34" charset="0"/>
              </a:rPr>
              <a:t>1</a:t>
            </a:r>
            <a:r>
              <a:rPr kumimoji="1" lang="zh-CN" altLang="en-US" sz="3200" b="1">
                <a:solidFill>
                  <a:srgbClr val="0000FF"/>
                </a:solidFill>
                <a:latin typeface="宋体" panose="02010600030101010101" pitchFamily="2" charset="-122"/>
              </a:rPr>
              <a:t>）根据分子中所含卤素的不同，可分为氟代烃、氯代烃、溴代烃、碘代烃。</a:t>
            </a:r>
          </a:p>
        </p:txBody>
      </p:sp>
      <p:sp>
        <p:nvSpPr>
          <p:cNvPr id="5" name="Text Box 5"/>
          <p:cNvSpPr txBox="1">
            <a:spLocks noChangeArrowheads="1"/>
          </p:cNvSpPr>
          <p:nvPr/>
        </p:nvSpPr>
        <p:spPr bwMode="auto">
          <a:xfrm>
            <a:off x="-51613" y="1953498"/>
            <a:ext cx="82438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solidFill>
                  <a:srgbClr val="0000FF"/>
                </a:solidFill>
              </a:rPr>
              <a:t>（2）根据卤代烃分子中卤原子的数目不同</a:t>
            </a:r>
            <a:endParaRPr lang="zh-CN" altLang="en-US" sz="3200" b="1"/>
          </a:p>
        </p:txBody>
      </p:sp>
      <p:sp>
        <p:nvSpPr>
          <p:cNvPr id="6" name="Text Box 6"/>
          <p:cNvSpPr txBox="1">
            <a:spLocks noChangeArrowheads="1"/>
          </p:cNvSpPr>
          <p:nvPr/>
        </p:nvSpPr>
        <p:spPr bwMode="auto">
          <a:xfrm>
            <a:off x="246320" y="2549507"/>
            <a:ext cx="3168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en-US" sz="1800"/>
          </a:p>
        </p:txBody>
      </p:sp>
      <p:graphicFrame>
        <p:nvGraphicFramePr>
          <p:cNvPr id="7" name="Object 7"/>
          <p:cNvGraphicFramePr>
            <a:graphicFrameLocks noChangeAspect="1"/>
          </p:cNvGraphicFramePr>
          <p:nvPr>
            <p:extLst>
              <p:ext uri="{D42A27DB-BD31-4B8C-83A1-F6EECF244321}">
                <p14:modId xmlns:p14="http://schemas.microsoft.com/office/powerpoint/2010/main" val="1519978421"/>
              </p:ext>
            </p:extLst>
          </p:nvPr>
        </p:nvGraphicFramePr>
        <p:xfrm>
          <a:off x="749558" y="2622532"/>
          <a:ext cx="1944687" cy="677863"/>
        </p:xfrm>
        <a:graphic>
          <a:graphicData uri="http://schemas.openxmlformats.org/presentationml/2006/ole">
            <mc:AlternateContent xmlns:mc="http://schemas.openxmlformats.org/markup-compatibility/2006">
              <mc:Choice xmlns:v="urn:schemas-microsoft-com:vml" Requires="v">
                <p:oleObj spid="_x0000_s1096" name="ACD ChemSketch 2.0" r:id="rId3" imgW="505968" imgH="176784" progId="ACD.ChemSketch.20">
                  <p:embed/>
                </p:oleObj>
              </mc:Choice>
              <mc:Fallback>
                <p:oleObj name="ACD ChemSketch 2.0" r:id="rId3" imgW="505968" imgH="176784" progId="ACD.ChemSketch.2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558" y="2622532"/>
                        <a:ext cx="1944687"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 name="Text Box 8"/>
          <p:cNvSpPr txBox="1">
            <a:spLocks noChangeArrowheads="1"/>
          </p:cNvSpPr>
          <p:nvPr/>
        </p:nvSpPr>
        <p:spPr bwMode="auto">
          <a:xfrm>
            <a:off x="606683" y="3630595"/>
            <a:ext cx="23034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3200" b="1">
                <a:solidFill>
                  <a:srgbClr val="000000"/>
                </a:solidFill>
              </a:rPr>
              <a:t>一卤代烃</a:t>
            </a:r>
          </a:p>
        </p:txBody>
      </p:sp>
      <p:sp>
        <p:nvSpPr>
          <p:cNvPr id="9" name="Text Box 9"/>
          <p:cNvSpPr txBox="1">
            <a:spLocks noChangeArrowheads="1"/>
          </p:cNvSpPr>
          <p:nvPr/>
        </p:nvSpPr>
        <p:spPr bwMode="auto">
          <a:xfrm>
            <a:off x="3270508" y="2622532"/>
            <a:ext cx="2520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en-US" sz="1800"/>
          </a:p>
        </p:txBody>
      </p:sp>
      <p:graphicFrame>
        <p:nvGraphicFramePr>
          <p:cNvPr id="10" name="Object 10"/>
          <p:cNvGraphicFramePr>
            <a:graphicFrameLocks noChangeAspect="1"/>
          </p:cNvGraphicFramePr>
          <p:nvPr>
            <p:extLst>
              <p:ext uri="{D42A27DB-BD31-4B8C-83A1-F6EECF244321}">
                <p14:modId xmlns:p14="http://schemas.microsoft.com/office/powerpoint/2010/main" val="525890612"/>
              </p:ext>
            </p:extLst>
          </p:nvPr>
        </p:nvGraphicFramePr>
        <p:xfrm>
          <a:off x="3630870" y="2622532"/>
          <a:ext cx="1727200" cy="647700"/>
        </p:xfrm>
        <a:graphic>
          <a:graphicData uri="http://schemas.openxmlformats.org/presentationml/2006/ole">
            <mc:AlternateContent xmlns:mc="http://schemas.openxmlformats.org/markup-compatibility/2006">
              <mc:Choice xmlns:v="urn:schemas-microsoft-com:vml" Requires="v">
                <p:oleObj spid="_x0000_s1097" name="ACD ChemSketch 2.0" r:id="rId5" imgW="460248" imgH="176784" progId="ACD.ChemSketch.20">
                  <p:embed/>
                </p:oleObj>
              </mc:Choice>
              <mc:Fallback>
                <p:oleObj name="ACD ChemSketch 2.0" r:id="rId5" imgW="460248" imgH="176784" progId="ACD.ChemSketch.2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0870" y="2622532"/>
                        <a:ext cx="172720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 name="Text Box 11"/>
          <p:cNvSpPr txBox="1">
            <a:spLocks noChangeArrowheads="1"/>
          </p:cNvSpPr>
          <p:nvPr/>
        </p:nvSpPr>
        <p:spPr bwMode="auto">
          <a:xfrm>
            <a:off x="6366133" y="2549507"/>
            <a:ext cx="1873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en-US" sz="1800"/>
          </a:p>
        </p:txBody>
      </p:sp>
      <p:graphicFrame>
        <p:nvGraphicFramePr>
          <p:cNvPr id="12" name="Object 12"/>
          <p:cNvGraphicFramePr>
            <a:graphicFrameLocks noChangeAspect="1"/>
          </p:cNvGraphicFramePr>
          <p:nvPr>
            <p:extLst>
              <p:ext uri="{D42A27DB-BD31-4B8C-83A1-F6EECF244321}">
                <p14:modId xmlns:p14="http://schemas.microsoft.com/office/powerpoint/2010/main" val="1250262451"/>
              </p:ext>
            </p:extLst>
          </p:nvPr>
        </p:nvGraphicFramePr>
        <p:xfrm>
          <a:off x="6439158" y="2549507"/>
          <a:ext cx="1655762" cy="709613"/>
        </p:xfrm>
        <a:graphic>
          <a:graphicData uri="http://schemas.openxmlformats.org/presentationml/2006/ole">
            <mc:AlternateContent xmlns:mc="http://schemas.openxmlformats.org/markup-compatibility/2006">
              <mc:Choice xmlns:v="urn:schemas-microsoft-com:vml" Requires="v">
                <p:oleObj spid="_x0000_s1098" name="ACD ChemSketch 2.0" r:id="rId7" imgW="368808" imgH="176784" progId="ACD.ChemSketch.20">
                  <p:embed/>
                </p:oleObj>
              </mc:Choice>
              <mc:Fallback>
                <p:oleObj name="ACD ChemSketch 2.0" r:id="rId7" imgW="368808" imgH="176784" progId="ACD.ChemSketch.20">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39158" y="2549507"/>
                        <a:ext cx="1655762"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 name="Text Box 13"/>
          <p:cNvSpPr txBox="1">
            <a:spLocks noChangeArrowheads="1"/>
          </p:cNvSpPr>
          <p:nvPr/>
        </p:nvSpPr>
        <p:spPr bwMode="auto">
          <a:xfrm>
            <a:off x="3630870" y="3554394"/>
            <a:ext cx="230346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solidFill>
                  <a:srgbClr val="000000"/>
                </a:solidFill>
              </a:rPr>
              <a:t>二卤代烃</a:t>
            </a:r>
          </a:p>
          <a:p>
            <a:pPr>
              <a:spcBef>
                <a:spcPct val="50000"/>
              </a:spcBef>
            </a:pPr>
            <a:endParaRPr lang="zh-CN" altLang="en-US" sz="3200" b="1"/>
          </a:p>
        </p:txBody>
      </p:sp>
      <p:sp>
        <p:nvSpPr>
          <p:cNvPr id="14" name="Text Box 14"/>
          <p:cNvSpPr txBox="1">
            <a:spLocks noChangeArrowheads="1"/>
          </p:cNvSpPr>
          <p:nvPr/>
        </p:nvSpPr>
        <p:spPr bwMode="auto">
          <a:xfrm>
            <a:off x="6366133" y="3630595"/>
            <a:ext cx="20161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solidFill>
                  <a:srgbClr val="000000"/>
                </a:solidFill>
              </a:rPr>
              <a:t>多卤代烃</a:t>
            </a:r>
          </a:p>
          <a:p>
            <a:pPr>
              <a:spcBef>
                <a:spcPct val="50000"/>
              </a:spcBef>
            </a:pPr>
            <a:endParaRPr lang="zh-CN" altLang="en-US" sz="3200" b="1"/>
          </a:p>
        </p:txBody>
      </p:sp>
      <p:sp>
        <p:nvSpPr>
          <p:cNvPr id="15" name="Rectangle 2"/>
          <p:cNvSpPr>
            <a:spLocks noChangeArrowheads="1"/>
          </p:cNvSpPr>
          <p:nvPr/>
        </p:nvSpPr>
        <p:spPr bwMode="auto">
          <a:xfrm>
            <a:off x="-62430" y="4198919"/>
            <a:ext cx="8064500" cy="140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lnSpc>
                <a:spcPct val="135000"/>
              </a:lnSpc>
              <a:spcBef>
                <a:spcPct val="20000"/>
              </a:spcBef>
              <a:buClr>
                <a:schemeClr val="hlink"/>
              </a:buClr>
              <a:buSzPct val="60000"/>
              <a:buFont typeface="Wingdings" panose="05000000000000000000" pitchFamily="2" charset="2"/>
              <a:buNone/>
            </a:pPr>
            <a:r>
              <a:rPr kumimoji="1" lang="zh-CN" altLang="en-US" sz="3200" b="1">
                <a:solidFill>
                  <a:srgbClr val="0000FF"/>
                </a:solidFill>
                <a:latin typeface="黑体" panose="02010609060101010101" pitchFamily="49" charset="-122"/>
                <a:ea typeface="黑体" panose="02010609060101010101" pitchFamily="49" charset="-122"/>
              </a:rPr>
              <a:t>（3）根据分子中烃基结构不同可分为饱和卤代烃、不饱和卤代烃和</a:t>
            </a:r>
            <a:r>
              <a:rPr kumimoji="1" lang="zh-CN" altLang="en-US" sz="3200" b="1">
                <a:solidFill>
                  <a:srgbClr val="0000FF"/>
                </a:solidFill>
                <a:ea typeface="黑体" panose="02010609060101010101" pitchFamily="49" charset="-122"/>
              </a:rPr>
              <a:t>芳香</a:t>
            </a:r>
            <a:r>
              <a:rPr kumimoji="1" lang="zh-CN" altLang="en-US" sz="3200" b="1">
                <a:solidFill>
                  <a:srgbClr val="0000FF"/>
                </a:solidFill>
                <a:latin typeface="黑体" panose="02010609060101010101" pitchFamily="49" charset="-122"/>
                <a:ea typeface="黑体" panose="02010609060101010101" pitchFamily="49" charset="-122"/>
              </a:rPr>
              <a:t>卤代烃。</a:t>
            </a:r>
          </a:p>
        </p:txBody>
      </p:sp>
      <p:graphicFrame>
        <p:nvGraphicFramePr>
          <p:cNvPr id="16" name="Object 3"/>
          <p:cNvGraphicFramePr>
            <a:graphicFrameLocks noChangeAspect="1"/>
          </p:cNvGraphicFramePr>
          <p:nvPr>
            <p:extLst>
              <p:ext uri="{D42A27DB-BD31-4B8C-83A1-F6EECF244321}">
                <p14:modId xmlns:p14="http://schemas.microsoft.com/office/powerpoint/2010/main" val="2133398215"/>
              </p:ext>
            </p:extLst>
          </p:nvPr>
        </p:nvGraphicFramePr>
        <p:xfrm>
          <a:off x="137675" y="5528353"/>
          <a:ext cx="2792413" cy="695325"/>
        </p:xfrm>
        <a:graphic>
          <a:graphicData uri="http://schemas.openxmlformats.org/presentationml/2006/ole">
            <mc:AlternateContent xmlns:mc="http://schemas.openxmlformats.org/markup-compatibility/2006">
              <mc:Choice xmlns:v="urn:schemas-microsoft-com:vml" Requires="v">
                <p:oleObj spid="_x0000_s1099" name="ACD ChemSketch 2.0" r:id="rId9" imgW="707136" imgH="176784" progId="ACD.ChemSketch.20">
                  <p:embed/>
                </p:oleObj>
              </mc:Choice>
              <mc:Fallback>
                <p:oleObj name="ACD ChemSketch 2.0" r:id="rId9" imgW="707136" imgH="176784" progId="ACD.ChemSketch.20">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7675" y="5528353"/>
                        <a:ext cx="2792413"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7" name="Rectangle 4"/>
          <p:cNvSpPr>
            <a:spLocks noChangeArrowheads="1"/>
          </p:cNvSpPr>
          <p:nvPr/>
        </p:nvSpPr>
        <p:spPr bwMode="auto">
          <a:xfrm>
            <a:off x="491589" y="6254226"/>
            <a:ext cx="25336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800">
                <a:solidFill>
                  <a:srgbClr val="000000"/>
                </a:solidFill>
                <a:latin typeface="黑体" panose="02010609060101010101" pitchFamily="49" charset="-122"/>
                <a:ea typeface="黑体" panose="02010609060101010101" pitchFamily="49" charset="-122"/>
              </a:rPr>
              <a:t>饱和卤代烃</a:t>
            </a:r>
          </a:p>
        </p:txBody>
      </p:sp>
      <p:sp>
        <p:nvSpPr>
          <p:cNvPr id="18" name="Rectangle 6"/>
          <p:cNvSpPr>
            <a:spLocks noChangeArrowheads="1"/>
          </p:cNvSpPr>
          <p:nvPr/>
        </p:nvSpPr>
        <p:spPr bwMode="auto">
          <a:xfrm>
            <a:off x="3514189" y="6119238"/>
            <a:ext cx="23177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800">
                <a:solidFill>
                  <a:srgbClr val="000000"/>
                </a:solidFill>
                <a:latin typeface="Times New Roman" panose="02020603050405020304" pitchFamily="18" charset="0"/>
                <a:ea typeface="黑体" panose="02010609060101010101" pitchFamily="49" charset="-122"/>
              </a:rPr>
              <a:t>不饱和卤代烃</a:t>
            </a:r>
          </a:p>
        </p:txBody>
      </p:sp>
      <p:graphicFrame>
        <p:nvGraphicFramePr>
          <p:cNvPr id="19" name="Object 7"/>
          <p:cNvGraphicFramePr>
            <a:graphicFrameLocks noChangeAspect="1"/>
          </p:cNvGraphicFramePr>
          <p:nvPr>
            <p:extLst>
              <p:ext uri="{D42A27DB-BD31-4B8C-83A1-F6EECF244321}">
                <p14:modId xmlns:p14="http://schemas.microsoft.com/office/powerpoint/2010/main" val="702508705"/>
              </p:ext>
            </p:extLst>
          </p:nvPr>
        </p:nvGraphicFramePr>
        <p:xfrm>
          <a:off x="6994404" y="4750034"/>
          <a:ext cx="1574529" cy="946017"/>
        </p:xfrm>
        <a:graphic>
          <a:graphicData uri="http://schemas.openxmlformats.org/presentationml/2006/ole">
            <mc:AlternateContent xmlns:mc="http://schemas.openxmlformats.org/markup-compatibility/2006">
              <mc:Choice xmlns:v="urn:schemas-microsoft-com:vml" Requires="v">
                <p:oleObj spid="_x0000_s1100" name="ACD ChemSketch 2.0" r:id="rId11" imgW="1024128" imgH="697992" progId="ACD.ChemSketch.20">
                  <p:embed/>
                </p:oleObj>
              </mc:Choice>
              <mc:Fallback>
                <p:oleObj name="ACD ChemSketch 2.0" r:id="rId11" imgW="1024128" imgH="697992" progId="ACD.ChemSketch.20">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94404" y="4750034"/>
                        <a:ext cx="1574529" cy="946017"/>
                      </a:xfrm>
                      <a:prstGeom prst="rect">
                        <a:avLst/>
                      </a:prstGeom>
                      <a:noFill/>
                      <a:ln>
                        <a:noFill/>
                      </a:ln>
                      <a:effectLst/>
                    </p:spPr>
                  </p:pic>
                </p:oleObj>
              </mc:Fallback>
            </mc:AlternateContent>
          </a:graphicData>
        </a:graphic>
      </p:graphicFrame>
      <p:sp>
        <p:nvSpPr>
          <p:cNvPr id="20" name="Rectangle 8"/>
          <p:cNvSpPr>
            <a:spLocks noChangeArrowheads="1"/>
          </p:cNvSpPr>
          <p:nvPr/>
        </p:nvSpPr>
        <p:spPr bwMode="auto">
          <a:xfrm>
            <a:off x="6799005" y="6069601"/>
            <a:ext cx="1965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800" b="1">
                <a:solidFill>
                  <a:srgbClr val="000000"/>
                </a:solidFill>
              </a:rPr>
              <a:t>芳香</a:t>
            </a:r>
            <a:r>
              <a:rPr kumimoji="1" lang="zh-CN" altLang="en-US" sz="2800">
                <a:solidFill>
                  <a:srgbClr val="000000"/>
                </a:solidFill>
                <a:latin typeface="黑体" panose="02010609060101010101" pitchFamily="49" charset="-122"/>
                <a:ea typeface="黑体" panose="02010609060101010101" pitchFamily="49" charset="-122"/>
              </a:rPr>
              <a:t>卤代烃</a:t>
            </a:r>
          </a:p>
        </p:txBody>
      </p:sp>
      <p:grpSp>
        <p:nvGrpSpPr>
          <p:cNvPr id="22" name="Group 18"/>
          <p:cNvGrpSpPr>
            <a:grpSpLocks/>
          </p:cNvGrpSpPr>
          <p:nvPr/>
        </p:nvGrpSpPr>
        <p:grpSpPr bwMode="auto">
          <a:xfrm>
            <a:off x="3433226" y="5470747"/>
            <a:ext cx="2698750" cy="604837"/>
            <a:chOff x="476" y="2115"/>
            <a:chExt cx="1700" cy="381"/>
          </a:xfrm>
        </p:grpSpPr>
        <p:sp>
          <p:nvSpPr>
            <p:cNvPr id="23" name="AutoShape 10"/>
            <p:cNvSpPr>
              <a:spLocks noChangeAspect="1" noChangeArrowheads="1" noTextEdit="1"/>
            </p:cNvSpPr>
            <p:nvPr/>
          </p:nvSpPr>
          <p:spPr bwMode="auto">
            <a:xfrm>
              <a:off x="476" y="2115"/>
              <a:ext cx="1693"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Rectangle 12"/>
            <p:cNvSpPr>
              <a:spLocks noChangeArrowheads="1"/>
            </p:cNvSpPr>
            <p:nvPr/>
          </p:nvSpPr>
          <p:spPr bwMode="auto">
            <a:xfrm>
              <a:off x="527" y="2115"/>
              <a:ext cx="19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81013">
                <a:defRPr sz="1500">
                  <a:solidFill>
                    <a:schemeClr val="tx1"/>
                  </a:solidFill>
                  <a:latin typeface="Arial" panose="020B0604020202020204" pitchFamily="34" charset="0"/>
                  <a:ea typeface="宋体" panose="02010600030101010101" pitchFamily="2" charset="-122"/>
                </a:defRPr>
              </a:lvl1pPr>
              <a:lvl2pPr marL="742950" indent="-285750" defTabSz="481013">
                <a:defRPr sz="1500">
                  <a:solidFill>
                    <a:schemeClr val="tx1"/>
                  </a:solidFill>
                  <a:latin typeface="Arial" panose="020B0604020202020204" pitchFamily="34" charset="0"/>
                  <a:ea typeface="宋体" panose="02010600030101010101" pitchFamily="2" charset="-122"/>
                </a:defRPr>
              </a:lvl2pPr>
              <a:lvl3pPr marL="1143000" indent="-228600" defTabSz="481013">
                <a:defRPr sz="1500">
                  <a:solidFill>
                    <a:schemeClr val="tx1"/>
                  </a:solidFill>
                  <a:latin typeface="Arial" panose="020B0604020202020204" pitchFamily="34" charset="0"/>
                  <a:ea typeface="宋体" panose="02010600030101010101" pitchFamily="2" charset="-122"/>
                </a:defRPr>
              </a:lvl3pPr>
              <a:lvl4pPr marL="1600200" indent="-228600" defTabSz="481013">
                <a:defRPr sz="1500">
                  <a:solidFill>
                    <a:schemeClr val="tx1"/>
                  </a:solidFill>
                  <a:latin typeface="Arial" panose="020B0604020202020204" pitchFamily="34" charset="0"/>
                  <a:ea typeface="宋体" panose="02010600030101010101" pitchFamily="2" charset="-122"/>
                </a:defRPr>
              </a:lvl4pPr>
              <a:lvl5pPr marL="2057400" indent="-228600" defTabSz="481013">
                <a:defRPr sz="1500">
                  <a:solidFill>
                    <a:schemeClr val="tx1"/>
                  </a:solidFill>
                  <a:latin typeface="Arial" panose="020B0604020202020204" pitchFamily="34" charset="0"/>
                  <a:ea typeface="宋体" panose="02010600030101010101" pitchFamily="2" charset="-122"/>
                </a:defRPr>
              </a:lvl5pPr>
              <a:lvl6pPr marL="25146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lang="en-US" altLang="zh-CN" sz="3400">
                  <a:solidFill>
                    <a:srgbClr val="000000"/>
                  </a:solidFill>
                </a:rPr>
                <a:t>C</a:t>
              </a:r>
              <a:endParaRPr lang="en-US" altLang="zh-CN"/>
            </a:p>
          </p:txBody>
        </p:sp>
        <p:sp>
          <p:nvSpPr>
            <p:cNvPr id="25" name="Rectangle 13"/>
            <p:cNvSpPr>
              <a:spLocks noChangeArrowheads="1"/>
            </p:cNvSpPr>
            <p:nvPr/>
          </p:nvSpPr>
          <p:spPr bwMode="auto">
            <a:xfrm>
              <a:off x="721" y="2115"/>
              <a:ext cx="19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81013">
                <a:defRPr sz="1500">
                  <a:solidFill>
                    <a:schemeClr val="tx1"/>
                  </a:solidFill>
                  <a:latin typeface="Arial" panose="020B0604020202020204" pitchFamily="34" charset="0"/>
                  <a:ea typeface="宋体" panose="02010600030101010101" pitchFamily="2" charset="-122"/>
                </a:defRPr>
              </a:lvl1pPr>
              <a:lvl2pPr marL="742950" indent="-285750" defTabSz="481013">
                <a:defRPr sz="1500">
                  <a:solidFill>
                    <a:schemeClr val="tx1"/>
                  </a:solidFill>
                  <a:latin typeface="Arial" panose="020B0604020202020204" pitchFamily="34" charset="0"/>
                  <a:ea typeface="宋体" panose="02010600030101010101" pitchFamily="2" charset="-122"/>
                </a:defRPr>
              </a:lvl2pPr>
              <a:lvl3pPr marL="1143000" indent="-228600" defTabSz="481013">
                <a:defRPr sz="1500">
                  <a:solidFill>
                    <a:schemeClr val="tx1"/>
                  </a:solidFill>
                  <a:latin typeface="Arial" panose="020B0604020202020204" pitchFamily="34" charset="0"/>
                  <a:ea typeface="宋体" panose="02010600030101010101" pitchFamily="2" charset="-122"/>
                </a:defRPr>
              </a:lvl3pPr>
              <a:lvl4pPr marL="1600200" indent="-228600" defTabSz="481013">
                <a:defRPr sz="1500">
                  <a:solidFill>
                    <a:schemeClr val="tx1"/>
                  </a:solidFill>
                  <a:latin typeface="Arial" panose="020B0604020202020204" pitchFamily="34" charset="0"/>
                  <a:ea typeface="宋体" panose="02010600030101010101" pitchFamily="2" charset="-122"/>
                </a:defRPr>
              </a:lvl4pPr>
              <a:lvl5pPr marL="2057400" indent="-228600" defTabSz="481013">
                <a:defRPr sz="1500">
                  <a:solidFill>
                    <a:schemeClr val="tx1"/>
                  </a:solidFill>
                  <a:latin typeface="Arial" panose="020B0604020202020204" pitchFamily="34" charset="0"/>
                  <a:ea typeface="宋体" panose="02010600030101010101" pitchFamily="2" charset="-122"/>
                </a:defRPr>
              </a:lvl5pPr>
              <a:lvl6pPr marL="25146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lang="en-US" altLang="zh-CN" sz="3400">
                  <a:solidFill>
                    <a:srgbClr val="000000"/>
                  </a:solidFill>
                </a:rPr>
                <a:t>H</a:t>
              </a:r>
              <a:endParaRPr lang="en-US" altLang="zh-CN"/>
            </a:p>
          </p:txBody>
        </p:sp>
        <p:sp>
          <p:nvSpPr>
            <p:cNvPr id="26" name="Rectangle 14"/>
            <p:cNvSpPr>
              <a:spLocks noChangeArrowheads="1"/>
            </p:cNvSpPr>
            <p:nvPr/>
          </p:nvSpPr>
          <p:spPr bwMode="auto">
            <a:xfrm>
              <a:off x="914" y="2237"/>
              <a:ext cx="120"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81013">
                <a:defRPr sz="1500">
                  <a:solidFill>
                    <a:schemeClr val="tx1"/>
                  </a:solidFill>
                  <a:latin typeface="Arial" panose="020B0604020202020204" pitchFamily="34" charset="0"/>
                  <a:ea typeface="宋体" panose="02010600030101010101" pitchFamily="2" charset="-122"/>
                </a:defRPr>
              </a:lvl1pPr>
              <a:lvl2pPr marL="742950" indent="-285750" defTabSz="481013">
                <a:defRPr sz="1500">
                  <a:solidFill>
                    <a:schemeClr val="tx1"/>
                  </a:solidFill>
                  <a:latin typeface="Arial" panose="020B0604020202020204" pitchFamily="34" charset="0"/>
                  <a:ea typeface="宋体" panose="02010600030101010101" pitchFamily="2" charset="-122"/>
                </a:defRPr>
              </a:lvl2pPr>
              <a:lvl3pPr marL="1143000" indent="-228600" defTabSz="481013">
                <a:defRPr sz="1500">
                  <a:solidFill>
                    <a:schemeClr val="tx1"/>
                  </a:solidFill>
                  <a:latin typeface="Arial" panose="020B0604020202020204" pitchFamily="34" charset="0"/>
                  <a:ea typeface="宋体" panose="02010600030101010101" pitchFamily="2" charset="-122"/>
                </a:defRPr>
              </a:lvl3pPr>
              <a:lvl4pPr marL="1600200" indent="-228600" defTabSz="481013">
                <a:defRPr sz="1500">
                  <a:solidFill>
                    <a:schemeClr val="tx1"/>
                  </a:solidFill>
                  <a:latin typeface="Arial" panose="020B0604020202020204" pitchFamily="34" charset="0"/>
                  <a:ea typeface="宋体" panose="02010600030101010101" pitchFamily="2" charset="-122"/>
                </a:defRPr>
              </a:lvl4pPr>
              <a:lvl5pPr marL="2057400" indent="-228600" defTabSz="481013">
                <a:defRPr sz="1500">
                  <a:solidFill>
                    <a:schemeClr val="tx1"/>
                  </a:solidFill>
                  <a:latin typeface="Arial" panose="020B0604020202020204" pitchFamily="34" charset="0"/>
                  <a:ea typeface="宋体" panose="02010600030101010101" pitchFamily="2" charset="-122"/>
                </a:defRPr>
              </a:lvl5pPr>
              <a:lvl6pPr marL="25146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lang="en-US" altLang="zh-CN" sz="2700">
                  <a:solidFill>
                    <a:srgbClr val="000000"/>
                  </a:solidFill>
                </a:rPr>
                <a:t>2</a:t>
              </a:r>
              <a:endParaRPr lang="en-US" altLang="zh-CN"/>
            </a:p>
          </p:txBody>
        </p:sp>
        <p:sp>
          <p:nvSpPr>
            <p:cNvPr id="27" name="Rectangle 15"/>
            <p:cNvSpPr>
              <a:spLocks noChangeArrowheads="1"/>
            </p:cNvSpPr>
            <p:nvPr/>
          </p:nvSpPr>
          <p:spPr bwMode="auto">
            <a:xfrm>
              <a:off x="1512" y="2115"/>
              <a:ext cx="664"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81013">
                <a:defRPr sz="1500">
                  <a:solidFill>
                    <a:schemeClr val="tx1"/>
                  </a:solidFill>
                  <a:latin typeface="Arial" panose="020B0604020202020204" pitchFamily="34" charset="0"/>
                  <a:ea typeface="宋体" panose="02010600030101010101" pitchFamily="2" charset="-122"/>
                </a:defRPr>
              </a:lvl1pPr>
              <a:lvl2pPr marL="742950" indent="-285750" defTabSz="481013">
                <a:defRPr sz="1500">
                  <a:solidFill>
                    <a:schemeClr val="tx1"/>
                  </a:solidFill>
                  <a:latin typeface="Arial" panose="020B0604020202020204" pitchFamily="34" charset="0"/>
                  <a:ea typeface="宋体" panose="02010600030101010101" pitchFamily="2" charset="-122"/>
                </a:defRPr>
              </a:lvl2pPr>
              <a:lvl3pPr marL="1143000" indent="-228600" defTabSz="481013">
                <a:defRPr sz="1500">
                  <a:solidFill>
                    <a:schemeClr val="tx1"/>
                  </a:solidFill>
                  <a:latin typeface="Arial" panose="020B0604020202020204" pitchFamily="34" charset="0"/>
                  <a:ea typeface="宋体" panose="02010600030101010101" pitchFamily="2" charset="-122"/>
                </a:defRPr>
              </a:lvl3pPr>
              <a:lvl4pPr marL="1600200" indent="-228600" defTabSz="481013">
                <a:defRPr sz="1500">
                  <a:solidFill>
                    <a:schemeClr val="tx1"/>
                  </a:solidFill>
                  <a:latin typeface="Arial" panose="020B0604020202020204" pitchFamily="34" charset="0"/>
                  <a:ea typeface="宋体" panose="02010600030101010101" pitchFamily="2" charset="-122"/>
                </a:defRPr>
              </a:lvl4pPr>
              <a:lvl5pPr marL="2057400" indent="-228600" defTabSz="481013">
                <a:defRPr sz="1500">
                  <a:solidFill>
                    <a:schemeClr val="tx1"/>
                  </a:solidFill>
                  <a:latin typeface="Arial" panose="020B0604020202020204" pitchFamily="34" charset="0"/>
                  <a:ea typeface="宋体" panose="02010600030101010101" pitchFamily="2" charset="-122"/>
                </a:defRPr>
              </a:lvl5pPr>
              <a:lvl6pPr marL="25146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lang="en-US" altLang="zh-CN" sz="3400">
                  <a:solidFill>
                    <a:srgbClr val="000000"/>
                  </a:solidFill>
                </a:rPr>
                <a:t>CH-X</a:t>
              </a:r>
              <a:endParaRPr lang="en-US" altLang="zh-CN"/>
            </a:p>
          </p:txBody>
        </p:sp>
        <p:sp>
          <p:nvSpPr>
            <p:cNvPr id="28" name="Line 16"/>
            <p:cNvSpPr>
              <a:spLocks noChangeShapeType="1"/>
            </p:cNvSpPr>
            <p:nvPr/>
          </p:nvSpPr>
          <p:spPr bwMode="auto">
            <a:xfrm flipH="1">
              <a:off x="1043" y="2228"/>
              <a:ext cx="435" cy="0"/>
            </a:xfrm>
            <a:prstGeom prst="line">
              <a:avLst/>
            </a:prstGeom>
            <a:noFill/>
            <a:ln w="30163">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 name="Line 17"/>
            <p:cNvSpPr>
              <a:spLocks noChangeShapeType="1"/>
            </p:cNvSpPr>
            <p:nvPr/>
          </p:nvSpPr>
          <p:spPr bwMode="auto">
            <a:xfrm flipH="1">
              <a:off x="1055" y="2314"/>
              <a:ext cx="432" cy="0"/>
            </a:xfrm>
            <a:prstGeom prst="line">
              <a:avLst/>
            </a:prstGeom>
            <a:noFill/>
            <a:ln w="30163">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Tree>
    <p:extLst>
      <p:ext uri="{BB962C8B-B14F-4D97-AF65-F5344CB8AC3E}">
        <p14:creationId xmlns:p14="http://schemas.microsoft.com/office/powerpoint/2010/main" val="27039503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ox(in)">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ppt_x"/>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diamond(in)">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42"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outHorizontal)">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7">
                                            <p:txEl>
                                              <p:pRg st="0" end="0"/>
                                            </p:txEl>
                                          </p:spTgt>
                                        </p:tgtEl>
                                        <p:attrNameLst>
                                          <p:attrName>style.visibility</p:attrName>
                                        </p:attrNameLst>
                                      </p:cBhvr>
                                      <p:to>
                                        <p:strVal val="visible"/>
                                      </p:to>
                                    </p:set>
                                    <p:animEffect transition="in" filter="wipe(left)">
                                      <p:cBhvr>
                                        <p:cTn id="72" dur="500"/>
                                        <p:tgtEl>
                                          <p:spTgt spid="17">
                                            <p:txEl>
                                              <p:pRg st="0" end="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ppt_x"/>
                                          </p:val>
                                        </p:tav>
                                        <p:tav tm="100000">
                                          <p:val>
                                            <p:strVal val="#ppt_x"/>
                                          </p:val>
                                        </p:tav>
                                      </p:tavLst>
                                    </p:anim>
                                    <p:anim calcmode="lin" valueType="num">
                                      <p:cBhvr additive="base">
                                        <p:cTn id="7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wipe(left)">
                                      <p:cBhvr>
                                        <p:cTn id="88" dur="500"/>
                                        <p:tgtEl>
                                          <p:spTgt spid="19"/>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20">
                                            <p:txEl>
                                              <p:pRg st="0" end="0"/>
                                            </p:txEl>
                                          </p:spTgt>
                                        </p:tgtEl>
                                        <p:attrNameLst>
                                          <p:attrName>style.visibility</p:attrName>
                                        </p:attrNameLst>
                                      </p:cBhvr>
                                      <p:to>
                                        <p:strVal val="visible"/>
                                      </p:to>
                                    </p:set>
                                    <p:animEffect transition="in" filter="wipe(left)">
                                      <p:cBhvr>
                                        <p:cTn id="9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autoUpdateAnimBg="0"/>
      <p:bldP spid="4" grpId="0" autoUpdateAnimBg="0"/>
      <p:bldP spid="5" grpId="0"/>
      <p:bldP spid="8" grpId="0"/>
      <p:bldP spid="13" grpId="0"/>
      <p:bldP spid="14" grpId="0"/>
      <p:bldP spid="15" grpId="0" autoUpdateAnimBg="0"/>
      <p:bldP spid="17" grpId="0" build="p" autoUpdateAnimBg="0"/>
      <p:bldP spid="18" grpId="0" autoUpdateAnimBg="0"/>
      <p:bldP spid="20"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68313" y="549275"/>
            <a:ext cx="2374900" cy="782638"/>
          </a:xfrm>
          <a:prstGeom prst="rect">
            <a:avLst/>
          </a:prstGeom>
        </p:spPr>
        <p:txBody>
          <a:bodyPr/>
          <a:lstStyle>
            <a:lvl1pPr algn="l" defTabSz="846138" rtl="0" eaLnBrk="0" fontAlgn="base" hangingPunct="0">
              <a:spcBef>
                <a:spcPct val="0"/>
              </a:spcBef>
              <a:spcAft>
                <a:spcPct val="0"/>
              </a:spcAft>
              <a:defRPr sz="2200" kern="1200">
                <a:solidFill>
                  <a:srgbClr val="000000"/>
                </a:solidFill>
                <a:latin typeface="+mj-lt"/>
                <a:ea typeface="+mj-ea"/>
                <a:cs typeface="+mj-cs"/>
              </a:defRPr>
            </a:lvl1pPr>
            <a:lvl2pPr algn="l" defTabSz="846138" rtl="0" eaLnBrk="0" fontAlgn="base" hangingPunct="0">
              <a:spcBef>
                <a:spcPct val="0"/>
              </a:spcBef>
              <a:spcAft>
                <a:spcPct val="0"/>
              </a:spcAft>
              <a:defRPr sz="2200">
                <a:solidFill>
                  <a:srgbClr val="000000"/>
                </a:solidFill>
                <a:latin typeface="Arial" panose="020B0604020202020204" pitchFamily="34" charset="0"/>
              </a:defRPr>
            </a:lvl2pPr>
            <a:lvl3pPr algn="l" defTabSz="846138" rtl="0" eaLnBrk="0" fontAlgn="base" hangingPunct="0">
              <a:spcBef>
                <a:spcPct val="0"/>
              </a:spcBef>
              <a:spcAft>
                <a:spcPct val="0"/>
              </a:spcAft>
              <a:defRPr sz="2200">
                <a:solidFill>
                  <a:srgbClr val="000000"/>
                </a:solidFill>
                <a:latin typeface="Arial" panose="020B0604020202020204" pitchFamily="34" charset="0"/>
              </a:defRPr>
            </a:lvl3pPr>
            <a:lvl4pPr algn="l" defTabSz="846138" rtl="0" eaLnBrk="0" fontAlgn="base" hangingPunct="0">
              <a:spcBef>
                <a:spcPct val="0"/>
              </a:spcBef>
              <a:spcAft>
                <a:spcPct val="0"/>
              </a:spcAft>
              <a:defRPr sz="2200">
                <a:solidFill>
                  <a:srgbClr val="000000"/>
                </a:solidFill>
                <a:latin typeface="Arial" panose="020B0604020202020204" pitchFamily="34" charset="0"/>
              </a:defRPr>
            </a:lvl4pPr>
            <a:lvl5pPr algn="l" defTabSz="846138" rtl="0" eaLnBrk="0" fontAlgn="base" hangingPunct="0">
              <a:spcBef>
                <a:spcPct val="0"/>
              </a:spcBef>
              <a:spcAft>
                <a:spcPct val="0"/>
              </a:spcAft>
              <a:defRPr sz="2200">
                <a:solidFill>
                  <a:srgbClr val="000000"/>
                </a:solidFill>
                <a:latin typeface="Arial" panose="020B0604020202020204" pitchFamily="34" charset="0"/>
              </a:defRPr>
            </a:lvl5pPr>
            <a:lvl6pPr marL="457200" algn="l" defTabSz="846138" rtl="0" fontAlgn="base">
              <a:spcBef>
                <a:spcPct val="0"/>
              </a:spcBef>
              <a:spcAft>
                <a:spcPct val="0"/>
              </a:spcAft>
              <a:defRPr sz="2200">
                <a:solidFill>
                  <a:srgbClr val="000000"/>
                </a:solidFill>
                <a:latin typeface="Arial" panose="020B0604020202020204" pitchFamily="34" charset="0"/>
              </a:defRPr>
            </a:lvl6pPr>
            <a:lvl7pPr marL="914400" algn="l" defTabSz="846138" rtl="0" fontAlgn="base">
              <a:spcBef>
                <a:spcPct val="0"/>
              </a:spcBef>
              <a:spcAft>
                <a:spcPct val="0"/>
              </a:spcAft>
              <a:defRPr sz="2200">
                <a:solidFill>
                  <a:srgbClr val="000000"/>
                </a:solidFill>
                <a:latin typeface="Arial" panose="020B0604020202020204" pitchFamily="34" charset="0"/>
              </a:defRPr>
            </a:lvl7pPr>
            <a:lvl8pPr marL="1371600" algn="l" defTabSz="846138" rtl="0" fontAlgn="base">
              <a:spcBef>
                <a:spcPct val="0"/>
              </a:spcBef>
              <a:spcAft>
                <a:spcPct val="0"/>
              </a:spcAft>
              <a:defRPr sz="2200">
                <a:solidFill>
                  <a:srgbClr val="000000"/>
                </a:solidFill>
                <a:latin typeface="Arial" panose="020B0604020202020204" pitchFamily="34" charset="0"/>
              </a:defRPr>
            </a:lvl8pPr>
            <a:lvl9pPr marL="1828800" algn="l" defTabSz="846138" rtl="0" fontAlgn="base">
              <a:spcBef>
                <a:spcPct val="0"/>
              </a:spcBef>
              <a:spcAft>
                <a:spcPct val="0"/>
              </a:spcAft>
              <a:defRPr sz="2200">
                <a:solidFill>
                  <a:srgbClr val="000000"/>
                </a:solidFill>
                <a:latin typeface="Arial" panose="020B0604020202020204" pitchFamily="34" charset="0"/>
              </a:defRPr>
            </a:lvl9pPr>
          </a:lstStyle>
          <a:p>
            <a:pPr eaLnBrk="1" hangingPunct="1"/>
            <a:r>
              <a:rPr lang="en-US" altLang="zh-CN" sz="3200" b="1" smtClean="0">
                <a:solidFill>
                  <a:srgbClr val="FF00FF"/>
                </a:solidFill>
                <a:latin typeface="华文新魏" panose="02010800040101010101" pitchFamily="2" charset="-122"/>
                <a:ea typeface="华文新魏" panose="02010800040101010101" pitchFamily="2" charset="-122"/>
              </a:rPr>
              <a:t>4.</a:t>
            </a:r>
            <a:r>
              <a:rPr lang="zh-CN" altLang="en-US" sz="3200" b="1" smtClean="0">
                <a:solidFill>
                  <a:srgbClr val="FF00FF"/>
                </a:solidFill>
                <a:latin typeface="华文新魏" panose="02010800040101010101" pitchFamily="2" charset="-122"/>
                <a:ea typeface="华文新魏" panose="02010800040101010101" pitchFamily="2" charset="-122"/>
              </a:rPr>
              <a:t>物理性质</a:t>
            </a:r>
          </a:p>
        </p:txBody>
      </p:sp>
      <p:sp>
        <p:nvSpPr>
          <p:cNvPr id="3" name="Rectangle 3"/>
          <p:cNvSpPr txBox="1">
            <a:spLocks noChangeArrowheads="1"/>
          </p:cNvSpPr>
          <p:nvPr/>
        </p:nvSpPr>
        <p:spPr>
          <a:xfrm>
            <a:off x="250825" y="1412875"/>
            <a:ext cx="8604250" cy="3995738"/>
          </a:xfrm>
          <a:prstGeom prst="rect">
            <a:avLst/>
          </a:prstGeom>
        </p:spPr>
        <p:txBody>
          <a:bodyPr/>
          <a:lstStyle>
            <a:lvl1pPr marL="317500" indent="-317500" algn="l" defTabSz="846138" rtl="0" eaLnBrk="0" fontAlgn="base" hangingPunct="0">
              <a:spcBef>
                <a:spcPct val="20000"/>
              </a:spcBef>
              <a:spcAft>
                <a:spcPct val="0"/>
              </a:spcAft>
              <a:defRPr sz="2200" kern="1200">
                <a:solidFill>
                  <a:schemeClr val="tx1"/>
                </a:solidFill>
                <a:latin typeface="+mn-lt"/>
                <a:ea typeface="+mn-ea"/>
                <a:cs typeface="+mn-cs"/>
              </a:defRPr>
            </a:lvl1pPr>
            <a:lvl2pPr marL="688975" indent="-265113" algn="l" defTabSz="846138" rtl="0" eaLnBrk="0" fontAlgn="base" hangingPunct="0">
              <a:spcBef>
                <a:spcPct val="20000"/>
              </a:spcBef>
              <a:spcAft>
                <a:spcPct val="0"/>
              </a:spcAft>
              <a:buChar char="–"/>
              <a:defRPr sz="2200" kern="1200">
                <a:solidFill>
                  <a:schemeClr val="tx1"/>
                </a:solidFill>
                <a:latin typeface="+mn-lt"/>
                <a:ea typeface="+mn-ea"/>
                <a:cs typeface="+mn-cs"/>
              </a:defRPr>
            </a:lvl2pPr>
            <a:lvl3pPr marL="1058863" indent="-212725" algn="l" defTabSz="846138" rtl="0" eaLnBrk="0" fontAlgn="base" hangingPunct="0">
              <a:spcBef>
                <a:spcPct val="20000"/>
              </a:spcBef>
              <a:spcAft>
                <a:spcPct val="0"/>
              </a:spcAft>
              <a:buChar char="•"/>
              <a:defRPr sz="2200" kern="1200">
                <a:solidFill>
                  <a:schemeClr val="tx1"/>
                </a:solidFill>
                <a:latin typeface="+mn-lt"/>
                <a:ea typeface="+mn-ea"/>
                <a:cs typeface="+mn-cs"/>
              </a:defRPr>
            </a:lvl3pPr>
            <a:lvl4pPr marL="1481138" indent="-211138" algn="l" defTabSz="846138" rtl="0" eaLnBrk="0" fontAlgn="base" hangingPunct="0">
              <a:spcBef>
                <a:spcPct val="20000"/>
              </a:spcBef>
              <a:spcAft>
                <a:spcPct val="0"/>
              </a:spcAft>
              <a:buChar char="–"/>
              <a:defRPr sz="2200" kern="1200">
                <a:solidFill>
                  <a:schemeClr val="tx1"/>
                </a:solidFill>
                <a:latin typeface="+mn-lt"/>
                <a:ea typeface="+mn-ea"/>
                <a:cs typeface="+mn-cs"/>
              </a:defRPr>
            </a:lvl4pPr>
            <a:lvl5pPr marL="1905000" indent="-211138" algn="l" defTabSz="846138" rtl="0" eaLnBrk="0" fontAlgn="base" hangingPunct="0">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17463" defTabSz="914400" eaLnBrk="1" hangingPunct="1">
              <a:lnSpc>
                <a:spcPct val="90000"/>
              </a:lnSpc>
            </a:pPr>
            <a:r>
              <a:rPr lang="zh-CN" altLang="en-US" sz="2800" b="1" smtClean="0">
                <a:solidFill>
                  <a:srgbClr val="FF5050"/>
                </a:solidFill>
                <a:latin typeface="华文新魏" panose="02010800040101010101" pitchFamily="2" charset="-122"/>
                <a:ea typeface="华文新魏" panose="02010800040101010101" pitchFamily="2" charset="-122"/>
              </a:rPr>
              <a:t>（</a:t>
            </a:r>
            <a:r>
              <a:rPr lang="en-US" altLang="zh-CN" sz="2800" b="1" smtClean="0">
                <a:solidFill>
                  <a:srgbClr val="FF5050"/>
                </a:solidFill>
                <a:latin typeface="华文新魏" panose="02010800040101010101" pitchFamily="2" charset="-122"/>
                <a:ea typeface="华文新魏" panose="02010800040101010101" pitchFamily="2" charset="-122"/>
              </a:rPr>
              <a:t>1</a:t>
            </a:r>
            <a:r>
              <a:rPr lang="zh-CN" altLang="en-US" sz="2800" b="1" smtClean="0">
                <a:solidFill>
                  <a:srgbClr val="FF5050"/>
                </a:solidFill>
                <a:latin typeface="华文新魏" panose="02010800040101010101" pitchFamily="2" charset="-122"/>
                <a:ea typeface="华文新魏" panose="02010800040101010101" pitchFamily="2" charset="-122"/>
              </a:rPr>
              <a:t>）难</a:t>
            </a:r>
            <a:r>
              <a:rPr lang="zh-CN" altLang="en-US" sz="2800" b="1" smtClean="0">
                <a:solidFill>
                  <a:srgbClr val="000000"/>
                </a:solidFill>
                <a:latin typeface="华文新魏" panose="02010800040101010101" pitchFamily="2" charset="-122"/>
                <a:ea typeface="华文新魏" panose="02010800040101010101" pitchFamily="2" charset="-122"/>
              </a:rPr>
              <a:t>溶于</a:t>
            </a:r>
            <a:r>
              <a:rPr lang="zh-CN" altLang="en-US" sz="2800" b="1" smtClean="0">
                <a:solidFill>
                  <a:srgbClr val="FF5050"/>
                </a:solidFill>
                <a:latin typeface="华文新魏" panose="02010800040101010101" pitchFamily="2" charset="-122"/>
                <a:ea typeface="华文新魏" panose="02010800040101010101" pitchFamily="2" charset="-122"/>
              </a:rPr>
              <a:t>水</a:t>
            </a:r>
            <a:r>
              <a:rPr lang="zh-CN" altLang="en-US" sz="2800" smtClean="0">
                <a:latin typeface="华文新魏" panose="02010800040101010101" pitchFamily="2" charset="-122"/>
                <a:ea typeface="华文新魏" panose="02010800040101010101" pitchFamily="2" charset="-122"/>
              </a:rPr>
              <a:t>,</a:t>
            </a:r>
            <a:r>
              <a:rPr lang="zh-CN" altLang="en-US" sz="2800" b="1" smtClean="0">
                <a:solidFill>
                  <a:srgbClr val="000000"/>
                </a:solidFill>
                <a:latin typeface="华文新魏" panose="02010800040101010101" pitchFamily="2" charset="-122"/>
                <a:ea typeface="华文新魏" panose="02010800040101010101" pitchFamily="2" charset="-122"/>
              </a:rPr>
              <a:t>易溶于有机溶剂；某些卤代烃本身是很好的有机溶剂。</a:t>
            </a:r>
          </a:p>
          <a:p>
            <a:pPr marL="0" indent="17463" defTabSz="914400" eaLnBrk="1" hangingPunct="1">
              <a:lnSpc>
                <a:spcPct val="90000"/>
              </a:lnSpc>
            </a:pPr>
            <a:endParaRPr lang="zh-CN" altLang="en-US" sz="2800" b="1" smtClean="0">
              <a:solidFill>
                <a:srgbClr val="000000"/>
              </a:solidFill>
              <a:latin typeface="华文新魏" panose="02010800040101010101" pitchFamily="2" charset="-122"/>
              <a:ea typeface="华文新魏" panose="02010800040101010101" pitchFamily="2" charset="-122"/>
            </a:endParaRPr>
          </a:p>
          <a:p>
            <a:pPr marL="0" indent="17463" defTabSz="914400" eaLnBrk="1" hangingPunct="1">
              <a:lnSpc>
                <a:spcPct val="90000"/>
              </a:lnSpc>
            </a:pPr>
            <a:r>
              <a:rPr lang="zh-CN" altLang="en-US" sz="2800" b="1" smtClean="0">
                <a:solidFill>
                  <a:srgbClr val="E33E31"/>
                </a:solidFill>
                <a:latin typeface="华文新魏" panose="02010800040101010101" pitchFamily="2" charset="-122"/>
                <a:ea typeface="华文新魏" panose="02010800040101010101" pitchFamily="2" charset="-122"/>
              </a:rPr>
              <a:t>（</a:t>
            </a:r>
            <a:r>
              <a:rPr lang="en-US" altLang="zh-CN" sz="2800" b="1" smtClean="0">
                <a:solidFill>
                  <a:srgbClr val="E33E31"/>
                </a:solidFill>
                <a:latin typeface="华文新魏" panose="02010800040101010101" pitchFamily="2" charset="-122"/>
                <a:ea typeface="华文新魏" panose="02010800040101010101" pitchFamily="2" charset="-122"/>
              </a:rPr>
              <a:t>2</a:t>
            </a:r>
            <a:r>
              <a:rPr lang="zh-CN" altLang="en-US" sz="2800" b="1" smtClean="0">
                <a:solidFill>
                  <a:srgbClr val="E33E31"/>
                </a:solidFill>
                <a:latin typeface="华文新魏" panose="02010800040101010101" pitchFamily="2" charset="-122"/>
                <a:ea typeface="华文新魏" panose="02010800040101010101" pitchFamily="2" charset="-122"/>
              </a:rPr>
              <a:t>）</a:t>
            </a:r>
            <a:r>
              <a:rPr lang="zh-CN" altLang="en-US" sz="2800" b="1" smtClean="0">
                <a:solidFill>
                  <a:srgbClr val="000000"/>
                </a:solidFill>
                <a:latin typeface="华文新魏" panose="02010800040101010101" pitchFamily="2" charset="-122"/>
                <a:ea typeface="华文新魏" panose="02010800040101010101" pitchFamily="2" charset="-122"/>
              </a:rPr>
              <a:t>熔沸点</a:t>
            </a:r>
            <a:r>
              <a:rPr lang="zh-CN" altLang="en-US" sz="2800" b="1" smtClean="0">
                <a:solidFill>
                  <a:srgbClr val="FF5050"/>
                </a:solidFill>
                <a:latin typeface="华文新魏" panose="02010800040101010101" pitchFamily="2" charset="-122"/>
                <a:ea typeface="华文新魏" panose="02010800040101010101" pitchFamily="2" charset="-122"/>
              </a:rPr>
              <a:t>大于</a:t>
            </a:r>
            <a:r>
              <a:rPr lang="zh-CN" altLang="en-US" sz="2800" b="1" smtClean="0">
                <a:solidFill>
                  <a:srgbClr val="000000"/>
                </a:solidFill>
                <a:latin typeface="华文新魏" panose="02010800040101010101" pitchFamily="2" charset="-122"/>
                <a:ea typeface="华文新魏" panose="02010800040101010101" pitchFamily="2" charset="-122"/>
              </a:rPr>
              <a:t>同碳个数的</a:t>
            </a:r>
            <a:r>
              <a:rPr lang="zh-CN" altLang="en-US" sz="2800" b="1" smtClean="0">
                <a:solidFill>
                  <a:srgbClr val="FF5050"/>
                </a:solidFill>
                <a:latin typeface="华文新魏" panose="02010800040101010101" pitchFamily="2" charset="-122"/>
                <a:ea typeface="华文新魏" panose="02010800040101010101" pitchFamily="2" charset="-122"/>
              </a:rPr>
              <a:t>烃</a:t>
            </a:r>
            <a:r>
              <a:rPr lang="zh-CN" altLang="en-US" sz="2800" smtClean="0">
                <a:latin typeface="华文新魏" panose="02010800040101010101" pitchFamily="2" charset="-122"/>
                <a:ea typeface="华文新魏" panose="02010800040101010101" pitchFamily="2" charset="-122"/>
              </a:rPr>
              <a:t>；</a:t>
            </a:r>
          </a:p>
          <a:p>
            <a:pPr marL="0" indent="17463" defTabSz="914400" eaLnBrk="1" hangingPunct="1">
              <a:lnSpc>
                <a:spcPct val="90000"/>
              </a:lnSpc>
            </a:pPr>
            <a:endParaRPr lang="zh-CN" altLang="en-US" sz="2800" smtClean="0">
              <a:latin typeface="华文新魏" panose="02010800040101010101" pitchFamily="2" charset="-122"/>
              <a:ea typeface="华文新魏" panose="02010800040101010101" pitchFamily="2" charset="-122"/>
            </a:endParaRPr>
          </a:p>
          <a:p>
            <a:pPr marL="0" indent="17463" defTabSz="914400" eaLnBrk="1" hangingPunct="1">
              <a:lnSpc>
                <a:spcPct val="90000"/>
              </a:lnSpc>
            </a:pPr>
            <a:r>
              <a:rPr lang="zh-CN" altLang="en-US" sz="2800" b="1" smtClean="0">
                <a:solidFill>
                  <a:srgbClr val="E33E31"/>
                </a:solidFill>
                <a:latin typeface="华文新魏" panose="02010800040101010101" pitchFamily="2" charset="-122"/>
                <a:ea typeface="华文新魏" panose="02010800040101010101" pitchFamily="2" charset="-122"/>
              </a:rPr>
              <a:t>（</a:t>
            </a:r>
            <a:r>
              <a:rPr lang="en-US" altLang="zh-CN" sz="2800" b="1" smtClean="0">
                <a:solidFill>
                  <a:srgbClr val="E33E31"/>
                </a:solidFill>
                <a:latin typeface="华文新魏" panose="02010800040101010101" pitchFamily="2" charset="-122"/>
                <a:ea typeface="华文新魏" panose="02010800040101010101" pitchFamily="2" charset="-122"/>
              </a:rPr>
              <a:t>3</a:t>
            </a:r>
            <a:r>
              <a:rPr lang="zh-CN" altLang="en-US" sz="2800" b="1" smtClean="0">
                <a:solidFill>
                  <a:srgbClr val="E33E31"/>
                </a:solidFill>
                <a:latin typeface="华文新魏" panose="02010800040101010101" pitchFamily="2" charset="-122"/>
                <a:ea typeface="华文新魏" panose="02010800040101010101" pitchFamily="2" charset="-122"/>
              </a:rPr>
              <a:t>）</a:t>
            </a:r>
            <a:r>
              <a:rPr lang="zh-CN" altLang="en-US" sz="2800" b="1" smtClean="0">
                <a:solidFill>
                  <a:srgbClr val="000000"/>
                </a:solidFill>
                <a:latin typeface="华文新魏" panose="02010800040101010101" pitchFamily="2" charset="-122"/>
                <a:ea typeface="华文新魏" panose="02010800040101010101" pitchFamily="2" charset="-122"/>
              </a:rPr>
              <a:t>少数是气体，大多为液体或固体</a:t>
            </a:r>
          </a:p>
          <a:p>
            <a:pPr marL="0" indent="17463" defTabSz="914400" eaLnBrk="1" hangingPunct="1">
              <a:lnSpc>
                <a:spcPct val="90000"/>
              </a:lnSpc>
            </a:pPr>
            <a:endParaRPr lang="zh-CN" altLang="en-US" sz="2800" b="1" smtClean="0">
              <a:solidFill>
                <a:srgbClr val="000000"/>
              </a:solidFill>
              <a:latin typeface="华文新魏" panose="02010800040101010101" pitchFamily="2" charset="-122"/>
              <a:ea typeface="华文新魏" panose="02010800040101010101" pitchFamily="2" charset="-122"/>
            </a:endParaRPr>
          </a:p>
          <a:p>
            <a:pPr marL="0" indent="17463" defTabSz="914400" eaLnBrk="1" hangingPunct="1">
              <a:lnSpc>
                <a:spcPct val="90000"/>
              </a:lnSpc>
            </a:pPr>
            <a:r>
              <a:rPr lang="zh-CN" altLang="en-US" sz="2800" b="1" smtClean="0">
                <a:solidFill>
                  <a:srgbClr val="FF5050"/>
                </a:solidFill>
                <a:latin typeface="华文新魏" panose="02010800040101010101" pitchFamily="2" charset="-122"/>
                <a:ea typeface="华文新魏" panose="02010800040101010101" pitchFamily="2" charset="-122"/>
              </a:rPr>
              <a:t>沸点：</a:t>
            </a:r>
            <a:r>
              <a:rPr lang="zh-CN" altLang="en-US" sz="2800" b="1" smtClean="0">
                <a:solidFill>
                  <a:srgbClr val="000000"/>
                </a:solidFill>
                <a:latin typeface="华文新魏" panose="02010800040101010101" pitchFamily="2" charset="-122"/>
                <a:ea typeface="华文新魏" panose="02010800040101010101" pitchFamily="2" charset="-122"/>
              </a:rPr>
              <a:t>随碳原子数的增加而升高。</a:t>
            </a:r>
          </a:p>
        </p:txBody>
      </p:sp>
    </p:spTree>
    <p:extLst>
      <p:ext uri="{BB962C8B-B14F-4D97-AF65-F5344CB8AC3E}">
        <p14:creationId xmlns:p14="http://schemas.microsoft.com/office/powerpoint/2010/main" val="37354270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6" presetClass="entr" presetSubtype="42"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outHorizontal)">
                                      <p:cBhvr>
                                        <p:cTn id="15" dur="500"/>
                                        <p:tgtEl>
                                          <p:spTgt spid="3">
                                            <p:txEl>
                                              <p:pRg st="0" end="0"/>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CAMERA.WAV"/>
                                        </p:tgtEl>
                                      </p:cMediaNode>
                                    </p:audio>
                                  </p:subTnLst>
                                </p:cTn>
                              </p:par>
                            </p:childTnLst>
                          </p:cTn>
                        </p:par>
                      </p:childTnLst>
                    </p:cTn>
                  </p:par>
                  <p:par>
                    <p:cTn id="16" fill="hold">
                      <p:stCondLst>
                        <p:cond delay="indefinite"/>
                      </p:stCondLst>
                      <p:childTnLst>
                        <p:par>
                          <p:cTn id="17" fill="hold">
                            <p:stCondLst>
                              <p:cond delay="0"/>
                            </p:stCondLst>
                            <p:childTnLst>
                              <p:par>
                                <p:cTn id="18" presetID="16" presetClass="entr" presetSubtype="42"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outHorizontal)">
                                      <p:cBhvr>
                                        <p:cTn id="20" dur="500"/>
                                        <p:tgtEl>
                                          <p:spTgt spid="3">
                                            <p:txEl>
                                              <p:pRg st="2" end="2"/>
                                            </p:txEl>
                                          </p:spTgt>
                                        </p:tgtEl>
                                      </p:cBhvr>
                                    </p:animEffect>
                                  </p:childTnLst>
                                  <p:subTnLst>
                                    <p:audio>
                                      <p:cMediaNode>
                                        <p:cTn display="0" masterRel="sameClick">
                                          <p:stCondLst>
                                            <p:cond evt="begin" delay="0">
                                              <p:tn val="18"/>
                                            </p:cond>
                                          </p:stCondLst>
                                          <p:endCondLst>
                                            <p:cond evt="onStopAudio" delay="0">
                                              <p:tgtEl>
                                                <p:sldTgt/>
                                              </p:tgtEl>
                                            </p:cond>
                                          </p:endCondLst>
                                        </p:cTn>
                                        <p:tgtEl>
                                          <p:sndTgt r:embed="rId2" name="CAMERA.WAV"/>
                                        </p:tgtEl>
                                      </p:cMediaNode>
                                    </p:audio>
                                  </p:subTnLst>
                                </p:cTn>
                              </p:par>
                            </p:childTnLst>
                          </p:cTn>
                        </p:par>
                      </p:childTnLst>
                    </p:cTn>
                  </p:par>
                  <p:par>
                    <p:cTn id="21" fill="hold">
                      <p:stCondLst>
                        <p:cond delay="indefinite"/>
                      </p:stCondLst>
                      <p:childTnLst>
                        <p:par>
                          <p:cTn id="22" fill="hold">
                            <p:stCondLst>
                              <p:cond delay="0"/>
                            </p:stCondLst>
                            <p:childTnLst>
                              <p:par>
                                <p:cTn id="23" presetID="16" presetClass="entr" presetSubtype="42"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arn(outHorizontal)">
                                      <p:cBhvr>
                                        <p:cTn id="25" dur="500"/>
                                        <p:tgtEl>
                                          <p:spTgt spid="3">
                                            <p:txEl>
                                              <p:pRg st="4" end="4"/>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childTnLst>
                          </p:cTn>
                        </p:par>
                      </p:childTnLst>
                    </p:cTn>
                  </p:par>
                  <p:par>
                    <p:cTn id="26" fill="hold">
                      <p:stCondLst>
                        <p:cond delay="indefinite"/>
                      </p:stCondLst>
                      <p:childTnLst>
                        <p:par>
                          <p:cTn id="27" fill="hold">
                            <p:stCondLst>
                              <p:cond delay="0"/>
                            </p:stCondLst>
                            <p:childTnLst>
                              <p:par>
                                <p:cTn id="28" presetID="16" presetClass="entr" presetSubtype="42" fill="hold" grpId="0"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barn(outHorizontal)">
                                      <p:cBhvr>
                                        <p:cTn id="30" dur="500"/>
                                        <p:tgtEl>
                                          <p:spTgt spid="3">
                                            <p:txEl>
                                              <p:pRg st="6" end="6"/>
                                            </p:txEl>
                                          </p:spTgt>
                                        </p:tgtEl>
                                      </p:cBhvr>
                                    </p:animEffect>
                                  </p:childTnLst>
                                  <p:subTnLst>
                                    <p:audio>
                                      <p:cMediaNode>
                                        <p:cTn display="0" masterRel="sameClick">
                                          <p:stCondLst>
                                            <p:cond evt="begin" delay="0">
                                              <p:tn val="28"/>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日期占位符 1"/>
          <p:cNvSpPr>
            <a:spLocks noGrp="1"/>
          </p:cNvSpPr>
          <p:nvPr>
            <p:ph type="dt" sz="quarter" idx="4294967295"/>
          </p:nvPr>
        </p:nvSpPr>
        <p:spPr>
          <a:xfrm>
            <a:off x="34925" y="6326188"/>
            <a:ext cx="2133600" cy="476250"/>
          </a:xfrm>
          <a:prstGeom prst="rect">
            <a:avLst/>
          </a:prstGeom>
          <a:noFill/>
        </p:spPr>
        <p:txBody>
          <a:bodyPr/>
          <a:lstStyle>
            <a:lvl1pPr defTabSz="481013">
              <a:defRPr sz="1500">
                <a:solidFill>
                  <a:schemeClr val="tx1"/>
                </a:solidFill>
                <a:latin typeface="Arial" panose="020B0604020202020204" pitchFamily="34" charset="0"/>
                <a:ea typeface="宋体" panose="02010600030101010101" pitchFamily="2" charset="-122"/>
              </a:defRPr>
            </a:lvl1pPr>
            <a:lvl2pPr marL="742950" indent="-285750" defTabSz="481013">
              <a:defRPr sz="1500">
                <a:solidFill>
                  <a:schemeClr val="tx1"/>
                </a:solidFill>
                <a:latin typeface="Arial" panose="020B0604020202020204" pitchFamily="34" charset="0"/>
                <a:ea typeface="宋体" panose="02010600030101010101" pitchFamily="2" charset="-122"/>
              </a:defRPr>
            </a:lvl2pPr>
            <a:lvl3pPr marL="1143000" indent="-228600" defTabSz="481013">
              <a:defRPr sz="1500">
                <a:solidFill>
                  <a:schemeClr val="tx1"/>
                </a:solidFill>
                <a:latin typeface="Arial" panose="020B0604020202020204" pitchFamily="34" charset="0"/>
                <a:ea typeface="宋体" panose="02010600030101010101" pitchFamily="2" charset="-122"/>
              </a:defRPr>
            </a:lvl3pPr>
            <a:lvl4pPr marL="1600200" indent="-228600" defTabSz="481013">
              <a:defRPr sz="1500">
                <a:solidFill>
                  <a:schemeClr val="tx1"/>
                </a:solidFill>
                <a:latin typeface="Arial" panose="020B0604020202020204" pitchFamily="34" charset="0"/>
                <a:ea typeface="宋体" panose="02010600030101010101" pitchFamily="2" charset="-122"/>
              </a:defRPr>
            </a:lvl4pPr>
            <a:lvl5pPr marL="2057400" indent="-228600" defTabSz="481013">
              <a:defRPr sz="1500">
                <a:solidFill>
                  <a:schemeClr val="tx1"/>
                </a:solidFill>
                <a:latin typeface="Arial" panose="020B0604020202020204" pitchFamily="34" charset="0"/>
                <a:ea typeface="宋体" panose="02010600030101010101" pitchFamily="2" charset="-122"/>
              </a:defRPr>
            </a:lvl5pPr>
            <a:lvl6pPr marL="25146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fld id="{046DE808-DBCF-4449-8E83-6F839272A109}" type="datetime1">
              <a:rPr lang="zh-CN" altLang="en-US" sz="1300">
                <a:solidFill>
                  <a:schemeClr val="tx2"/>
                </a:solidFill>
              </a:rPr>
              <a:pPr/>
              <a:t>2017/3/18</a:t>
            </a:fld>
            <a:endParaRPr lang="en-GB" altLang="en-US" sz="1300">
              <a:solidFill>
                <a:schemeClr val="tx2"/>
              </a:solidFill>
            </a:endParaRPr>
          </a:p>
        </p:txBody>
      </p:sp>
      <p:sp>
        <p:nvSpPr>
          <p:cNvPr id="18435" name="灯片编号占位符 3"/>
          <p:cNvSpPr>
            <a:spLocks noGrp="1"/>
          </p:cNvSpPr>
          <p:nvPr>
            <p:ph type="sldNum" sz="quarter" idx="4294967295"/>
          </p:nvPr>
        </p:nvSpPr>
        <p:spPr>
          <a:xfrm>
            <a:off x="6697663" y="6326188"/>
            <a:ext cx="2411412" cy="476250"/>
          </a:xfrm>
          <a:prstGeom prst="rect">
            <a:avLst/>
          </a:prstGeom>
          <a:noFill/>
        </p:spPr>
        <p:txBody>
          <a:bodyPr/>
          <a:lstStyle>
            <a:lvl1pPr defTabSz="481013">
              <a:defRPr sz="1500">
                <a:solidFill>
                  <a:schemeClr val="tx1"/>
                </a:solidFill>
                <a:latin typeface="Arial" panose="020B0604020202020204" pitchFamily="34" charset="0"/>
                <a:ea typeface="宋体" panose="02010600030101010101" pitchFamily="2" charset="-122"/>
              </a:defRPr>
            </a:lvl1pPr>
            <a:lvl2pPr marL="742950" indent="-285750" defTabSz="481013">
              <a:defRPr sz="1500">
                <a:solidFill>
                  <a:schemeClr val="tx1"/>
                </a:solidFill>
                <a:latin typeface="Arial" panose="020B0604020202020204" pitchFamily="34" charset="0"/>
                <a:ea typeface="宋体" panose="02010600030101010101" pitchFamily="2" charset="-122"/>
              </a:defRPr>
            </a:lvl2pPr>
            <a:lvl3pPr marL="1143000" indent="-228600" defTabSz="481013">
              <a:defRPr sz="1500">
                <a:solidFill>
                  <a:schemeClr val="tx1"/>
                </a:solidFill>
                <a:latin typeface="Arial" panose="020B0604020202020204" pitchFamily="34" charset="0"/>
                <a:ea typeface="宋体" panose="02010600030101010101" pitchFamily="2" charset="-122"/>
              </a:defRPr>
            </a:lvl3pPr>
            <a:lvl4pPr marL="1600200" indent="-228600" defTabSz="481013">
              <a:defRPr sz="1500">
                <a:solidFill>
                  <a:schemeClr val="tx1"/>
                </a:solidFill>
                <a:latin typeface="Arial" panose="020B0604020202020204" pitchFamily="34" charset="0"/>
                <a:ea typeface="宋体" panose="02010600030101010101" pitchFamily="2" charset="-122"/>
              </a:defRPr>
            </a:lvl4pPr>
            <a:lvl5pPr marL="2057400" indent="-228600" defTabSz="481013">
              <a:defRPr sz="1500">
                <a:solidFill>
                  <a:schemeClr val="tx1"/>
                </a:solidFill>
                <a:latin typeface="Arial" panose="020B0604020202020204" pitchFamily="34" charset="0"/>
                <a:ea typeface="宋体" panose="02010600030101010101" pitchFamily="2" charset="-122"/>
              </a:defRPr>
            </a:lvl5pPr>
            <a:lvl6pPr marL="25146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defTabSz="481013"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fld id="{924A420B-9546-436C-B8D9-72FE96A04EF7}" type="slidenum">
              <a:rPr lang="zh-CN" altLang="en-US" sz="1300">
                <a:solidFill>
                  <a:schemeClr val="tx2"/>
                </a:solidFill>
              </a:rPr>
              <a:pPr/>
              <a:t>19</a:t>
            </a:fld>
            <a:endParaRPr lang="en-GB" altLang="en-US" sz="1300">
              <a:solidFill>
                <a:schemeClr val="tx2"/>
              </a:solidFill>
            </a:endParaRPr>
          </a:p>
        </p:txBody>
      </p:sp>
      <p:sp>
        <p:nvSpPr>
          <p:cNvPr id="197634" name="Text Box 2"/>
          <p:cNvSpPr txBox="1">
            <a:spLocks noChangeArrowheads="1"/>
          </p:cNvSpPr>
          <p:nvPr/>
        </p:nvSpPr>
        <p:spPr bwMode="auto">
          <a:xfrm>
            <a:off x="395288" y="757238"/>
            <a:ext cx="6480175" cy="650875"/>
          </a:xfrm>
          <a:prstGeom prst="rect">
            <a:avLst/>
          </a:prstGeom>
          <a:noFill/>
          <a:ln w="952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t>（</a:t>
            </a:r>
            <a:r>
              <a:rPr lang="en-US" altLang="zh-CN" sz="3600" b="1"/>
              <a:t>3</a:t>
            </a:r>
            <a:r>
              <a:rPr lang="zh-CN" altLang="en-US" sz="3600" b="1"/>
              <a:t>）卤代烃中卤素原子的检验</a:t>
            </a:r>
          </a:p>
        </p:txBody>
      </p:sp>
      <p:sp>
        <p:nvSpPr>
          <p:cNvPr id="197635" name="Text Box 3"/>
          <p:cNvSpPr txBox="1">
            <a:spLocks noChangeArrowheads="1"/>
          </p:cNvSpPr>
          <p:nvPr/>
        </p:nvSpPr>
        <p:spPr bwMode="auto">
          <a:xfrm>
            <a:off x="-36513" y="2628900"/>
            <a:ext cx="2016126"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400" b="1"/>
              <a:t>卤代烃</a:t>
            </a:r>
            <a:endParaRPr lang="zh-CN" altLang="en-US" sz="4400" b="1" baseline="-25000"/>
          </a:p>
        </p:txBody>
      </p:sp>
      <p:sp>
        <p:nvSpPr>
          <p:cNvPr id="197636" name="Text Box 4"/>
          <p:cNvSpPr txBox="1">
            <a:spLocks noChangeArrowheads="1"/>
          </p:cNvSpPr>
          <p:nvPr/>
        </p:nvSpPr>
        <p:spPr bwMode="auto">
          <a:xfrm>
            <a:off x="1692275" y="2374900"/>
            <a:ext cx="16557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t>NaOH</a:t>
            </a:r>
            <a:r>
              <a:rPr lang="zh-CN" altLang="en-US" sz="3600" b="1"/>
              <a:t>水溶液</a:t>
            </a:r>
            <a:endParaRPr lang="zh-CN" altLang="en-US" sz="3600" b="1" baseline="-25000"/>
          </a:p>
        </p:txBody>
      </p:sp>
      <p:sp>
        <p:nvSpPr>
          <p:cNvPr id="197637" name="Text Box 5"/>
          <p:cNvSpPr txBox="1">
            <a:spLocks noChangeArrowheads="1"/>
          </p:cNvSpPr>
          <p:nvPr/>
        </p:nvSpPr>
        <p:spPr bwMode="auto">
          <a:xfrm>
            <a:off x="3276600" y="2374900"/>
            <a:ext cx="16557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t>过量</a:t>
            </a:r>
            <a:r>
              <a:rPr lang="en-US" altLang="zh-CN" sz="3600" b="1"/>
              <a:t>HNO</a:t>
            </a:r>
            <a:r>
              <a:rPr lang="en-US" altLang="zh-CN" sz="3600" b="1" baseline="-25000"/>
              <a:t>3</a:t>
            </a:r>
          </a:p>
        </p:txBody>
      </p:sp>
      <p:sp>
        <p:nvSpPr>
          <p:cNvPr id="197638" name="Text Box 6"/>
          <p:cNvSpPr txBox="1">
            <a:spLocks noChangeArrowheads="1"/>
          </p:cNvSpPr>
          <p:nvPr/>
        </p:nvSpPr>
        <p:spPr bwMode="auto">
          <a:xfrm>
            <a:off x="4787900" y="2341563"/>
            <a:ext cx="16557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t>AgNO</a:t>
            </a:r>
            <a:r>
              <a:rPr lang="en-US" altLang="zh-CN" sz="3600" b="1" baseline="-25000"/>
              <a:t>3</a:t>
            </a:r>
            <a:r>
              <a:rPr lang="zh-CN" altLang="en-US" sz="3600" b="1"/>
              <a:t>溶液</a:t>
            </a:r>
            <a:endParaRPr lang="zh-CN" altLang="en-US" sz="3600" b="1" baseline="-25000"/>
          </a:p>
        </p:txBody>
      </p:sp>
      <p:sp>
        <p:nvSpPr>
          <p:cNvPr id="197639" name="Text Box 7"/>
          <p:cNvSpPr txBox="1">
            <a:spLocks noChangeArrowheads="1"/>
          </p:cNvSpPr>
          <p:nvPr/>
        </p:nvSpPr>
        <p:spPr bwMode="auto">
          <a:xfrm>
            <a:off x="6300788" y="2628900"/>
            <a:ext cx="28432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solidFill>
                  <a:srgbClr val="FFFF00"/>
                </a:solidFill>
              </a:rPr>
              <a:t>有</a:t>
            </a:r>
            <a:r>
              <a:rPr lang="zh-CN" altLang="en-US" sz="4000" b="1">
                <a:solidFill>
                  <a:srgbClr val="99FF33"/>
                </a:solidFill>
              </a:rPr>
              <a:t>沉淀</a:t>
            </a:r>
            <a:r>
              <a:rPr lang="zh-CN" altLang="en-US" sz="4000" b="1">
                <a:solidFill>
                  <a:srgbClr val="FFFF00"/>
                </a:solidFill>
              </a:rPr>
              <a:t>产生</a:t>
            </a:r>
            <a:endParaRPr lang="zh-CN" altLang="en-US" sz="4000" b="1" baseline="-25000">
              <a:solidFill>
                <a:srgbClr val="99FF33"/>
              </a:solidFill>
            </a:endParaRPr>
          </a:p>
        </p:txBody>
      </p:sp>
      <p:sp>
        <p:nvSpPr>
          <p:cNvPr id="197640" name="Line 8"/>
          <p:cNvSpPr>
            <a:spLocks noChangeShapeType="1"/>
          </p:cNvSpPr>
          <p:nvPr/>
        </p:nvSpPr>
        <p:spPr bwMode="auto">
          <a:xfrm>
            <a:off x="1763713" y="2989263"/>
            <a:ext cx="1368425" cy="0"/>
          </a:xfrm>
          <a:prstGeom prst="line">
            <a:avLst/>
          </a:prstGeom>
          <a:noFill/>
          <a:ln w="5715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7641" name="Line 9"/>
          <p:cNvSpPr>
            <a:spLocks noChangeShapeType="1"/>
          </p:cNvSpPr>
          <p:nvPr/>
        </p:nvSpPr>
        <p:spPr bwMode="auto">
          <a:xfrm>
            <a:off x="3276600" y="2989263"/>
            <a:ext cx="1295400" cy="0"/>
          </a:xfrm>
          <a:prstGeom prst="line">
            <a:avLst/>
          </a:prstGeom>
          <a:noFill/>
          <a:ln w="5715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7642" name="Line 10"/>
          <p:cNvSpPr>
            <a:spLocks noChangeShapeType="1"/>
          </p:cNvSpPr>
          <p:nvPr/>
        </p:nvSpPr>
        <p:spPr bwMode="auto">
          <a:xfrm>
            <a:off x="4716463" y="2989263"/>
            <a:ext cx="1655762" cy="0"/>
          </a:xfrm>
          <a:prstGeom prst="line">
            <a:avLst/>
          </a:prstGeom>
          <a:noFill/>
          <a:ln w="5715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7643" name="Text Box 11"/>
          <p:cNvSpPr txBox="1">
            <a:spLocks noChangeArrowheads="1"/>
          </p:cNvSpPr>
          <p:nvPr/>
        </p:nvSpPr>
        <p:spPr bwMode="auto">
          <a:xfrm>
            <a:off x="6588125" y="1189038"/>
            <a:ext cx="22320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solidFill>
                  <a:srgbClr val="0000FF"/>
                </a:solidFill>
              </a:rPr>
              <a:t>说明有卤素原子</a:t>
            </a:r>
            <a:endParaRPr lang="zh-CN" altLang="en-US" sz="4000" b="1" baseline="-25000">
              <a:solidFill>
                <a:srgbClr val="0000FF"/>
              </a:solidFill>
            </a:endParaRPr>
          </a:p>
        </p:txBody>
      </p:sp>
      <p:sp>
        <p:nvSpPr>
          <p:cNvPr id="197644" name="AutoShape 12"/>
          <p:cNvSpPr>
            <a:spLocks noChangeArrowheads="1"/>
          </p:cNvSpPr>
          <p:nvPr/>
        </p:nvSpPr>
        <p:spPr bwMode="auto">
          <a:xfrm>
            <a:off x="8316913" y="1989138"/>
            <a:ext cx="827087" cy="720725"/>
          </a:xfrm>
          <a:prstGeom prst="up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7645" name="Rectangle 13"/>
          <p:cNvSpPr>
            <a:spLocks noChangeArrowheads="1"/>
          </p:cNvSpPr>
          <p:nvPr/>
        </p:nvSpPr>
        <p:spPr bwMode="auto">
          <a:xfrm>
            <a:off x="6877050" y="2701925"/>
            <a:ext cx="1079500" cy="574675"/>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7646" name="Text Box 14"/>
          <p:cNvSpPr txBox="1">
            <a:spLocks noChangeArrowheads="1"/>
          </p:cNvSpPr>
          <p:nvPr/>
        </p:nvSpPr>
        <p:spPr bwMode="auto">
          <a:xfrm>
            <a:off x="6227763" y="3622675"/>
            <a:ext cx="792162" cy="1868488"/>
          </a:xfrm>
          <a:prstGeom prst="rect">
            <a:avLst/>
          </a:prstGeom>
          <a:noFill/>
          <a:ln w="9525">
            <a:solidFill>
              <a:srgbClr val="99FF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白色</a:t>
            </a:r>
          </a:p>
          <a:p>
            <a:pPr eaLnBrk="1" hangingPunct="1">
              <a:spcBef>
                <a:spcPct val="50000"/>
              </a:spcBef>
            </a:pPr>
            <a:r>
              <a:rPr lang="en-US" altLang="zh-CN" sz="2400" b="1">
                <a:latin typeface="楷体_GB2312" pitchFamily="49" charset="-122"/>
                <a:ea typeface="楷体_GB2312" pitchFamily="49" charset="-122"/>
              </a:rPr>
              <a:t>Cl</a:t>
            </a:r>
            <a:r>
              <a:rPr lang="zh-CN" altLang="en-US" sz="2400" b="1" baseline="30000">
                <a:latin typeface="楷体_GB2312" pitchFamily="49" charset="-122"/>
                <a:ea typeface="楷体_GB2312" pitchFamily="49" charset="-122"/>
              </a:rPr>
              <a:t>－</a:t>
            </a:r>
          </a:p>
        </p:txBody>
      </p:sp>
      <p:sp>
        <p:nvSpPr>
          <p:cNvPr id="197647" name="Text Box 15"/>
          <p:cNvSpPr txBox="1">
            <a:spLocks noChangeArrowheads="1"/>
          </p:cNvSpPr>
          <p:nvPr/>
        </p:nvSpPr>
        <p:spPr bwMode="auto">
          <a:xfrm>
            <a:off x="7235825" y="3579813"/>
            <a:ext cx="720725" cy="2478087"/>
          </a:xfrm>
          <a:prstGeom prst="rect">
            <a:avLst/>
          </a:prstGeom>
          <a:noFill/>
          <a:ln w="9525">
            <a:solidFill>
              <a:srgbClr val="99FF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淡黄</a:t>
            </a:r>
            <a:r>
              <a:rPr lang="zh-CN" altLang="en-US" sz="4000" b="1">
                <a:latin typeface="楷体_GB2312" pitchFamily="49" charset="-122"/>
                <a:ea typeface="楷体_GB2312" pitchFamily="49" charset="-122"/>
              </a:rPr>
              <a:t>色</a:t>
            </a:r>
          </a:p>
          <a:p>
            <a:pPr eaLnBrk="1" hangingPunct="1">
              <a:spcBef>
                <a:spcPct val="50000"/>
              </a:spcBef>
            </a:pPr>
            <a:r>
              <a:rPr lang="en-US" altLang="zh-CN" sz="2400" b="1">
                <a:latin typeface="楷体_GB2312" pitchFamily="49" charset="-122"/>
                <a:ea typeface="楷体_GB2312" pitchFamily="49" charset="-122"/>
              </a:rPr>
              <a:t>Br</a:t>
            </a:r>
            <a:r>
              <a:rPr lang="zh-CN" altLang="en-US" sz="2400" b="1" baseline="30000">
                <a:latin typeface="楷体_GB2312" pitchFamily="49" charset="-122"/>
                <a:ea typeface="楷体_GB2312" pitchFamily="49" charset="-122"/>
              </a:rPr>
              <a:t>－</a:t>
            </a:r>
          </a:p>
        </p:txBody>
      </p:sp>
      <p:sp>
        <p:nvSpPr>
          <p:cNvPr id="197648" name="Text Box 16"/>
          <p:cNvSpPr txBox="1">
            <a:spLocks noChangeArrowheads="1"/>
          </p:cNvSpPr>
          <p:nvPr/>
        </p:nvSpPr>
        <p:spPr bwMode="auto">
          <a:xfrm>
            <a:off x="8099425" y="3622675"/>
            <a:ext cx="720725" cy="1868488"/>
          </a:xfrm>
          <a:prstGeom prst="rect">
            <a:avLst/>
          </a:prstGeom>
          <a:noFill/>
          <a:ln w="9525">
            <a:solidFill>
              <a:srgbClr val="99FF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黄色</a:t>
            </a:r>
          </a:p>
          <a:p>
            <a:pPr eaLnBrk="1" hangingPunct="1">
              <a:spcBef>
                <a:spcPct val="50000"/>
              </a:spcBef>
            </a:pPr>
            <a:r>
              <a:rPr lang="en-US" altLang="zh-CN" sz="2400" b="1">
                <a:latin typeface="楷体_GB2312" pitchFamily="49" charset="-122"/>
                <a:ea typeface="楷体_GB2312" pitchFamily="49" charset="-122"/>
              </a:rPr>
              <a:t>I</a:t>
            </a:r>
            <a:r>
              <a:rPr lang="zh-CN" altLang="en-US" sz="2400" b="1" baseline="30000">
                <a:latin typeface="楷体_GB2312" pitchFamily="49" charset="-122"/>
                <a:ea typeface="楷体_GB2312" pitchFamily="49" charset="-122"/>
              </a:rPr>
              <a:t>－</a:t>
            </a:r>
          </a:p>
        </p:txBody>
      </p:sp>
      <p:sp>
        <p:nvSpPr>
          <p:cNvPr id="197649" name="Line 17"/>
          <p:cNvSpPr>
            <a:spLocks noChangeShapeType="1"/>
          </p:cNvSpPr>
          <p:nvPr/>
        </p:nvSpPr>
        <p:spPr bwMode="auto">
          <a:xfrm flipH="1">
            <a:off x="6732588" y="3276600"/>
            <a:ext cx="215900" cy="288925"/>
          </a:xfrm>
          <a:prstGeom prst="line">
            <a:avLst/>
          </a:prstGeom>
          <a:noFill/>
          <a:ln w="3810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7650" name="Line 18"/>
          <p:cNvSpPr>
            <a:spLocks noChangeShapeType="1"/>
          </p:cNvSpPr>
          <p:nvPr/>
        </p:nvSpPr>
        <p:spPr bwMode="auto">
          <a:xfrm>
            <a:off x="7524750" y="3276600"/>
            <a:ext cx="0" cy="288925"/>
          </a:xfrm>
          <a:prstGeom prst="line">
            <a:avLst/>
          </a:prstGeom>
          <a:noFill/>
          <a:ln w="3810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7651" name="Line 19"/>
          <p:cNvSpPr>
            <a:spLocks noChangeShapeType="1"/>
          </p:cNvSpPr>
          <p:nvPr/>
        </p:nvSpPr>
        <p:spPr bwMode="auto">
          <a:xfrm>
            <a:off x="7956550" y="3276600"/>
            <a:ext cx="431800" cy="288925"/>
          </a:xfrm>
          <a:prstGeom prst="line">
            <a:avLst/>
          </a:prstGeom>
          <a:noFill/>
          <a:ln w="3810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7652" name="Text Box 20"/>
          <p:cNvSpPr txBox="1">
            <a:spLocks noChangeArrowheads="1"/>
          </p:cNvSpPr>
          <p:nvPr/>
        </p:nvSpPr>
        <p:spPr bwMode="auto">
          <a:xfrm>
            <a:off x="323850" y="3636963"/>
            <a:ext cx="371475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取少量卤代烃样品于试管中</a:t>
            </a:r>
            <a:endParaRPr lang="zh-CN" altLang="en-US" sz="4000" b="1" baseline="-25000"/>
          </a:p>
        </p:txBody>
      </p:sp>
      <p:sp>
        <p:nvSpPr>
          <p:cNvPr id="18455" name="Rectangle 21"/>
          <p:cNvSpPr>
            <a:spLocks noChangeArrowheads="1"/>
          </p:cNvSpPr>
          <p:nvPr/>
        </p:nvSpPr>
        <p:spPr bwMode="auto">
          <a:xfrm>
            <a:off x="0" y="0"/>
            <a:ext cx="633571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644" tIns="42323" rIns="84644" bIns="42323" anchor="ctr"/>
          <a:lstStyle>
            <a:lvl1pPr defTabSz="846138">
              <a:spcBef>
                <a:spcPct val="20000"/>
              </a:spcBef>
              <a:defRPr sz="2200">
                <a:solidFill>
                  <a:schemeClr val="tx1"/>
                </a:solidFill>
                <a:latin typeface="黑体" panose="02010609060101010101" pitchFamily="49" charset="-122"/>
                <a:ea typeface="黑体" panose="02010609060101010101" pitchFamily="49" charset="-122"/>
              </a:defRPr>
            </a:lvl1pPr>
            <a:lvl2pPr marL="688975" indent="-265113" defTabSz="846138">
              <a:spcBef>
                <a:spcPct val="20000"/>
              </a:spcBef>
              <a:buChar char="–"/>
              <a:defRPr sz="2200">
                <a:solidFill>
                  <a:schemeClr val="tx1"/>
                </a:solidFill>
                <a:latin typeface="黑体" panose="02010609060101010101" pitchFamily="49" charset="-122"/>
                <a:ea typeface="黑体" panose="02010609060101010101" pitchFamily="49" charset="-122"/>
              </a:defRPr>
            </a:lvl2pPr>
            <a:lvl3pPr marL="1058863" indent="-212725" defTabSz="846138">
              <a:spcBef>
                <a:spcPct val="20000"/>
              </a:spcBef>
              <a:buChar char="•"/>
              <a:defRPr sz="2200">
                <a:solidFill>
                  <a:schemeClr val="tx1"/>
                </a:solidFill>
                <a:latin typeface="黑体" panose="02010609060101010101" pitchFamily="49" charset="-122"/>
                <a:ea typeface="黑体" panose="02010609060101010101" pitchFamily="49" charset="-122"/>
              </a:defRPr>
            </a:lvl3pPr>
            <a:lvl4pPr marL="1481138" indent="-211138" defTabSz="846138">
              <a:spcBef>
                <a:spcPct val="20000"/>
              </a:spcBef>
              <a:buChar char="–"/>
              <a:defRPr sz="2200">
                <a:solidFill>
                  <a:schemeClr val="tx1"/>
                </a:solidFill>
                <a:latin typeface="黑体" panose="02010609060101010101" pitchFamily="49" charset="-122"/>
                <a:ea typeface="黑体" panose="02010609060101010101" pitchFamily="49" charset="-122"/>
              </a:defRPr>
            </a:lvl4pPr>
            <a:lvl5pPr marL="1905000" indent="-211138" defTabSz="846138">
              <a:spcBef>
                <a:spcPct val="20000"/>
              </a:spcBef>
              <a:buChar char="»"/>
              <a:defRPr>
                <a:solidFill>
                  <a:schemeClr val="tx1"/>
                </a:solidFill>
                <a:latin typeface="黑体" panose="02010609060101010101" pitchFamily="49" charset="-122"/>
                <a:ea typeface="黑体" panose="02010609060101010101" pitchFamily="49" charset="-122"/>
              </a:defRPr>
            </a:lvl5pPr>
            <a:lvl6pPr marL="2362200" indent="-211138" defTabSz="846138" eaLnBrk="0" fontAlgn="base" hangingPunct="0">
              <a:spcBef>
                <a:spcPct val="20000"/>
              </a:spcBef>
              <a:spcAft>
                <a:spcPct val="0"/>
              </a:spcAft>
              <a:buChar char="»"/>
              <a:defRPr>
                <a:solidFill>
                  <a:schemeClr val="tx1"/>
                </a:solidFill>
                <a:latin typeface="黑体" panose="02010609060101010101" pitchFamily="49" charset="-122"/>
                <a:ea typeface="黑体" panose="02010609060101010101" pitchFamily="49" charset="-122"/>
              </a:defRPr>
            </a:lvl6pPr>
            <a:lvl7pPr marL="2819400" indent="-211138" defTabSz="846138" eaLnBrk="0" fontAlgn="base" hangingPunct="0">
              <a:spcBef>
                <a:spcPct val="20000"/>
              </a:spcBef>
              <a:spcAft>
                <a:spcPct val="0"/>
              </a:spcAft>
              <a:buChar char="»"/>
              <a:defRPr>
                <a:solidFill>
                  <a:schemeClr val="tx1"/>
                </a:solidFill>
                <a:latin typeface="黑体" panose="02010609060101010101" pitchFamily="49" charset="-122"/>
                <a:ea typeface="黑体" panose="02010609060101010101" pitchFamily="49" charset="-122"/>
              </a:defRPr>
            </a:lvl7pPr>
            <a:lvl8pPr marL="3276600" indent="-211138" defTabSz="846138" eaLnBrk="0" fontAlgn="base" hangingPunct="0">
              <a:spcBef>
                <a:spcPct val="20000"/>
              </a:spcBef>
              <a:spcAft>
                <a:spcPct val="0"/>
              </a:spcAft>
              <a:buChar char="»"/>
              <a:defRPr>
                <a:solidFill>
                  <a:schemeClr val="tx1"/>
                </a:solidFill>
                <a:latin typeface="黑体" panose="02010609060101010101" pitchFamily="49" charset="-122"/>
                <a:ea typeface="黑体" panose="02010609060101010101" pitchFamily="49" charset="-122"/>
              </a:defRPr>
            </a:lvl8pPr>
            <a:lvl9pPr marL="3733800" indent="-211138" defTabSz="846138" eaLnBrk="0" fontAlgn="base" hangingPunct="0">
              <a:spcBef>
                <a:spcPct val="20000"/>
              </a:spcBef>
              <a:spcAft>
                <a:spcPct val="0"/>
              </a:spcAft>
              <a:buChar char="»"/>
              <a:defRPr>
                <a:solidFill>
                  <a:schemeClr val="tx1"/>
                </a:solidFill>
                <a:latin typeface="黑体" panose="02010609060101010101" pitchFamily="49" charset="-122"/>
                <a:ea typeface="黑体" panose="02010609060101010101" pitchFamily="49" charset="-122"/>
              </a:defRPr>
            </a:lvl9pPr>
          </a:lstStyle>
          <a:p>
            <a:pPr eaLnBrk="1" hangingPunct="1">
              <a:spcBef>
                <a:spcPct val="0"/>
              </a:spcBef>
            </a:pPr>
            <a:r>
              <a:rPr lang="zh-CN" altLang="en-US" b="1">
                <a:solidFill>
                  <a:srgbClr val="000000"/>
                </a:solidFill>
                <a:latin typeface="Arial" panose="020B0604020202020204" pitchFamily="34" charset="0"/>
                <a:ea typeface="宋体" panose="02010600030101010101" pitchFamily="2" charset="-122"/>
              </a:rPr>
              <a:t>卤代烃</a:t>
            </a:r>
          </a:p>
        </p:txBody>
      </p:sp>
    </p:spTree>
    <p:extLst>
      <p:ext uri="{BB962C8B-B14F-4D97-AF65-F5344CB8AC3E}">
        <p14:creationId xmlns:p14="http://schemas.microsoft.com/office/powerpoint/2010/main" val="1522199011"/>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7634"/>
                                        </p:tgtEl>
                                        <p:attrNameLst>
                                          <p:attrName>style.visibility</p:attrName>
                                        </p:attrNameLst>
                                      </p:cBhvr>
                                      <p:to>
                                        <p:strVal val="visible"/>
                                      </p:to>
                                    </p:set>
                                    <p:anim calcmode="lin" valueType="num">
                                      <p:cBhvr additive="base">
                                        <p:cTn id="7" dur="500" fill="hold"/>
                                        <p:tgtEl>
                                          <p:spTgt spid="197634"/>
                                        </p:tgtEl>
                                        <p:attrNameLst>
                                          <p:attrName>ppt_x</p:attrName>
                                        </p:attrNameLst>
                                      </p:cBhvr>
                                      <p:tavLst>
                                        <p:tav tm="0">
                                          <p:val>
                                            <p:strVal val="0-#ppt_w/2"/>
                                          </p:val>
                                        </p:tav>
                                        <p:tav tm="100000">
                                          <p:val>
                                            <p:strVal val="#ppt_x"/>
                                          </p:val>
                                        </p:tav>
                                      </p:tavLst>
                                    </p:anim>
                                    <p:anim calcmode="lin" valueType="num">
                                      <p:cBhvr additive="base">
                                        <p:cTn id="8" dur="500" fill="hold"/>
                                        <p:tgtEl>
                                          <p:spTgt spid="19763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97635"/>
                                        </p:tgtEl>
                                        <p:attrNameLst>
                                          <p:attrName>style.visibility</p:attrName>
                                        </p:attrNameLst>
                                      </p:cBhvr>
                                      <p:to>
                                        <p:strVal val="visible"/>
                                      </p:to>
                                    </p:set>
                                    <p:animEffect transition="in" filter="wipe(left)">
                                      <p:cBhvr>
                                        <p:cTn id="13" dur="1000"/>
                                        <p:tgtEl>
                                          <p:spTgt spid="19763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197652"/>
                                        </p:tgtEl>
                                        <p:attrNameLst>
                                          <p:attrName>style.visibility</p:attrName>
                                        </p:attrNameLst>
                                      </p:cBhvr>
                                      <p:to>
                                        <p:strVal val="visible"/>
                                      </p:to>
                                    </p:set>
                                    <p:anim calcmode="lin" valueType="num">
                                      <p:cBhvr>
                                        <p:cTn id="18" dur="1000" fill="hold"/>
                                        <p:tgtEl>
                                          <p:spTgt spid="197652"/>
                                        </p:tgtEl>
                                        <p:attrNameLst>
                                          <p:attrName>ppt_w</p:attrName>
                                        </p:attrNameLst>
                                      </p:cBhvr>
                                      <p:tavLst>
                                        <p:tav tm="0">
                                          <p:val>
                                            <p:strVal val="#ppt_w*0.70"/>
                                          </p:val>
                                        </p:tav>
                                        <p:tav tm="100000">
                                          <p:val>
                                            <p:strVal val="#ppt_w"/>
                                          </p:val>
                                        </p:tav>
                                      </p:tavLst>
                                    </p:anim>
                                    <p:anim calcmode="lin" valueType="num">
                                      <p:cBhvr>
                                        <p:cTn id="19" dur="1000" fill="hold"/>
                                        <p:tgtEl>
                                          <p:spTgt spid="197652"/>
                                        </p:tgtEl>
                                        <p:attrNameLst>
                                          <p:attrName>ppt_h</p:attrName>
                                        </p:attrNameLst>
                                      </p:cBhvr>
                                      <p:tavLst>
                                        <p:tav tm="0">
                                          <p:val>
                                            <p:strVal val="#ppt_h"/>
                                          </p:val>
                                        </p:tav>
                                        <p:tav tm="100000">
                                          <p:val>
                                            <p:strVal val="#ppt_h"/>
                                          </p:val>
                                        </p:tav>
                                      </p:tavLst>
                                    </p:anim>
                                    <p:animEffect transition="in" filter="fade">
                                      <p:cBhvr>
                                        <p:cTn id="20" dur="1000"/>
                                        <p:tgtEl>
                                          <p:spTgt spid="19765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97636"/>
                                        </p:tgtEl>
                                        <p:attrNameLst>
                                          <p:attrName>style.visibility</p:attrName>
                                        </p:attrNameLst>
                                      </p:cBhvr>
                                      <p:to>
                                        <p:strVal val="visible"/>
                                      </p:to>
                                    </p:set>
                                    <p:animEffect transition="in" filter="wipe(left)">
                                      <p:cBhvr>
                                        <p:cTn id="25" dur="1000"/>
                                        <p:tgtEl>
                                          <p:spTgt spid="197636"/>
                                        </p:tgtEl>
                                      </p:cBhvr>
                                    </p:animEffect>
                                  </p:childTnLst>
                                </p:cTn>
                              </p:par>
                            </p:childTnLst>
                          </p:cTn>
                        </p:par>
                        <p:par>
                          <p:cTn id="26" fill="hold" nodeType="afterGroup">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197640"/>
                                        </p:tgtEl>
                                        <p:attrNameLst>
                                          <p:attrName>style.visibility</p:attrName>
                                        </p:attrNameLst>
                                      </p:cBhvr>
                                      <p:to>
                                        <p:strVal val="visible"/>
                                      </p:to>
                                    </p:set>
                                    <p:animEffect transition="in" filter="wipe(left)">
                                      <p:cBhvr>
                                        <p:cTn id="29" dur="500"/>
                                        <p:tgtEl>
                                          <p:spTgt spid="197640"/>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97637"/>
                                        </p:tgtEl>
                                        <p:attrNameLst>
                                          <p:attrName>style.visibility</p:attrName>
                                        </p:attrNameLst>
                                      </p:cBhvr>
                                      <p:to>
                                        <p:strVal val="visible"/>
                                      </p:to>
                                    </p:set>
                                    <p:animEffect transition="in" filter="wipe(left)">
                                      <p:cBhvr>
                                        <p:cTn id="34" dur="1000"/>
                                        <p:tgtEl>
                                          <p:spTgt spid="197637"/>
                                        </p:tgtEl>
                                      </p:cBhvr>
                                    </p:animEffect>
                                  </p:childTnLst>
                                </p:cTn>
                              </p:par>
                            </p:childTnLst>
                          </p:cTn>
                        </p:par>
                        <p:par>
                          <p:cTn id="35" fill="hold" nodeType="afterGroup">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197641"/>
                                        </p:tgtEl>
                                        <p:attrNameLst>
                                          <p:attrName>style.visibility</p:attrName>
                                        </p:attrNameLst>
                                      </p:cBhvr>
                                      <p:to>
                                        <p:strVal val="visible"/>
                                      </p:to>
                                    </p:set>
                                    <p:animEffect transition="in" filter="wipe(left)">
                                      <p:cBhvr>
                                        <p:cTn id="38" dur="500"/>
                                        <p:tgtEl>
                                          <p:spTgt spid="197641"/>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97638"/>
                                        </p:tgtEl>
                                        <p:attrNameLst>
                                          <p:attrName>style.visibility</p:attrName>
                                        </p:attrNameLst>
                                      </p:cBhvr>
                                      <p:to>
                                        <p:strVal val="visible"/>
                                      </p:to>
                                    </p:set>
                                    <p:animEffect transition="in" filter="wipe(left)">
                                      <p:cBhvr>
                                        <p:cTn id="43" dur="1000"/>
                                        <p:tgtEl>
                                          <p:spTgt spid="197638"/>
                                        </p:tgtEl>
                                      </p:cBhvr>
                                    </p:animEffect>
                                  </p:childTnLst>
                                </p:cTn>
                              </p:par>
                            </p:childTnLst>
                          </p:cTn>
                        </p:par>
                        <p:par>
                          <p:cTn id="44" fill="hold" nodeType="afterGroup">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97642"/>
                                        </p:tgtEl>
                                        <p:attrNameLst>
                                          <p:attrName>style.visibility</p:attrName>
                                        </p:attrNameLst>
                                      </p:cBhvr>
                                      <p:to>
                                        <p:strVal val="visible"/>
                                      </p:to>
                                    </p:set>
                                    <p:animEffect transition="in" filter="wipe(left)">
                                      <p:cBhvr>
                                        <p:cTn id="47" dur="500"/>
                                        <p:tgtEl>
                                          <p:spTgt spid="19764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97639"/>
                                        </p:tgtEl>
                                        <p:attrNameLst>
                                          <p:attrName>style.visibility</p:attrName>
                                        </p:attrNameLst>
                                      </p:cBhvr>
                                      <p:to>
                                        <p:strVal val="visible"/>
                                      </p:to>
                                    </p:set>
                                    <p:animEffect transition="in" filter="wipe(left)">
                                      <p:cBhvr>
                                        <p:cTn id="52" dur="1000"/>
                                        <p:tgtEl>
                                          <p:spTgt spid="19763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97644"/>
                                        </p:tgtEl>
                                        <p:attrNameLst>
                                          <p:attrName>style.visibility</p:attrName>
                                        </p:attrNameLst>
                                      </p:cBhvr>
                                      <p:to>
                                        <p:strVal val="visible"/>
                                      </p:to>
                                    </p:set>
                                    <p:animEffect transition="in" filter="wipe(down)">
                                      <p:cBhvr>
                                        <p:cTn id="57" dur="500"/>
                                        <p:tgtEl>
                                          <p:spTgt spid="197644"/>
                                        </p:tgtEl>
                                      </p:cBhvr>
                                    </p:animEffect>
                                  </p:childTnLst>
                                </p:cTn>
                              </p:par>
                            </p:childTnLst>
                          </p:cTn>
                        </p:par>
                        <p:par>
                          <p:cTn id="58" fill="hold" nodeType="afterGroup">
                            <p:stCondLst>
                              <p:cond delay="500"/>
                            </p:stCondLst>
                            <p:childTnLst>
                              <p:par>
                                <p:cTn id="59" presetID="22" presetClass="entr" presetSubtype="8" fill="hold" grpId="0" nodeType="afterEffect">
                                  <p:stCondLst>
                                    <p:cond delay="0"/>
                                  </p:stCondLst>
                                  <p:childTnLst>
                                    <p:set>
                                      <p:cBhvr>
                                        <p:cTn id="60" dur="1" fill="hold">
                                          <p:stCondLst>
                                            <p:cond delay="0"/>
                                          </p:stCondLst>
                                        </p:cTn>
                                        <p:tgtEl>
                                          <p:spTgt spid="197643"/>
                                        </p:tgtEl>
                                        <p:attrNameLst>
                                          <p:attrName>style.visibility</p:attrName>
                                        </p:attrNameLst>
                                      </p:cBhvr>
                                      <p:to>
                                        <p:strVal val="visible"/>
                                      </p:to>
                                    </p:set>
                                    <p:animEffect transition="in" filter="wipe(left)">
                                      <p:cBhvr>
                                        <p:cTn id="61" dur="1000"/>
                                        <p:tgtEl>
                                          <p:spTgt spid="19764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55" presetClass="entr" presetSubtype="0" fill="hold" grpId="0" nodeType="clickEffect">
                                  <p:stCondLst>
                                    <p:cond delay="0"/>
                                  </p:stCondLst>
                                  <p:childTnLst>
                                    <p:set>
                                      <p:cBhvr>
                                        <p:cTn id="65" dur="1" fill="hold">
                                          <p:stCondLst>
                                            <p:cond delay="0"/>
                                          </p:stCondLst>
                                        </p:cTn>
                                        <p:tgtEl>
                                          <p:spTgt spid="197645"/>
                                        </p:tgtEl>
                                        <p:attrNameLst>
                                          <p:attrName>style.visibility</p:attrName>
                                        </p:attrNameLst>
                                      </p:cBhvr>
                                      <p:to>
                                        <p:strVal val="visible"/>
                                      </p:to>
                                    </p:set>
                                    <p:anim calcmode="lin" valueType="num">
                                      <p:cBhvr>
                                        <p:cTn id="66" dur="500" fill="hold"/>
                                        <p:tgtEl>
                                          <p:spTgt spid="197645"/>
                                        </p:tgtEl>
                                        <p:attrNameLst>
                                          <p:attrName>ppt_w</p:attrName>
                                        </p:attrNameLst>
                                      </p:cBhvr>
                                      <p:tavLst>
                                        <p:tav tm="0">
                                          <p:val>
                                            <p:strVal val="#ppt_w*0.70"/>
                                          </p:val>
                                        </p:tav>
                                        <p:tav tm="100000">
                                          <p:val>
                                            <p:strVal val="#ppt_w"/>
                                          </p:val>
                                        </p:tav>
                                      </p:tavLst>
                                    </p:anim>
                                    <p:anim calcmode="lin" valueType="num">
                                      <p:cBhvr>
                                        <p:cTn id="67" dur="500" fill="hold"/>
                                        <p:tgtEl>
                                          <p:spTgt spid="197645"/>
                                        </p:tgtEl>
                                        <p:attrNameLst>
                                          <p:attrName>ppt_h</p:attrName>
                                        </p:attrNameLst>
                                      </p:cBhvr>
                                      <p:tavLst>
                                        <p:tav tm="0">
                                          <p:val>
                                            <p:strVal val="#ppt_h"/>
                                          </p:val>
                                        </p:tav>
                                        <p:tav tm="100000">
                                          <p:val>
                                            <p:strVal val="#ppt_h"/>
                                          </p:val>
                                        </p:tav>
                                      </p:tavLst>
                                    </p:anim>
                                    <p:animEffect transition="in" filter="fade">
                                      <p:cBhvr>
                                        <p:cTn id="68" dur="500"/>
                                        <p:tgtEl>
                                          <p:spTgt spid="197645"/>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1" fill="hold" grpId="0" nodeType="clickEffect">
                                  <p:stCondLst>
                                    <p:cond delay="0"/>
                                  </p:stCondLst>
                                  <p:childTnLst>
                                    <p:set>
                                      <p:cBhvr>
                                        <p:cTn id="72" dur="1" fill="hold">
                                          <p:stCondLst>
                                            <p:cond delay="0"/>
                                          </p:stCondLst>
                                        </p:cTn>
                                        <p:tgtEl>
                                          <p:spTgt spid="197649"/>
                                        </p:tgtEl>
                                        <p:attrNameLst>
                                          <p:attrName>style.visibility</p:attrName>
                                        </p:attrNameLst>
                                      </p:cBhvr>
                                      <p:to>
                                        <p:strVal val="visible"/>
                                      </p:to>
                                    </p:set>
                                    <p:animEffect transition="in" filter="wipe(up)">
                                      <p:cBhvr>
                                        <p:cTn id="73" dur="500"/>
                                        <p:tgtEl>
                                          <p:spTgt spid="197649"/>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197650"/>
                                        </p:tgtEl>
                                        <p:attrNameLst>
                                          <p:attrName>style.visibility</p:attrName>
                                        </p:attrNameLst>
                                      </p:cBhvr>
                                      <p:to>
                                        <p:strVal val="visible"/>
                                      </p:to>
                                    </p:set>
                                    <p:animEffect transition="in" filter="wipe(up)">
                                      <p:cBhvr>
                                        <p:cTn id="76" dur="500"/>
                                        <p:tgtEl>
                                          <p:spTgt spid="197650"/>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197651"/>
                                        </p:tgtEl>
                                        <p:attrNameLst>
                                          <p:attrName>style.visibility</p:attrName>
                                        </p:attrNameLst>
                                      </p:cBhvr>
                                      <p:to>
                                        <p:strVal val="visible"/>
                                      </p:to>
                                    </p:set>
                                    <p:animEffect transition="in" filter="wipe(up)">
                                      <p:cBhvr>
                                        <p:cTn id="79" dur="500"/>
                                        <p:tgtEl>
                                          <p:spTgt spid="197651"/>
                                        </p:tgtEl>
                                      </p:cBhvr>
                                    </p:animEffect>
                                  </p:childTnLst>
                                </p:cTn>
                              </p:par>
                            </p:childTnLst>
                          </p:cTn>
                        </p:par>
                        <p:par>
                          <p:cTn id="80" fill="hold" nodeType="afterGroup">
                            <p:stCondLst>
                              <p:cond delay="500"/>
                            </p:stCondLst>
                            <p:childTnLst>
                              <p:par>
                                <p:cTn id="81" presetID="22" presetClass="entr" presetSubtype="8" fill="hold" grpId="0" nodeType="afterEffect">
                                  <p:stCondLst>
                                    <p:cond delay="0"/>
                                  </p:stCondLst>
                                  <p:childTnLst>
                                    <p:set>
                                      <p:cBhvr>
                                        <p:cTn id="82" dur="1" fill="hold">
                                          <p:stCondLst>
                                            <p:cond delay="0"/>
                                          </p:stCondLst>
                                        </p:cTn>
                                        <p:tgtEl>
                                          <p:spTgt spid="197646"/>
                                        </p:tgtEl>
                                        <p:attrNameLst>
                                          <p:attrName>style.visibility</p:attrName>
                                        </p:attrNameLst>
                                      </p:cBhvr>
                                      <p:to>
                                        <p:strVal val="visible"/>
                                      </p:to>
                                    </p:set>
                                    <p:animEffect transition="in" filter="wipe(left)">
                                      <p:cBhvr>
                                        <p:cTn id="83" dur="1000"/>
                                        <p:tgtEl>
                                          <p:spTgt spid="197646"/>
                                        </p:tgtEl>
                                      </p:cBhvr>
                                    </p:animEffect>
                                  </p:childTnLst>
                                </p:cTn>
                              </p:par>
                            </p:childTnLst>
                          </p:cTn>
                        </p:par>
                        <p:par>
                          <p:cTn id="84" fill="hold" nodeType="afterGroup">
                            <p:stCondLst>
                              <p:cond delay="1500"/>
                            </p:stCondLst>
                            <p:childTnLst>
                              <p:par>
                                <p:cTn id="85" presetID="22" presetClass="entr" presetSubtype="8" fill="hold" grpId="0" nodeType="afterEffect">
                                  <p:stCondLst>
                                    <p:cond delay="0"/>
                                  </p:stCondLst>
                                  <p:childTnLst>
                                    <p:set>
                                      <p:cBhvr>
                                        <p:cTn id="86" dur="1" fill="hold">
                                          <p:stCondLst>
                                            <p:cond delay="0"/>
                                          </p:stCondLst>
                                        </p:cTn>
                                        <p:tgtEl>
                                          <p:spTgt spid="197647"/>
                                        </p:tgtEl>
                                        <p:attrNameLst>
                                          <p:attrName>style.visibility</p:attrName>
                                        </p:attrNameLst>
                                      </p:cBhvr>
                                      <p:to>
                                        <p:strVal val="visible"/>
                                      </p:to>
                                    </p:set>
                                    <p:animEffect transition="in" filter="wipe(left)">
                                      <p:cBhvr>
                                        <p:cTn id="87" dur="1000"/>
                                        <p:tgtEl>
                                          <p:spTgt spid="197647"/>
                                        </p:tgtEl>
                                      </p:cBhvr>
                                    </p:animEffect>
                                  </p:childTnLst>
                                </p:cTn>
                              </p:par>
                            </p:childTnLst>
                          </p:cTn>
                        </p:par>
                        <p:par>
                          <p:cTn id="88" fill="hold" nodeType="afterGroup">
                            <p:stCondLst>
                              <p:cond delay="2500"/>
                            </p:stCondLst>
                            <p:childTnLst>
                              <p:par>
                                <p:cTn id="89" presetID="22" presetClass="entr" presetSubtype="8" fill="hold" grpId="0" nodeType="afterEffect">
                                  <p:stCondLst>
                                    <p:cond delay="0"/>
                                  </p:stCondLst>
                                  <p:childTnLst>
                                    <p:set>
                                      <p:cBhvr>
                                        <p:cTn id="90" dur="1" fill="hold">
                                          <p:stCondLst>
                                            <p:cond delay="0"/>
                                          </p:stCondLst>
                                        </p:cTn>
                                        <p:tgtEl>
                                          <p:spTgt spid="197648"/>
                                        </p:tgtEl>
                                        <p:attrNameLst>
                                          <p:attrName>style.visibility</p:attrName>
                                        </p:attrNameLst>
                                      </p:cBhvr>
                                      <p:to>
                                        <p:strVal val="visible"/>
                                      </p:to>
                                    </p:set>
                                    <p:animEffect transition="in" filter="wipe(left)">
                                      <p:cBhvr>
                                        <p:cTn id="91" dur="1000"/>
                                        <p:tgtEl>
                                          <p:spTgt spid="1976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4" grpId="0" animBg="1"/>
      <p:bldP spid="197635" grpId="0"/>
      <p:bldP spid="197636" grpId="0"/>
      <p:bldP spid="197637" grpId="0"/>
      <p:bldP spid="197638" grpId="0"/>
      <p:bldP spid="197639" grpId="0"/>
      <p:bldP spid="197640" grpId="0" animBg="1"/>
      <p:bldP spid="197641" grpId="0" animBg="1"/>
      <p:bldP spid="197642" grpId="0" animBg="1"/>
      <p:bldP spid="197643" grpId="0"/>
      <p:bldP spid="197644" grpId="0" animBg="1"/>
      <p:bldP spid="197645" grpId="0" animBg="1"/>
      <p:bldP spid="197646" grpId="0" animBg="1"/>
      <p:bldP spid="197647" grpId="0" animBg="1"/>
      <p:bldP spid="197648" grpId="0" animBg="1"/>
      <p:bldP spid="197649" grpId="0" animBg="1"/>
      <p:bldP spid="197650" grpId="0" animBg="1"/>
      <p:bldP spid="197651" grpId="0" animBg="1"/>
      <p:bldP spid="1976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245829532"/>
              </p:ext>
            </p:extLst>
          </p:nvPr>
        </p:nvGraphicFramePr>
        <p:xfrm>
          <a:off x="8392" y="0"/>
          <a:ext cx="9135609" cy="6908800"/>
        </p:xfrm>
        <a:graphic>
          <a:graphicData uri="http://schemas.openxmlformats.org/drawingml/2006/table">
            <a:tbl>
              <a:tblPr firstRow="1" bandRow="1">
                <a:tableStyleId>{5C22544A-7EE6-4342-B048-85BDC9FD1C3A}</a:tableStyleId>
              </a:tblPr>
              <a:tblGrid>
                <a:gridCol w="1305087"/>
                <a:gridCol w="2250409"/>
                <a:gridCol w="1008112"/>
                <a:gridCol w="1980220"/>
                <a:gridCol w="792088"/>
                <a:gridCol w="828092"/>
                <a:gridCol w="971601"/>
              </a:tblGrid>
              <a:tr h="370840">
                <a:tc>
                  <a:txBody>
                    <a:bodyPr/>
                    <a:lstStyle/>
                    <a:p>
                      <a:endParaRPr lang="zh-CN" altLang="en-US"/>
                    </a:p>
                  </a:txBody>
                  <a:tcPr/>
                </a:tc>
                <a:tc>
                  <a:txBody>
                    <a:bodyPr/>
                    <a:lstStyle/>
                    <a:p>
                      <a:endParaRPr lang="zh-CN" altLang="en-US"/>
                    </a:p>
                  </a:txBody>
                  <a:tcPr/>
                </a:tc>
                <a:tc>
                  <a:txBody>
                    <a:bodyPr/>
                    <a:lstStyle/>
                    <a:p>
                      <a:r>
                        <a:rPr lang="zh-CN" altLang="en-US" smtClean="0"/>
                        <a:t>乙烷</a:t>
                      </a:r>
                      <a:endParaRPr lang="zh-CN" altLang="en-US"/>
                    </a:p>
                  </a:txBody>
                  <a:tcPr/>
                </a:tc>
                <a:tc>
                  <a:txBody>
                    <a:bodyPr/>
                    <a:lstStyle/>
                    <a:p>
                      <a:r>
                        <a:rPr lang="en-US" altLang="zh-CN" smtClean="0"/>
                        <a:t>A</a:t>
                      </a:r>
                      <a:r>
                        <a:rPr lang="en-US" altLang="zh-CN" baseline="0" smtClean="0"/>
                        <a:t>  </a:t>
                      </a:r>
                      <a:r>
                        <a:rPr lang="zh-CN" altLang="en-US" baseline="0" smtClean="0"/>
                        <a:t>乙烯</a:t>
                      </a:r>
                      <a:endParaRPr lang="en-US" altLang="zh-CN" baseline="0" smtClean="0"/>
                    </a:p>
                    <a:p>
                      <a:r>
                        <a:rPr lang="en-US" altLang="zh-CN" baseline="0" smtClean="0"/>
                        <a:t>B  </a:t>
                      </a:r>
                      <a:r>
                        <a:rPr lang="zh-CN" altLang="en-US" baseline="0" smtClean="0"/>
                        <a:t>丙烯</a:t>
                      </a:r>
                      <a:endParaRPr lang="en-US" altLang="zh-CN" baseline="0" smtClean="0"/>
                    </a:p>
                    <a:p>
                      <a:r>
                        <a:rPr lang="en-US" altLang="zh-CN" baseline="0" smtClean="0"/>
                        <a:t>C  1</a:t>
                      </a:r>
                      <a:r>
                        <a:rPr lang="zh-CN" altLang="en-US" baseline="0" smtClean="0"/>
                        <a:t>，</a:t>
                      </a:r>
                      <a:r>
                        <a:rPr lang="en-US" altLang="zh-CN" baseline="0" smtClean="0"/>
                        <a:t>3-</a:t>
                      </a:r>
                      <a:r>
                        <a:rPr lang="zh-CN" altLang="en-US" baseline="0" smtClean="0"/>
                        <a:t>丁二烯</a:t>
                      </a:r>
                      <a:endParaRPr lang="zh-CN" altLang="en-US"/>
                    </a:p>
                  </a:txBody>
                  <a:tcPr/>
                </a:tc>
                <a:tc>
                  <a:txBody>
                    <a:bodyPr/>
                    <a:lstStyle/>
                    <a:p>
                      <a:r>
                        <a:rPr lang="zh-CN" altLang="en-US" smtClean="0"/>
                        <a:t>乙炔</a:t>
                      </a:r>
                      <a:endParaRPr lang="zh-CN" altLang="en-US"/>
                    </a:p>
                  </a:txBody>
                  <a:tcPr/>
                </a:tc>
                <a:tc>
                  <a:txBody>
                    <a:bodyPr/>
                    <a:lstStyle/>
                    <a:p>
                      <a:r>
                        <a:rPr lang="zh-CN" altLang="en-US" smtClean="0"/>
                        <a:t>甲苯</a:t>
                      </a:r>
                      <a:endParaRPr lang="zh-CN" altLang="en-US"/>
                    </a:p>
                  </a:txBody>
                  <a:tcPr/>
                </a:tc>
                <a:tc>
                  <a:txBody>
                    <a:bodyPr/>
                    <a:lstStyle/>
                    <a:p>
                      <a:r>
                        <a:rPr lang="zh-CN" altLang="en-US" smtClean="0"/>
                        <a:t>溴乙烷</a:t>
                      </a:r>
                      <a:endParaRPr lang="zh-CN" altLang="en-US"/>
                    </a:p>
                  </a:txBody>
                  <a:tcPr/>
                </a:tc>
              </a:tr>
              <a:tr h="370840">
                <a:tc>
                  <a:txBody>
                    <a:bodyPr/>
                    <a:lstStyle/>
                    <a:p>
                      <a:r>
                        <a:rPr lang="zh-CN" altLang="en-US" smtClean="0"/>
                        <a:t>氧化反应</a:t>
                      </a:r>
                      <a:endParaRPr lang="zh-CN" altLang="en-US"/>
                    </a:p>
                  </a:txBody>
                  <a:tcPr/>
                </a:tc>
                <a:tc>
                  <a:txBody>
                    <a:bodyPr/>
                    <a:lstStyle/>
                    <a:p>
                      <a:r>
                        <a:rPr lang="zh-CN" altLang="en-US" smtClean="0"/>
                        <a:t>氧气</a:t>
                      </a:r>
                      <a:endParaRPr lang="zh-CN" altLang="en-US"/>
                    </a:p>
                  </a:txBody>
                  <a:tcPr/>
                </a:tc>
                <a:tc>
                  <a:txBody>
                    <a:bodyPr/>
                    <a:lstStyle/>
                    <a:p>
                      <a:endParaRPr lang="zh-CN" altLang="en-US"/>
                    </a:p>
                  </a:txBody>
                  <a:tcPr/>
                </a:tc>
                <a:tc>
                  <a:txBody>
                    <a:bodyPr/>
                    <a:lstStyle/>
                    <a:p>
                      <a:r>
                        <a:rPr lang="en-US" altLang="zh-CN" smtClean="0"/>
                        <a:t>C</a:t>
                      </a:r>
                      <a:r>
                        <a:rPr lang="en-US" altLang="zh-CN" baseline="-25000" smtClean="0"/>
                        <a:t>n</a:t>
                      </a:r>
                      <a:r>
                        <a:rPr lang="en-US" altLang="zh-CN" smtClean="0"/>
                        <a:t>H</a:t>
                      </a:r>
                      <a:r>
                        <a:rPr lang="en-US" altLang="zh-CN" baseline="-25000" smtClean="0"/>
                        <a:t>2n</a:t>
                      </a:r>
                      <a:endParaRPr lang="zh-CN" altLang="en-US" baseline="-25000"/>
                    </a:p>
                  </a:txBody>
                  <a:tcPr/>
                </a:tc>
                <a:tc>
                  <a:txBody>
                    <a:bodyPr/>
                    <a:lstStyle/>
                    <a:p>
                      <a:endParaRPr lang="zh-CN" altLang="en-US"/>
                    </a:p>
                  </a:txBody>
                  <a:tcPr/>
                </a:tc>
                <a:tc>
                  <a:txBody>
                    <a:bodyPr/>
                    <a:lstStyle/>
                    <a:p>
                      <a:endParaRPr lang="zh-CN" altLang="en-US"/>
                    </a:p>
                  </a:txBody>
                  <a:tcPr/>
                </a:tc>
                <a:tc>
                  <a:txBody>
                    <a:bodyPr/>
                    <a:lstStyle/>
                    <a:p>
                      <a:r>
                        <a:rPr lang="zh-CN" altLang="en-US" smtClean="0"/>
                        <a:t>不考虑</a:t>
                      </a:r>
                      <a:endParaRPr lang="zh-CN" altLang="en-US"/>
                    </a:p>
                  </a:txBody>
                  <a:tcPr/>
                </a:tc>
              </a:tr>
              <a:tr h="370840">
                <a:tc>
                  <a:txBody>
                    <a:bodyPr/>
                    <a:lstStyle/>
                    <a:p>
                      <a:endParaRPr lang="zh-CN" altLang="en-US"/>
                    </a:p>
                  </a:txBody>
                  <a:tcPr/>
                </a:tc>
                <a:tc>
                  <a:txBody>
                    <a:bodyPr/>
                    <a:lstStyle/>
                    <a:p>
                      <a:r>
                        <a:rPr lang="zh-CN" altLang="en-US" smtClean="0"/>
                        <a:t>酸性</a:t>
                      </a:r>
                      <a:r>
                        <a:rPr lang="en-US" altLang="zh-CN" smtClean="0"/>
                        <a:t>KMnO</a:t>
                      </a:r>
                      <a:r>
                        <a:rPr lang="en-US" altLang="zh-CN" baseline="-25000" smtClean="0"/>
                        <a:t>4</a:t>
                      </a:r>
                      <a:r>
                        <a:rPr lang="zh-CN" altLang="en-US" smtClean="0"/>
                        <a:t>溶液</a:t>
                      </a:r>
                      <a:endParaRPr lang="zh-CN" altLang="en-US"/>
                    </a:p>
                  </a:txBody>
                  <a:tcPr/>
                </a:tc>
                <a:tc>
                  <a:txBody>
                    <a:bodyPr/>
                    <a:lstStyle/>
                    <a:p>
                      <a:r>
                        <a:rPr lang="en-US" altLang="zh-CN" smtClean="0"/>
                        <a:t>X</a:t>
                      </a:r>
                      <a:endParaRPr lang="zh-CN" altLang="en-US"/>
                    </a:p>
                  </a:txBody>
                  <a:tcPr/>
                </a:tc>
                <a:tc>
                  <a:txBody>
                    <a:bodyPr/>
                    <a:lstStyle/>
                    <a:p>
                      <a:r>
                        <a:rPr lang="zh-CN" altLang="en-US" smtClean="0"/>
                        <a:t>产物</a:t>
                      </a:r>
                      <a:r>
                        <a:rPr lang="en-US" altLang="zh-CN" smtClean="0"/>
                        <a:t>:</a:t>
                      </a:r>
                      <a:endParaRPr lang="zh-CN" altLang="en-US"/>
                    </a:p>
                  </a:txBody>
                  <a:tcPr/>
                </a:tc>
                <a:tc>
                  <a:txBody>
                    <a:bodyPr/>
                    <a:lstStyle/>
                    <a:p>
                      <a:r>
                        <a:rPr lang="zh-CN" altLang="en-US" smtClean="0"/>
                        <a:t>产物</a:t>
                      </a:r>
                      <a:endParaRPr lang="zh-CN" altLang="en-US"/>
                    </a:p>
                  </a:txBody>
                  <a:tcPr/>
                </a:tc>
                <a:tc>
                  <a:txBody>
                    <a:bodyPr/>
                    <a:lstStyle/>
                    <a:p>
                      <a:r>
                        <a:rPr lang="zh-CN" altLang="en-US" smtClean="0"/>
                        <a:t>产物</a:t>
                      </a:r>
                      <a:endParaRPr lang="zh-CN" altLang="en-US"/>
                    </a:p>
                  </a:txBody>
                  <a:tcPr/>
                </a:tc>
                <a:tc>
                  <a:txBody>
                    <a:bodyPr/>
                    <a:lstStyle/>
                    <a:p>
                      <a:r>
                        <a:rPr lang="en-US" altLang="zh-CN" smtClean="0"/>
                        <a:t>X</a:t>
                      </a:r>
                      <a:endParaRPr lang="zh-CN" altLang="en-US"/>
                    </a:p>
                  </a:txBody>
                  <a:tcPr/>
                </a:tc>
              </a:tr>
              <a:tr h="370840">
                <a:tc>
                  <a:txBody>
                    <a:bodyPr/>
                    <a:lstStyle/>
                    <a:p>
                      <a:r>
                        <a:rPr lang="zh-CN" altLang="en-US" smtClean="0"/>
                        <a:t>取代反应</a:t>
                      </a:r>
                      <a:endParaRPr lang="zh-CN" altLang="en-US"/>
                    </a:p>
                  </a:txBody>
                  <a:tcPr/>
                </a:tc>
                <a:tc>
                  <a:txBody>
                    <a:bodyPr/>
                    <a:lstStyle/>
                    <a:p>
                      <a:r>
                        <a:rPr lang="zh-CN" altLang="en-US" smtClean="0"/>
                        <a:t>卤素单质</a:t>
                      </a:r>
                      <a:endParaRPr lang="zh-CN" altLang="en-US"/>
                    </a:p>
                  </a:txBody>
                  <a:tcPr/>
                </a:tc>
                <a:tc>
                  <a:txBody>
                    <a:bodyPr/>
                    <a:lstStyle/>
                    <a:p>
                      <a:endParaRPr lang="zh-CN" altLang="en-US"/>
                    </a:p>
                  </a:txBody>
                  <a:tcPr/>
                </a:tc>
                <a:tc>
                  <a:txBody>
                    <a:bodyPr/>
                    <a:lstStyle/>
                    <a:p>
                      <a:r>
                        <a:rPr lang="en-US" altLang="zh-CN" smtClean="0"/>
                        <a:t>B</a:t>
                      </a:r>
                      <a:endParaRPr lang="zh-CN" altLang="en-US"/>
                    </a:p>
                  </a:txBody>
                  <a:tcPr/>
                </a:tc>
                <a:tc>
                  <a:txBody>
                    <a:bodyPr/>
                    <a:lstStyle/>
                    <a:p>
                      <a:r>
                        <a:rPr lang="en-US" altLang="zh-CN" smtClean="0"/>
                        <a:t>X</a:t>
                      </a:r>
                      <a:endParaRPr lang="zh-CN" altLang="en-US"/>
                    </a:p>
                  </a:txBody>
                  <a:tcPr/>
                </a:tc>
                <a:tc>
                  <a:txBody>
                    <a:bodyPr/>
                    <a:lstStyle/>
                    <a:p>
                      <a:r>
                        <a:rPr lang="en-US" altLang="zh-CN" smtClean="0"/>
                        <a:t>*/**</a:t>
                      </a:r>
                      <a:endParaRPr lang="zh-CN" altLang="en-US"/>
                    </a:p>
                  </a:txBody>
                  <a:tcPr/>
                </a:tc>
                <a:tc>
                  <a:txBody>
                    <a:bodyPr/>
                    <a:lstStyle/>
                    <a:p>
                      <a:endParaRPr lang="zh-CN" altLang="en-US"/>
                    </a:p>
                  </a:txBody>
                  <a:tcPr/>
                </a:tc>
              </a:tr>
              <a:tr h="370840">
                <a:tc>
                  <a:txBody>
                    <a:bodyPr/>
                    <a:lstStyle/>
                    <a:p>
                      <a:endParaRPr lang="zh-CN" altLang="en-US"/>
                    </a:p>
                  </a:txBody>
                  <a:tcPr/>
                </a:tc>
                <a:tc>
                  <a:txBody>
                    <a:bodyPr/>
                    <a:lstStyle/>
                    <a:p>
                      <a:r>
                        <a:rPr lang="zh-CN" altLang="en-US" smtClean="0"/>
                        <a:t>水解反应</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endParaRPr lang="zh-CN" altLang="en-US"/>
                    </a:p>
                  </a:txBody>
                  <a:tcPr/>
                </a:tc>
              </a:tr>
              <a:tr h="370840">
                <a:tc>
                  <a:txBody>
                    <a:bodyPr/>
                    <a:lstStyle/>
                    <a:p>
                      <a:endParaRPr lang="zh-CN" altLang="en-US"/>
                    </a:p>
                  </a:txBody>
                  <a:tcPr/>
                </a:tc>
                <a:tc>
                  <a:txBody>
                    <a:bodyPr/>
                    <a:lstStyle/>
                    <a:p>
                      <a:r>
                        <a:rPr lang="zh-CN" altLang="en-US" smtClean="0"/>
                        <a:t>硝化反应</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endParaRPr lang="zh-CN" altLang="en-US"/>
                    </a:p>
                  </a:txBody>
                  <a:tcPr/>
                </a:tc>
                <a:tc>
                  <a:txBody>
                    <a:bodyPr/>
                    <a:lstStyle/>
                    <a:p>
                      <a:r>
                        <a:rPr lang="en-US" altLang="zh-CN" smtClean="0"/>
                        <a:t>X</a:t>
                      </a:r>
                      <a:endParaRPr lang="zh-CN" altLang="en-US"/>
                    </a:p>
                  </a:txBody>
                  <a:tcPr/>
                </a:tc>
              </a:tr>
              <a:tr h="370840">
                <a:tc>
                  <a:txBody>
                    <a:bodyPr/>
                    <a:lstStyle/>
                    <a:p>
                      <a:endParaRPr lang="zh-CN" altLang="en-US"/>
                    </a:p>
                  </a:txBody>
                  <a:tcPr/>
                </a:tc>
                <a:tc>
                  <a:txBody>
                    <a:bodyPr/>
                    <a:lstStyle/>
                    <a:p>
                      <a:r>
                        <a:rPr lang="zh-CN" altLang="en-US" smtClean="0"/>
                        <a:t>磺化反应</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endParaRPr lang="zh-CN" altLang="en-US"/>
                    </a:p>
                  </a:txBody>
                  <a:tcPr/>
                </a:tc>
                <a:tc>
                  <a:txBody>
                    <a:bodyPr/>
                    <a:lstStyle/>
                    <a:p>
                      <a:r>
                        <a:rPr lang="en-US" altLang="zh-CN" smtClean="0"/>
                        <a:t>X</a:t>
                      </a:r>
                      <a:endParaRPr lang="zh-CN" altLang="en-US"/>
                    </a:p>
                  </a:txBody>
                  <a:tcPr/>
                </a:tc>
              </a:tr>
              <a:tr h="370840">
                <a:tc>
                  <a:txBody>
                    <a:bodyPr/>
                    <a:lstStyle/>
                    <a:p>
                      <a:r>
                        <a:rPr lang="zh-CN" altLang="en-US" smtClean="0"/>
                        <a:t>加成反应</a:t>
                      </a:r>
                      <a:endParaRPr lang="zh-CN" altLang="en-US"/>
                    </a:p>
                  </a:txBody>
                  <a:tcPr/>
                </a:tc>
                <a:tc>
                  <a:txBody>
                    <a:bodyPr/>
                    <a:lstStyle/>
                    <a:p>
                      <a:r>
                        <a:rPr lang="zh-CN" altLang="en-US" smtClean="0"/>
                        <a:t>卤素单质</a:t>
                      </a:r>
                      <a:endParaRPr lang="zh-CN" altLang="en-US"/>
                    </a:p>
                  </a:txBody>
                  <a:tcPr/>
                </a:tc>
                <a:tc>
                  <a:txBody>
                    <a:bodyPr/>
                    <a:lstStyle/>
                    <a:p>
                      <a:r>
                        <a:rPr lang="en-US" altLang="zh-CN" smtClean="0"/>
                        <a:t>X</a:t>
                      </a:r>
                      <a:endParaRPr lang="zh-CN" altLang="en-US"/>
                    </a:p>
                  </a:txBody>
                  <a:tcPr/>
                </a:tc>
                <a:tc rowSpan="3">
                  <a:txBody>
                    <a:bodyPr/>
                    <a:lstStyle/>
                    <a:p>
                      <a:r>
                        <a:rPr lang="en-US" altLang="zh-CN" smtClean="0"/>
                        <a:t>A     </a:t>
                      </a:r>
                    </a:p>
                    <a:p>
                      <a:endParaRPr lang="en-US" altLang="zh-CN" smtClean="0"/>
                    </a:p>
                    <a:p>
                      <a:endParaRPr lang="en-US" altLang="zh-CN" smtClean="0"/>
                    </a:p>
                    <a:p>
                      <a:r>
                        <a:rPr lang="en-US" altLang="zh-CN" smtClean="0"/>
                        <a:t>B  </a:t>
                      </a:r>
                    </a:p>
                    <a:p>
                      <a:endParaRPr lang="en-US" altLang="zh-CN" smtClean="0"/>
                    </a:p>
                    <a:p>
                      <a:endParaRPr lang="en-US" altLang="zh-CN" smtClean="0"/>
                    </a:p>
                    <a:p>
                      <a:r>
                        <a:rPr lang="en-US" altLang="zh-CN" smtClean="0"/>
                        <a:t>C</a:t>
                      </a:r>
                    </a:p>
                    <a:p>
                      <a:endParaRPr lang="zh-CN" altLang="en-US"/>
                    </a:p>
                  </a:txBody>
                  <a:tcPr/>
                </a:tc>
                <a:tc>
                  <a:txBody>
                    <a:bodyPr/>
                    <a:lstStyle/>
                    <a:p>
                      <a:endParaRPr lang="zh-CN" altLang="en-US"/>
                    </a:p>
                  </a:txBody>
                  <a:tcPr/>
                </a:tc>
                <a:tc>
                  <a:txBody>
                    <a:bodyPr/>
                    <a:lstStyle/>
                    <a:p>
                      <a:endParaRPr lang="zh-CN" altLang="en-US"/>
                    </a:p>
                  </a:txBody>
                  <a:tcPr/>
                </a:tc>
                <a:tc>
                  <a:txBody>
                    <a:bodyPr/>
                    <a:lstStyle/>
                    <a:p>
                      <a:r>
                        <a:rPr lang="en-US" altLang="zh-CN" smtClean="0"/>
                        <a:t>X</a:t>
                      </a:r>
                      <a:endParaRPr lang="zh-CN" altLang="en-US"/>
                    </a:p>
                  </a:txBody>
                  <a:tcPr/>
                </a:tc>
              </a:tr>
              <a:tr h="370840">
                <a:tc>
                  <a:txBody>
                    <a:bodyPr/>
                    <a:lstStyle/>
                    <a:p>
                      <a:endParaRPr lang="zh-CN" altLang="en-US"/>
                    </a:p>
                  </a:txBody>
                  <a:tcPr/>
                </a:tc>
                <a:tc>
                  <a:txBody>
                    <a:bodyPr/>
                    <a:lstStyle/>
                    <a:p>
                      <a:r>
                        <a:rPr lang="en-US" altLang="zh-CN" smtClean="0"/>
                        <a:t>HBr</a:t>
                      </a:r>
                      <a:endParaRPr lang="zh-CN" altLang="en-US"/>
                    </a:p>
                  </a:txBody>
                  <a:tcPr/>
                </a:tc>
                <a:tc>
                  <a:txBody>
                    <a:bodyPr/>
                    <a:lstStyle/>
                    <a:p>
                      <a:r>
                        <a:rPr lang="en-US" altLang="zh-CN" smtClean="0"/>
                        <a:t>X</a:t>
                      </a:r>
                      <a:endParaRPr lang="zh-CN" altLang="en-US"/>
                    </a:p>
                  </a:txBody>
                  <a:tcPr/>
                </a:tc>
                <a:tc vMerge="1">
                  <a:txBody>
                    <a:bodyPr/>
                    <a:lstStyle/>
                    <a:p>
                      <a:endParaRPr lang="zh-CN" altLang="en-US"/>
                    </a:p>
                  </a:txBody>
                  <a:tcPr/>
                </a:tc>
                <a:tc>
                  <a:txBody>
                    <a:bodyPr/>
                    <a:lstStyle/>
                    <a:p>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r>
              <a:tr h="370840">
                <a:tc>
                  <a:txBody>
                    <a:bodyPr/>
                    <a:lstStyle/>
                    <a:p>
                      <a:endParaRPr lang="zh-CN" altLang="en-US"/>
                    </a:p>
                  </a:txBody>
                  <a:tcPr/>
                </a:tc>
                <a:tc>
                  <a:txBody>
                    <a:bodyPr/>
                    <a:lstStyle/>
                    <a:p>
                      <a:r>
                        <a:rPr lang="en-US" altLang="zh-CN" smtClean="0"/>
                        <a:t>H</a:t>
                      </a:r>
                      <a:r>
                        <a:rPr lang="en-US" altLang="zh-CN" baseline="-25000" smtClean="0"/>
                        <a:t>2</a:t>
                      </a:r>
                      <a:r>
                        <a:rPr lang="en-US" altLang="zh-CN" smtClean="0"/>
                        <a:t>O</a:t>
                      </a:r>
                      <a:endParaRPr lang="zh-CN" altLang="en-US"/>
                    </a:p>
                  </a:txBody>
                  <a:tcPr/>
                </a:tc>
                <a:tc>
                  <a:txBody>
                    <a:bodyPr/>
                    <a:lstStyle/>
                    <a:p>
                      <a:r>
                        <a:rPr lang="en-US" altLang="zh-CN" smtClean="0"/>
                        <a:t>X</a:t>
                      </a:r>
                      <a:endParaRPr lang="zh-CN" altLang="en-US"/>
                    </a:p>
                  </a:txBody>
                  <a:tcPr/>
                </a:tc>
                <a:tc vMerge="1">
                  <a:txBody>
                    <a:bodyPr/>
                    <a:lstStyle/>
                    <a:p>
                      <a:endParaRPr lang="zh-CN" altLang="en-US"/>
                    </a:p>
                  </a:txBody>
                  <a:tcPr/>
                </a:tc>
                <a:tc>
                  <a:txBody>
                    <a:bodyPr/>
                    <a:lstStyle/>
                    <a:p>
                      <a:r>
                        <a:rPr lang="en-US" altLang="zh-CN" smtClean="0"/>
                        <a:t>1:1</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r>
              <a:tr h="370840">
                <a:tc>
                  <a:txBody>
                    <a:bodyPr/>
                    <a:lstStyle/>
                    <a:p>
                      <a:endParaRPr lang="zh-CN" altLang="en-US"/>
                    </a:p>
                  </a:txBody>
                  <a:tcPr/>
                </a:tc>
                <a:tc>
                  <a:txBody>
                    <a:bodyPr/>
                    <a:lstStyle/>
                    <a:p>
                      <a:r>
                        <a:rPr lang="en-US" altLang="zh-CN" smtClean="0"/>
                        <a:t>H</a:t>
                      </a:r>
                      <a:r>
                        <a:rPr lang="en-US" altLang="zh-CN" baseline="-25000" smtClean="0"/>
                        <a:t>2</a:t>
                      </a:r>
                      <a:endParaRPr lang="zh-CN" altLang="en-US" baseline="-25000"/>
                    </a:p>
                  </a:txBody>
                  <a:tcPr/>
                </a:tc>
                <a:tc>
                  <a:txBody>
                    <a:bodyPr/>
                    <a:lstStyle/>
                    <a:p>
                      <a:r>
                        <a:rPr lang="en-US" altLang="zh-CN" smtClean="0"/>
                        <a:t>X</a:t>
                      </a:r>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r>
                        <a:rPr lang="en-US" altLang="zh-CN" smtClean="0"/>
                        <a:t>X</a:t>
                      </a:r>
                      <a:endParaRPr lang="zh-CN" altLang="en-US"/>
                    </a:p>
                  </a:txBody>
                  <a:tcPr/>
                </a:tc>
              </a:tr>
              <a:tr h="370840">
                <a:tc>
                  <a:txBody>
                    <a:bodyPr/>
                    <a:lstStyle/>
                    <a:p>
                      <a:endParaRPr lang="zh-CN" altLang="en-US"/>
                    </a:p>
                  </a:txBody>
                  <a:tcPr/>
                </a:tc>
                <a:tc>
                  <a:txBody>
                    <a:bodyPr/>
                    <a:lstStyle/>
                    <a:p>
                      <a:r>
                        <a:rPr lang="en-US" altLang="zh-CN" smtClean="0"/>
                        <a:t>D-A</a:t>
                      </a:r>
                      <a:endParaRPr lang="zh-CN" altLang="en-US"/>
                    </a:p>
                  </a:txBody>
                  <a:tcPr/>
                </a:tc>
                <a:tc>
                  <a:txBody>
                    <a:bodyPr/>
                    <a:lstStyle/>
                    <a:p>
                      <a:r>
                        <a:rPr lang="en-US" altLang="zh-CN" smtClean="0"/>
                        <a:t>X</a:t>
                      </a:r>
                      <a:endParaRPr lang="zh-CN" altLang="en-US"/>
                    </a:p>
                  </a:txBody>
                  <a:tcPr/>
                </a:tc>
                <a:tc>
                  <a:txBody>
                    <a:bodyPr/>
                    <a:lstStyle/>
                    <a:p>
                      <a:endParaRPr lang="zh-CN" altLang="en-US"/>
                    </a:p>
                  </a:txBody>
                  <a:tcPr/>
                </a:tc>
                <a:tc>
                  <a:txBody>
                    <a:bodyPr/>
                    <a:lstStyle/>
                    <a:p>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r>
              <a:tr h="370840">
                <a:tc>
                  <a:txBody>
                    <a:bodyPr/>
                    <a:lstStyle/>
                    <a:p>
                      <a:endParaRPr lang="zh-CN" altLang="en-US"/>
                    </a:p>
                  </a:txBody>
                  <a:tcPr/>
                </a:tc>
                <a:tc>
                  <a:txBody>
                    <a:bodyPr/>
                    <a:lstStyle/>
                    <a:p>
                      <a:r>
                        <a:rPr lang="zh-CN" altLang="en-US" smtClean="0"/>
                        <a:t>加聚反应</a:t>
                      </a:r>
                      <a:endParaRPr lang="zh-CN" altLang="en-US"/>
                    </a:p>
                  </a:txBody>
                  <a:tcPr/>
                </a:tc>
                <a:tc>
                  <a:txBody>
                    <a:bodyPr/>
                    <a:lstStyle/>
                    <a:p>
                      <a:r>
                        <a:rPr lang="en-US" altLang="zh-CN" smtClean="0"/>
                        <a:t>X</a:t>
                      </a:r>
                      <a:endParaRPr lang="zh-CN" altLang="en-US"/>
                    </a:p>
                  </a:txBody>
                  <a:tcPr/>
                </a:tc>
                <a:tc>
                  <a:txBody>
                    <a:bodyPr/>
                    <a:lstStyle/>
                    <a:p>
                      <a:endParaRPr lang="zh-CN" altLang="en-US"/>
                    </a:p>
                  </a:txBody>
                  <a:tcPr/>
                </a:tc>
                <a:tc>
                  <a:txBody>
                    <a:bodyPr/>
                    <a:lstStyle/>
                    <a:p>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r>
              <a:tr h="370840">
                <a:tc>
                  <a:txBody>
                    <a:bodyPr/>
                    <a:lstStyle/>
                    <a:p>
                      <a:r>
                        <a:rPr lang="zh-CN" altLang="en-US" smtClean="0"/>
                        <a:t>消去反应</a:t>
                      </a:r>
                      <a:endParaRPr lang="zh-CN" altLang="en-US"/>
                    </a:p>
                  </a:txBody>
                  <a:tcPr/>
                </a:tc>
                <a:tc>
                  <a:txBody>
                    <a:bodyPr/>
                    <a:lstStyle/>
                    <a:p>
                      <a:endParaRPr lang="zh-CN" altLang="en-US"/>
                    </a:p>
                  </a:txBody>
                  <a:tcPr/>
                </a:tc>
                <a:tc>
                  <a:txBody>
                    <a:bodyPr/>
                    <a:lstStyle/>
                    <a:p>
                      <a:r>
                        <a:rPr lang="en-US" altLang="zh-CN" smtClean="0"/>
                        <a:t>X</a:t>
                      </a:r>
                      <a:endParaRPr lang="zh-CN" altLang="en-US"/>
                    </a:p>
                  </a:txBody>
                  <a:tcPr/>
                </a:tc>
                <a:tc>
                  <a:txBody>
                    <a:bodyPr/>
                    <a:lstStyle/>
                    <a:p>
                      <a:r>
                        <a:rPr lang="zh-CN" altLang="en-US" smtClean="0"/>
                        <a:t>不考虑</a:t>
                      </a:r>
                      <a:endParaRPr lang="zh-CN" altLang="en-US"/>
                    </a:p>
                  </a:txBody>
                  <a:tcPr/>
                </a:tc>
                <a:tc>
                  <a:txBody>
                    <a:bodyPr/>
                    <a:lstStyle/>
                    <a:p>
                      <a:r>
                        <a:rPr lang="en-US" altLang="zh-CN" smtClean="0"/>
                        <a:t>X</a:t>
                      </a:r>
                      <a:endParaRPr lang="zh-CN" altLang="en-US"/>
                    </a:p>
                  </a:txBody>
                  <a:tcPr/>
                </a:tc>
                <a:tc>
                  <a:txBody>
                    <a:bodyPr/>
                    <a:lstStyle/>
                    <a:p>
                      <a:r>
                        <a:rPr lang="en-US" altLang="zh-CN" smtClean="0"/>
                        <a:t>X</a:t>
                      </a:r>
                      <a:endParaRPr lang="zh-CN" altLang="en-US"/>
                    </a:p>
                  </a:txBody>
                  <a:tcPr/>
                </a:tc>
                <a:tc>
                  <a:txBody>
                    <a:bodyPr/>
                    <a:lstStyle/>
                    <a:p>
                      <a:endParaRPr lang="zh-CN" altLang="en-US"/>
                    </a:p>
                  </a:txBody>
                  <a:tcPr/>
                </a:tc>
              </a:tr>
            </a:tbl>
          </a:graphicData>
        </a:graphic>
      </p:graphicFrame>
    </p:spTree>
    <p:extLst>
      <p:ext uri="{BB962C8B-B14F-4D97-AF65-F5344CB8AC3E}">
        <p14:creationId xmlns:p14="http://schemas.microsoft.com/office/powerpoint/2010/main" val="3201720460"/>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1259632" y="404664"/>
            <a:ext cx="6242845" cy="5602710"/>
          </a:xfrm>
          <a:prstGeom prst="rect">
            <a:avLst/>
          </a:prstGeom>
        </p:spPr>
      </p:pic>
      <p:pic>
        <p:nvPicPr>
          <p:cNvPr id="4" name="图片 3"/>
          <p:cNvPicPr>
            <a:picLocks noChangeAspect="1"/>
          </p:cNvPicPr>
          <p:nvPr/>
        </p:nvPicPr>
        <p:blipFill>
          <a:blip r:embed="rId3"/>
          <a:stretch>
            <a:fillRect/>
          </a:stretch>
        </p:blipFill>
        <p:spPr>
          <a:xfrm>
            <a:off x="3311860" y="404664"/>
            <a:ext cx="2411526" cy="518344"/>
          </a:xfrm>
          <a:prstGeom prst="rect">
            <a:avLst/>
          </a:prstGeom>
        </p:spPr>
      </p:pic>
      <p:pic>
        <p:nvPicPr>
          <p:cNvPr id="5" name="图片 4"/>
          <p:cNvPicPr>
            <a:picLocks noChangeAspect="1"/>
          </p:cNvPicPr>
          <p:nvPr/>
        </p:nvPicPr>
        <p:blipFill>
          <a:blip r:embed="rId4"/>
          <a:stretch>
            <a:fillRect/>
          </a:stretch>
        </p:blipFill>
        <p:spPr>
          <a:xfrm>
            <a:off x="4041645" y="3174375"/>
            <a:ext cx="1060709" cy="509250"/>
          </a:xfrm>
          <a:prstGeom prst="rect">
            <a:avLst/>
          </a:prstGeom>
        </p:spPr>
      </p:pic>
    </p:spTree>
    <p:extLst>
      <p:ext uri="{BB962C8B-B14F-4D97-AF65-F5344CB8AC3E}">
        <p14:creationId xmlns:p14="http://schemas.microsoft.com/office/powerpoint/2010/main" val="3025244312"/>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Generic medical background">
  <a:themeElements>
    <a:clrScheme name="Generic medical background 13">
      <a:dk1>
        <a:srgbClr val="000000"/>
      </a:dk1>
      <a:lt1>
        <a:srgbClr val="FFFFFF"/>
      </a:lt1>
      <a:dk2>
        <a:srgbClr val="FFFFFF"/>
      </a:dk2>
      <a:lt2>
        <a:srgbClr val="5F5F5F"/>
      </a:lt2>
      <a:accent1>
        <a:srgbClr val="036B13"/>
      </a:accent1>
      <a:accent2>
        <a:srgbClr val="97BB98"/>
      </a:accent2>
      <a:accent3>
        <a:srgbClr val="FFFFFF"/>
      </a:accent3>
      <a:accent4>
        <a:srgbClr val="000000"/>
      </a:accent4>
      <a:accent5>
        <a:srgbClr val="AABAAA"/>
      </a:accent5>
      <a:accent6>
        <a:srgbClr val="88A989"/>
      </a:accent6>
      <a:hlink>
        <a:srgbClr val="C0C0C0"/>
      </a:hlink>
      <a:folHlink>
        <a:srgbClr val="004800"/>
      </a:folHlink>
    </a:clrScheme>
    <a:fontScheme name="Generic medical background">
      <a:majorFont>
        <a:latin typeface="Arial"/>
        <a:ea typeface=""/>
        <a:cs typeface=""/>
      </a:majorFont>
      <a:minorFont>
        <a:latin typeface="黑体"/>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81013" rtl="0" eaLnBrk="1" fontAlgn="base" latinLnBrk="0" hangingPunct="1">
          <a:lnSpc>
            <a:spcPct val="100000"/>
          </a:lnSpc>
          <a:spcBef>
            <a:spcPct val="0"/>
          </a:spcBef>
          <a:spcAft>
            <a:spcPct val="0"/>
          </a:spcAft>
          <a:buClrTx/>
          <a:buSzTx/>
          <a:buFontTx/>
          <a:buNone/>
          <a:tabLst/>
          <a:defRPr kumimoji="0" lang="en-GB" altLang="zh-CN" sz="15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81013" rtl="0" eaLnBrk="1" fontAlgn="base" latinLnBrk="0" hangingPunct="1">
          <a:lnSpc>
            <a:spcPct val="100000"/>
          </a:lnSpc>
          <a:spcBef>
            <a:spcPct val="0"/>
          </a:spcBef>
          <a:spcAft>
            <a:spcPct val="0"/>
          </a:spcAft>
          <a:buClrTx/>
          <a:buSzTx/>
          <a:buFontTx/>
          <a:buNone/>
          <a:tabLst/>
          <a:defRPr kumimoji="0" lang="en-GB" altLang="zh-CN" sz="15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Generic medical backgroun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eneric medical backgroun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eneric medical backgroun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eneric medical backgroun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eneric medical backgroun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eneric medical backgroun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eneric medical backgroun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eneric medical backgroun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eneric medical backgroun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eneric medical backgroun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eneric medical backgroun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eneric medical backgroun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eneric medical background 13">
        <a:dk1>
          <a:srgbClr val="000000"/>
        </a:dk1>
        <a:lt1>
          <a:srgbClr val="FFFFFF"/>
        </a:lt1>
        <a:dk2>
          <a:srgbClr val="FFFFFF"/>
        </a:dk2>
        <a:lt2>
          <a:srgbClr val="5F5F5F"/>
        </a:lt2>
        <a:accent1>
          <a:srgbClr val="036B13"/>
        </a:accent1>
        <a:accent2>
          <a:srgbClr val="97BB98"/>
        </a:accent2>
        <a:accent3>
          <a:srgbClr val="FFFFFF"/>
        </a:accent3>
        <a:accent4>
          <a:srgbClr val="000000"/>
        </a:accent4>
        <a:accent5>
          <a:srgbClr val="AABAAA"/>
        </a:accent5>
        <a:accent6>
          <a:srgbClr val="88A989"/>
        </a:accent6>
        <a:hlink>
          <a:srgbClr val="C0C0C0"/>
        </a:hlink>
        <a:folHlink>
          <a:srgbClr val="004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3000</TotalTime>
  <Pages>0</Pages>
  <Words>1001</Words>
  <Characters>0</Characters>
  <Application>Microsoft Office PowerPoint</Application>
  <DocSecurity>0</DocSecurity>
  <PresentationFormat>全屏显示(4:3)</PresentationFormat>
  <Lines>0</Lines>
  <Paragraphs>258</Paragraphs>
  <Slides>21</Slides>
  <Notes>5</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2</vt:i4>
      </vt:variant>
      <vt:variant>
        <vt:lpstr>幻灯片标题</vt:lpstr>
      </vt:variant>
      <vt:variant>
        <vt:i4>21</vt:i4>
      </vt:variant>
    </vt:vector>
  </HeadingPairs>
  <TitlesOfParts>
    <vt:vector size="36" baseType="lpstr">
      <vt:lpstr>Linux Libertine</vt:lpstr>
      <vt:lpstr>方正姚体</vt:lpstr>
      <vt:lpstr>黑体</vt:lpstr>
      <vt:lpstr>华文行楷</vt:lpstr>
      <vt:lpstr>华文新魏</vt:lpstr>
      <vt:lpstr>华文中宋</vt:lpstr>
      <vt:lpstr>楷体_GB2312</vt:lpstr>
      <vt:lpstr>宋体</vt:lpstr>
      <vt:lpstr>Arial</vt:lpstr>
      <vt:lpstr>Calibri</vt:lpstr>
      <vt:lpstr>Times New Roman</vt:lpstr>
      <vt:lpstr>Wingdings</vt:lpstr>
      <vt:lpstr>Generic medical background</vt:lpstr>
      <vt:lpstr>位图图像</vt:lpstr>
      <vt:lpstr>ACD ChemSketch 2.0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x</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 title text here</dc:title>
  <dc:subject/>
  <dc:creator>x</dc:creator>
  <cp:keywords/>
  <dc:description/>
  <cp:lastModifiedBy>oscarfox</cp:lastModifiedBy>
  <cp:revision>98</cp:revision>
  <cp:lastPrinted>1899-12-30T00:00:00Z</cp:lastPrinted>
  <dcterms:created xsi:type="dcterms:W3CDTF">2008-10-09T13:36:39Z</dcterms:created>
  <dcterms:modified xsi:type="dcterms:W3CDTF">2017-03-18T16:05:37Z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2052-8.1.0.3526</vt:lpwstr>
  </property>
</Properties>
</file>