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  <p:sldMasterId id="2147483682" r:id="rId2"/>
  </p:sldMasterIdLst>
  <p:notesMasterIdLst>
    <p:notesMasterId r:id="rId21"/>
  </p:notesMasterIdLst>
  <p:sldIdLst>
    <p:sldId id="256" r:id="rId3"/>
    <p:sldId id="355" r:id="rId4"/>
    <p:sldId id="377" r:id="rId5"/>
    <p:sldId id="356" r:id="rId6"/>
    <p:sldId id="376" r:id="rId7"/>
    <p:sldId id="365" r:id="rId8"/>
    <p:sldId id="358" r:id="rId9"/>
    <p:sldId id="378" r:id="rId10"/>
    <p:sldId id="379" r:id="rId11"/>
    <p:sldId id="380" r:id="rId12"/>
    <p:sldId id="366" r:id="rId13"/>
    <p:sldId id="367" r:id="rId14"/>
    <p:sldId id="375" r:id="rId15"/>
    <p:sldId id="368" r:id="rId16"/>
    <p:sldId id="369" r:id="rId17"/>
    <p:sldId id="348" r:id="rId18"/>
    <p:sldId id="381" r:id="rId19"/>
    <p:sldId id="382" r:id="rId2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0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9933"/>
    <a:srgbClr val="FF7C8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7" autoAdjust="0"/>
    <p:restoredTop sz="94705" autoAdjust="0"/>
  </p:normalViewPr>
  <p:slideViewPr>
    <p:cSldViewPr>
      <p:cViewPr varScale="1">
        <p:scale>
          <a:sx n="82" d="100"/>
          <a:sy n="82" d="100"/>
        </p:scale>
        <p:origin x="1478" y="62"/>
      </p:cViewPr>
      <p:guideLst>
        <p:guide orient="horz" pos="2160"/>
        <p:guide pos="290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61228A40-737D-47FF-B4B5-F315DF0484B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837D7375-9757-40DC-901B-5D13665CD04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D870169F-92C3-41B0-86ED-ECB0E62B5B7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9945E984-1C29-4407-A5FC-E490C1F053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AC9D5CD-9FBC-4398-92D5-32D563ADEE6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9BE7BA8-9023-493C-BEB1-FFB70A660A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8001D655-B737-4E9A-A1BC-C97424614ECB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幻灯片图像占位符 1">
            <a:extLst>
              <a:ext uri="{FF2B5EF4-FFF2-40B4-BE49-F238E27FC236}">
                <a16:creationId xmlns:a16="http://schemas.microsoft.com/office/drawing/2014/main" id="{F3AEC3AD-CC6F-4817-9CF0-3AD171C97078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备注占位符 2">
            <a:extLst>
              <a:ext uri="{FF2B5EF4-FFF2-40B4-BE49-F238E27FC236}">
                <a16:creationId xmlns:a16="http://schemas.microsoft.com/office/drawing/2014/main" id="{AEA2069E-B241-485C-9BD2-5C7714A9F0B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291" name="灯片编号占位符 3">
            <a:extLst>
              <a:ext uri="{FF2B5EF4-FFF2-40B4-BE49-F238E27FC236}">
                <a16:creationId xmlns:a16="http://schemas.microsoft.com/office/drawing/2014/main" id="{E2852DBC-7400-4AEC-A65E-0F68CE5EC81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4639506E-0980-4B43-ADD9-9F13B2CE58CF}" type="slidenum">
              <a:rPr lang="zh-CN" altLang="en-US" smtClean="0">
                <a:latin typeface="Calibri" panose="020F0502020204030204" pitchFamily="34" charset="0"/>
              </a:rPr>
              <a:pPr/>
              <a:t>4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85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21C749C-D872-45A7-9BA8-10115B155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5E2E04DE-EC25-4714-A421-E482723E0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F386F2BA-D6CD-46F7-AD24-D47504944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0A072B-0F46-4C40-89D1-06D87F5DB22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34226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7A7855D-3BBB-49BE-8875-6BA97B877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A587D1C2-195A-4F46-BEEE-BFDC82275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73121CC1-0BFB-4559-A72C-2C5C2D1B7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30E779-BB89-437E-82B8-C769E9BBE44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69221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06B66F4-9985-4619-B541-30DB9D3DA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486052FB-49EF-4490-A122-F1BFF3A23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8ED5920E-1A3E-4F5E-A26F-C6D6140DB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37C95E-7292-4991-A885-3A32F2266C8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49884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FA4DC364-9EEC-466B-9847-5EF915643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6DA1CF2A-76D4-4BB8-8D46-8CE309117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F3A51F68-6F28-47D9-BF96-26EE7C098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0BE297-B155-4DBB-87AB-92316AEE7C5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85572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71278DE9-9DC4-4BED-A376-7412B6D6C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3BC93B8E-7D88-4E96-9656-A7E1E575D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C372BFA2-826F-4DAF-84F5-9CC8C8FD5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B3994D-A6CD-46E0-8C4C-93EC06ADDA8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54362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7E3BE46F-5C2E-43E7-9AE3-DA5E6EE79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28FB7F81-CC8C-4E83-B448-6B195807B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8DEC77F2-D722-4700-813F-CA75D4F75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06DF68-3600-4471-B65C-7DD12E48059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46476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9052C97-17B0-4B0F-A391-E81D9A4AA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B59DC2D-E269-4FC1-9ABF-913C1474C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B7FF272-A581-45D2-8228-2EF76CBF5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F9878D-4B7C-4E34-A3F0-A55EB8BFF30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69618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8AF87A31-4C2F-49A8-93C4-43C18B81D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C63F89B4-8F96-4216-986D-B9621D975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49863578-EDDE-4F6B-9E5B-76E84DF25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0C440A-FB6E-4C76-BD6A-8916B4C2789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11665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24ECC380-634F-452E-A727-B380306FB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E16D50C8-055E-4DF4-BFBD-BC42D4974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C10F492E-CDD5-4AB4-AA88-1D6C5030A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F8067-5603-40B5-93AF-DC6D49C7177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60201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E2D8A9E4-5A76-4B5B-8CB4-2595A0760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AD1BA144-D370-4D3F-9E78-40C19A36F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FCB982F6-F2AB-4F6D-BFFF-4F41FC699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A16A3-B163-4E5A-9B99-1CC964E04BF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10333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69F58782-22A0-4152-BC11-624B95BA4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FB9A2D24-489F-4A86-91BA-C8759A8B0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C0D382E0-6D65-43FD-BAF9-E1567AE39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665E0E-0847-4E40-8EE4-992D1C9DB67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31217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B601CE9-D39F-7B46-9A8B-08DF1739E2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A036DD6-D406-834D-BDD0-D9568C73DC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50A13A6-9BFA-1041-A0C9-E4AC7393B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2019/2/28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AF4BED0-4B84-754E-AB89-CAFA4F687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EA5E56F-714A-F849-8D2D-B10BEC2ED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500346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CCD4542-467A-2F46-8DE8-38B41523F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01FAF34-659B-0045-A28A-668FDB0B71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1686FE0-AD40-E148-A245-2EFDC2BCB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2019/2/28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B243B16-D6DC-A043-A610-9F5ADE223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E779CD0-11A4-3E4C-9C92-AE42AAF28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929596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AD9F2B6-2E9B-D249-8DF4-2807A3F87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221DF8E-D8D9-014A-A1C0-CC55E7A5F9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A52A92A-0386-D242-9913-A2F7ED535B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2019/2/28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7C1AAE6-E010-7C44-A4E4-F76AB5759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69558AB-06D5-1141-8BD8-2AC98AECB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214142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3FF0E4C-95DB-0540-90F5-F92E6D07C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0D52B84-B38A-404D-845D-98CA62953A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14D055A-CB68-9442-85BF-59A397C328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5648A3A-79EF-A44F-A826-E18A8066A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2019/2/28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DEEE607-757D-D842-9F6C-1EAE1E44D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D6C14E5-B2AE-9345-9543-44ED21B9D3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406690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776430E-4ECD-9D41-BAE3-A1598A97E4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FC56CA0-CF87-244E-BFA2-798244647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38E7A86-C7F3-BC43-AE5A-39718CF73D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E4152DDB-B302-D041-9494-59D93EAE8C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FB9CD7CE-222A-174D-8FBF-9208E2A648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62FCB8B-2939-D444-A159-69227CF67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2019/2/28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124D209-8575-324B-A141-F9702E2C8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BCD90081-6CBF-EB4D-BA60-3894C4D7D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81205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295A8CB-1D20-E248-97BF-5C54923E6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A3076F9-55FD-AC42-BF5B-68346CEB4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2019/2/28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408122A3-6416-A54F-9E08-C569F1EE7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D75C14D1-AF8F-0F4D-9C77-98815880D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946781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DED6996-8D0D-3641-AF37-BB2430524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2019/2/28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E3DC7A2-50A9-214D-9C01-37CF128C6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B7C03A0-57A2-8C4A-8AA8-1B7459DF5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447876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2DB9B93-9D8C-9B42-BF26-238C732D7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2881B7-D298-1344-A9BE-FE6A957663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5EBA1DA-6CA6-0B4C-BA31-BD19BEE0C5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4052F3C-AFC3-7C46-BE25-23D2BC1CF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2019/2/28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84561C0-B8E7-9141-8ACB-8B7E1CDAC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BA3A33A-9D2D-5D40-957C-9F7A10A85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195890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ED4D45E-CE77-794B-874B-2752A065D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D4BE6ECE-A34A-214C-908D-D79E16CC79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5EA83F7-9A1A-1F4A-B66E-627474C663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6E9717D-0502-8B47-86D9-01560BBEE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2019/2/28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6869FFA-0941-5C4E-9114-941FBB3EB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A4BDF00-AA36-7D4E-B75E-DB9ADEAAB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727471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B42C691-307C-774B-AB15-C3C01DBDC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76600A3-DEAA-4A42-92AD-5726799FFD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6203EC1-721C-224C-BB94-620721633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2019/2/28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DD5EEF9-758B-EF45-A429-E189FB57A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7E91EB6-172D-DF42-8D2B-B5084253D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633167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44513315-8BE3-8846-932B-5CDADAA268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54878C7-06A8-E94D-9026-8177AFEDDF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C174985-B604-FA45-91A9-C96BD9571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2019/2/28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25742CC-8D2A-7E40-818B-4B7C2E09F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D22F933-B6F4-4047-A548-37825A676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04015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59DD73A1-CFA3-4EC4-9F2B-D50BB8C4297D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ED9CF607-FA94-44BA-94A4-C42B5ADFC860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C18E7ABE-6A3B-4C8E-9D37-E590C4A1973B}"/>
              </a:ext>
            </a:extLst>
          </p:cNvPr>
          <p:cNvGrpSpPr/>
          <p:nvPr/>
        </p:nvGrpSpPr>
        <p:grpSpPr>
          <a:xfrm>
            <a:off x="-19052" y="203199"/>
            <a:ext cx="9180515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24D45854-AB88-4D7E-B56E-0D6924ECC357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93F43437-F05A-4D5B-A005-A2219C459987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91258105-9501-4853-A2C1-54D4F56B3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11">
            <a:extLst>
              <a:ext uri="{FF2B5EF4-FFF2-40B4-BE49-F238E27FC236}">
                <a16:creationId xmlns:a16="http://schemas.microsoft.com/office/drawing/2014/main" id="{0DA8F1D3-E1A0-4DD3-B5E9-00AEE5A545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1 Writing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FA4DD287-E6DE-4DDD-A388-79209F9CEF3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A5375945-6EF0-4F80-8F58-97DC9E06E24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353316C3-4D2D-4744-8E20-847AFA6F36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D612412D-9852-4810-9B11-BD586CD993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D6B7D056-4D74-4EC2-91CA-3894E77FBF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2814BF63-D68C-4B4D-964E-D26981DDCD3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9" r:id="rId2"/>
    <p:sldLayoutId id="2147483678" r:id="rId3"/>
    <p:sldLayoutId id="2147483677" r:id="rId4"/>
    <p:sldLayoutId id="2147483676" r:id="rId5"/>
    <p:sldLayoutId id="2147483675" r:id="rId6"/>
    <p:sldLayoutId id="2147483674" r:id="rId7"/>
    <p:sldLayoutId id="2147483673" r:id="rId8"/>
    <p:sldLayoutId id="2147483672" r:id="rId9"/>
    <p:sldLayoutId id="2147483671" r:id="rId10"/>
    <p:sldLayoutId id="214748367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D62AFB42-BC2F-6D4A-911D-CB9D4D9BC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07CD703-ECB2-3A49-8D06-FE79D3FA2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338B337-5ADD-884F-BAD6-267936F028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647B03-452B-0041-BAA5-684C5E557DE6}" type="datetimeFigureOut">
              <a:rPr kumimoji="1" lang="zh-CN" altLang="en-US" smtClean="0"/>
              <a:t>2019/2/28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5218139-2817-AA47-BBFA-F317F88242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4FC5AE6-A7B2-1A4C-9346-31BCEE35CD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03074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87A9A356-7A4B-B54E-8B66-F109BA1560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/>
          </a:blip>
          <a:srcRect t="18826" r="-2" b="9484"/>
          <a:stretch/>
        </p:blipFill>
        <p:spPr>
          <a:xfrm>
            <a:off x="-137165" y="733804"/>
            <a:ext cx="4835780" cy="3466719"/>
          </a:xfrm>
          <a:prstGeom prst="rect">
            <a:avLst/>
          </a:prstGeom>
          <a:effectLst>
            <a:softEdge rad="533400"/>
          </a:effectLst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DA3F3433-B52F-9C40-9DFB-55112713769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/>
          </a:blip>
          <a:srcRect t="7889" r="-2" b="-2"/>
          <a:stretch/>
        </p:blipFill>
        <p:spPr>
          <a:xfrm>
            <a:off x="-139929" y="3245709"/>
            <a:ext cx="4835780" cy="2884139"/>
          </a:xfrm>
          <a:prstGeom prst="rect">
            <a:avLst/>
          </a:prstGeom>
          <a:effectLst>
            <a:softEdge rad="533400"/>
          </a:effectLst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7DA7305C-7D6D-CF41-B736-1867886A9C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33016" y="2727837"/>
            <a:ext cx="3615101" cy="690836"/>
          </a:xfrm>
        </p:spPr>
        <p:txBody>
          <a:bodyPr anchor="t">
            <a:normAutofit fontScale="90000"/>
          </a:bodyPr>
          <a:lstStyle/>
          <a:p>
            <a:r>
              <a:rPr kumimoji="1" lang="en-US" altLang="zh-CN" dirty="0">
                <a:solidFill>
                  <a:schemeClr val="accent1">
                    <a:lumMod val="50000"/>
                  </a:schemeClr>
                </a:solidFill>
                <a:latin typeface="Matura MT Script Capitals" panose="03020802060602070202" pitchFamily="66" charset="0"/>
                <a:ea typeface="HanziPen SC" panose="03000300000000000000" pitchFamily="66" charset="-122"/>
                <a:cs typeface="Forte" panose="020F0502020204030204" pitchFamily="34" charset="0"/>
              </a:rPr>
              <a:t>Unit 1</a:t>
            </a:r>
            <a:endParaRPr kumimoji="1" lang="zh-CN" altLang="en-US" dirty="0">
              <a:solidFill>
                <a:schemeClr val="accent1">
                  <a:lumMod val="50000"/>
                </a:schemeClr>
              </a:solidFill>
              <a:latin typeface="Matura MT Script Capitals" panose="03020802060602070202" pitchFamily="66" charset="0"/>
              <a:ea typeface="HanziPen SC" panose="03000300000000000000" pitchFamily="66" charset="-122"/>
              <a:cs typeface="Forte" panose="020F0502020204030204" pitchFamily="34" charset="0"/>
            </a:endParaRPr>
          </a:p>
        </p:txBody>
      </p:sp>
      <p:sp>
        <p:nvSpPr>
          <p:cNvPr id="18" name="标题 1">
            <a:extLst>
              <a:ext uri="{FF2B5EF4-FFF2-40B4-BE49-F238E27FC236}">
                <a16:creationId xmlns:a16="http://schemas.microsoft.com/office/drawing/2014/main" id="{1D160188-F14A-4A47-BDD6-332B01CB2BD1}"/>
              </a:ext>
            </a:extLst>
          </p:cNvPr>
          <p:cNvSpPr txBox="1">
            <a:spLocks/>
          </p:cNvSpPr>
          <p:nvPr/>
        </p:nvSpPr>
        <p:spPr>
          <a:xfrm>
            <a:off x="4470094" y="3420244"/>
            <a:ext cx="4560983" cy="1204775"/>
          </a:xfrm>
          <a:prstGeom prst="rect">
            <a:avLst/>
          </a:prstGeom>
        </p:spPr>
        <p:txBody>
          <a:bodyPr vert="horz" lIns="68580" tIns="34290" rIns="68580" bIns="3429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en-US" altLang="zh-CN" sz="4050" dirty="0">
                <a:solidFill>
                  <a:srgbClr val="4F768C"/>
                </a:solidFill>
                <a:latin typeface="Forte" panose="03060902040502070203" pitchFamily="66" charset="0"/>
                <a:ea typeface="HanziPen SC" panose="03000300000000000000" pitchFamily="66" charset="-122"/>
                <a:cs typeface="JasmineUPC" panose="020B0604020202020204" pitchFamily="34" charset="0"/>
              </a:rPr>
              <a:t>Help those in need</a:t>
            </a:r>
          </a:p>
          <a:p>
            <a:endParaRPr kumimoji="1" lang="zh-CN" altLang="en-US" sz="4050" dirty="0">
              <a:solidFill>
                <a:srgbClr val="4F768C"/>
              </a:solidFill>
              <a:latin typeface="Forte" panose="03060902040502070203" pitchFamily="66" charset="0"/>
              <a:ea typeface="HanziPen SC" panose="03000300000000000000" pitchFamily="66" charset="-122"/>
              <a:cs typeface="JasmineUPC" panose="020B0604020202020204" pitchFamily="34" charset="0"/>
            </a:endParaRPr>
          </a:p>
        </p:txBody>
      </p:sp>
      <p:sp>
        <p:nvSpPr>
          <p:cNvPr id="7" name="标题 1">
            <a:extLst>
              <a:ext uri="{FF2B5EF4-FFF2-40B4-BE49-F238E27FC236}">
                <a16:creationId xmlns:a16="http://schemas.microsoft.com/office/drawing/2014/main" id="{6B0707D8-50C5-D549-9D0D-BBA510FF2143}"/>
              </a:ext>
            </a:extLst>
          </p:cNvPr>
          <p:cNvSpPr txBox="1">
            <a:spLocks/>
          </p:cNvSpPr>
          <p:nvPr/>
        </p:nvSpPr>
        <p:spPr>
          <a:xfrm>
            <a:off x="4943035" y="4200523"/>
            <a:ext cx="3615101" cy="690836"/>
          </a:xfrm>
          <a:prstGeom prst="rect">
            <a:avLst/>
          </a:prstGeom>
        </p:spPr>
        <p:txBody>
          <a:bodyPr vert="horz" lIns="68580" tIns="34290" rIns="68580" bIns="34290" rtlCol="0" anchor="t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en-US" altLang="zh-CN" sz="4500" dirty="0">
                <a:solidFill>
                  <a:schemeClr val="accent1">
                    <a:lumMod val="50000"/>
                  </a:schemeClr>
                </a:solidFill>
                <a:latin typeface="Matura MT Script Capitals" panose="03020802060602070202" pitchFamily="66" charset="0"/>
                <a:ea typeface="HanziPen SC" panose="03000300000000000000" pitchFamily="66" charset="-122"/>
                <a:cs typeface="Forte" panose="020F0502020204030204" pitchFamily="34" charset="0"/>
              </a:rPr>
              <a:t>Writing </a:t>
            </a:r>
            <a:endParaRPr kumimoji="1" lang="zh-CN" altLang="en-US" sz="4500" dirty="0">
              <a:solidFill>
                <a:schemeClr val="accent1">
                  <a:lumMod val="50000"/>
                </a:schemeClr>
              </a:solidFill>
              <a:latin typeface="Matura MT Script Capitals" panose="03020802060602070202" pitchFamily="66" charset="0"/>
              <a:ea typeface="HanziPen SC" panose="03000300000000000000" pitchFamily="66" charset="-122"/>
              <a:cs typeface="Forte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322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2">
            <a:extLst>
              <a:ext uri="{FF2B5EF4-FFF2-40B4-BE49-F238E27FC236}">
                <a16:creationId xmlns:a16="http://schemas.microsoft.com/office/drawing/2014/main" id="{A2C7EA09-1DEF-4C11-AB9D-9E79C4E4C7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1175" y="3640138"/>
            <a:ext cx="5372100" cy="3028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椭圆 2">
            <a:extLst>
              <a:ext uri="{FF2B5EF4-FFF2-40B4-BE49-F238E27FC236}">
                <a16:creationId xmlns:a16="http://schemas.microsoft.com/office/drawing/2014/main" id="{BDA3C6C0-C7A5-4A05-A1E0-1ECA586827D2}"/>
              </a:ext>
            </a:extLst>
          </p:cNvPr>
          <p:cNvSpPr/>
          <p:nvPr/>
        </p:nvSpPr>
        <p:spPr bwMode="auto">
          <a:xfrm>
            <a:off x="1763713" y="4724400"/>
            <a:ext cx="1625600" cy="96678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lnSpc>
                <a:spcPct val="114000"/>
              </a:lnSpc>
              <a:buFontTx/>
              <a:buNone/>
              <a:defRPr/>
            </a:pPr>
            <a:endParaRPr lang="zh-CN" altLang="en-US" sz="2400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id="{1E8C2D07-D179-4061-BF0C-79F9676CCB3E}"/>
              </a:ext>
            </a:extLst>
          </p:cNvPr>
          <p:cNvSpPr/>
          <p:nvPr/>
        </p:nvSpPr>
        <p:spPr bwMode="auto">
          <a:xfrm>
            <a:off x="4932363" y="4221163"/>
            <a:ext cx="2447925" cy="1296987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lnSpc>
                <a:spcPct val="114000"/>
              </a:lnSpc>
              <a:buFontTx/>
              <a:buNone/>
              <a:defRPr/>
            </a:pPr>
            <a:endParaRPr lang="zh-CN" altLang="en-US" sz="2400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EF838497-4E80-4CA1-8CB5-2FC6E3B7C99F}"/>
              </a:ext>
            </a:extLst>
          </p:cNvPr>
          <p:cNvSpPr/>
          <p:nvPr/>
        </p:nvSpPr>
        <p:spPr>
          <a:xfrm>
            <a:off x="360363" y="1146175"/>
            <a:ext cx="8315325" cy="954107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 Brainstorm some money-raising ideas.  And write down your ideas in the spider-gram on P11.</a:t>
            </a:r>
            <a:endParaRPr lang="zh-CN" altLang="en-US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6" name="矩形 1">
            <a:extLst>
              <a:ext uri="{FF2B5EF4-FFF2-40B4-BE49-F238E27FC236}">
                <a16:creationId xmlns:a16="http://schemas.microsoft.com/office/drawing/2014/main" id="{72613A58-64C9-4C4A-84F6-842AD0058E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4075" y="304800"/>
            <a:ext cx="38163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Brain Storming</a:t>
            </a:r>
          </a:p>
        </p:txBody>
      </p:sp>
      <p:sp>
        <p:nvSpPr>
          <p:cNvPr id="10247" name="椭圆 8">
            <a:extLst>
              <a:ext uri="{FF2B5EF4-FFF2-40B4-BE49-F238E27FC236}">
                <a16:creationId xmlns:a16="http://schemas.microsoft.com/office/drawing/2014/main" id="{8567C2E0-3E0C-4CC3-8C99-7EBA51DEC6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4075" y="169863"/>
            <a:ext cx="3816350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16" grpId="0" animBg="1"/>
      <p:bldP spid="1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FF7DF1AA-000B-4D61-9649-43EFB18313A2}"/>
              </a:ext>
            </a:extLst>
          </p:cNvPr>
          <p:cNvSpPr/>
          <p:nvPr/>
        </p:nvSpPr>
        <p:spPr>
          <a:xfrm>
            <a:off x="81940" y="245528"/>
            <a:ext cx="9283046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kern="100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hold a singing competition: </a:t>
            </a:r>
            <a:r>
              <a:rPr lang="en-US" altLang="zh-CN" sz="2800" b="1" kern="100" dirty="0">
                <a:ln w="11430"/>
                <a:solidFill>
                  <a:prstClr val="black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competitors pay to</a:t>
            </a:r>
          </a:p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kern="100" dirty="0">
                <a:ln w="11430"/>
                <a:solidFill>
                  <a:prstClr val="black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take part in the competition</a:t>
            </a:r>
            <a:endParaRPr lang="zh-CN" altLang="en-US" sz="2800" b="1" kern="100" dirty="0">
              <a:ln w="11430"/>
              <a:solidFill>
                <a:prstClr val="black"/>
              </a:solidFill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9" name="Oval 5">
            <a:extLst>
              <a:ext uri="{FF2B5EF4-FFF2-40B4-BE49-F238E27FC236}">
                <a16:creationId xmlns:a16="http://schemas.microsoft.com/office/drawing/2014/main" id="{934F918C-2802-4EFD-B814-F6C884C5CD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3573" y="4468416"/>
            <a:ext cx="2701528" cy="257175"/>
          </a:xfrm>
          <a:prstGeom prst="ellipse">
            <a:avLst/>
          </a:prstGeom>
          <a:gradFill rotWithShape="1">
            <a:gsLst>
              <a:gs pos="0">
                <a:srgbClr val="333333">
                  <a:alpha val="82001"/>
                </a:srgbClr>
              </a:gs>
              <a:gs pos="100000">
                <a:srgbClr val="333333">
                  <a:gamma/>
                  <a:shade val="46275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</p:spPr>
        <p:txBody>
          <a:bodyPr wrap="none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rgbClr val="333333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AF6FB758-6A85-4E67-A0CD-D83A5CB054ED}"/>
              </a:ext>
            </a:extLst>
          </p:cNvPr>
          <p:cNvSpPr/>
          <p:nvPr/>
        </p:nvSpPr>
        <p:spPr>
          <a:xfrm>
            <a:off x="180140" y="2533865"/>
            <a:ext cx="3068469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kern="100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hold an art festival</a:t>
            </a:r>
            <a:endParaRPr lang="zh-CN" altLang="en-US" sz="2800" b="1" kern="100" dirty="0">
              <a:ln w="11430"/>
              <a:solidFill>
                <a:srgbClr val="FF0000"/>
              </a:solidFill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9C17F9EF-635F-4A6D-B827-A643B2C2A596}"/>
              </a:ext>
            </a:extLst>
          </p:cNvPr>
          <p:cNvSpPr/>
          <p:nvPr/>
        </p:nvSpPr>
        <p:spPr>
          <a:xfrm>
            <a:off x="91474" y="1437128"/>
            <a:ext cx="6915676" cy="95410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put on talent shows </a:t>
            </a:r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and ask audience to pay</a:t>
            </a:r>
          </a:p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entry fee</a:t>
            </a:r>
            <a:r>
              <a:rPr lang="zh-CN" alt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（入场费）</a:t>
            </a:r>
            <a:endParaRPr lang="en-US" altLang="zh-CN" sz="2800" b="1" dirty="0">
              <a:solidFill>
                <a:prstClr val="black"/>
              </a:solidFill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6" name="Picture 2">
            <a:extLst>
              <a:ext uri="{FF2B5EF4-FFF2-40B4-BE49-F238E27FC236}">
                <a16:creationId xmlns:a16="http://schemas.microsoft.com/office/drawing/2014/main" id="{02B286B9-F705-43A2-A066-9C670DB8D8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l="9106" t="27627"/>
          <a:stretch>
            <a:fillRect/>
          </a:stretch>
        </p:blipFill>
        <p:spPr bwMode="auto">
          <a:xfrm>
            <a:off x="6183391" y="4143788"/>
            <a:ext cx="1477645" cy="16971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矩形 26">
            <a:extLst>
              <a:ext uri="{FF2B5EF4-FFF2-40B4-BE49-F238E27FC236}">
                <a16:creationId xmlns:a16="http://schemas.microsoft.com/office/drawing/2014/main" id="{4BC28BA6-2837-4D20-85DC-09F768AD6629}"/>
              </a:ext>
            </a:extLst>
          </p:cNvPr>
          <p:cNvSpPr/>
          <p:nvPr/>
        </p:nvSpPr>
        <p:spPr>
          <a:xfrm>
            <a:off x="196737" y="3471807"/>
            <a:ext cx="2561920" cy="95410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kern="100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hold an auction</a:t>
            </a:r>
          </a:p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kern="100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举行拍卖会</a:t>
            </a:r>
            <a:endParaRPr lang="en-US" altLang="zh-CN" sz="2800" b="1" kern="100" dirty="0">
              <a:ln w="11430"/>
              <a:solidFill>
                <a:srgbClr val="FF0000"/>
              </a:solidFill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DA2D2465-FC6B-4F69-BDCE-EF14285D51D9}"/>
              </a:ext>
            </a:extLst>
          </p:cNvPr>
          <p:cNvSpPr/>
          <p:nvPr/>
        </p:nvSpPr>
        <p:spPr>
          <a:xfrm>
            <a:off x="232152" y="4591034"/>
            <a:ext cx="3610284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kern="100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hold an book/food fair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5BC74E24-BA8A-4FF6-89BC-8D75BC102DF5}"/>
              </a:ext>
            </a:extLst>
          </p:cNvPr>
          <p:cNvSpPr/>
          <p:nvPr/>
        </p:nvSpPr>
        <p:spPr>
          <a:xfrm>
            <a:off x="209636" y="5392673"/>
            <a:ext cx="8084264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kern="100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persuade rich people(</a:t>
            </a:r>
            <a:r>
              <a:rPr lang="en-US" altLang="zh-CN" sz="2800" b="1" kern="100" dirty="0" err="1">
                <a:ln w="11430"/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eg.</a:t>
            </a:r>
            <a:r>
              <a:rPr lang="en-US" altLang="zh-CN" sz="2800" b="1" kern="100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Jack Ma) to donate money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06496F94-B1E1-4A9F-B027-E59B19E11B9E}"/>
              </a:ext>
            </a:extLst>
          </p:cNvPr>
          <p:cNvSpPr/>
          <p:nvPr/>
        </p:nvSpPr>
        <p:spPr>
          <a:xfrm>
            <a:off x="976311" y="2996952"/>
            <a:ext cx="7191375" cy="3108325"/>
          </a:xfrm>
          <a:prstGeom prst="rect">
            <a:avLst/>
          </a:prstGeom>
          <a:solidFill>
            <a:schemeClr val="bg1">
              <a:alpha val="64000"/>
            </a:schemeClr>
          </a:solidFill>
        </p:spPr>
        <p:txBody>
          <a:bodyPr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are you going to raise money?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When and where are you going to have your activity?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are you going to do during the activity?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Who would you like to ask for help?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much money do you plan on raising?</a:t>
            </a:r>
          </a:p>
          <a:p>
            <a:pPr>
              <a:buFontTx/>
              <a:buNone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…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497FB529-2ECF-4B5D-80B5-775D0701EB04}"/>
              </a:ext>
            </a:extLst>
          </p:cNvPr>
          <p:cNvSpPr/>
          <p:nvPr/>
        </p:nvSpPr>
        <p:spPr>
          <a:xfrm>
            <a:off x="89408" y="1630206"/>
            <a:ext cx="8965183" cy="954107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groups(4-6), choose one money-raising activity and discuss how to organize it. </a:t>
            </a:r>
          </a:p>
        </p:txBody>
      </p:sp>
      <p:sp>
        <p:nvSpPr>
          <p:cNvPr id="11268" name="矩形 1">
            <a:extLst>
              <a:ext uri="{FF2B5EF4-FFF2-40B4-BE49-F238E27FC236}">
                <a16:creationId xmlns:a16="http://schemas.microsoft.com/office/drawing/2014/main" id="{190D3B2C-A197-4FC4-9012-2C698A88AF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692696"/>
            <a:ext cx="84256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Discussion</a:t>
            </a:r>
          </a:p>
        </p:txBody>
      </p:sp>
    </p:spTree>
    <p:extLst>
      <p:ext uri="{BB962C8B-B14F-4D97-AF65-F5344CB8AC3E}">
        <p14:creationId xmlns:p14="http://schemas.microsoft.com/office/powerpoint/2010/main" val="38460428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F0B7F0CC-E17D-43EF-87D5-B3C4C8D4916A}"/>
              </a:ext>
            </a:extLst>
          </p:cNvPr>
          <p:cNvSpPr/>
          <p:nvPr/>
        </p:nvSpPr>
        <p:spPr>
          <a:xfrm>
            <a:off x="411956" y="2492896"/>
            <a:ext cx="8320087" cy="1385887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You and your classmates are planning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money-raising activity</a:t>
            </a: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to help children in need. You need to write a letter to your head teacher to ask permission. </a:t>
            </a:r>
            <a:endParaRPr lang="zh-CN" altLang="en-US" sz="28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C4561AE-0FB9-4CDE-8870-29B6D9B7179E}"/>
              </a:ext>
            </a:extLst>
          </p:cNvPr>
          <p:cNvSpPr txBox="1"/>
          <p:nvPr/>
        </p:nvSpPr>
        <p:spPr>
          <a:xfrm>
            <a:off x="971600" y="1196752"/>
            <a:ext cx="684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highlight>
                  <a:srgbClr val="FFFF00"/>
                </a:highlight>
              </a:rPr>
              <a:t>A letter to the head teacher</a:t>
            </a:r>
            <a:endParaRPr lang="zh-CN" altLang="en-US" sz="32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339695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3">
            <a:extLst>
              <a:ext uri="{FF2B5EF4-FFF2-40B4-BE49-F238E27FC236}">
                <a16:creationId xmlns:a16="http://schemas.microsoft.com/office/drawing/2014/main" id="{56980C37-1B8A-4822-88A2-2864CD3B34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688" y="1701800"/>
            <a:ext cx="8399462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4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Why are you writing the letter?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_________________________________________</a:t>
            </a: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How are you going to raise money?</a:t>
            </a: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_________________________________________</a:t>
            </a: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When and where would you like to have the activity?</a:t>
            </a: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_________________________________________</a:t>
            </a: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What would you like the head teacher to do?</a:t>
            </a: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_________________________________________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0" name="Text Box 4">
            <a:extLst>
              <a:ext uri="{FF2B5EF4-FFF2-40B4-BE49-F238E27FC236}">
                <a16:creationId xmlns:a16="http://schemas.microsoft.com/office/drawing/2014/main" id="{EB6FE910-92BA-4C07-8852-6470B39F8E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318349"/>
            <a:ext cx="806457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 dirty="0">
                <a:latin typeface="Times New Roman" panose="02020603050405020304" pitchFamily="18" charset="0"/>
              </a:rPr>
              <a:t>B  You have discussed about how to plan a money-raising activity. Now please write down some notes below based on your discussion.</a:t>
            </a:r>
            <a:endParaRPr lang="zh-CN" altLang="en-US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8" name="Text Box 3">
            <a:extLst>
              <a:ext uri="{FF2B5EF4-FFF2-40B4-BE49-F238E27FC236}">
                <a16:creationId xmlns:a16="http://schemas.microsoft.com/office/drawing/2014/main" id="{0C652A02-1F55-4C4C-BF7B-5FE09E1C98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2205038"/>
            <a:ext cx="81184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Because we need to raise money for children in need.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9" name="Text Box 3">
            <a:extLst>
              <a:ext uri="{FF2B5EF4-FFF2-40B4-BE49-F238E27FC236}">
                <a16:creationId xmlns:a16="http://schemas.microsoft.com/office/drawing/2014/main" id="{1787EFD5-2568-442B-ABF6-F7FC083076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429000"/>
            <a:ext cx="5994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We are going to sell books/sell food/</a:t>
            </a: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0" name="Text Box 3">
            <a:extLst>
              <a:ext uri="{FF2B5EF4-FFF2-40B4-BE49-F238E27FC236}">
                <a16:creationId xmlns:a16="http://schemas.microsoft.com/office/drawing/2014/main" id="{3F7C6888-ED67-441C-A86F-2257CCDD2B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4581525"/>
            <a:ext cx="69294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We would like to have the activity at </a:t>
            </a: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 on </a:t>
            </a: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1" name="Text Box 3">
            <a:extLst>
              <a:ext uri="{FF2B5EF4-FFF2-40B4-BE49-F238E27FC236}">
                <a16:creationId xmlns:a16="http://schemas.microsoft.com/office/drawing/2014/main" id="{2FFB6150-8F0C-4D77-8047-48D8FEA29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5732463"/>
            <a:ext cx="7216775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We hope he can help us do some promotion </a:t>
            </a: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9" grpId="0"/>
      <p:bldP spid="6150" grpId="0"/>
      <p:bldP spid="61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>
            <a:extLst>
              <a:ext uri="{FF2B5EF4-FFF2-40B4-BE49-F238E27FC236}">
                <a16:creationId xmlns:a16="http://schemas.microsoft.com/office/drawing/2014/main" id="{96773659-6495-45FE-9DDD-2918170940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l="14057" t="23470"/>
          <a:stretch>
            <a:fillRect/>
          </a:stretch>
        </p:blipFill>
        <p:spPr bwMode="auto">
          <a:xfrm>
            <a:off x="7364941" y="4877217"/>
            <a:ext cx="1424376" cy="18296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4" name="图片 34">
            <a:extLst>
              <a:ext uri="{FF2B5EF4-FFF2-40B4-BE49-F238E27FC236}">
                <a16:creationId xmlns:a16="http://schemas.microsoft.com/office/drawing/2014/main" id="{0817D9E1-2EFD-43EB-9B58-B70011B33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125538"/>
            <a:ext cx="8786812" cy="189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422948BE-FE4F-4D35-A774-68315D0405C9}"/>
              </a:ext>
            </a:extLst>
          </p:cNvPr>
          <p:cNvSpPr/>
          <p:nvPr/>
        </p:nvSpPr>
        <p:spPr bwMode="auto">
          <a:xfrm>
            <a:off x="468313" y="1341438"/>
            <a:ext cx="1944687" cy="477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lnSpc>
                <a:spcPct val="114000"/>
              </a:lnSpc>
              <a:buFontTx/>
              <a:buNone/>
              <a:defRPr/>
            </a:pPr>
            <a:r>
              <a:rPr lang="en-US" altLang="zh-CN" sz="2400" b="1" dirty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rebuchet MS" panose="020B0603020202020204" pitchFamily="34" charset="0"/>
              </a:rPr>
              <a:t>Top tip</a:t>
            </a:r>
            <a:endParaRPr lang="zh-CN" altLang="en-US" sz="2400" b="1" dirty="0">
              <a:ln w="17780" cmpd="sng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Trebuchet MS" panose="020B0603020202020204" pitchFamily="34" charset="0"/>
            </a:endParaRPr>
          </a:p>
        </p:txBody>
      </p:sp>
      <p:sp>
        <p:nvSpPr>
          <p:cNvPr id="18436" name="TextBox 6">
            <a:extLst>
              <a:ext uri="{FF2B5EF4-FFF2-40B4-BE49-F238E27FC236}">
                <a16:creationId xmlns:a16="http://schemas.microsoft.com/office/drawing/2014/main" id="{1DFC061E-5672-41E6-AF17-0E40C069F7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8563" y="285750"/>
            <a:ext cx="7945437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rgbClr val="604A7B"/>
                </a:solidFill>
                <a:latin typeface="Comic Sans MS" panose="030F0702030302020204" pitchFamily="66" charset="0"/>
              </a:rPr>
              <a:t>A letter asking for permission from your head teacher</a:t>
            </a:r>
          </a:p>
        </p:txBody>
      </p:sp>
      <p:pic>
        <p:nvPicPr>
          <p:cNvPr id="18437" name="Picture 11">
            <a:extLst>
              <a:ext uri="{FF2B5EF4-FFF2-40B4-BE49-F238E27FC236}">
                <a16:creationId xmlns:a16="http://schemas.microsoft.com/office/drawing/2014/main" id="{26A4CAB9-306E-4FE3-9661-8A6FBDCDF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679"/>
          <a:stretch>
            <a:fillRect/>
          </a:stretch>
        </p:blipFill>
        <p:spPr bwMode="auto">
          <a:xfrm>
            <a:off x="344488" y="1271588"/>
            <a:ext cx="8540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6">
            <a:extLst>
              <a:ext uri="{FF2B5EF4-FFF2-40B4-BE49-F238E27FC236}">
                <a16:creationId xmlns:a16="http://schemas.microsoft.com/office/drawing/2014/main" id="{FF11796C-1211-4E81-99BE-C54C6A7649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916113"/>
            <a:ext cx="8691562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>
            <a:extLst>
              <a:ext uri="{FF2B5EF4-FFF2-40B4-BE49-F238E27FC236}">
                <a16:creationId xmlns:a16="http://schemas.microsoft.com/office/drawing/2014/main" id="{847EAC65-8FAD-4BA4-A96F-C31306A2B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73" t="3612" r="21291" b="72398"/>
          <a:stretch>
            <a:fillRect/>
          </a:stretch>
        </p:blipFill>
        <p:spPr bwMode="auto">
          <a:xfrm>
            <a:off x="2046288" y="3235325"/>
            <a:ext cx="4695825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7">
            <a:extLst>
              <a:ext uri="{FF2B5EF4-FFF2-40B4-BE49-F238E27FC236}">
                <a16:creationId xmlns:a16="http://schemas.microsoft.com/office/drawing/2014/main" id="{43C6D5D6-4323-4199-881F-0E96895CE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73" t="74893" r="20505" b="9496"/>
          <a:stretch>
            <a:fillRect/>
          </a:stretch>
        </p:blipFill>
        <p:spPr bwMode="auto">
          <a:xfrm>
            <a:off x="2071688" y="5516563"/>
            <a:ext cx="4667250" cy="103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线形标注 2 2">
            <a:extLst>
              <a:ext uri="{FF2B5EF4-FFF2-40B4-BE49-F238E27FC236}">
                <a16:creationId xmlns:a16="http://schemas.microsoft.com/office/drawing/2014/main" id="{11370EF6-4360-426B-93FE-32AEC35CB3D6}"/>
              </a:ext>
            </a:extLst>
          </p:cNvPr>
          <p:cNvSpPr/>
          <p:nvPr/>
        </p:nvSpPr>
        <p:spPr bwMode="auto">
          <a:xfrm>
            <a:off x="3475038" y="2989263"/>
            <a:ext cx="1185862" cy="407987"/>
          </a:xfrm>
          <a:prstGeom prst="borderCallout2">
            <a:avLst>
              <a:gd name="adj1" fmla="val 18750"/>
              <a:gd name="adj2" fmla="val -8333"/>
              <a:gd name="adj3" fmla="val 53028"/>
              <a:gd name="adj4" fmla="val -21860"/>
              <a:gd name="adj5" fmla="val 95483"/>
              <a:gd name="adj6" fmla="val -4093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lnSpc>
                <a:spcPct val="114000"/>
              </a:lnSpc>
              <a:buFontTx/>
              <a:buNone/>
              <a:defRPr/>
            </a:pPr>
            <a:r>
              <a:rPr lang="en-US" altLang="zh-CN" b="1" dirty="0">
                <a:solidFill>
                  <a:srgbClr val="C00000"/>
                </a:solidFill>
                <a:latin typeface="Trebuchet MS" panose="020B0603020202020204" pitchFamily="34" charset="0"/>
              </a:rPr>
              <a:t>Date</a:t>
            </a:r>
            <a:endParaRPr lang="zh-CN" altLang="en-US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18" name="线形标注 2 17">
            <a:extLst>
              <a:ext uri="{FF2B5EF4-FFF2-40B4-BE49-F238E27FC236}">
                <a16:creationId xmlns:a16="http://schemas.microsoft.com/office/drawing/2014/main" id="{B9774998-A25A-42D3-A1F5-01483FDF4AB7}"/>
              </a:ext>
            </a:extLst>
          </p:cNvPr>
          <p:cNvSpPr/>
          <p:nvPr/>
        </p:nvSpPr>
        <p:spPr bwMode="auto">
          <a:xfrm>
            <a:off x="7218363" y="3297238"/>
            <a:ext cx="1314450" cy="830262"/>
          </a:xfrm>
          <a:prstGeom prst="borderCallout2">
            <a:avLst>
              <a:gd name="adj1" fmla="val 1515"/>
              <a:gd name="adj2" fmla="val -8333"/>
              <a:gd name="adj3" fmla="val 4197"/>
              <a:gd name="adj4" fmla="val -63245"/>
              <a:gd name="adj5" fmla="val 67975"/>
              <a:gd name="adj6" fmla="val -235082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1600" b="1" dirty="0">
                <a:solidFill>
                  <a:srgbClr val="C00000"/>
                </a:solidFill>
                <a:latin typeface="Trebuchet MS" panose="020B0603020202020204" pitchFamily="34" charset="0"/>
              </a:rPr>
              <a:t>Your head teacher’s name</a:t>
            </a:r>
            <a:endParaRPr lang="zh-CN" altLang="en-US" sz="1600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19" name="线形标注 2 18">
            <a:extLst>
              <a:ext uri="{FF2B5EF4-FFF2-40B4-BE49-F238E27FC236}">
                <a16:creationId xmlns:a16="http://schemas.microsoft.com/office/drawing/2014/main" id="{2ECE7DCD-7E74-446E-A3E9-E2ED9A70BFA5}"/>
              </a:ext>
            </a:extLst>
          </p:cNvPr>
          <p:cNvSpPr/>
          <p:nvPr/>
        </p:nvSpPr>
        <p:spPr bwMode="auto">
          <a:xfrm flipH="1">
            <a:off x="344488" y="4230688"/>
            <a:ext cx="1516062" cy="646112"/>
          </a:xfrm>
          <a:prstGeom prst="borderCallout2">
            <a:avLst>
              <a:gd name="adj1" fmla="val 1515"/>
              <a:gd name="adj2" fmla="val -8333"/>
              <a:gd name="adj3" fmla="val -25593"/>
              <a:gd name="adj4" fmla="val -9161"/>
              <a:gd name="adj5" fmla="val -21083"/>
              <a:gd name="adj6" fmla="val -3936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r">
              <a:buFontTx/>
              <a:buNone/>
              <a:defRPr/>
            </a:pPr>
            <a:r>
              <a:rPr lang="en-US" altLang="zh-CN" b="1" dirty="0">
                <a:solidFill>
                  <a:srgbClr val="C00000"/>
                </a:solidFill>
                <a:latin typeface="Trebuchet MS" panose="020B0603020202020204" pitchFamily="34" charset="0"/>
              </a:rPr>
              <a:t>Your school address</a:t>
            </a:r>
            <a:endParaRPr lang="zh-CN" altLang="en-US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20" name="线形标注 2 19">
            <a:extLst>
              <a:ext uri="{FF2B5EF4-FFF2-40B4-BE49-F238E27FC236}">
                <a16:creationId xmlns:a16="http://schemas.microsoft.com/office/drawing/2014/main" id="{A23EDA50-D4E9-48DA-B2E3-CD7D511DF552}"/>
              </a:ext>
            </a:extLst>
          </p:cNvPr>
          <p:cNvSpPr/>
          <p:nvPr/>
        </p:nvSpPr>
        <p:spPr bwMode="auto">
          <a:xfrm>
            <a:off x="5292725" y="4289425"/>
            <a:ext cx="1708150" cy="338138"/>
          </a:xfrm>
          <a:prstGeom prst="borderCallout2">
            <a:avLst>
              <a:gd name="adj1" fmla="val 1515"/>
              <a:gd name="adj2" fmla="val -8333"/>
              <a:gd name="adj3" fmla="val 24286"/>
              <a:gd name="adj4" fmla="val -37295"/>
              <a:gd name="adj5" fmla="val 50783"/>
              <a:gd name="adj6" fmla="val -7795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1600" b="1" dirty="0">
                <a:solidFill>
                  <a:srgbClr val="C00000"/>
                </a:solidFill>
                <a:latin typeface="Trebuchet MS" panose="020B0603020202020204" pitchFamily="34" charset="0"/>
              </a:rPr>
              <a:t>Greeting</a:t>
            </a:r>
            <a:endParaRPr lang="zh-CN" altLang="en-US" sz="1600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21" name="线形标注 2 20">
            <a:extLst>
              <a:ext uri="{FF2B5EF4-FFF2-40B4-BE49-F238E27FC236}">
                <a16:creationId xmlns:a16="http://schemas.microsoft.com/office/drawing/2014/main" id="{F81690C1-2698-4286-8AFF-9C3B07735345}"/>
              </a:ext>
            </a:extLst>
          </p:cNvPr>
          <p:cNvSpPr/>
          <p:nvPr/>
        </p:nvSpPr>
        <p:spPr bwMode="auto">
          <a:xfrm flipH="1">
            <a:off x="2071688" y="5516563"/>
            <a:ext cx="1733550" cy="369887"/>
          </a:xfrm>
          <a:prstGeom prst="borderCallout2">
            <a:avLst>
              <a:gd name="adj1" fmla="val 55475"/>
              <a:gd name="adj2" fmla="val 120105"/>
              <a:gd name="adj3" fmla="val -35116"/>
              <a:gd name="adj4" fmla="val 119277"/>
              <a:gd name="adj5" fmla="val -35140"/>
              <a:gd name="adj6" fmla="val 86374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r">
              <a:buFontTx/>
              <a:buNone/>
              <a:defRPr/>
            </a:pPr>
            <a:endParaRPr lang="zh-CN" altLang="en-US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BDCA14-BEA1-40FE-BA3F-BF52EF2F7AFF}"/>
              </a:ext>
            </a:extLst>
          </p:cNvPr>
          <p:cNvSpPr txBox="1"/>
          <p:nvPr/>
        </p:nvSpPr>
        <p:spPr>
          <a:xfrm>
            <a:off x="100013" y="5594350"/>
            <a:ext cx="1946275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buFontTx/>
              <a:buNone/>
              <a:defRPr/>
            </a:pPr>
            <a:r>
              <a:rPr lang="en-US" altLang="zh-CN" sz="1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not use “Yours”, “Love,” etc.</a:t>
            </a:r>
            <a:endParaRPr lang="zh-CN" altLang="en-US" sz="16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线形标注 2 22">
            <a:extLst>
              <a:ext uri="{FF2B5EF4-FFF2-40B4-BE49-F238E27FC236}">
                <a16:creationId xmlns:a16="http://schemas.microsoft.com/office/drawing/2014/main" id="{814C0317-B818-4EFE-BD9B-575328090DE9}"/>
              </a:ext>
            </a:extLst>
          </p:cNvPr>
          <p:cNvSpPr/>
          <p:nvPr/>
        </p:nvSpPr>
        <p:spPr bwMode="auto">
          <a:xfrm>
            <a:off x="5605991" y="5732462"/>
            <a:ext cx="1314450" cy="339725"/>
          </a:xfrm>
          <a:prstGeom prst="borderCallout2">
            <a:avLst>
              <a:gd name="adj1" fmla="val 1515"/>
              <a:gd name="adj2" fmla="val -8333"/>
              <a:gd name="adj3" fmla="val 4197"/>
              <a:gd name="adj4" fmla="val -63245"/>
              <a:gd name="adj5" fmla="val 12957"/>
              <a:gd name="adj6" fmla="val -147685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1600" b="1" dirty="0">
                <a:solidFill>
                  <a:srgbClr val="C00000"/>
                </a:solidFill>
                <a:latin typeface="Trebuchet MS" panose="020B0603020202020204" pitchFamily="34" charset="0"/>
              </a:rPr>
              <a:t>Closing</a:t>
            </a:r>
            <a:endParaRPr lang="zh-CN" altLang="en-US" sz="1600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24" name="线形标注 2 23">
            <a:extLst>
              <a:ext uri="{FF2B5EF4-FFF2-40B4-BE49-F238E27FC236}">
                <a16:creationId xmlns:a16="http://schemas.microsoft.com/office/drawing/2014/main" id="{4978E8CA-B4C8-4864-AC00-5836863D3F4D}"/>
              </a:ext>
            </a:extLst>
          </p:cNvPr>
          <p:cNvSpPr/>
          <p:nvPr/>
        </p:nvSpPr>
        <p:spPr bwMode="auto">
          <a:xfrm>
            <a:off x="4416425" y="6178550"/>
            <a:ext cx="1314450" cy="585788"/>
          </a:xfrm>
          <a:prstGeom prst="borderCallout2">
            <a:avLst>
              <a:gd name="adj1" fmla="val 1515"/>
              <a:gd name="adj2" fmla="val -8333"/>
              <a:gd name="adj3" fmla="val 20235"/>
              <a:gd name="adj4" fmla="val -107835"/>
              <a:gd name="adj5" fmla="val 20975"/>
              <a:gd name="adj6" fmla="val -11201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1600" b="1" dirty="0">
                <a:solidFill>
                  <a:srgbClr val="C00000"/>
                </a:solidFill>
                <a:latin typeface="Trebuchet MS" panose="020B0603020202020204" pitchFamily="34" charset="0"/>
              </a:rPr>
              <a:t>Your name and class</a:t>
            </a:r>
            <a:endParaRPr lang="zh-CN" altLang="en-US" sz="1600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8" grpId="0" animBg="1"/>
      <p:bldP spid="19" grpId="0" animBg="1"/>
      <p:bldP spid="20" grpId="0" animBg="1"/>
      <p:bldP spid="21" grpId="0" animBg="1"/>
      <p:bldP spid="4" grpId="0"/>
      <p:bldP spid="23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4">
            <a:extLst>
              <a:ext uri="{FF2B5EF4-FFF2-40B4-BE49-F238E27FC236}">
                <a16:creationId xmlns:a16="http://schemas.microsoft.com/office/drawing/2014/main" id="{3E511374-88F5-49E1-88F4-7980CAA50D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692150"/>
            <a:ext cx="9036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000" b="1" i="1">
                <a:latin typeface="Times New Roman" panose="02020603050405020304" pitchFamily="18" charset="0"/>
              </a:rPr>
              <a:t>C  Write the letter to your head teacher. Use the outline below and your notes in B to help you.</a:t>
            </a:r>
            <a:endParaRPr lang="zh-CN" altLang="en-US" sz="20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8" name="矩形 1">
            <a:extLst>
              <a:ext uri="{FF2B5EF4-FFF2-40B4-BE49-F238E27FC236}">
                <a16:creationId xmlns:a16="http://schemas.microsoft.com/office/drawing/2014/main" id="{02EE8825-DFBE-431E-B53C-1F8160178F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3713" y="1628775"/>
            <a:ext cx="720725" cy="3603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Date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9" name="矩形 10">
            <a:extLst>
              <a:ext uri="{FF2B5EF4-FFF2-40B4-BE49-F238E27FC236}">
                <a16:creationId xmlns:a16="http://schemas.microsoft.com/office/drawing/2014/main" id="{285C7734-C687-458D-9363-8CFFFF7F5B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109788"/>
            <a:ext cx="2233613" cy="866775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Your head teacher’s name and school address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0" name="矩形 11">
            <a:extLst>
              <a:ext uri="{FF2B5EF4-FFF2-40B4-BE49-F238E27FC236}">
                <a16:creationId xmlns:a16="http://schemas.microsoft.com/office/drawing/2014/main" id="{42E36162-FEE3-4045-B881-3BFF317057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3097213"/>
            <a:ext cx="1233487" cy="347662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Greeting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1" name="矩形 12">
            <a:extLst>
              <a:ext uri="{FF2B5EF4-FFF2-40B4-BE49-F238E27FC236}">
                <a16:creationId xmlns:a16="http://schemas.microsoft.com/office/drawing/2014/main" id="{19B8C1B0-EEE4-4319-94BB-E0E774876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3556000"/>
            <a:ext cx="2233613" cy="528638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Why you are writing the letter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2" name="矩形 13">
            <a:extLst>
              <a:ext uri="{FF2B5EF4-FFF2-40B4-BE49-F238E27FC236}">
                <a16:creationId xmlns:a16="http://schemas.microsoft.com/office/drawing/2014/main" id="{7F6DF189-A8AD-4BE8-84EE-D72CACFFE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950" y="4414838"/>
            <a:ext cx="2232025" cy="528637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How you</a:t>
            </a:r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are going to raise money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3" name="矩形 14">
            <a:extLst>
              <a:ext uri="{FF2B5EF4-FFF2-40B4-BE49-F238E27FC236}">
                <a16:creationId xmlns:a16="http://schemas.microsoft.com/office/drawing/2014/main" id="{6B6588A7-53CA-400E-B79A-0D9D5191F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950" y="5516563"/>
            <a:ext cx="2232025" cy="898525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When and where you would like to have the activity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64" name="直接箭头连接符 3">
            <a:extLst>
              <a:ext uri="{FF2B5EF4-FFF2-40B4-BE49-F238E27FC236}">
                <a16:creationId xmlns:a16="http://schemas.microsoft.com/office/drawing/2014/main" id="{DCB2F5A1-61CE-4D1A-AAA0-859259E8E5D1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92375" y="1808163"/>
            <a:ext cx="504825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5" name="直接连接符 16">
            <a:extLst>
              <a:ext uri="{FF2B5EF4-FFF2-40B4-BE49-F238E27FC236}">
                <a16:creationId xmlns:a16="http://schemas.microsoft.com/office/drawing/2014/main" id="{9623AEB2-C9D8-4C0B-814B-68B553698A0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221038" y="195580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6" name="直接箭头连接符 18">
            <a:extLst>
              <a:ext uri="{FF2B5EF4-FFF2-40B4-BE49-F238E27FC236}">
                <a16:creationId xmlns:a16="http://schemas.microsoft.com/office/drawing/2014/main" id="{23AF6BB2-84C6-4039-A03E-1A74B92F2316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92375" y="2543175"/>
            <a:ext cx="387350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67" name="左中括号 20">
            <a:extLst>
              <a:ext uri="{FF2B5EF4-FFF2-40B4-BE49-F238E27FC236}">
                <a16:creationId xmlns:a16="http://schemas.microsoft.com/office/drawing/2014/main" id="{9433EA6F-E537-41A4-9C22-CD917399631B}"/>
              </a:ext>
            </a:extLst>
          </p:cNvPr>
          <p:cNvSpPr>
            <a:spLocks/>
          </p:cNvSpPr>
          <p:nvPr/>
        </p:nvSpPr>
        <p:spPr bwMode="auto">
          <a:xfrm>
            <a:off x="2879725" y="2090738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8" name="文本框 21">
            <a:extLst>
              <a:ext uri="{FF2B5EF4-FFF2-40B4-BE49-F238E27FC236}">
                <a16:creationId xmlns:a16="http://schemas.microsoft.com/office/drawing/2014/main" id="{B447F50B-8A6C-49A4-8CB5-C0C3D429EE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0213" y="1985963"/>
            <a:ext cx="895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Mr/Ms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69" name="直接连接符 23">
            <a:extLst>
              <a:ext uri="{FF2B5EF4-FFF2-40B4-BE49-F238E27FC236}">
                <a16:creationId xmlns:a16="http://schemas.microsoft.com/office/drawing/2014/main" id="{195731F9-070B-47DB-8220-404E2016371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813175" y="2266950"/>
            <a:ext cx="28082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0" name="直接连接符 24">
            <a:extLst>
              <a:ext uri="{FF2B5EF4-FFF2-40B4-BE49-F238E27FC236}">
                <a16:creationId xmlns:a16="http://schemas.microsoft.com/office/drawing/2014/main" id="{628FA771-ED3F-4545-A638-9AE4E37F216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32138" y="2543175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1" name="直接连接符 25">
            <a:extLst>
              <a:ext uri="{FF2B5EF4-FFF2-40B4-BE49-F238E27FC236}">
                <a16:creationId xmlns:a16="http://schemas.microsoft.com/office/drawing/2014/main" id="{1BAB2250-A2E0-464C-8020-302B7AA62A4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32138" y="2852738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2" name="直接箭头连接符 26">
            <a:extLst>
              <a:ext uri="{FF2B5EF4-FFF2-40B4-BE49-F238E27FC236}">
                <a16:creationId xmlns:a16="http://schemas.microsoft.com/office/drawing/2014/main" id="{0C7D0793-2D4B-4AE4-8DD2-CA5F571857F5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3246438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73" name="文本框 27">
            <a:extLst>
              <a:ext uri="{FF2B5EF4-FFF2-40B4-BE49-F238E27FC236}">
                <a16:creationId xmlns:a16="http://schemas.microsoft.com/office/drawing/2014/main" id="{202183C9-7E91-4BE0-AC0E-6AA85433CD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0525" y="3049588"/>
            <a:ext cx="1457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latin typeface="Times New Roman" panose="02020603050405020304" pitchFamily="18" charset="0"/>
              </a:rPr>
              <a:t>Dear </a:t>
            </a:r>
            <a:r>
              <a:rPr lang="en-US" altLang="zh-CN" sz="2000" dirty="0" err="1">
                <a:latin typeface="Times New Roman" panose="02020603050405020304" pitchFamily="18" charset="0"/>
              </a:rPr>
              <a:t>Mr</a:t>
            </a:r>
            <a:r>
              <a:rPr lang="en-US" altLang="zh-CN" sz="2000" dirty="0">
                <a:latin typeface="Times New Roman" panose="02020603050405020304" pitchFamily="18" charset="0"/>
              </a:rPr>
              <a:t>/</a:t>
            </a:r>
            <a:r>
              <a:rPr lang="en-US" altLang="zh-CN" sz="2000" dirty="0" err="1">
                <a:latin typeface="Times New Roman" panose="02020603050405020304" pitchFamily="18" charset="0"/>
              </a:rPr>
              <a:t>Ms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74" name="直接连接符 28">
            <a:extLst>
              <a:ext uri="{FF2B5EF4-FFF2-40B4-BE49-F238E27FC236}">
                <a16:creationId xmlns:a16="http://schemas.microsoft.com/office/drawing/2014/main" id="{D7E1C127-38ED-47A6-9FE1-B50DD4B62044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84675" y="3270250"/>
            <a:ext cx="28082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5" name="直接箭头连接符 29">
            <a:extLst>
              <a:ext uri="{FF2B5EF4-FFF2-40B4-BE49-F238E27FC236}">
                <a16:creationId xmlns:a16="http://schemas.microsoft.com/office/drawing/2014/main" id="{2F849C96-7A01-4424-BF54-D28E0180632F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66975" y="3767138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76" name="左中括号 30">
            <a:extLst>
              <a:ext uri="{FF2B5EF4-FFF2-40B4-BE49-F238E27FC236}">
                <a16:creationId xmlns:a16="http://schemas.microsoft.com/office/drawing/2014/main" id="{6BE76DF7-C159-4073-B0B5-33303D00751A}"/>
              </a:ext>
            </a:extLst>
          </p:cNvPr>
          <p:cNvSpPr>
            <a:spLocks/>
          </p:cNvSpPr>
          <p:nvPr/>
        </p:nvSpPr>
        <p:spPr bwMode="auto">
          <a:xfrm>
            <a:off x="3008313" y="3509963"/>
            <a:ext cx="123825" cy="549275"/>
          </a:xfrm>
          <a:prstGeom prst="leftBracket">
            <a:avLst>
              <a:gd name="adj" fmla="val 8338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77" name="文本框 31">
            <a:extLst>
              <a:ext uri="{FF2B5EF4-FFF2-40B4-BE49-F238E27FC236}">
                <a16:creationId xmlns:a16="http://schemas.microsoft.com/office/drawing/2014/main" id="{FABD4EEF-CFC2-48EE-AC65-B142657208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2925" y="3413125"/>
            <a:ext cx="20272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We are writing to 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78" name="直接连接符 32">
            <a:extLst>
              <a:ext uri="{FF2B5EF4-FFF2-40B4-BE49-F238E27FC236}">
                <a16:creationId xmlns:a16="http://schemas.microsoft.com/office/drawing/2014/main" id="{570F9FBA-AA69-4BF7-A581-A2FB1518DD0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932363" y="3700463"/>
            <a:ext cx="368935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9" name="直接连接符 34">
            <a:extLst>
              <a:ext uri="{FF2B5EF4-FFF2-40B4-BE49-F238E27FC236}">
                <a16:creationId xmlns:a16="http://schemas.microsoft.com/office/drawing/2014/main" id="{31C564B0-898C-4081-B8E7-658D764743F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235325" y="4049713"/>
            <a:ext cx="5386388" cy="9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0" name="直接箭头连接符 36">
            <a:extLst>
              <a:ext uri="{FF2B5EF4-FFF2-40B4-BE49-F238E27FC236}">
                <a16:creationId xmlns:a16="http://schemas.microsoft.com/office/drawing/2014/main" id="{B0087C0C-7CB4-46C5-8BFE-71467CFD9088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84438" y="4646613"/>
            <a:ext cx="385762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1" name="左中括号 37">
            <a:extLst>
              <a:ext uri="{FF2B5EF4-FFF2-40B4-BE49-F238E27FC236}">
                <a16:creationId xmlns:a16="http://schemas.microsoft.com/office/drawing/2014/main" id="{CFE1C6A0-118C-449B-A3DF-920424F34195}"/>
              </a:ext>
            </a:extLst>
          </p:cNvPr>
          <p:cNvSpPr>
            <a:spLocks/>
          </p:cNvSpPr>
          <p:nvPr/>
        </p:nvSpPr>
        <p:spPr bwMode="auto">
          <a:xfrm>
            <a:off x="2879725" y="4308475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82" name="文本框 38">
            <a:extLst>
              <a:ext uri="{FF2B5EF4-FFF2-40B4-BE49-F238E27FC236}">
                <a16:creationId xmlns:a16="http://schemas.microsoft.com/office/drawing/2014/main" id="{820BAEFD-B73D-404C-8D62-EF3257410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5" y="4195763"/>
            <a:ext cx="63642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In order to raise money for children in need, we are going to</a:t>
            </a:r>
          </a:p>
          <a:p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83" name="直接连接符 39">
            <a:extLst>
              <a:ext uri="{FF2B5EF4-FFF2-40B4-BE49-F238E27FC236}">
                <a16:creationId xmlns:a16="http://schemas.microsoft.com/office/drawing/2014/main" id="{0F7F2966-5823-4175-9B80-887AE627B2C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08313" y="4824413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4" name="直接连接符 40">
            <a:extLst>
              <a:ext uri="{FF2B5EF4-FFF2-40B4-BE49-F238E27FC236}">
                <a16:creationId xmlns:a16="http://schemas.microsoft.com/office/drawing/2014/main" id="{4B878D9C-2CCD-469D-9A68-FE704C16E95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08313" y="5165725"/>
            <a:ext cx="5740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5" name="直接箭头连接符 44">
            <a:extLst>
              <a:ext uri="{FF2B5EF4-FFF2-40B4-BE49-F238E27FC236}">
                <a16:creationId xmlns:a16="http://schemas.microsoft.com/office/drawing/2014/main" id="{B0AB79D6-5082-4192-9F16-B6D15EA4327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66975" y="5965825"/>
            <a:ext cx="387350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6" name="左中括号 45">
            <a:extLst>
              <a:ext uri="{FF2B5EF4-FFF2-40B4-BE49-F238E27FC236}">
                <a16:creationId xmlns:a16="http://schemas.microsoft.com/office/drawing/2014/main" id="{52AF1F6E-72AA-4594-AF6F-DB1B20F072A7}"/>
              </a:ext>
            </a:extLst>
          </p:cNvPr>
          <p:cNvSpPr>
            <a:spLocks/>
          </p:cNvSpPr>
          <p:nvPr/>
        </p:nvSpPr>
        <p:spPr bwMode="auto">
          <a:xfrm>
            <a:off x="2876550" y="5572125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87" name="文本框 46">
            <a:extLst>
              <a:ext uri="{FF2B5EF4-FFF2-40B4-BE49-F238E27FC236}">
                <a16:creationId xmlns:a16="http://schemas.microsoft.com/office/drawing/2014/main" id="{E346FAC9-1058-4BEB-829B-79FAE27BF6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0525" y="5422900"/>
            <a:ext cx="39385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We would like to have the activity at</a:t>
            </a:r>
          </a:p>
          <a:p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88" name="直接连接符 47">
            <a:extLst>
              <a:ext uri="{FF2B5EF4-FFF2-40B4-BE49-F238E27FC236}">
                <a16:creationId xmlns:a16="http://schemas.microsoft.com/office/drawing/2014/main" id="{9FCB2048-F68A-474D-9E6B-7448429C44C3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694488" y="5745163"/>
            <a:ext cx="2054225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9" name="直接连接符 49">
            <a:extLst>
              <a:ext uri="{FF2B5EF4-FFF2-40B4-BE49-F238E27FC236}">
                <a16:creationId xmlns:a16="http://schemas.microsoft.com/office/drawing/2014/main" id="{D608BC5D-30FD-4820-8593-7A393C696C9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35300" y="6069013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90" name="直接连接符 50">
            <a:extLst>
              <a:ext uri="{FF2B5EF4-FFF2-40B4-BE49-F238E27FC236}">
                <a16:creationId xmlns:a16="http://schemas.microsoft.com/office/drawing/2014/main" id="{D324285F-28A4-4130-8325-2308BCACCF5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57525" y="6408738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2940237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/>
      <p:bldP spid="19460" grpId="0" animBg="1"/>
      <p:bldP spid="1946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矩形 10">
            <a:extLst>
              <a:ext uri="{FF2B5EF4-FFF2-40B4-BE49-F238E27FC236}">
                <a16:creationId xmlns:a16="http://schemas.microsoft.com/office/drawing/2014/main" id="{C0CBED75-4DAD-4CA8-A6FB-1E720C1863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00" y="2270125"/>
            <a:ext cx="2232025" cy="8683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What you would like the head teacher to do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2" name="矩形 11">
            <a:extLst>
              <a:ext uri="{FF2B5EF4-FFF2-40B4-BE49-F238E27FC236}">
                <a16:creationId xmlns:a16="http://schemas.microsoft.com/office/drawing/2014/main" id="{611D5509-4AAE-4319-9A3A-92AB64011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7163" y="3502025"/>
            <a:ext cx="1081087" cy="3476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Closing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3" name="矩形 12">
            <a:extLst>
              <a:ext uri="{FF2B5EF4-FFF2-40B4-BE49-F238E27FC236}">
                <a16:creationId xmlns:a16="http://schemas.microsoft.com/office/drawing/2014/main" id="{7AFC9DD6-1CE6-4F9E-AD9A-7298601A1C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225" y="4094163"/>
            <a:ext cx="2232025" cy="528637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Your names and class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84" name="直接箭头连接符 18">
            <a:extLst>
              <a:ext uri="{FF2B5EF4-FFF2-40B4-BE49-F238E27FC236}">
                <a16:creationId xmlns:a16="http://schemas.microsoft.com/office/drawing/2014/main" id="{B7650840-EBAC-4C76-88BD-14B2E2BCC049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2703513"/>
            <a:ext cx="385763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85" name="左中括号 20">
            <a:extLst>
              <a:ext uri="{FF2B5EF4-FFF2-40B4-BE49-F238E27FC236}">
                <a16:creationId xmlns:a16="http://schemas.microsoft.com/office/drawing/2014/main" id="{AD67B917-124C-4E77-824B-CD11FFD4127C}"/>
              </a:ext>
            </a:extLst>
          </p:cNvPr>
          <p:cNvSpPr>
            <a:spLocks/>
          </p:cNvSpPr>
          <p:nvPr/>
        </p:nvSpPr>
        <p:spPr bwMode="auto">
          <a:xfrm>
            <a:off x="2900363" y="2279650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6" name="文本框 21">
            <a:extLst>
              <a:ext uri="{FF2B5EF4-FFF2-40B4-BE49-F238E27FC236}">
                <a16:creationId xmlns:a16="http://schemas.microsoft.com/office/drawing/2014/main" id="{31D1388D-05AB-41DC-9447-625D0C3BCE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8313" y="2146300"/>
            <a:ext cx="42735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Could you please give us permission to 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87" name="直接连接符 23">
            <a:extLst>
              <a:ext uri="{FF2B5EF4-FFF2-40B4-BE49-F238E27FC236}">
                <a16:creationId xmlns:a16="http://schemas.microsoft.com/office/drawing/2014/main" id="{5096C5C2-D7B5-488B-9372-947222FAD74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192963" y="2473325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8" name="直接连接符 24">
            <a:extLst>
              <a:ext uri="{FF2B5EF4-FFF2-40B4-BE49-F238E27FC236}">
                <a16:creationId xmlns:a16="http://schemas.microsoft.com/office/drawing/2014/main" id="{0516792C-CC1E-4B55-A84F-7DDA063A436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32138" y="427990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9" name="直接箭头连接符 26">
            <a:extLst>
              <a:ext uri="{FF2B5EF4-FFF2-40B4-BE49-F238E27FC236}">
                <a16:creationId xmlns:a16="http://schemas.microsoft.com/office/drawing/2014/main" id="{F42636B5-D2B7-4B28-9BFC-E1CAF2D5D76C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4327525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0" name="文本框 27">
            <a:extLst>
              <a:ext uri="{FF2B5EF4-FFF2-40B4-BE49-F238E27FC236}">
                <a16:creationId xmlns:a16="http://schemas.microsoft.com/office/drawing/2014/main" id="{1F1207F2-8DE9-4F99-9394-2F5AD8BBB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8775" y="3429000"/>
            <a:ext cx="182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Yours sincerely,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1" name="直接连接符 28">
            <a:extLst>
              <a:ext uri="{FF2B5EF4-FFF2-40B4-BE49-F238E27FC236}">
                <a16:creationId xmlns:a16="http://schemas.microsoft.com/office/drawing/2014/main" id="{26EB7D0F-DECB-487E-8642-F38A8C00006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957638" y="462280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2" name="左中括号 30">
            <a:extLst>
              <a:ext uri="{FF2B5EF4-FFF2-40B4-BE49-F238E27FC236}">
                <a16:creationId xmlns:a16="http://schemas.microsoft.com/office/drawing/2014/main" id="{23FA17F6-1CDD-4331-B335-8AA254D7BE6E}"/>
              </a:ext>
            </a:extLst>
          </p:cNvPr>
          <p:cNvSpPr>
            <a:spLocks/>
          </p:cNvSpPr>
          <p:nvPr/>
        </p:nvSpPr>
        <p:spPr bwMode="auto">
          <a:xfrm>
            <a:off x="3035300" y="4005263"/>
            <a:ext cx="123825" cy="550862"/>
          </a:xfrm>
          <a:prstGeom prst="leftBracket">
            <a:avLst>
              <a:gd name="adj" fmla="val 8321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3" name="文本框 31">
            <a:extLst>
              <a:ext uri="{FF2B5EF4-FFF2-40B4-BE49-F238E27FC236}">
                <a16:creationId xmlns:a16="http://schemas.microsoft.com/office/drawing/2014/main" id="{C63BD0EF-BDD4-4EDF-AADD-010A905C0D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7850" y="4397375"/>
            <a:ext cx="7397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Class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4" name="直接连接符 41">
            <a:extLst>
              <a:ext uri="{FF2B5EF4-FFF2-40B4-BE49-F238E27FC236}">
                <a16:creationId xmlns:a16="http://schemas.microsoft.com/office/drawing/2014/main" id="{80BF06E9-3EF0-4BFA-AB5F-78185BD0EA7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970213" y="2816225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5" name="文本框 42">
            <a:extLst>
              <a:ext uri="{FF2B5EF4-FFF2-40B4-BE49-F238E27FC236}">
                <a16:creationId xmlns:a16="http://schemas.microsoft.com/office/drawing/2014/main" id="{9BC29A0A-D650-48C8-9B01-9DAB245348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2975" y="2554288"/>
            <a:ext cx="304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?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6" name="直接连接符 43">
            <a:extLst>
              <a:ext uri="{FF2B5EF4-FFF2-40B4-BE49-F238E27FC236}">
                <a16:creationId xmlns:a16="http://schemas.microsoft.com/office/drawing/2014/main" id="{75C86103-7660-4C07-BC86-375BA047DE9B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051425" y="2790825"/>
            <a:ext cx="3941763" cy="11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7" name="直接连接符 48">
            <a:extLst>
              <a:ext uri="{FF2B5EF4-FFF2-40B4-BE49-F238E27FC236}">
                <a16:creationId xmlns:a16="http://schemas.microsoft.com/office/drawing/2014/main" id="{2CE2DE59-819D-423C-B3F2-E5424C2F281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55938" y="3165475"/>
            <a:ext cx="5837237" cy="12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8" name="直接箭头连接符 51">
            <a:extLst>
              <a:ext uri="{FF2B5EF4-FFF2-40B4-BE49-F238E27FC236}">
                <a16:creationId xmlns:a16="http://schemas.microsoft.com/office/drawing/2014/main" id="{B9447512-EF55-4375-BD20-A5E9081B5F1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3675063"/>
            <a:ext cx="385763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3002624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 animBg="1"/>
      <p:bldP spid="2048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9765509-DAAA-4158-B50A-E2B126D52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839788D-AD95-4D3E-99CB-E105DB4530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35163"/>
            <a:ext cx="8229600" cy="1292662"/>
          </a:xfrm>
        </p:spPr>
        <p:txBody>
          <a:bodyPr/>
          <a:lstStyle/>
          <a:p>
            <a:r>
              <a:rPr lang="en-US" altLang="zh-CN" dirty="0"/>
              <a:t>the Middle School Attached to Sun </a:t>
            </a:r>
            <a:r>
              <a:rPr lang="en-US" altLang="zh-CN" dirty="0" err="1"/>
              <a:t>Yat-sen</a:t>
            </a:r>
            <a:r>
              <a:rPr lang="en-US" altLang="zh-CN" dirty="0"/>
              <a:t> University, 135 Xingang West Road, </a:t>
            </a:r>
            <a:r>
              <a:rPr lang="en-US" altLang="zh-CN" dirty="0" err="1"/>
              <a:t>Haizhu</a:t>
            </a:r>
            <a:r>
              <a:rPr lang="en-US" altLang="zh-CN" dirty="0"/>
              <a:t> District, Guangzhou City, Guangdong Province, China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492979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4">
            <a:extLst>
              <a:ext uri="{FF2B5EF4-FFF2-40B4-BE49-F238E27FC236}">
                <a16:creationId xmlns:a16="http://schemas.microsoft.com/office/drawing/2014/main" id="{3E511374-88F5-49E1-88F4-7980CAA50D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692150"/>
            <a:ext cx="9036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000" b="1" i="1">
                <a:latin typeface="Times New Roman" panose="02020603050405020304" pitchFamily="18" charset="0"/>
              </a:rPr>
              <a:t>C  Write the letter to your head teacher. Use the outline below and your notes in B to help you.</a:t>
            </a:r>
            <a:endParaRPr lang="zh-CN" altLang="en-US" sz="20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8" name="矩形 1">
            <a:extLst>
              <a:ext uri="{FF2B5EF4-FFF2-40B4-BE49-F238E27FC236}">
                <a16:creationId xmlns:a16="http://schemas.microsoft.com/office/drawing/2014/main" id="{02EE8825-DFBE-431E-B53C-1F8160178F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3713" y="1628775"/>
            <a:ext cx="720725" cy="3603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Date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9" name="矩形 10">
            <a:extLst>
              <a:ext uri="{FF2B5EF4-FFF2-40B4-BE49-F238E27FC236}">
                <a16:creationId xmlns:a16="http://schemas.microsoft.com/office/drawing/2014/main" id="{285C7734-C687-458D-9363-8CFFFF7F5B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109788"/>
            <a:ext cx="2233613" cy="866775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Your head teacher’s name and school address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0" name="矩形 11">
            <a:extLst>
              <a:ext uri="{FF2B5EF4-FFF2-40B4-BE49-F238E27FC236}">
                <a16:creationId xmlns:a16="http://schemas.microsoft.com/office/drawing/2014/main" id="{42E36162-FEE3-4045-B881-3BFF317057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3097213"/>
            <a:ext cx="1233487" cy="347662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Greeting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1" name="矩形 12">
            <a:extLst>
              <a:ext uri="{FF2B5EF4-FFF2-40B4-BE49-F238E27FC236}">
                <a16:creationId xmlns:a16="http://schemas.microsoft.com/office/drawing/2014/main" id="{19B8C1B0-EEE4-4319-94BB-E0E774876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3556000"/>
            <a:ext cx="2233613" cy="528638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Why you are writing the letter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2" name="矩形 13">
            <a:extLst>
              <a:ext uri="{FF2B5EF4-FFF2-40B4-BE49-F238E27FC236}">
                <a16:creationId xmlns:a16="http://schemas.microsoft.com/office/drawing/2014/main" id="{7F6DF189-A8AD-4BE8-84EE-D72CACFFE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950" y="4414838"/>
            <a:ext cx="2232025" cy="528637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How you</a:t>
            </a:r>
            <a:r>
              <a:rPr lang="zh-CN" altLang="en-US" sz="2000" b="1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are going to raise money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3" name="矩形 14">
            <a:extLst>
              <a:ext uri="{FF2B5EF4-FFF2-40B4-BE49-F238E27FC236}">
                <a16:creationId xmlns:a16="http://schemas.microsoft.com/office/drawing/2014/main" id="{6B6588A7-53CA-400E-B79A-0D9D5191F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950" y="5516563"/>
            <a:ext cx="2232025" cy="898525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When and where you would like to have the activity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64" name="直接箭头连接符 3">
            <a:extLst>
              <a:ext uri="{FF2B5EF4-FFF2-40B4-BE49-F238E27FC236}">
                <a16:creationId xmlns:a16="http://schemas.microsoft.com/office/drawing/2014/main" id="{DCB2F5A1-61CE-4D1A-AAA0-859259E8E5D1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92375" y="1808163"/>
            <a:ext cx="504825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5" name="直接连接符 16">
            <a:extLst>
              <a:ext uri="{FF2B5EF4-FFF2-40B4-BE49-F238E27FC236}">
                <a16:creationId xmlns:a16="http://schemas.microsoft.com/office/drawing/2014/main" id="{9623AEB2-C9D8-4C0B-814B-68B553698A0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221038" y="195580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6" name="直接箭头连接符 18">
            <a:extLst>
              <a:ext uri="{FF2B5EF4-FFF2-40B4-BE49-F238E27FC236}">
                <a16:creationId xmlns:a16="http://schemas.microsoft.com/office/drawing/2014/main" id="{23AF6BB2-84C6-4039-A03E-1A74B92F2316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92375" y="2543175"/>
            <a:ext cx="387350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67" name="左中括号 20">
            <a:extLst>
              <a:ext uri="{FF2B5EF4-FFF2-40B4-BE49-F238E27FC236}">
                <a16:creationId xmlns:a16="http://schemas.microsoft.com/office/drawing/2014/main" id="{9433EA6F-E537-41A4-9C22-CD917399631B}"/>
              </a:ext>
            </a:extLst>
          </p:cNvPr>
          <p:cNvSpPr>
            <a:spLocks/>
          </p:cNvSpPr>
          <p:nvPr/>
        </p:nvSpPr>
        <p:spPr bwMode="auto">
          <a:xfrm>
            <a:off x="2879725" y="2090738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8" name="文本框 21">
            <a:extLst>
              <a:ext uri="{FF2B5EF4-FFF2-40B4-BE49-F238E27FC236}">
                <a16:creationId xmlns:a16="http://schemas.microsoft.com/office/drawing/2014/main" id="{B447F50B-8A6C-49A4-8CB5-C0C3D429EE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0213" y="1985963"/>
            <a:ext cx="895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Mr/Ms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69" name="直接连接符 23">
            <a:extLst>
              <a:ext uri="{FF2B5EF4-FFF2-40B4-BE49-F238E27FC236}">
                <a16:creationId xmlns:a16="http://schemas.microsoft.com/office/drawing/2014/main" id="{195731F9-070B-47DB-8220-404E2016371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813175" y="2266950"/>
            <a:ext cx="28082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0" name="直接连接符 24">
            <a:extLst>
              <a:ext uri="{FF2B5EF4-FFF2-40B4-BE49-F238E27FC236}">
                <a16:creationId xmlns:a16="http://schemas.microsoft.com/office/drawing/2014/main" id="{628FA771-ED3F-4545-A638-9AE4E37F216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32138" y="2543175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1" name="直接连接符 25">
            <a:extLst>
              <a:ext uri="{FF2B5EF4-FFF2-40B4-BE49-F238E27FC236}">
                <a16:creationId xmlns:a16="http://schemas.microsoft.com/office/drawing/2014/main" id="{1BAB2250-A2E0-464C-8020-302B7AA62A4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32138" y="2852738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2" name="直接箭头连接符 26">
            <a:extLst>
              <a:ext uri="{FF2B5EF4-FFF2-40B4-BE49-F238E27FC236}">
                <a16:creationId xmlns:a16="http://schemas.microsoft.com/office/drawing/2014/main" id="{0C7D0793-2D4B-4AE4-8DD2-CA5F571857F5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3246438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73" name="文本框 27">
            <a:extLst>
              <a:ext uri="{FF2B5EF4-FFF2-40B4-BE49-F238E27FC236}">
                <a16:creationId xmlns:a16="http://schemas.microsoft.com/office/drawing/2014/main" id="{202183C9-7E91-4BE0-AC0E-6AA85433CD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0525" y="3049588"/>
            <a:ext cx="1457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Dear Mr/Ms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74" name="直接连接符 28">
            <a:extLst>
              <a:ext uri="{FF2B5EF4-FFF2-40B4-BE49-F238E27FC236}">
                <a16:creationId xmlns:a16="http://schemas.microsoft.com/office/drawing/2014/main" id="{D7E1C127-38ED-47A6-9FE1-B50DD4B62044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84675" y="3270250"/>
            <a:ext cx="28082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5" name="直接箭头连接符 29">
            <a:extLst>
              <a:ext uri="{FF2B5EF4-FFF2-40B4-BE49-F238E27FC236}">
                <a16:creationId xmlns:a16="http://schemas.microsoft.com/office/drawing/2014/main" id="{2F849C96-7A01-4424-BF54-D28E0180632F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66975" y="3767138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76" name="左中括号 30">
            <a:extLst>
              <a:ext uri="{FF2B5EF4-FFF2-40B4-BE49-F238E27FC236}">
                <a16:creationId xmlns:a16="http://schemas.microsoft.com/office/drawing/2014/main" id="{6BE76DF7-C159-4073-B0B5-33303D00751A}"/>
              </a:ext>
            </a:extLst>
          </p:cNvPr>
          <p:cNvSpPr>
            <a:spLocks/>
          </p:cNvSpPr>
          <p:nvPr/>
        </p:nvSpPr>
        <p:spPr bwMode="auto">
          <a:xfrm>
            <a:off x="3008313" y="3509963"/>
            <a:ext cx="123825" cy="549275"/>
          </a:xfrm>
          <a:prstGeom prst="leftBracket">
            <a:avLst>
              <a:gd name="adj" fmla="val 8338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77" name="文本框 31">
            <a:extLst>
              <a:ext uri="{FF2B5EF4-FFF2-40B4-BE49-F238E27FC236}">
                <a16:creationId xmlns:a16="http://schemas.microsoft.com/office/drawing/2014/main" id="{FABD4EEF-CFC2-48EE-AC65-B142657208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2925" y="3413125"/>
            <a:ext cx="20272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We are writing to 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78" name="直接连接符 32">
            <a:extLst>
              <a:ext uri="{FF2B5EF4-FFF2-40B4-BE49-F238E27FC236}">
                <a16:creationId xmlns:a16="http://schemas.microsoft.com/office/drawing/2014/main" id="{570F9FBA-AA69-4BF7-A581-A2FB1518DD0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932363" y="3700463"/>
            <a:ext cx="368935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9" name="直接连接符 34">
            <a:extLst>
              <a:ext uri="{FF2B5EF4-FFF2-40B4-BE49-F238E27FC236}">
                <a16:creationId xmlns:a16="http://schemas.microsoft.com/office/drawing/2014/main" id="{31C564B0-898C-4081-B8E7-658D764743F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235325" y="4049713"/>
            <a:ext cx="5386388" cy="9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0" name="直接箭头连接符 36">
            <a:extLst>
              <a:ext uri="{FF2B5EF4-FFF2-40B4-BE49-F238E27FC236}">
                <a16:creationId xmlns:a16="http://schemas.microsoft.com/office/drawing/2014/main" id="{B0087C0C-7CB4-46C5-8BFE-71467CFD9088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84438" y="4646613"/>
            <a:ext cx="385762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1" name="左中括号 37">
            <a:extLst>
              <a:ext uri="{FF2B5EF4-FFF2-40B4-BE49-F238E27FC236}">
                <a16:creationId xmlns:a16="http://schemas.microsoft.com/office/drawing/2014/main" id="{CFE1C6A0-118C-449B-A3DF-920424F34195}"/>
              </a:ext>
            </a:extLst>
          </p:cNvPr>
          <p:cNvSpPr>
            <a:spLocks/>
          </p:cNvSpPr>
          <p:nvPr/>
        </p:nvSpPr>
        <p:spPr bwMode="auto">
          <a:xfrm>
            <a:off x="2879725" y="4308475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82" name="文本框 38">
            <a:extLst>
              <a:ext uri="{FF2B5EF4-FFF2-40B4-BE49-F238E27FC236}">
                <a16:creationId xmlns:a16="http://schemas.microsoft.com/office/drawing/2014/main" id="{820BAEFD-B73D-404C-8D62-EF3257410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5" y="4195763"/>
            <a:ext cx="63642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In order to raise money for children in need, we are going to</a:t>
            </a:r>
          </a:p>
          <a:p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83" name="直接连接符 39">
            <a:extLst>
              <a:ext uri="{FF2B5EF4-FFF2-40B4-BE49-F238E27FC236}">
                <a16:creationId xmlns:a16="http://schemas.microsoft.com/office/drawing/2014/main" id="{0F7F2966-5823-4175-9B80-887AE627B2C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08313" y="4824413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4" name="直接连接符 40">
            <a:extLst>
              <a:ext uri="{FF2B5EF4-FFF2-40B4-BE49-F238E27FC236}">
                <a16:creationId xmlns:a16="http://schemas.microsoft.com/office/drawing/2014/main" id="{4B878D9C-2CCD-469D-9A68-FE704C16E95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08313" y="5165725"/>
            <a:ext cx="5740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5" name="直接箭头连接符 44">
            <a:extLst>
              <a:ext uri="{FF2B5EF4-FFF2-40B4-BE49-F238E27FC236}">
                <a16:creationId xmlns:a16="http://schemas.microsoft.com/office/drawing/2014/main" id="{B0AB79D6-5082-4192-9F16-B6D15EA4327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66975" y="5965825"/>
            <a:ext cx="387350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6" name="左中括号 45">
            <a:extLst>
              <a:ext uri="{FF2B5EF4-FFF2-40B4-BE49-F238E27FC236}">
                <a16:creationId xmlns:a16="http://schemas.microsoft.com/office/drawing/2014/main" id="{52AF1F6E-72AA-4594-AF6F-DB1B20F072A7}"/>
              </a:ext>
            </a:extLst>
          </p:cNvPr>
          <p:cNvSpPr>
            <a:spLocks/>
          </p:cNvSpPr>
          <p:nvPr/>
        </p:nvSpPr>
        <p:spPr bwMode="auto">
          <a:xfrm>
            <a:off x="2876550" y="5572125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87" name="文本框 46">
            <a:extLst>
              <a:ext uri="{FF2B5EF4-FFF2-40B4-BE49-F238E27FC236}">
                <a16:creationId xmlns:a16="http://schemas.microsoft.com/office/drawing/2014/main" id="{E346FAC9-1058-4BEB-829B-79FAE27BF6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0525" y="5422900"/>
            <a:ext cx="39385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We would like to have the activity at</a:t>
            </a:r>
          </a:p>
          <a:p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88" name="直接连接符 47">
            <a:extLst>
              <a:ext uri="{FF2B5EF4-FFF2-40B4-BE49-F238E27FC236}">
                <a16:creationId xmlns:a16="http://schemas.microsoft.com/office/drawing/2014/main" id="{9FCB2048-F68A-474D-9E6B-7448429C44C3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694488" y="5745163"/>
            <a:ext cx="2054225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9" name="直接连接符 49">
            <a:extLst>
              <a:ext uri="{FF2B5EF4-FFF2-40B4-BE49-F238E27FC236}">
                <a16:creationId xmlns:a16="http://schemas.microsoft.com/office/drawing/2014/main" id="{D608BC5D-30FD-4820-8593-7A393C696C9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35300" y="6069013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90" name="直接连接符 50">
            <a:extLst>
              <a:ext uri="{FF2B5EF4-FFF2-40B4-BE49-F238E27FC236}">
                <a16:creationId xmlns:a16="http://schemas.microsoft.com/office/drawing/2014/main" id="{D324285F-28A4-4130-8325-2308BCACCF5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57525" y="6408738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204" name="Text Box 3">
            <a:extLst>
              <a:ext uri="{FF2B5EF4-FFF2-40B4-BE49-F238E27FC236}">
                <a16:creationId xmlns:a16="http://schemas.microsoft.com/office/drawing/2014/main" id="{86FACCD5-168D-45C9-9D7D-DB3A0712B1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4825" y="1646238"/>
            <a:ext cx="29670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Feburary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5" name="Text Box 3">
            <a:extLst>
              <a:ext uri="{FF2B5EF4-FFF2-40B4-BE49-F238E27FC236}">
                <a16:creationId xmlns:a16="http://schemas.microsoft.com/office/drawing/2014/main" id="{0B70274C-4F06-449C-8D13-49990376BE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4975" y="2327275"/>
            <a:ext cx="382905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No. 399, </a:t>
            </a:r>
            <a:r>
              <a:rPr lang="en-GB" alt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Tianyuan</a:t>
            </a: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Road, 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Tianhe District, GZ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6" name="Text Box 3">
            <a:extLst>
              <a:ext uri="{FF2B5EF4-FFF2-40B4-BE49-F238E27FC236}">
                <a16:creationId xmlns:a16="http://schemas.microsoft.com/office/drawing/2014/main" id="{9953D514-52B1-41AE-97BE-AC133783B8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3429000"/>
            <a:ext cx="376078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ask you  for a permission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7" name="Text Box 3">
            <a:extLst>
              <a:ext uri="{FF2B5EF4-FFF2-40B4-BE49-F238E27FC236}">
                <a16:creationId xmlns:a16="http://schemas.microsoft.com/office/drawing/2014/main" id="{9FBF725C-AEFD-404C-9F7C-1BBAAA546D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338" y="4579938"/>
            <a:ext cx="4354512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hold a book fair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8" name="Text Box 3">
            <a:extLst>
              <a:ext uri="{FF2B5EF4-FFF2-40B4-BE49-F238E27FC236}">
                <a16:creationId xmlns:a16="http://schemas.microsoft.com/office/drawing/2014/main" id="{F99C0D36-3394-4FF5-9AE2-D36FD84A4A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338" y="5861050"/>
            <a:ext cx="485775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our 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school </a:t>
            </a: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playground on Friday morning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4" grpId="0"/>
      <p:bldP spid="7205" grpId="0"/>
      <p:bldP spid="7206" grpId="0"/>
      <p:bldP spid="7207" grpId="0"/>
      <p:bldP spid="720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矩形 10">
            <a:extLst>
              <a:ext uri="{FF2B5EF4-FFF2-40B4-BE49-F238E27FC236}">
                <a16:creationId xmlns:a16="http://schemas.microsoft.com/office/drawing/2014/main" id="{C0CBED75-4DAD-4CA8-A6FB-1E720C1863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00" y="2270125"/>
            <a:ext cx="2232025" cy="8683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What you would like the head teacher to do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2" name="矩形 11">
            <a:extLst>
              <a:ext uri="{FF2B5EF4-FFF2-40B4-BE49-F238E27FC236}">
                <a16:creationId xmlns:a16="http://schemas.microsoft.com/office/drawing/2014/main" id="{611D5509-4AAE-4319-9A3A-92AB64011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7163" y="3502025"/>
            <a:ext cx="1081087" cy="3476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Closing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3" name="矩形 12">
            <a:extLst>
              <a:ext uri="{FF2B5EF4-FFF2-40B4-BE49-F238E27FC236}">
                <a16:creationId xmlns:a16="http://schemas.microsoft.com/office/drawing/2014/main" id="{7AFC9DD6-1CE6-4F9E-AD9A-7298601A1C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225" y="4094163"/>
            <a:ext cx="2232025" cy="528637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Your names and class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84" name="直接箭头连接符 18">
            <a:extLst>
              <a:ext uri="{FF2B5EF4-FFF2-40B4-BE49-F238E27FC236}">
                <a16:creationId xmlns:a16="http://schemas.microsoft.com/office/drawing/2014/main" id="{B7650840-EBAC-4C76-88BD-14B2E2BCC049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2703513"/>
            <a:ext cx="385763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85" name="左中括号 20">
            <a:extLst>
              <a:ext uri="{FF2B5EF4-FFF2-40B4-BE49-F238E27FC236}">
                <a16:creationId xmlns:a16="http://schemas.microsoft.com/office/drawing/2014/main" id="{AD67B917-124C-4E77-824B-CD11FFD4127C}"/>
              </a:ext>
            </a:extLst>
          </p:cNvPr>
          <p:cNvSpPr>
            <a:spLocks/>
          </p:cNvSpPr>
          <p:nvPr/>
        </p:nvSpPr>
        <p:spPr bwMode="auto">
          <a:xfrm>
            <a:off x="2900363" y="2279650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6" name="文本框 21">
            <a:extLst>
              <a:ext uri="{FF2B5EF4-FFF2-40B4-BE49-F238E27FC236}">
                <a16:creationId xmlns:a16="http://schemas.microsoft.com/office/drawing/2014/main" id="{31D1388D-05AB-41DC-9447-625D0C3BCE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8313" y="2146300"/>
            <a:ext cx="42735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Could you please give us permission to 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87" name="直接连接符 23">
            <a:extLst>
              <a:ext uri="{FF2B5EF4-FFF2-40B4-BE49-F238E27FC236}">
                <a16:creationId xmlns:a16="http://schemas.microsoft.com/office/drawing/2014/main" id="{5096C5C2-D7B5-488B-9372-947222FAD74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192963" y="2473325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8" name="直接连接符 24">
            <a:extLst>
              <a:ext uri="{FF2B5EF4-FFF2-40B4-BE49-F238E27FC236}">
                <a16:creationId xmlns:a16="http://schemas.microsoft.com/office/drawing/2014/main" id="{0516792C-CC1E-4B55-A84F-7DDA063A436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32138" y="427990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9" name="直接箭头连接符 26">
            <a:extLst>
              <a:ext uri="{FF2B5EF4-FFF2-40B4-BE49-F238E27FC236}">
                <a16:creationId xmlns:a16="http://schemas.microsoft.com/office/drawing/2014/main" id="{F42636B5-D2B7-4B28-9BFC-E1CAF2D5D76C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4327525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0" name="文本框 27">
            <a:extLst>
              <a:ext uri="{FF2B5EF4-FFF2-40B4-BE49-F238E27FC236}">
                <a16:creationId xmlns:a16="http://schemas.microsoft.com/office/drawing/2014/main" id="{1F1207F2-8DE9-4F99-9394-2F5AD8BBB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8775" y="3429000"/>
            <a:ext cx="182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Yours sincerely,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1" name="直接连接符 28">
            <a:extLst>
              <a:ext uri="{FF2B5EF4-FFF2-40B4-BE49-F238E27FC236}">
                <a16:creationId xmlns:a16="http://schemas.microsoft.com/office/drawing/2014/main" id="{26EB7D0F-DECB-487E-8642-F38A8C00006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957638" y="462280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2" name="左中括号 30">
            <a:extLst>
              <a:ext uri="{FF2B5EF4-FFF2-40B4-BE49-F238E27FC236}">
                <a16:creationId xmlns:a16="http://schemas.microsoft.com/office/drawing/2014/main" id="{23FA17F6-1CDD-4331-B335-8AA254D7BE6E}"/>
              </a:ext>
            </a:extLst>
          </p:cNvPr>
          <p:cNvSpPr>
            <a:spLocks/>
          </p:cNvSpPr>
          <p:nvPr/>
        </p:nvSpPr>
        <p:spPr bwMode="auto">
          <a:xfrm>
            <a:off x="3035300" y="4005263"/>
            <a:ext cx="123825" cy="550862"/>
          </a:xfrm>
          <a:prstGeom prst="leftBracket">
            <a:avLst>
              <a:gd name="adj" fmla="val 8321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3" name="文本框 31">
            <a:extLst>
              <a:ext uri="{FF2B5EF4-FFF2-40B4-BE49-F238E27FC236}">
                <a16:creationId xmlns:a16="http://schemas.microsoft.com/office/drawing/2014/main" id="{C63BD0EF-BDD4-4EDF-AADD-010A905C0D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7850" y="4397375"/>
            <a:ext cx="7397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Class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4" name="直接连接符 41">
            <a:extLst>
              <a:ext uri="{FF2B5EF4-FFF2-40B4-BE49-F238E27FC236}">
                <a16:creationId xmlns:a16="http://schemas.microsoft.com/office/drawing/2014/main" id="{80BF06E9-3EF0-4BFA-AB5F-78185BD0EA7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970213" y="2816225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5" name="文本框 42">
            <a:extLst>
              <a:ext uri="{FF2B5EF4-FFF2-40B4-BE49-F238E27FC236}">
                <a16:creationId xmlns:a16="http://schemas.microsoft.com/office/drawing/2014/main" id="{9BC29A0A-D650-48C8-9B01-9DAB245348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2975" y="2554288"/>
            <a:ext cx="304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?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6" name="直接连接符 43">
            <a:extLst>
              <a:ext uri="{FF2B5EF4-FFF2-40B4-BE49-F238E27FC236}">
                <a16:creationId xmlns:a16="http://schemas.microsoft.com/office/drawing/2014/main" id="{75C86103-7660-4C07-BC86-375BA047DE9B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051425" y="2790825"/>
            <a:ext cx="3941763" cy="11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7" name="直接连接符 48">
            <a:extLst>
              <a:ext uri="{FF2B5EF4-FFF2-40B4-BE49-F238E27FC236}">
                <a16:creationId xmlns:a16="http://schemas.microsoft.com/office/drawing/2014/main" id="{2CE2DE59-819D-423C-B3F2-E5424C2F281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55938" y="3165475"/>
            <a:ext cx="5837237" cy="12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8" name="直接箭头连接符 51">
            <a:extLst>
              <a:ext uri="{FF2B5EF4-FFF2-40B4-BE49-F238E27FC236}">
                <a16:creationId xmlns:a16="http://schemas.microsoft.com/office/drawing/2014/main" id="{B9447512-EF55-4375-BD20-A5E9081B5F1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3675063"/>
            <a:ext cx="385763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12" name="Text Box 3">
            <a:extLst>
              <a:ext uri="{FF2B5EF4-FFF2-40B4-BE49-F238E27FC236}">
                <a16:creationId xmlns:a16="http://schemas.microsoft.com/office/drawing/2014/main" id="{59EF5CD0-6A22-420A-8787-E71EB7E95C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2244725"/>
            <a:ext cx="6172200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                                            </a:t>
            </a:r>
            <a:r>
              <a:rPr lang="zh-CN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    </a:t>
            </a: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hold 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the activity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13" name="Text Box 3">
            <a:extLst>
              <a:ext uri="{FF2B5EF4-FFF2-40B4-BE49-F238E27FC236}">
                <a16:creationId xmlns:a16="http://schemas.microsoft.com/office/drawing/2014/main" id="{9EB9A27C-D97B-4347-A3B9-72E02ECF23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2527300"/>
            <a:ext cx="5688012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               We hope we can borrow the 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playground </a:t>
            </a:r>
            <a:r>
              <a:rPr lang="zh-CN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on that</a:t>
            </a: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days.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14" name="Text Box 3">
            <a:extLst>
              <a:ext uri="{FF2B5EF4-FFF2-40B4-BE49-F238E27FC236}">
                <a16:creationId xmlns:a16="http://schemas.microsoft.com/office/drawing/2014/main" id="{59B96CAD-3170-4CF8-97D3-F4728EC825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7638" y="4276725"/>
            <a:ext cx="27749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13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2" grpId="0"/>
      <p:bldP spid="8213" grpId="0"/>
      <p:bldP spid="82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>
            <a:extLst>
              <a:ext uri="{FF2B5EF4-FFF2-40B4-BE49-F238E27FC236}">
                <a16:creationId xmlns:a16="http://schemas.microsoft.com/office/drawing/2014/main" id="{A3AD854C-7DA5-4DAB-AA70-5431270C2E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2" y="1484784"/>
            <a:ext cx="8135938" cy="3440942"/>
          </a:xfrm>
        </p:spPr>
        <p:txBody>
          <a:bodyPr/>
          <a:lstStyle/>
          <a:p>
            <a:pPr marL="514350" indent="-514350" eaLnBrk="1" hangingPunct="1">
              <a:buFont typeface="Wingdings 2" panose="05020102010507070707" pitchFamily="18" charset="2"/>
              <a:buAutoNum type="arabicPeriod"/>
              <a:defRPr/>
            </a:pPr>
            <a:r>
              <a:rPr lang="en-US" altLang="zh-CN" sz="3200" b="1" dirty="0">
                <a:latin typeface="Times New Roman" panose="02020603050405020304" pitchFamily="18" charset="0"/>
              </a:rPr>
              <a:t>in order to do </a:t>
            </a:r>
            <a:r>
              <a:rPr lang="en-US" altLang="zh-CN" sz="3200" b="1" dirty="0" err="1">
                <a:latin typeface="Times New Roman" panose="02020603050405020304" pitchFamily="18" charset="0"/>
              </a:rPr>
              <a:t>sth</a:t>
            </a:r>
            <a:r>
              <a:rPr lang="en-US" altLang="zh-CN" sz="3200" b="1" dirty="0">
                <a:latin typeface="Times New Roman" panose="02020603050405020304" pitchFamily="18" charset="0"/>
              </a:rPr>
              <a:t>.		</a:t>
            </a:r>
            <a:r>
              <a:rPr lang="zh-CN" altLang="en-US" sz="3200" b="1" dirty="0">
                <a:latin typeface="Times New Roman" panose="02020603050405020304" pitchFamily="18" charset="0"/>
              </a:rPr>
              <a:t>目的在于；为了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 marL="0" indent="0" eaLnBrk="1" hangingPunct="1">
              <a:buNone/>
              <a:defRPr/>
            </a:pPr>
            <a:r>
              <a:rPr lang="en-US" altLang="zh-CN" sz="3200" b="1" dirty="0">
                <a:latin typeface="Times New Roman" panose="02020603050405020304" pitchFamily="18" charset="0"/>
              </a:rPr>
              <a:t>=so as to do </a:t>
            </a:r>
            <a:r>
              <a:rPr lang="en-US" altLang="zh-CN" sz="3200" b="1" dirty="0" err="1">
                <a:latin typeface="Times New Roman" panose="02020603050405020304" pitchFamily="18" charset="0"/>
              </a:rPr>
              <a:t>sth</a:t>
            </a:r>
            <a:r>
              <a:rPr lang="en-US" altLang="zh-CN" sz="3200" b="1" dirty="0">
                <a:latin typeface="Times New Roman" panose="02020603050405020304" pitchFamily="18" charset="0"/>
              </a:rPr>
              <a:t>.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 marL="514350" indent="-51435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In order to/So as to help the disabled children, we held a book fair to raise money for them.</a:t>
            </a:r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zh-CN" altLang="en-US" sz="3200" dirty="0">
                <a:latin typeface="Times New Roman" panose="02020603050405020304" pitchFamily="18" charset="0"/>
              </a:rPr>
              <a:t>为了帮助残疾儿童，我们举办了一个书展来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zh-CN" altLang="en-US" sz="3200" dirty="0">
                <a:latin typeface="Times New Roman" panose="02020603050405020304" pitchFamily="18" charset="0"/>
              </a:rPr>
              <a:t>为他们筹款。</a:t>
            </a:r>
          </a:p>
        </p:txBody>
      </p:sp>
      <p:sp>
        <p:nvSpPr>
          <p:cNvPr id="15362" name="Rectangle 2">
            <a:extLst>
              <a:ext uri="{FF2B5EF4-FFF2-40B4-BE49-F238E27FC236}">
                <a16:creationId xmlns:a16="http://schemas.microsoft.com/office/drawing/2014/main" id="{6FD79518-7D83-4FAB-8CEF-E318748FBA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348038" y="546100"/>
            <a:ext cx="2376487" cy="650875"/>
          </a:xfrm>
        </p:spPr>
        <p:txBody>
          <a:bodyPr lIns="91440" rIns="91440" bIns="45720" anchor="t"/>
          <a:lstStyle/>
          <a:p>
            <a:pPr eaLnBrk="1" hangingPunct="1"/>
            <a:r>
              <a:rPr lang="en-US" altLang="zh-CN" sz="3200" b="1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12</a:t>
            </a:r>
            <a:endParaRPr lang="en-US" altLang="zh-CN" sz="36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3984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>
            <a:extLst>
              <a:ext uri="{FF2B5EF4-FFF2-40B4-BE49-F238E27FC236}">
                <a16:creationId xmlns:a16="http://schemas.microsoft.com/office/drawing/2014/main" id="{479DE2FE-33BE-4C35-8FBA-F731CE9577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6438"/>
            <a:ext cx="8229600" cy="561975"/>
          </a:xfrm>
        </p:spPr>
        <p:txBody>
          <a:bodyPr/>
          <a:lstStyle/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</a:rPr>
              <a:t>I. 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</a:rPr>
              <a:t>用英语写出下列短语。</a:t>
            </a:r>
          </a:p>
        </p:txBody>
      </p:sp>
      <p:sp>
        <p:nvSpPr>
          <p:cNvPr id="24578" name="Rectangle 3">
            <a:extLst>
              <a:ext uri="{FF2B5EF4-FFF2-40B4-BE49-F238E27FC236}">
                <a16:creationId xmlns:a16="http://schemas.microsoft.com/office/drawing/2014/main" id="{665454E1-6229-4E2B-A8CD-4CE9F4E8F99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188" y="1600200"/>
            <a:ext cx="8075612" cy="3161378"/>
          </a:xfrm>
        </p:spPr>
        <p:txBody>
          <a:bodyPr/>
          <a:lstStyle/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开展活动        </a:t>
            </a:r>
            <a:r>
              <a:rPr lang="en-US" altLang="zh-CN" sz="2800" dirty="0">
                <a:latin typeface="Times New Roman" panose="02020603050405020304" pitchFamily="18" charset="0"/>
              </a:rPr>
              <a:t>____________________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</a:rPr>
              <a:t>筹款	        </a:t>
            </a:r>
            <a:r>
              <a:rPr lang="en-US" altLang="zh-CN" sz="2800" dirty="0">
                <a:latin typeface="Times New Roman" panose="02020603050405020304" pitchFamily="18" charset="0"/>
              </a:rPr>
              <a:t>____________________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</a:t>
            </a:r>
            <a:r>
              <a:rPr lang="zh-CN" altLang="en-US" sz="2800" dirty="0">
                <a:latin typeface="Times New Roman" panose="02020603050405020304" pitchFamily="18" charset="0"/>
              </a:rPr>
              <a:t>为了	        </a:t>
            </a:r>
            <a:r>
              <a:rPr lang="en-US" altLang="zh-CN" sz="2800" dirty="0">
                <a:latin typeface="Times New Roman" panose="02020603050405020304" pitchFamily="18" charset="0"/>
              </a:rPr>
              <a:t>____________________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4. </a:t>
            </a:r>
            <a:r>
              <a:rPr lang="zh-CN" altLang="en-US" sz="2800" dirty="0">
                <a:latin typeface="Times New Roman" panose="02020603050405020304" pitchFamily="18" charset="0"/>
              </a:rPr>
              <a:t>需要帮助的     </a:t>
            </a:r>
            <a:r>
              <a:rPr lang="en-US" altLang="zh-CN" sz="2800" dirty="0">
                <a:latin typeface="Times New Roman" panose="02020603050405020304" pitchFamily="18" charset="0"/>
              </a:rPr>
              <a:t>____________________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5. </a:t>
            </a:r>
            <a:r>
              <a:rPr lang="zh-CN" altLang="en-US" sz="2800" dirty="0">
                <a:latin typeface="Times New Roman" panose="02020603050405020304" pitchFamily="18" charset="0"/>
              </a:rPr>
              <a:t>批准某人做某事         </a:t>
            </a:r>
            <a:r>
              <a:rPr lang="en-US" altLang="zh-CN" sz="2800" dirty="0">
                <a:latin typeface="Times New Roman" panose="02020603050405020304" pitchFamily="18" charset="0"/>
              </a:rPr>
              <a:t>____________________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5AFEF38A-FC65-48D3-BE22-42EED8112B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3575" y="1538288"/>
            <a:ext cx="24526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have an activity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84E150F2-0FC5-4E95-A36E-46CF04BCA1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2185988"/>
            <a:ext cx="1927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raise money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074FDE4A-AFA4-47EE-8DA0-C2BE22F94E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8038" y="2971800"/>
            <a:ext cx="16811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in order to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3" name="Rectangle 7">
            <a:extLst>
              <a:ext uri="{FF2B5EF4-FFF2-40B4-BE49-F238E27FC236}">
                <a16:creationId xmlns:a16="http://schemas.microsoft.com/office/drawing/2014/main" id="{068FEDE5-5610-44B6-A5D9-2B84EADFC8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00" y="3625850"/>
            <a:ext cx="1230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in need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4" name="Rectangle 8">
            <a:extLst>
              <a:ext uri="{FF2B5EF4-FFF2-40B4-BE49-F238E27FC236}">
                <a16:creationId xmlns:a16="http://schemas.microsoft.com/office/drawing/2014/main" id="{49A9E8BD-993D-4C45-B59A-8C35476FB7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4077140"/>
            <a:ext cx="4289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give sb permission to do </a:t>
            </a:r>
            <a:r>
              <a:rPr lang="en-US" altLang="zh-CN" sz="2800" dirty="0" err="1">
                <a:solidFill>
                  <a:srgbClr val="FF3300"/>
                </a:solidFill>
                <a:latin typeface="Times New Roman" panose="02020603050405020304" pitchFamily="18" charset="0"/>
              </a:rPr>
              <a:t>sth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.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  <p:bldP spid="9222" grpId="0"/>
      <p:bldP spid="9223" grpId="0"/>
      <p:bldP spid="92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>
            <a:extLst>
              <a:ext uri="{FF2B5EF4-FFF2-40B4-BE49-F238E27FC236}">
                <a16:creationId xmlns:a16="http://schemas.microsoft.com/office/drawing/2014/main" id="{5A4E95DC-270E-4ED8-B5AB-9836ED697D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73100" y="620713"/>
            <a:ext cx="6707188" cy="561975"/>
          </a:xfrm>
        </p:spPr>
        <p:txBody>
          <a:bodyPr/>
          <a:lstStyle/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</a:rPr>
              <a:t>II. 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</a:rPr>
              <a:t>根据中文意思完成句子。</a:t>
            </a:r>
          </a:p>
        </p:txBody>
      </p:sp>
      <p:sp>
        <p:nvSpPr>
          <p:cNvPr id="25602" name="Rectangle 3">
            <a:extLst>
              <a:ext uri="{FF2B5EF4-FFF2-40B4-BE49-F238E27FC236}">
                <a16:creationId xmlns:a16="http://schemas.microsoft.com/office/drawing/2014/main" id="{AFBDA4CB-FC8A-4EEC-A84B-ADE4786DA33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188" y="1196752"/>
            <a:ext cx="8002587" cy="5131661"/>
          </a:xfrm>
        </p:spPr>
        <p:txBody>
          <a:bodyPr/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为了筹到更多的钱，我们校长决定开展一项有意义的活动。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____ ____ ____ ____ more money, our head teacher decided to ____ a meaningful ______.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</a:rPr>
              <a:t>这么晚了，我爸爸不会允许我出去的。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It ’s so late. My father won ’t ____ ____ _________ to go out.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</a:t>
            </a:r>
            <a:r>
              <a:rPr lang="zh-CN" altLang="en-US" sz="2800" dirty="0">
                <a:latin typeface="Times New Roman" panose="02020603050405020304" pitchFamily="18" charset="0"/>
              </a:rPr>
              <a:t>很高兴我能帮助需要帮助的人。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I’m very pleased that I can help people ____ ____.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id="{A7B06B5E-ECA8-49AB-8664-818F6374AA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592" y="2251075"/>
            <a:ext cx="30289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In  order   to    raise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C0499075-0AA9-4206-A4EF-3EC736B271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413" y="2852936"/>
            <a:ext cx="46799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have                        activity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6" name="Rectangle 6">
            <a:extLst>
              <a:ext uri="{FF2B5EF4-FFF2-40B4-BE49-F238E27FC236}">
                <a16:creationId xmlns:a16="http://schemas.microsoft.com/office/drawing/2014/main" id="{8F7D5622-6FBE-47B2-8CEE-79B75F61B3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8355" y="3986832"/>
            <a:ext cx="37941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 give   me    permission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7" name="Rectangle 7">
            <a:extLst>
              <a:ext uri="{FF2B5EF4-FFF2-40B4-BE49-F238E27FC236}">
                <a16:creationId xmlns:a16="http://schemas.microsoft.com/office/drawing/2014/main" id="{77FAA766-EF49-43D5-98DB-5819986A22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0232" y="5715025"/>
            <a:ext cx="15763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in     need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/>
      <p:bldP spid="10246" grpId="0"/>
      <p:bldP spid="1024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ADD481EE-CAC5-4564-8CE0-DD4C1E05E1EF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6626" name="TextBox 4">
            <a:extLst>
              <a:ext uri="{FF2B5EF4-FFF2-40B4-BE49-F238E27FC236}">
                <a16:creationId xmlns:a16="http://schemas.microsoft.com/office/drawing/2014/main" id="{B12C4136-BEE5-4644-93AC-C75FADC517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4685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4">
            <a:extLst>
              <a:ext uri="{FF2B5EF4-FFF2-40B4-BE49-F238E27FC236}">
                <a16:creationId xmlns:a16="http://schemas.microsoft.com/office/drawing/2014/main" id="{3E511374-88F5-49E1-88F4-7980CAA50D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" y="127590"/>
            <a:ext cx="9036050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书信格式：</a:t>
            </a:r>
            <a:endParaRPr lang="en-US" altLang="zh-CN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开头和落款都从左边顶格写。</a:t>
            </a:r>
            <a:endParaRPr lang="en-US" altLang="zh-CN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正文</a:t>
            </a:r>
            <a:r>
              <a:rPr lang="en-US" altLang="zh-CN" sz="2000" b="1" i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:(1)</a:t>
            </a:r>
            <a:r>
              <a:rPr lang="zh-CN" alt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齐头式：每段顶格写，段与段之间空一行。</a:t>
            </a:r>
            <a:endParaRPr lang="en-US" altLang="zh-CN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(2) </a:t>
            </a:r>
            <a:r>
              <a:rPr lang="zh-CN" alt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缩进式：每段开头缩进</a:t>
            </a:r>
            <a:r>
              <a:rPr lang="en-US" altLang="zh-CN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4-8</a:t>
            </a:r>
            <a:r>
              <a:rPr lang="zh-CN" alt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个字符。段与段之间不空行。</a:t>
            </a:r>
          </a:p>
        </p:txBody>
      </p:sp>
      <p:sp>
        <p:nvSpPr>
          <p:cNvPr id="19458" name="矩形 1">
            <a:extLst>
              <a:ext uri="{FF2B5EF4-FFF2-40B4-BE49-F238E27FC236}">
                <a16:creationId xmlns:a16="http://schemas.microsoft.com/office/drawing/2014/main" id="{02EE8825-DFBE-431E-B53C-1F8160178F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3713" y="4509120"/>
            <a:ext cx="720725" cy="3603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Date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9" name="矩形 10">
            <a:extLst>
              <a:ext uri="{FF2B5EF4-FFF2-40B4-BE49-F238E27FC236}">
                <a16:creationId xmlns:a16="http://schemas.microsoft.com/office/drawing/2014/main" id="{285C7734-C687-458D-9363-8CFFFF7F5B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4990133"/>
            <a:ext cx="2233613" cy="866775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Your head teacher’s name and school address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0" name="矩形 11">
            <a:extLst>
              <a:ext uri="{FF2B5EF4-FFF2-40B4-BE49-F238E27FC236}">
                <a16:creationId xmlns:a16="http://schemas.microsoft.com/office/drawing/2014/main" id="{42E36162-FEE3-4045-B881-3BFF317057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5977558"/>
            <a:ext cx="1233487" cy="347662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Greeting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1" name="矩形 12">
            <a:extLst>
              <a:ext uri="{FF2B5EF4-FFF2-40B4-BE49-F238E27FC236}">
                <a16:creationId xmlns:a16="http://schemas.microsoft.com/office/drawing/2014/main" id="{19B8C1B0-EEE4-4319-94BB-E0E774876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6436345"/>
            <a:ext cx="2233613" cy="528638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Why you are writing the letter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2" name="矩形 13">
            <a:extLst>
              <a:ext uri="{FF2B5EF4-FFF2-40B4-BE49-F238E27FC236}">
                <a16:creationId xmlns:a16="http://schemas.microsoft.com/office/drawing/2014/main" id="{7F6DF189-A8AD-4BE8-84EE-D72CACFFE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950" y="7295183"/>
            <a:ext cx="2232025" cy="528637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How you</a:t>
            </a:r>
            <a:r>
              <a:rPr lang="zh-CN" altLang="en-US" sz="2000" b="1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are going to raise money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3" name="矩形 14">
            <a:extLst>
              <a:ext uri="{FF2B5EF4-FFF2-40B4-BE49-F238E27FC236}">
                <a16:creationId xmlns:a16="http://schemas.microsoft.com/office/drawing/2014/main" id="{6B6588A7-53CA-400E-B79A-0D9D5191F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950" y="8396908"/>
            <a:ext cx="2232025" cy="898525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When and where you would like to have the activity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64" name="直接箭头连接符 3">
            <a:extLst>
              <a:ext uri="{FF2B5EF4-FFF2-40B4-BE49-F238E27FC236}">
                <a16:creationId xmlns:a16="http://schemas.microsoft.com/office/drawing/2014/main" id="{DCB2F5A1-61CE-4D1A-AAA0-859259E8E5D1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92375" y="4688508"/>
            <a:ext cx="504825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5" name="直接连接符 16">
            <a:extLst>
              <a:ext uri="{FF2B5EF4-FFF2-40B4-BE49-F238E27FC236}">
                <a16:creationId xmlns:a16="http://schemas.microsoft.com/office/drawing/2014/main" id="{9623AEB2-C9D8-4C0B-814B-68B553698A0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221038" y="4836145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6" name="直接箭头连接符 18">
            <a:extLst>
              <a:ext uri="{FF2B5EF4-FFF2-40B4-BE49-F238E27FC236}">
                <a16:creationId xmlns:a16="http://schemas.microsoft.com/office/drawing/2014/main" id="{23AF6BB2-84C6-4039-A03E-1A74B92F2316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92375" y="5423520"/>
            <a:ext cx="387350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67" name="左中括号 20">
            <a:extLst>
              <a:ext uri="{FF2B5EF4-FFF2-40B4-BE49-F238E27FC236}">
                <a16:creationId xmlns:a16="http://schemas.microsoft.com/office/drawing/2014/main" id="{9433EA6F-E537-41A4-9C22-CD917399631B}"/>
              </a:ext>
            </a:extLst>
          </p:cNvPr>
          <p:cNvSpPr>
            <a:spLocks/>
          </p:cNvSpPr>
          <p:nvPr/>
        </p:nvSpPr>
        <p:spPr bwMode="auto">
          <a:xfrm>
            <a:off x="2879725" y="4971083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8" name="文本框 21">
            <a:extLst>
              <a:ext uri="{FF2B5EF4-FFF2-40B4-BE49-F238E27FC236}">
                <a16:creationId xmlns:a16="http://schemas.microsoft.com/office/drawing/2014/main" id="{B447F50B-8A6C-49A4-8CB5-C0C3D429EE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0213" y="4866308"/>
            <a:ext cx="895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Mr/Ms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69" name="直接连接符 23">
            <a:extLst>
              <a:ext uri="{FF2B5EF4-FFF2-40B4-BE49-F238E27FC236}">
                <a16:creationId xmlns:a16="http://schemas.microsoft.com/office/drawing/2014/main" id="{195731F9-070B-47DB-8220-404E2016371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813175" y="5147295"/>
            <a:ext cx="28082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0" name="直接连接符 24">
            <a:extLst>
              <a:ext uri="{FF2B5EF4-FFF2-40B4-BE49-F238E27FC236}">
                <a16:creationId xmlns:a16="http://schemas.microsoft.com/office/drawing/2014/main" id="{628FA771-ED3F-4545-A638-9AE4E37F216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32138" y="542352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1" name="直接连接符 25">
            <a:extLst>
              <a:ext uri="{FF2B5EF4-FFF2-40B4-BE49-F238E27FC236}">
                <a16:creationId xmlns:a16="http://schemas.microsoft.com/office/drawing/2014/main" id="{1BAB2250-A2E0-464C-8020-302B7AA62A4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32138" y="5733083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2" name="直接箭头连接符 26">
            <a:extLst>
              <a:ext uri="{FF2B5EF4-FFF2-40B4-BE49-F238E27FC236}">
                <a16:creationId xmlns:a16="http://schemas.microsoft.com/office/drawing/2014/main" id="{0C7D0793-2D4B-4AE4-8DD2-CA5F571857F5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6126783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73" name="文本框 27">
            <a:extLst>
              <a:ext uri="{FF2B5EF4-FFF2-40B4-BE49-F238E27FC236}">
                <a16:creationId xmlns:a16="http://schemas.microsoft.com/office/drawing/2014/main" id="{202183C9-7E91-4BE0-AC0E-6AA85433CD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0525" y="5929933"/>
            <a:ext cx="1457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Dear Mr/Ms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74" name="直接连接符 28">
            <a:extLst>
              <a:ext uri="{FF2B5EF4-FFF2-40B4-BE49-F238E27FC236}">
                <a16:creationId xmlns:a16="http://schemas.microsoft.com/office/drawing/2014/main" id="{D7E1C127-38ED-47A6-9FE1-B50DD4B62044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84675" y="6150595"/>
            <a:ext cx="28082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5" name="直接箭头连接符 29">
            <a:extLst>
              <a:ext uri="{FF2B5EF4-FFF2-40B4-BE49-F238E27FC236}">
                <a16:creationId xmlns:a16="http://schemas.microsoft.com/office/drawing/2014/main" id="{2F849C96-7A01-4424-BF54-D28E0180632F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66975" y="6647483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76" name="左中括号 30">
            <a:extLst>
              <a:ext uri="{FF2B5EF4-FFF2-40B4-BE49-F238E27FC236}">
                <a16:creationId xmlns:a16="http://schemas.microsoft.com/office/drawing/2014/main" id="{6BE76DF7-C159-4073-B0B5-33303D00751A}"/>
              </a:ext>
            </a:extLst>
          </p:cNvPr>
          <p:cNvSpPr>
            <a:spLocks/>
          </p:cNvSpPr>
          <p:nvPr/>
        </p:nvSpPr>
        <p:spPr bwMode="auto">
          <a:xfrm>
            <a:off x="3008313" y="6390308"/>
            <a:ext cx="123825" cy="549275"/>
          </a:xfrm>
          <a:prstGeom prst="leftBracket">
            <a:avLst>
              <a:gd name="adj" fmla="val 8338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77" name="文本框 31">
            <a:extLst>
              <a:ext uri="{FF2B5EF4-FFF2-40B4-BE49-F238E27FC236}">
                <a16:creationId xmlns:a16="http://schemas.microsoft.com/office/drawing/2014/main" id="{FABD4EEF-CFC2-48EE-AC65-B142657208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2925" y="6293470"/>
            <a:ext cx="20272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We are writing to 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78" name="直接连接符 32">
            <a:extLst>
              <a:ext uri="{FF2B5EF4-FFF2-40B4-BE49-F238E27FC236}">
                <a16:creationId xmlns:a16="http://schemas.microsoft.com/office/drawing/2014/main" id="{570F9FBA-AA69-4BF7-A581-A2FB1518DD0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932363" y="6580808"/>
            <a:ext cx="368935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9" name="直接连接符 34">
            <a:extLst>
              <a:ext uri="{FF2B5EF4-FFF2-40B4-BE49-F238E27FC236}">
                <a16:creationId xmlns:a16="http://schemas.microsoft.com/office/drawing/2014/main" id="{31C564B0-898C-4081-B8E7-658D764743F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235325" y="6930058"/>
            <a:ext cx="5386388" cy="9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0" name="直接箭头连接符 36">
            <a:extLst>
              <a:ext uri="{FF2B5EF4-FFF2-40B4-BE49-F238E27FC236}">
                <a16:creationId xmlns:a16="http://schemas.microsoft.com/office/drawing/2014/main" id="{B0087C0C-7CB4-46C5-8BFE-71467CFD9088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84438" y="7526958"/>
            <a:ext cx="385762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1" name="左中括号 37">
            <a:extLst>
              <a:ext uri="{FF2B5EF4-FFF2-40B4-BE49-F238E27FC236}">
                <a16:creationId xmlns:a16="http://schemas.microsoft.com/office/drawing/2014/main" id="{CFE1C6A0-118C-449B-A3DF-920424F34195}"/>
              </a:ext>
            </a:extLst>
          </p:cNvPr>
          <p:cNvSpPr>
            <a:spLocks/>
          </p:cNvSpPr>
          <p:nvPr/>
        </p:nvSpPr>
        <p:spPr bwMode="auto">
          <a:xfrm>
            <a:off x="2879725" y="7188820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82" name="文本框 38">
            <a:extLst>
              <a:ext uri="{FF2B5EF4-FFF2-40B4-BE49-F238E27FC236}">
                <a16:creationId xmlns:a16="http://schemas.microsoft.com/office/drawing/2014/main" id="{820BAEFD-B73D-404C-8D62-EF3257410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5" y="7076108"/>
            <a:ext cx="63642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In order to raise money for children in need, we are going to</a:t>
            </a:r>
          </a:p>
          <a:p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83" name="直接连接符 39">
            <a:extLst>
              <a:ext uri="{FF2B5EF4-FFF2-40B4-BE49-F238E27FC236}">
                <a16:creationId xmlns:a16="http://schemas.microsoft.com/office/drawing/2014/main" id="{0F7F2966-5823-4175-9B80-887AE627B2C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08313" y="7704758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4" name="直接连接符 40">
            <a:extLst>
              <a:ext uri="{FF2B5EF4-FFF2-40B4-BE49-F238E27FC236}">
                <a16:creationId xmlns:a16="http://schemas.microsoft.com/office/drawing/2014/main" id="{4B878D9C-2CCD-469D-9A68-FE704C16E95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08313" y="8046070"/>
            <a:ext cx="5740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5" name="直接箭头连接符 44">
            <a:extLst>
              <a:ext uri="{FF2B5EF4-FFF2-40B4-BE49-F238E27FC236}">
                <a16:creationId xmlns:a16="http://schemas.microsoft.com/office/drawing/2014/main" id="{B0AB79D6-5082-4192-9F16-B6D15EA4327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66975" y="8846170"/>
            <a:ext cx="387350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6" name="左中括号 45">
            <a:extLst>
              <a:ext uri="{FF2B5EF4-FFF2-40B4-BE49-F238E27FC236}">
                <a16:creationId xmlns:a16="http://schemas.microsoft.com/office/drawing/2014/main" id="{52AF1F6E-72AA-4594-AF6F-DB1B20F072A7}"/>
              </a:ext>
            </a:extLst>
          </p:cNvPr>
          <p:cNvSpPr>
            <a:spLocks/>
          </p:cNvSpPr>
          <p:nvPr/>
        </p:nvSpPr>
        <p:spPr bwMode="auto">
          <a:xfrm>
            <a:off x="2876550" y="8452470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87" name="文本框 46">
            <a:extLst>
              <a:ext uri="{FF2B5EF4-FFF2-40B4-BE49-F238E27FC236}">
                <a16:creationId xmlns:a16="http://schemas.microsoft.com/office/drawing/2014/main" id="{E346FAC9-1058-4BEB-829B-79FAE27BF6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0525" y="8303245"/>
            <a:ext cx="39385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We would like to have the activity at</a:t>
            </a:r>
          </a:p>
          <a:p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88" name="直接连接符 47">
            <a:extLst>
              <a:ext uri="{FF2B5EF4-FFF2-40B4-BE49-F238E27FC236}">
                <a16:creationId xmlns:a16="http://schemas.microsoft.com/office/drawing/2014/main" id="{9FCB2048-F68A-474D-9E6B-7448429C44C3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694488" y="8625508"/>
            <a:ext cx="2054225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9" name="直接连接符 49">
            <a:extLst>
              <a:ext uri="{FF2B5EF4-FFF2-40B4-BE49-F238E27FC236}">
                <a16:creationId xmlns:a16="http://schemas.microsoft.com/office/drawing/2014/main" id="{D608BC5D-30FD-4820-8593-7A393C696C9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35300" y="8949358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90" name="直接连接符 50">
            <a:extLst>
              <a:ext uri="{FF2B5EF4-FFF2-40B4-BE49-F238E27FC236}">
                <a16:creationId xmlns:a16="http://schemas.microsoft.com/office/drawing/2014/main" id="{D324285F-28A4-4130-8325-2308BCACCF5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57525" y="9289083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204" name="Text Box 3">
            <a:extLst>
              <a:ext uri="{FF2B5EF4-FFF2-40B4-BE49-F238E27FC236}">
                <a16:creationId xmlns:a16="http://schemas.microsoft.com/office/drawing/2014/main" id="{86FACCD5-168D-45C9-9D7D-DB3A0712B1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4825" y="4526583"/>
            <a:ext cx="29670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Feburary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5" name="Text Box 3">
            <a:extLst>
              <a:ext uri="{FF2B5EF4-FFF2-40B4-BE49-F238E27FC236}">
                <a16:creationId xmlns:a16="http://schemas.microsoft.com/office/drawing/2014/main" id="{0B70274C-4F06-449C-8D13-49990376BE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4975" y="5207620"/>
            <a:ext cx="382905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No. 399, </a:t>
            </a:r>
            <a:r>
              <a:rPr lang="en-GB" alt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Tianyuan</a:t>
            </a: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Road, 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Tianhe District, GZ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6" name="Text Box 3">
            <a:extLst>
              <a:ext uri="{FF2B5EF4-FFF2-40B4-BE49-F238E27FC236}">
                <a16:creationId xmlns:a16="http://schemas.microsoft.com/office/drawing/2014/main" id="{9953D514-52B1-41AE-97BE-AC133783B8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6309345"/>
            <a:ext cx="376078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ask you  for a permission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7" name="Text Box 3">
            <a:extLst>
              <a:ext uri="{FF2B5EF4-FFF2-40B4-BE49-F238E27FC236}">
                <a16:creationId xmlns:a16="http://schemas.microsoft.com/office/drawing/2014/main" id="{9FBF725C-AEFD-404C-9F7C-1BBAAA546D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338" y="7460283"/>
            <a:ext cx="4354512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hold a book fair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8" name="Text Box 3">
            <a:extLst>
              <a:ext uri="{FF2B5EF4-FFF2-40B4-BE49-F238E27FC236}">
                <a16:creationId xmlns:a16="http://schemas.microsoft.com/office/drawing/2014/main" id="{F99C0D36-3394-4FF5-9AE2-D36FD84A4A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338" y="8741395"/>
            <a:ext cx="485775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our 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school </a:t>
            </a: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playground on Friday morning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20007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4" grpId="0"/>
      <p:bldP spid="7205" grpId="0"/>
      <p:bldP spid="7206" grpId="0"/>
      <p:bldP spid="7207" grpId="0"/>
      <p:bldP spid="720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矩形 10">
            <a:extLst>
              <a:ext uri="{FF2B5EF4-FFF2-40B4-BE49-F238E27FC236}">
                <a16:creationId xmlns:a16="http://schemas.microsoft.com/office/drawing/2014/main" id="{C0CBED75-4DAD-4CA8-A6FB-1E720C1863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00" y="2270125"/>
            <a:ext cx="2232025" cy="8683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What you would like the head teacher to do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2" name="矩形 11">
            <a:extLst>
              <a:ext uri="{FF2B5EF4-FFF2-40B4-BE49-F238E27FC236}">
                <a16:creationId xmlns:a16="http://schemas.microsoft.com/office/drawing/2014/main" id="{611D5509-4AAE-4319-9A3A-92AB64011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7163" y="3502025"/>
            <a:ext cx="1081087" cy="3476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Closing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3" name="矩形 12">
            <a:extLst>
              <a:ext uri="{FF2B5EF4-FFF2-40B4-BE49-F238E27FC236}">
                <a16:creationId xmlns:a16="http://schemas.microsoft.com/office/drawing/2014/main" id="{7AFC9DD6-1CE6-4F9E-AD9A-7298601A1C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225" y="4094163"/>
            <a:ext cx="2232025" cy="528637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Your names and class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84" name="直接箭头连接符 18">
            <a:extLst>
              <a:ext uri="{FF2B5EF4-FFF2-40B4-BE49-F238E27FC236}">
                <a16:creationId xmlns:a16="http://schemas.microsoft.com/office/drawing/2014/main" id="{B7650840-EBAC-4C76-88BD-14B2E2BCC049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2703513"/>
            <a:ext cx="385763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85" name="左中括号 20">
            <a:extLst>
              <a:ext uri="{FF2B5EF4-FFF2-40B4-BE49-F238E27FC236}">
                <a16:creationId xmlns:a16="http://schemas.microsoft.com/office/drawing/2014/main" id="{AD67B917-124C-4E77-824B-CD11FFD4127C}"/>
              </a:ext>
            </a:extLst>
          </p:cNvPr>
          <p:cNvSpPr>
            <a:spLocks/>
          </p:cNvSpPr>
          <p:nvPr/>
        </p:nvSpPr>
        <p:spPr bwMode="auto">
          <a:xfrm>
            <a:off x="2900363" y="2279650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6" name="文本框 21">
            <a:extLst>
              <a:ext uri="{FF2B5EF4-FFF2-40B4-BE49-F238E27FC236}">
                <a16:creationId xmlns:a16="http://schemas.microsoft.com/office/drawing/2014/main" id="{31D1388D-05AB-41DC-9447-625D0C3BCE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8313" y="2146300"/>
            <a:ext cx="42735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Could you please give us permission to 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87" name="直接连接符 23">
            <a:extLst>
              <a:ext uri="{FF2B5EF4-FFF2-40B4-BE49-F238E27FC236}">
                <a16:creationId xmlns:a16="http://schemas.microsoft.com/office/drawing/2014/main" id="{5096C5C2-D7B5-488B-9372-947222FAD74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192963" y="2473325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8" name="直接连接符 24">
            <a:extLst>
              <a:ext uri="{FF2B5EF4-FFF2-40B4-BE49-F238E27FC236}">
                <a16:creationId xmlns:a16="http://schemas.microsoft.com/office/drawing/2014/main" id="{0516792C-CC1E-4B55-A84F-7DDA063A436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32138" y="427990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9" name="直接箭头连接符 26">
            <a:extLst>
              <a:ext uri="{FF2B5EF4-FFF2-40B4-BE49-F238E27FC236}">
                <a16:creationId xmlns:a16="http://schemas.microsoft.com/office/drawing/2014/main" id="{F42636B5-D2B7-4B28-9BFC-E1CAF2D5D76C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4327525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0" name="文本框 27">
            <a:extLst>
              <a:ext uri="{FF2B5EF4-FFF2-40B4-BE49-F238E27FC236}">
                <a16:creationId xmlns:a16="http://schemas.microsoft.com/office/drawing/2014/main" id="{1F1207F2-8DE9-4F99-9394-2F5AD8BBB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8775" y="3429000"/>
            <a:ext cx="182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Yours sincerely,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1" name="直接连接符 28">
            <a:extLst>
              <a:ext uri="{FF2B5EF4-FFF2-40B4-BE49-F238E27FC236}">
                <a16:creationId xmlns:a16="http://schemas.microsoft.com/office/drawing/2014/main" id="{26EB7D0F-DECB-487E-8642-F38A8C00006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957638" y="462280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2" name="左中括号 30">
            <a:extLst>
              <a:ext uri="{FF2B5EF4-FFF2-40B4-BE49-F238E27FC236}">
                <a16:creationId xmlns:a16="http://schemas.microsoft.com/office/drawing/2014/main" id="{23FA17F6-1CDD-4331-B335-8AA254D7BE6E}"/>
              </a:ext>
            </a:extLst>
          </p:cNvPr>
          <p:cNvSpPr>
            <a:spLocks/>
          </p:cNvSpPr>
          <p:nvPr/>
        </p:nvSpPr>
        <p:spPr bwMode="auto">
          <a:xfrm>
            <a:off x="3035300" y="4005263"/>
            <a:ext cx="123825" cy="550862"/>
          </a:xfrm>
          <a:prstGeom prst="leftBracket">
            <a:avLst>
              <a:gd name="adj" fmla="val 8321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3" name="文本框 31">
            <a:extLst>
              <a:ext uri="{FF2B5EF4-FFF2-40B4-BE49-F238E27FC236}">
                <a16:creationId xmlns:a16="http://schemas.microsoft.com/office/drawing/2014/main" id="{C63BD0EF-BDD4-4EDF-AADD-010A905C0D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7850" y="4397375"/>
            <a:ext cx="7397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Class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4" name="直接连接符 41">
            <a:extLst>
              <a:ext uri="{FF2B5EF4-FFF2-40B4-BE49-F238E27FC236}">
                <a16:creationId xmlns:a16="http://schemas.microsoft.com/office/drawing/2014/main" id="{80BF06E9-3EF0-4BFA-AB5F-78185BD0EA7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970213" y="2816225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5" name="文本框 42">
            <a:extLst>
              <a:ext uri="{FF2B5EF4-FFF2-40B4-BE49-F238E27FC236}">
                <a16:creationId xmlns:a16="http://schemas.microsoft.com/office/drawing/2014/main" id="{9BC29A0A-D650-48C8-9B01-9DAB245348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2975" y="2554288"/>
            <a:ext cx="304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?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6" name="直接连接符 43">
            <a:extLst>
              <a:ext uri="{FF2B5EF4-FFF2-40B4-BE49-F238E27FC236}">
                <a16:creationId xmlns:a16="http://schemas.microsoft.com/office/drawing/2014/main" id="{75C86103-7660-4C07-BC86-375BA047DE9B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051425" y="2790825"/>
            <a:ext cx="3941763" cy="11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7" name="直接连接符 48">
            <a:extLst>
              <a:ext uri="{FF2B5EF4-FFF2-40B4-BE49-F238E27FC236}">
                <a16:creationId xmlns:a16="http://schemas.microsoft.com/office/drawing/2014/main" id="{2CE2DE59-819D-423C-B3F2-E5424C2F281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55938" y="3165475"/>
            <a:ext cx="5837237" cy="12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8" name="直接箭头连接符 51">
            <a:extLst>
              <a:ext uri="{FF2B5EF4-FFF2-40B4-BE49-F238E27FC236}">
                <a16:creationId xmlns:a16="http://schemas.microsoft.com/office/drawing/2014/main" id="{B9447512-EF55-4375-BD20-A5E9081B5F1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3675063"/>
            <a:ext cx="385763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12" name="Text Box 3">
            <a:extLst>
              <a:ext uri="{FF2B5EF4-FFF2-40B4-BE49-F238E27FC236}">
                <a16:creationId xmlns:a16="http://schemas.microsoft.com/office/drawing/2014/main" id="{59EF5CD0-6A22-420A-8787-E71EB7E95C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2244725"/>
            <a:ext cx="6172200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                                            </a:t>
            </a:r>
            <a:r>
              <a:rPr lang="zh-CN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    </a:t>
            </a: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hold 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the activity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13" name="Text Box 3">
            <a:extLst>
              <a:ext uri="{FF2B5EF4-FFF2-40B4-BE49-F238E27FC236}">
                <a16:creationId xmlns:a16="http://schemas.microsoft.com/office/drawing/2014/main" id="{9EB9A27C-D97B-4347-A3B9-72E02ECF23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2527300"/>
            <a:ext cx="5688012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               We hope we can borrow the 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playground </a:t>
            </a:r>
            <a:r>
              <a:rPr lang="zh-CN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on that</a:t>
            </a: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days.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14" name="Text Box 3">
            <a:extLst>
              <a:ext uri="{FF2B5EF4-FFF2-40B4-BE49-F238E27FC236}">
                <a16:creationId xmlns:a16="http://schemas.microsoft.com/office/drawing/2014/main" id="{59B96CAD-3170-4CF8-97D3-F4728EC825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7638" y="4276725"/>
            <a:ext cx="27749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13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6712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2" grpId="0"/>
      <p:bldP spid="8213" grpId="0"/>
      <p:bldP spid="8214" grpId="0"/>
    </p:bldLst>
  </p:timing>
</p:sld>
</file>

<file path=ppt/theme/theme1.xml><?xml version="1.0" encoding="utf-8"?>
<a:theme xmlns:a="http://schemas.openxmlformats.org/drawingml/2006/main" name="U1 Reading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7_流畅">
      <a:majorFont>
        <a:latin typeface="Calibri"/>
        <a:ea typeface="宋体"/>
        <a:cs typeface=""/>
      </a:majorFont>
      <a:minorFont>
        <a:latin typeface="Constanti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U1 Reading</Template>
  <TotalTime>401</TotalTime>
  <Words>904</Words>
  <Application>Microsoft Office PowerPoint</Application>
  <PresentationFormat>全屏显示(4:3)</PresentationFormat>
  <Paragraphs>171</Paragraphs>
  <Slides>18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31" baseType="lpstr">
      <vt:lpstr>等线</vt:lpstr>
      <vt:lpstr>等线 Light</vt:lpstr>
      <vt:lpstr>Arial</vt:lpstr>
      <vt:lpstr>Calibri</vt:lpstr>
      <vt:lpstr>Comic Sans MS</vt:lpstr>
      <vt:lpstr>Constantia</vt:lpstr>
      <vt:lpstr>Forte</vt:lpstr>
      <vt:lpstr>Matura MT Script Capitals</vt:lpstr>
      <vt:lpstr>Times New Roman</vt:lpstr>
      <vt:lpstr>Trebuchet MS</vt:lpstr>
      <vt:lpstr>Wingdings 2</vt:lpstr>
      <vt:lpstr>U1 Reading</vt:lpstr>
      <vt:lpstr>Office 主题​​</vt:lpstr>
      <vt:lpstr>Unit 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Notes P12</vt:lpstr>
      <vt:lpstr>I. 用英语写出下列短语。</vt:lpstr>
      <vt:lpstr>II. 根据中文意思完成句子。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Chen Yimin</cp:lastModifiedBy>
  <cp:revision>44</cp:revision>
  <dcterms:created xsi:type="dcterms:W3CDTF">2016-12-06T07:05:38Z</dcterms:created>
  <dcterms:modified xsi:type="dcterms:W3CDTF">2019-02-28T04:43:25Z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