
<file path=[Content_Types].xml><?xml version="1.0" encoding="utf-8"?>
<Types xmlns="http://schemas.openxmlformats.org/package/2006/content-types">
  <Override PartName="/ppt/tags/tag8.xml" ContentType="application/vnd.openxmlformats-officedocument.presentationml.tags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Layouts/slideLayout6.xml" ContentType="application/vnd.openxmlformats-officedocument.presentationml.slideLayout+xml"/>
  <Override PartName="/ppt/tags/tag4.xml" ContentType="application/vnd.openxmlformats-officedocument.presentationml.tags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tags/tag2.xml" ContentType="application/vnd.openxmlformats-officedocument.presentationml.tags+xml"/>
  <Override PartName="/ppt/tags/tag49.xml" ContentType="application/vnd.openxmlformats-officedocument.presentationml.tags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29.xml" ContentType="application/vnd.openxmlformats-officedocument.presentationml.tags+xml"/>
  <Override PartName="/ppt/tags/tag38.xml" ContentType="application/vnd.openxmlformats-officedocument.presentationml.tags+xml"/>
  <Override PartName="/ppt/tags/tag47.xml" ContentType="application/vnd.openxmlformats-officedocument.presentationml.tags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tags/tag16.xml" ContentType="application/vnd.openxmlformats-officedocument.presentationml.tags+xml"/>
  <Override PartName="/ppt/tags/tag18.xml" ContentType="application/vnd.openxmlformats-officedocument.presentationml.tags+xml"/>
  <Override PartName="/ppt/tags/tag27.xml" ContentType="application/vnd.openxmlformats-officedocument.presentationml.tags+xml"/>
  <Override PartName="/ppt/tags/tag36.xml" ContentType="application/vnd.openxmlformats-officedocument.presentationml.tags+xml"/>
  <Override PartName="/ppt/tags/tag45.xml" ContentType="application/vnd.openxmlformats-officedocument.presentationml.tags+xml"/>
  <Override PartName="/ppt/tags/tag54.xml" ContentType="application/vnd.openxmlformats-officedocument.presentationml.tags+xml"/>
  <Override PartName="/docProps/custom.xml" ContentType="application/vnd.openxmlformats-officedocument.custom-properties+xml"/>
  <Override PartName="/ppt/tags/tag14.xml" ContentType="application/vnd.openxmlformats-officedocument.presentationml.tags+xml"/>
  <Override PartName="/ppt/tags/tag25.xml" ContentType="application/vnd.openxmlformats-officedocument.presentationml.tags+xml"/>
  <Override PartName="/ppt/tags/tag34.xml" ContentType="application/vnd.openxmlformats-officedocument.presentationml.tags+xml"/>
  <Override PartName="/ppt/tags/tag43.xml" ContentType="application/vnd.openxmlformats-officedocument.presentationml.tags+xml"/>
  <Override PartName="/ppt/tags/tag52.xml" ContentType="application/vnd.openxmlformats-officedocument.presentationml.tags+xml"/>
  <Override PartName="/ppt/tags/tag12.xml" ContentType="application/vnd.openxmlformats-officedocument.presentationml.tags+xml"/>
  <Override PartName="/ppt/tags/tag23.xml" ContentType="application/vnd.openxmlformats-officedocument.presentationml.tags+xml"/>
  <Override PartName="/ppt/tags/tag32.xml" ContentType="application/vnd.openxmlformats-officedocument.presentationml.tags+xml"/>
  <Override PartName="/ppt/tags/tag41.xml" ContentType="application/vnd.openxmlformats-officedocument.presentationml.tags+xml"/>
  <Override PartName="/ppt/tags/tag50.xml" ContentType="application/vnd.openxmlformats-officedocument.presentationml.tags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21.xml" ContentType="application/vnd.openxmlformats-officedocument.presentationml.tags+xml"/>
  <Override PartName="/ppt/tags/tag30.xml" ContentType="application/vnd.openxmlformats-officedocument.presentationml.tag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tags/tag7.xml" ContentType="application/vnd.openxmlformats-officedocument.presentationml.tags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ags/tag5.xml" ContentType="application/vnd.openxmlformats-officedocument.presentationml.tags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tags/tag3.xml" ContentType="application/vnd.openxmlformats-officedocument.presentationml.tags+xml"/>
  <Override PartName="/ppt/tags/tag39.xml" ContentType="application/vnd.openxmlformats-officedocument.presentationml.tags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Override PartName="/ppt/tags/tag19.xml" ContentType="application/vnd.openxmlformats-officedocument.presentationml.tags+xml"/>
  <Override PartName="/ppt/tags/tag28.xml" ContentType="application/vnd.openxmlformats-officedocument.presentationml.tags+xml"/>
  <Override PartName="/ppt/tags/tag37.xml" ContentType="application/vnd.openxmlformats-officedocument.presentationml.tags+xml"/>
  <Override PartName="/ppt/tags/tag48.xml" ContentType="application/vnd.openxmlformats-officedocument.presentationml.tags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tags/tag17.xml" ContentType="application/vnd.openxmlformats-officedocument.presentationml.tags+xml"/>
  <Override PartName="/ppt/tags/tag26.xml" ContentType="application/vnd.openxmlformats-officedocument.presentationml.tags+xml"/>
  <Override PartName="/ppt/tags/tag35.xml" ContentType="application/vnd.openxmlformats-officedocument.presentationml.tags+xml"/>
  <Override PartName="/ppt/tags/tag46.xml" ContentType="application/vnd.openxmlformats-officedocument.presentationml.tags+xml"/>
  <Override PartName="/ppt/slideLayouts/slideLayout10.xml" ContentType="application/vnd.openxmlformats-officedocument.presentationml.slideLayout+xml"/>
  <Override PartName="/ppt/tags/tag15.xml" ContentType="application/vnd.openxmlformats-officedocument.presentationml.tags+xml"/>
  <Override PartName="/ppt/tags/tag24.xml" ContentType="application/vnd.openxmlformats-officedocument.presentationml.tags+xml"/>
  <Override PartName="/ppt/tags/tag33.xml" ContentType="application/vnd.openxmlformats-officedocument.presentationml.tags+xml"/>
  <Override PartName="/ppt/tags/tag44.xml" ContentType="application/vnd.openxmlformats-officedocument.presentationml.tags+xml"/>
  <Override PartName="/ppt/tags/tag53.xml" ContentType="application/vnd.openxmlformats-officedocument.presentationml.tags+xml"/>
  <Override PartName="/ppt/tags/tag13.xml" ContentType="application/vnd.openxmlformats-officedocument.presentationml.tags+xml"/>
  <Override PartName="/ppt/tags/tag22.xml" ContentType="application/vnd.openxmlformats-officedocument.presentationml.tags+xml"/>
  <Override PartName="/ppt/tags/tag31.xml" ContentType="application/vnd.openxmlformats-officedocument.presentationml.tags+xml"/>
  <Override PartName="/ppt/tags/tag40.xml" ContentType="application/vnd.openxmlformats-officedocument.presentationml.tags+xml"/>
  <Override PartName="/ppt/tags/tag42.xml" ContentType="application/vnd.openxmlformats-officedocument.presentationml.tags+xml"/>
  <Override PartName="/ppt/tags/tag51.xml" ContentType="application/vnd.openxmlformats-officedocument.presentationml.tags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tags/tag11.xml" ContentType="application/vnd.openxmlformats-officedocument.presentationml.tags+xml"/>
  <Override PartName="/ppt/tags/tag20.xml" ContentType="application/vnd.openxmlformats-officedocument.presentationml.tags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tags/tag6.xml" ContentType="application/vnd.openxmlformats-officedocument.presentationml.tags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theme/theme3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9"/>
  </p:notesMasterIdLst>
  <p:handoutMasterIdLst>
    <p:handoutMasterId r:id="rId20"/>
  </p:handoutMasterIdLst>
  <p:sldIdLst>
    <p:sldId id="256" r:id="rId2"/>
    <p:sldId id="257" r:id="rId3"/>
    <p:sldId id="262" r:id="rId4"/>
    <p:sldId id="260" r:id="rId5"/>
    <p:sldId id="261" r:id="rId6"/>
    <p:sldId id="263" r:id="rId7"/>
    <p:sldId id="264" r:id="rId8"/>
    <p:sldId id="265" r:id="rId9"/>
    <p:sldId id="258" r:id="rId10"/>
    <p:sldId id="267" r:id="rId11"/>
    <p:sldId id="270" r:id="rId12"/>
    <p:sldId id="268" r:id="rId13"/>
    <p:sldId id="269" r:id="rId14"/>
    <p:sldId id="271" r:id="rId15"/>
    <p:sldId id="274" r:id="rId16"/>
    <p:sldId id="275" r:id="rId17"/>
    <p:sldId id="282" r:id="rId18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EB13CF"/>
    <a:srgbClr val="FFFFFF"/>
    <a:srgbClr val="DCDCDC"/>
    <a:srgbClr val="F0F0F0"/>
    <a:srgbClr val="E6E6E6"/>
    <a:srgbClr val="C8C8C8"/>
    <a:srgbClr val="FAFAFA"/>
    <a:srgbClr val="BEBEBE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3778" autoAdjust="0"/>
    <p:restoredTop sz="94660"/>
  </p:normalViewPr>
  <p:slideViewPr>
    <p:cSldViewPr snapToGrid="0">
      <p:cViewPr varScale="1">
        <p:scale>
          <a:sx n="70" d="100"/>
          <a:sy n="70" d="100"/>
        </p:scale>
        <p:origin x="-792" y="-108"/>
      </p:cViewPr>
      <p:guideLst>
        <p:guide orient="horz" pos="2070"/>
        <p:guide pos="3834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>
                <a:latin typeface="微软雅黑" panose="020B0503020204020204" charset="-122"/>
                <a:ea typeface="微软雅黑" panose="020B0503020204020204" charset="-122"/>
              </a:rPr>
              <a:pPr/>
              <a:t>2020/2/19</a:t>
            </a:fld>
            <a:endParaRPr lang="zh-CN" altLang="en-US" smtClean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>
                <a:latin typeface="微软雅黑" panose="020B0503020204020204" charset="-122"/>
                <a:ea typeface="微软雅黑" panose="020B0503020204020204" charset="-122"/>
              </a:rPr>
              <a:pPr/>
              <a:t>‹#›</a:t>
            </a:fld>
            <a:endParaRPr lang="zh-CN" altLang="en-US" smtClean="0"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fld id="{1AC49D05-6128-4D0D-A32A-06A5E73B386C}" type="datetimeFigureOut">
              <a:rPr lang="zh-CN" altLang="en-US" smtClean="0"/>
              <a:pPr/>
              <a:t>2020/2/19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fld id="{5849F42C-2DAE-424C-A4B8-3140182C3E9F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6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D0DACE-38E0-42D2-9336-2B707D34BC6D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r>
              <a:rPr lang="zh-CN" altLang="en-US"/>
              <a:t>有景有情</a:t>
            </a: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pPr lvl="0" eaLnBrk="0" hangingPunct="0"/>
            <a:r>
              <a:rPr lang="zh-CN" altLang="en-US" b="1">
                <a:solidFill>
                  <a:srgbClr val="0000FF"/>
                </a:solidFill>
                <a:latin typeface="Times New Roman" panose="02020603050405020304" pitchFamily="18" charset="0"/>
                <a:ea typeface="华文中宋" panose="02010600040101010101" pitchFamily="2" charset="-122"/>
                <a:sym typeface="+mn-ea"/>
              </a:rPr>
              <a:t>友人上路之后，诗人还久久地站在那儿深情地望着越走越远的朋友。这结尾两句，言已尽而意无穷，耐人寻味，看着雪上空留的马蹄迹，诗人在想些什么？是为“别时容易见时难”而感叹？还是为“长路关山何时尽”而愁虑？是为朋友归京而羡慕，还是为自己归期未卜而惆怅？笔端饱含悠悠不尽的情思，而苍茫天山雪原的雄浑背景，又给送别画面笼罩上一层旷达豪迈的气氛。</a:t>
            </a:r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5.xml"/><Relationship Id="rId1" Type="http://schemas.openxmlformats.org/officeDocument/2006/relationships/tags" Target="../tags/tag4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7.xml"/><Relationship Id="rId1" Type="http://schemas.openxmlformats.org/officeDocument/2006/relationships/tags" Target="../tags/tag6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tags" Target="../tags/tag10.xml"/><Relationship Id="rId2" Type="http://schemas.openxmlformats.org/officeDocument/2006/relationships/tags" Target="../tags/tag9.xml"/><Relationship Id="rId1" Type="http://schemas.openxmlformats.org/officeDocument/2006/relationships/tags" Target="../tags/tag8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12.xml"/><Relationship Id="rId4" Type="http://schemas.openxmlformats.org/officeDocument/2006/relationships/tags" Target="../tags/tag1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tags" Target="../tags/tag15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14.xml"/><Relationship Id="rId1" Type="http://schemas.openxmlformats.org/officeDocument/2006/relationships/tags" Target="../tags/tag13.xml"/><Relationship Id="rId6" Type="http://schemas.openxmlformats.org/officeDocument/2006/relationships/tags" Target="../tags/tag18.xml"/><Relationship Id="rId5" Type="http://schemas.openxmlformats.org/officeDocument/2006/relationships/tags" Target="../tags/tag17.xml"/><Relationship Id="rId4" Type="http://schemas.openxmlformats.org/officeDocument/2006/relationships/tags" Target="../tags/tag16.xml"/></Relationships>
</file>

<file path=ppt/slideLayouts/_rels/slideLayout5.xml.rels><?xml version="1.0" encoding="UTF-8" standalone="yes"?>
<Relationships xmlns="http://schemas.openxmlformats.org/package/2006/relationships"><Relationship Id="rId8" Type="http://schemas.openxmlformats.org/officeDocument/2006/relationships/tags" Target="../tags/tag26.xml"/><Relationship Id="rId3" Type="http://schemas.openxmlformats.org/officeDocument/2006/relationships/tags" Target="../tags/tag21.xml"/><Relationship Id="rId7" Type="http://schemas.openxmlformats.org/officeDocument/2006/relationships/tags" Target="../tags/tag25.xml"/><Relationship Id="rId2" Type="http://schemas.openxmlformats.org/officeDocument/2006/relationships/tags" Target="../tags/tag20.xml"/><Relationship Id="rId1" Type="http://schemas.openxmlformats.org/officeDocument/2006/relationships/tags" Target="../tags/tag19.xml"/><Relationship Id="rId6" Type="http://schemas.openxmlformats.org/officeDocument/2006/relationships/tags" Target="../tags/tag24.xml"/><Relationship Id="rId5" Type="http://schemas.openxmlformats.org/officeDocument/2006/relationships/tags" Target="../tags/tag23.xml"/><Relationship Id="rId4" Type="http://schemas.openxmlformats.org/officeDocument/2006/relationships/tags" Target="../tags/tag22.xml"/><Relationship Id="rId9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tags" Target="../tags/tag29.xml"/><Relationship Id="rId2" Type="http://schemas.openxmlformats.org/officeDocument/2006/relationships/tags" Target="../tags/tag28.xml"/><Relationship Id="rId1" Type="http://schemas.openxmlformats.org/officeDocument/2006/relationships/tags" Target="../tags/tag27.xml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30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tags" Target="../tags/tag33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32.xml"/><Relationship Id="rId1" Type="http://schemas.openxmlformats.org/officeDocument/2006/relationships/tags" Target="../tags/tag31.xml"/><Relationship Id="rId6" Type="http://schemas.openxmlformats.org/officeDocument/2006/relationships/tags" Target="../tags/tag36.xml"/><Relationship Id="rId5" Type="http://schemas.openxmlformats.org/officeDocument/2006/relationships/tags" Target="../tags/tag35.xml"/><Relationship Id="rId4" Type="http://schemas.openxmlformats.org/officeDocument/2006/relationships/tags" Target="../tags/tag34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tags" Target="../tags/tag39.xml"/><Relationship Id="rId2" Type="http://schemas.openxmlformats.org/officeDocument/2006/relationships/tags" Target="../tags/tag38.xml"/><Relationship Id="rId1" Type="http://schemas.openxmlformats.org/officeDocument/2006/relationships/tags" Target="../tags/tag37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41.xml"/><Relationship Id="rId4" Type="http://schemas.openxmlformats.org/officeDocument/2006/relationships/tags" Target="../tags/tag40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tags" Target="../tags/tag44.xml"/><Relationship Id="rId2" Type="http://schemas.openxmlformats.org/officeDocument/2006/relationships/tags" Target="../tags/tag43.xml"/><Relationship Id="rId1" Type="http://schemas.openxmlformats.org/officeDocument/2006/relationships/tags" Target="../tags/tag42.xml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45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tags" Target="../tags/tag48.xml"/><Relationship Id="rId2" Type="http://schemas.openxmlformats.org/officeDocument/2006/relationships/tags" Target="../tags/tag47.xml"/><Relationship Id="rId1" Type="http://schemas.openxmlformats.org/officeDocument/2006/relationships/tags" Target="../tags/tag46.xml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49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  <p:custDataLst>
              <p:tags r:id="rId1"/>
            </p:custDataLst>
          </p:nvPr>
        </p:nvSpPr>
        <p:spPr>
          <a:xfrm>
            <a:off x="669882" y="2588281"/>
            <a:ext cx="10852237" cy="899167"/>
          </a:xfrm>
        </p:spPr>
        <p:txBody>
          <a:bodyPr lIns="101600" tIns="38100" rIns="25400" bIns="38100" anchor="t" anchorCtr="0">
            <a:noAutofit/>
          </a:bodyPr>
          <a:lstStyle>
            <a:lvl1pPr algn="ctr">
              <a:defRPr sz="5400" b="0" spc="6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zh-CN" altLang="en-US" dirty="0"/>
              <a:t>单击此处编辑标题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  <p:custDataLst>
              <p:tags r:id="rId2"/>
            </p:custDataLst>
          </p:nvPr>
        </p:nvSpPr>
        <p:spPr>
          <a:xfrm>
            <a:off x="669882" y="3566160"/>
            <a:ext cx="10852237" cy="950984"/>
          </a:xfrm>
        </p:spPr>
        <p:txBody>
          <a:bodyPr lIns="101600" tIns="38100" rIns="76200" bIns="38100">
            <a:noAutofit/>
          </a:bodyPr>
          <a:lstStyle>
            <a:lvl1pPr marL="0" indent="0" algn="ctr" eaLnBrk="1" fontAlgn="auto" latinLnBrk="0" hangingPunct="1">
              <a:lnSpc>
                <a:spcPct val="100000"/>
              </a:lnSpc>
              <a:buNone/>
              <a:defRPr sz="2400" u="none" strike="noStrike" kern="1200" cap="none" spc="200" normalizeH="0" baseline="0">
                <a:solidFill>
                  <a:schemeClr val="tx1"/>
                </a:solidFill>
                <a:uFillTx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单击此处编辑副标题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69882" y="432000"/>
            <a:ext cx="10852237" cy="648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2"/>
            </p:custDataLst>
          </p:nvPr>
        </p:nvSpPr>
        <p:spPr>
          <a:xfrm>
            <a:off x="669882" y="1296000"/>
            <a:ext cx="10852237" cy="5041355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</a:p>
          <a:p>
            <a:pPr lvl="1"/>
            <a:r>
              <a:rPr dirty="0">
                <a:sym typeface="+mn-ea"/>
              </a:rPr>
              <a:t>第二级</a:t>
            </a:r>
          </a:p>
          <a:p>
            <a:pPr lvl="2"/>
            <a:r>
              <a:rPr dirty="0">
                <a:sym typeface="+mn-ea"/>
              </a:rPr>
              <a:t>第三级</a:t>
            </a:r>
          </a:p>
          <a:p>
            <a:pPr lvl="3"/>
            <a:r>
              <a:rPr dirty="0">
                <a:sym typeface="+mn-ea"/>
              </a:rPr>
              <a:t>第四级</a:t>
            </a:r>
          </a:p>
          <a:p>
            <a:pPr lvl="4"/>
            <a:r>
              <a:rPr dirty="0">
                <a:sym typeface="+mn-ea"/>
              </a:rPr>
              <a:t>第五级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69930" y="3808730"/>
            <a:ext cx="10852237" cy="624845"/>
          </a:xfrm>
        </p:spPr>
        <p:txBody>
          <a:bodyPr lIns="101600" tIns="38100" rIns="63500" bIns="38100" anchor="t" anchorCtr="0">
            <a:noAutofit/>
          </a:bodyPr>
          <a:lstStyle>
            <a:lvl1pPr>
              <a:defRPr sz="3600" b="0" u="none" strike="noStrike" kern="1200" cap="none" spc="300" normalizeH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2"/>
            </p:custDataLst>
          </p:nvPr>
        </p:nvSpPr>
        <p:spPr>
          <a:xfrm>
            <a:off x="669925" y="4511675"/>
            <a:ext cx="10852237" cy="1077985"/>
          </a:xfrm>
        </p:spPr>
        <p:txBody>
          <a:bodyPr lIns="101600" tIns="38100" rIns="76200" bIns="38100">
            <a:noAutofit/>
          </a:bodyPr>
          <a:lstStyle>
            <a:lvl1pPr marL="0" indent="0" eaLnBrk="1" fontAlgn="auto" latinLnBrk="0" hangingPunct="1">
              <a:buNone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>
          <a:xfrm>
            <a:off x="879742" y="6349833"/>
            <a:ext cx="2700000" cy="316800"/>
          </a:xfrm>
        </p:spPr>
        <p:txBody>
          <a:bodyPr/>
          <a:lstStyle/>
          <a:p>
            <a:fld id="{760FBDFE-C587-4B4C-A407-44438C67B59E}" type="datetimeFigureOut">
              <a:rPr lang="zh-CN" altLang="en-US" smtClean="0"/>
              <a:pPr/>
              <a:t>2020/2/19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>
          <a:xfrm>
            <a:off x="4116000" y="6349833"/>
            <a:ext cx="3960000" cy="31680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>
          <a:xfrm>
            <a:off x="8610600" y="6349833"/>
            <a:ext cx="2700000" cy="316800"/>
          </a:xfrm>
        </p:spPr>
        <p:txBody>
          <a:bodyPr/>
          <a:lstStyle/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69882" y="432000"/>
            <a:ext cx="10852237" cy="648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2"/>
            </p:custDataLst>
          </p:nvPr>
        </p:nvSpPr>
        <p:spPr>
          <a:xfrm>
            <a:off x="669930" y="1296000"/>
            <a:ext cx="5283242" cy="5040000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</a:p>
          <a:p>
            <a:pPr lvl="1"/>
            <a:r>
              <a:rPr dirty="0">
                <a:sym typeface="+mn-ea"/>
              </a:rPr>
              <a:t>第二级</a:t>
            </a:r>
          </a:p>
          <a:p>
            <a:pPr lvl="2"/>
            <a:r>
              <a:rPr dirty="0">
                <a:sym typeface="+mn-ea"/>
              </a:rPr>
              <a:t>第三级</a:t>
            </a:r>
          </a:p>
          <a:p>
            <a:pPr lvl="3"/>
            <a:r>
              <a:rPr dirty="0">
                <a:sym typeface="+mn-ea"/>
              </a:rPr>
              <a:t>第四级</a:t>
            </a:r>
          </a:p>
          <a:p>
            <a:pPr lvl="4"/>
            <a:r>
              <a:rPr dirty="0">
                <a:sym typeface="+mn-ea"/>
              </a:rPr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6238877" y="1296000"/>
            <a:ext cx="5283242" cy="5040000"/>
          </a:xfrm>
        </p:spPr>
        <p:txBody>
          <a:bodyPr>
            <a:noAutofit/>
          </a:bodyPr>
          <a:lstStyle>
            <a:lvl1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>
          <a:xfrm>
            <a:off x="879742" y="6349833"/>
            <a:ext cx="2700000" cy="316800"/>
          </a:xfrm>
        </p:spPr>
        <p:txBody>
          <a:bodyPr/>
          <a:lstStyle/>
          <a:p>
            <a:fld id="{760FBDFE-C587-4B4C-A407-44438C67B59E}" type="datetimeFigureOut">
              <a:rPr lang="zh-CN" altLang="en-US" smtClean="0"/>
              <a:pPr/>
              <a:t>2020/2/19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>
          <a:xfrm>
            <a:off x="4116000" y="6349833"/>
            <a:ext cx="3960000" cy="31680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>
          <a:xfrm>
            <a:off x="8610600" y="6349833"/>
            <a:ext cx="2700000" cy="316800"/>
          </a:xfrm>
        </p:spPr>
        <p:txBody>
          <a:bodyPr/>
          <a:lstStyle/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69882" y="432000"/>
            <a:ext cx="10852237" cy="648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2"/>
            </p:custDataLst>
          </p:nvPr>
        </p:nvSpPr>
        <p:spPr>
          <a:xfrm>
            <a:off x="669930" y="1296000"/>
            <a:ext cx="5283242" cy="381003"/>
          </a:xfrm>
        </p:spPr>
        <p:txBody>
          <a:bodyPr lIns="101600" tIns="38100" rIns="76200" bIns="38100" anchor="t" anchorCtr="0">
            <a:no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sz="2000" b="1" u="none" strike="noStrike" kern="1200" cap="none" spc="200" normalizeH="0" baseline="0">
                <a:solidFill>
                  <a:schemeClr val="tx1"/>
                </a:solidFill>
                <a:uFillTx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单击此处编辑文本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669925" y="1789043"/>
            <a:ext cx="5283200" cy="4552234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</a:p>
          <a:p>
            <a:pPr lvl="1"/>
            <a:r>
              <a:rPr dirty="0">
                <a:sym typeface="+mn-ea"/>
              </a:rPr>
              <a:t>第二级</a:t>
            </a:r>
          </a:p>
          <a:p>
            <a:pPr lvl="2"/>
            <a:r>
              <a:rPr dirty="0">
                <a:sym typeface="+mn-ea"/>
              </a:rPr>
              <a:t>第三级</a:t>
            </a:r>
          </a:p>
          <a:p>
            <a:pPr lvl="3"/>
            <a:r>
              <a:rPr dirty="0">
                <a:sym typeface="+mn-ea"/>
              </a:rPr>
              <a:t>第四级</a:t>
            </a:r>
          </a:p>
          <a:p>
            <a:pPr lvl="4"/>
            <a:r>
              <a:rPr dirty="0">
                <a:sym typeface="+mn-ea"/>
              </a:rPr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4"/>
            </p:custDataLst>
          </p:nvPr>
        </p:nvSpPr>
        <p:spPr>
          <a:xfrm>
            <a:off x="6235750" y="1296000"/>
            <a:ext cx="5283242" cy="381003"/>
          </a:xfrm>
        </p:spPr>
        <p:txBody>
          <a:bodyPr vert="horz" lIns="101600" tIns="38100" rIns="76200" bIns="38100" rtlCol="0" anchor="t" anchorCtr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kumimoji="0" lang="zh-CN" altLang="en-US" sz="20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5"/>
            </p:custDataLst>
          </p:nvPr>
        </p:nvSpPr>
        <p:spPr>
          <a:xfrm>
            <a:off x="6235750" y="1789043"/>
            <a:ext cx="5283242" cy="4552234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</a:p>
          <a:p>
            <a:pPr lvl="1"/>
            <a:r>
              <a:rPr dirty="0">
                <a:sym typeface="+mn-ea"/>
              </a:rPr>
              <a:t>第二级</a:t>
            </a:r>
          </a:p>
          <a:p>
            <a:pPr lvl="2"/>
            <a:r>
              <a:rPr dirty="0">
                <a:sym typeface="+mn-ea"/>
              </a:rPr>
              <a:t>第三级</a:t>
            </a:r>
          </a:p>
          <a:p>
            <a:pPr lvl="3"/>
            <a:r>
              <a:rPr dirty="0">
                <a:sym typeface="+mn-ea"/>
              </a:rPr>
              <a:t>第四级</a:t>
            </a:r>
          </a:p>
          <a:p>
            <a:pPr lvl="4"/>
            <a:r>
              <a:rPr dirty="0">
                <a:sym typeface="+mn-ea"/>
              </a:rPr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>
          <a:xfrm>
            <a:off x="879742" y="6349833"/>
            <a:ext cx="2700000" cy="316800"/>
          </a:xfrm>
        </p:spPr>
        <p:txBody>
          <a:bodyPr/>
          <a:lstStyle/>
          <a:p>
            <a:fld id="{760FBDFE-C587-4B4C-A407-44438C67B59E}" type="datetimeFigureOut">
              <a:rPr lang="zh-CN" altLang="en-US" smtClean="0"/>
              <a:pPr/>
              <a:t>2020/2/19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>
          <a:xfrm>
            <a:off x="4116000" y="6349833"/>
            <a:ext cx="3960000" cy="31680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>
          <a:xfrm>
            <a:off x="8610600" y="6349833"/>
            <a:ext cx="2700000" cy="316800"/>
          </a:xfrm>
        </p:spPr>
        <p:txBody>
          <a:bodyPr/>
          <a:lstStyle/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>
          <a:xfrm>
            <a:off x="879742" y="6349833"/>
            <a:ext cx="2700000" cy="316800"/>
          </a:xfrm>
        </p:spPr>
        <p:txBody>
          <a:bodyPr/>
          <a:lstStyle/>
          <a:p>
            <a:fld id="{760FBDFE-C587-4B4C-A407-44438C67B59E}" type="datetimeFigureOut">
              <a:rPr lang="zh-CN" altLang="en-US" smtClean="0"/>
              <a:pPr/>
              <a:t>2020/2/19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>
          <a:xfrm>
            <a:off x="4116000" y="6349833"/>
            <a:ext cx="3960000" cy="31680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>
          <a:xfrm>
            <a:off x="8610600" y="6349833"/>
            <a:ext cx="2700000" cy="316800"/>
          </a:xfrm>
        </p:spPr>
        <p:txBody>
          <a:bodyPr/>
          <a:lstStyle/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1"/>
            </p:custDataLst>
          </p:nvPr>
        </p:nvSpPr>
        <p:spPr>
          <a:xfrm>
            <a:off x="669930" y="1296000"/>
            <a:ext cx="5283242" cy="5040000"/>
          </a:xfrm>
        </p:spPr>
        <p:txBody>
          <a:bodyPr vert="horz" lIns="101600" tIns="0" rIns="82550" bIns="0" rtlCol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endParaRPr dirty="0"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2"/>
            </p:custDataLst>
          </p:nvPr>
        </p:nvSpPr>
        <p:spPr>
          <a:xfrm>
            <a:off x="6238925" y="1296000"/>
            <a:ext cx="5283242" cy="5040000"/>
          </a:xfrm>
        </p:spPr>
        <p:txBody>
          <a:bodyPr vert="horz" lIns="101600" tIns="0" rIns="82550" bIns="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>
          <a:xfrm>
            <a:off x="879742" y="6349833"/>
            <a:ext cx="2700000" cy="316800"/>
          </a:xfrm>
        </p:spPr>
        <p:txBody>
          <a:bodyPr/>
          <a:lstStyle/>
          <a:p>
            <a:fld id="{9EFD9D74-47D9-4702-A33C-335B63B48DBF}" type="datetimeFigureOut">
              <a:rPr lang="zh-CN" altLang="en-US" smtClean="0"/>
              <a:pPr/>
              <a:t>2020/2/19</a:t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>
          <a:xfrm>
            <a:off x="4116000" y="6349833"/>
            <a:ext cx="3960000" cy="316800"/>
          </a:xfrm>
        </p:spPr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>
          <a:xfrm>
            <a:off x="8610600" y="6349833"/>
            <a:ext cx="2700000" cy="316800"/>
          </a:xfrm>
        </p:spPr>
        <p:txBody>
          <a:bodyPr/>
          <a:lstStyle/>
          <a:p>
            <a:fld id="{FABC47A4-756D-490B-A52F-7D9E2C9FC05F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9" name="标题 8"/>
          <p:cNvSpPr>
            <a:spLocks noGrp="1"/>
          </p:cNvSpPr>
          <p:nvPr>
            <p:ph type="title"/>
            <p:custDataLst>
              <p:tags r:id="rId6"/>
            </p:custDataLst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1"/>
            </p:custDataLst>
          </p:nvPr>
        </p:nvSpPr>
        <p:spPr>
          <a:xfrm>
            <a:off x="10571135" y="952508"/>
            <a:ext cx="950984" cy="5388907"/>
          </a:xfrm>
        </p:spPr>
        <p:txBody>
          <a:bodyPr vert="eaVert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2"/>
            </p:custDataLst>
          </p:nvPr>
        </p:nvSpPr>
        <p:spPr>
          <a:xfrm>
            <a:off x="669925" y="952500"/>
            <a:ext cx="9828101" cy="5388907"/>
          </a:xfrm>
        </p:spPr>
        <p:txBody>
          <a:bodyPr vert="eaVert"/>
          <a:lstStyle>
            <a:lvl1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>
          <a:xfrm>
            <a:off x="879742" y="6349833"/>
            <a:ext cx="2700000" cy="316800"/>
          </a:xfrm>
        </p:spPr>
        <p:txBody>
          <a:bodyPr/>
          <a:lstStyle/>
          <a:p>
            <a:fld id="{760FBDFE-C587-4B4C-A407-44438C67B59E}" type="datetimeFigureOut">
              <a:rPr lang="zh-CN" altLang="en-US" smtClean="0"/>
              <a:pPr/>
              <a:t>2020/2/19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>
          <a:xfrm>
            <a:off x="4116000" y="6349833"/>
            <a:ext cx="3960000" cy="31680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>
          <a:xfrm>
            <a:off x="8610600" y="6349833"/>
            <a:ext cx="2700000" cy="316800"/>
          </a:xfrm>
        </p:spPr>
        <p:txBody>
          <a:bodyPr/>
          <a:lstStyle/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>
          <a:xfrm>
            <a:off x="879742" y="6349833"/>
            <a:ext cx="2700000" cy="316800"/>
          </a:xfrm>
        </p:spPr>
        <p:txBody>
          <a:bodyPr/>
          <a:lstStyle/>
          <a:p>
            <a:fld id="{760FBDFE-C587-4B4C-A407-44438C67B59E}" type="datetimeFigureOut">
              <a:rPr lang="zh-CN" altLang="en-US" smtClean="0"/>
              <a:pPr/>
              <a:t>2020/2/19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>
          <a:xfrm>
            <a:off x="4116000" y="6349833"/>
            <a:ext cx="3960000" cy="31680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>
          <a:xfrm>
            <a:off x="8610600" y="6349833"/>
            <a:ext cx="2700000" cy="316800"/>
          </a:xfrm>
        </p:spPr>
        <p:txBody>
          <a:bodyPr/>
          <a:lstStyle/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4"/>
            </p:custDataLst>
          </p:nvPr>
        </p:nvSpPr>
        <p:spPr>
          <a:xfrm>
            <a:off x="669930" y="952508"/>
            <a:ext cx="10852237" cy="50400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>
          <a:xfrm>
            <a:off x="879742" y="6349833"/>
            <a:ext cx="2700000" cy="316800"/>
          </a:xfrm>
        </p:spPr>
        <p:txBody>
          <a:bodyPr/>
          <a:lstStyle/>
          <a:p>
            <a:fld id="{760FBDFE-C587-4B4C-A407-44438C67B59E}" type="datetimeFigureOut">
              <a:rPr lang="zh-CN" altLang="en-US" smtClean="0"/>
              <a:pPr/>
              <a:t>2020/2/19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>
          <a:xfrm>
            <a:off x="4116000" y="6349833"/>
            <a:ext cx="3960000" cy="31680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>
          <a:xfrm>
            <a:off x="8610600" y="6349833"/>
            <a:ext cx="2700000" cy="316800"/>
          </a:xfrm>
        </p:spPr>
        <p:txBody>
          <a:bodyPr/>
          <a:lstStyle/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4"/>
            </p:custDataLst>
          </p:nvPr>
        </p:nvSpPr>
        <p:spPr>
          <a:xfrm>
            <a:off x="669882" y="2588281"/>
            <a:ext cx="10852237" cy="899167"/>
          </a:xfrm>
        </p:spPr>
        <p:txBody>
          <a:bodyPr vert="horz" lIns="101600" tIns="38100" rIns="25400" bIns="38100" rtlCol="0" anchor="t" anchorCtr="0">
            <a:noAutofit/>
          </a:bodyPr>
          <a:lstStyle>
            <a:lvl1pPr marL="0" marR="0" algn="ctr" defTabSz="914400" rtl="0" eaLnBrk="1" fontAlgn="auto" latinLnBrk="0" hangingPunct="1">
              <a:lnSpc>
                <a:spcPct val="100000"/>
              </a:lnSpc>
              <a:buNone/>
              <a:defRPr kumimoji="0" lang="zh-CN" altLang="en-US" sz="5400" b="0" i="0" u="none" strike="noStrike" kern="1200" cap="none" spc="600" normalizeH="0" baseline="0" noProof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单击此处编辑标题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ags" Target="../tags/tag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ags" Target="../tags/tag3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ags" Target="../tags/tag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3"/>
            </p:custDataLst>
          </p:nvPr>
        </p:nvSpPr>
        <p:spPr>
          <a:xfrm>
            <a:off x="669882" y="432000"/>
            <a:ext cx="10852237" cy="648000"/>
          </a:xfrm>
          <a:prstGeom prst="rect">
            <a:avLst/>
          </a:prstGeom>
        </p:spPr>
        <p:txBody>
          <a:bodyPr vert="horz" lIns="101600" tIns="38100" rIns="76200" bIns="38100" rtlCol="0" anchor="ctr" anchorCtr="0">
            <a:noAutofit/>
          </a:bodyPr>
          <a:lstStyle/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4"/>
            </p:custDataLst>
          </p:nvPr>
        </p:nvSpPr>
        <p:spPr>
          <a:xfrm>
            <a:off x="669882" y="1296000"/>
            <a:ext cx="10852237" cy="5040000"/>
          </a:xfrm>
          <a:prstGeom prst="rect">
            <a:avLst/>
          </a:prstGeo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7" name="KSO_TEMPLATE" hidden="1"/>
          <p:cNvSpPr/>
          <p:nvPr>
            <p:custDataLst>
              <p:tags r:id="rId15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9" name="图片 8"/>
          <p:cNvPicPr>
            <a:picLocks noChangeAspect="1"/>
          </p:cNvPicPr>
          <p:nvPr userDrawn="1"/>
        </p:nvPicPr>
        <p:blipFill>
          <a:blip r:embed="rId16">
            <a:lum bright="24000"/>
          </a:blip>
          <a:srcRect t="3278" r="14936" b="27521"/>
          <a:stretch>
            <a:fillRect/>
          </a:stretch>
        </p:blipFill>
        <p:spPr>
          <a:xfrm>
            <a:off x="-34925" y="1270"/>
            <a:ext cx="12262485" cy="685546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2800" b="1" u="none" strike="noStrike" kern="1200" cap="none" spc="200" normalizeH="0">
          <a:solidFill>
            <a:schemeClr val="tx1"/>
          </a:solidFill>
          <a:uFillTx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1pPr>
      <a:lvl2pPr marL="6858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tabLst>
          <a:tab pos="1609725" algn="l"/>
        </a:tabLst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2pPr>
      <a:lvl3pPr marL="11430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3pPr>
      <a:lvl4pPr marL="16002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4pPr>
      <a:lvl5pPr marL="20574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tags" Target="../tags/tag52.xml"/><Relationship Id="rId2" Type="http://schemas.openxmlformats.org/officeDocument/2006/relationships/tags" Target="../tags/tag51.xml"/><Relationship Id="rId1" Type="http://schemas.openxmlformats.org/officeDocument/2006/relationships/tags" Target="../tags/tag50.xml"/><Relationship Id="rId6" Type="http://schemas.openxmlformats.org/officeDocument/2006/relationships/image" Target="../media/image2.png"/><Relationship Id="rId5" Type="http://schemas.openxmlformats.org/officeDocument/2006/relationships/notesSlide" Target="../notesSlides/notesSlide1.xml"/><Relationship Id="rId4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5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5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5" name="图片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34315" y="1866900"/>
            <a:ext cx="11710670" cy="500126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标题 1"/>
          <p:cNvSpPr>
            <a:spLocks noGrp="1"/>
          </p:cNvSpPr>
          <p:nvPr>
            <p:ph type="ctrTitle"/>
            <p:custDataLst>
              <p:tags r:id="rId2"/>
            </p:custDataLst>
          </p:nvPr>
        </p:nvSpPr>
        <p:spPr>
          <a:xfrm>
            <a:off x="396875" y="344170"/>
            <a:ext cx="8214360" cy="899160"/>
          </a:xfrm>
        </p:spPr>
        <p:txBody>
          <a:bodyPr>
            <a:scene3d>
              <a:camera prst="orthographicFront"/>
              <a:lightRig rig="threePt" dir="t"/>
            </a:scene3d>
          </a:bodyPr>
          <a:lstStyle/>
          <a:p>
            <a:r>
              <a:rPr lang="zh-CN" altLang="en-US" b="1">
                <a:ln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  <a:sym typeface="+mn-ea"/>
              </a:rPr>
              <a:t>白雪歌送武判官归京</a:t>
            </a:r>
            <a:r>
              <a:rPr lang="zh-CN" altLang="en-US" b="1">
                <a:ln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/>
            </a:r>
            <a:br>
              <a:rPr lang="zh-CN" altLang="en-US" b="1">
                <a:ln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</a:br>
            <a:endParaRPr lang="zh-CN" altLang="en-US" b="1">
              <a:ln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  <p:custDataLst>
              <p:tags r:id="rId3"/>
            </p:custDataLst>
          </p:nvPr>
        </p:nvSpPr>
        <p:spPr>
          <a:xfrm>
            <a:off x="7400925" y="1243330"/>
            <a:ext cx="4544060" cy="951230"/>
          </a:xfrm>
        </p:spPr>
        <p:txBody>
          <a:bodyPr/>
          <a:lstStyle/>
          <a:p>
            <a:r>
              <a:rPr lang="zh-CN" altLang="en-US" sz="4000" b="1" dirty="0">
                <a:solidFill>
                  <a:srgbClr val="0000FF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+mn-ea"/>
              </a:rPr>
              <a:t>岑参（cén   shēn）</a:t>
            </a:r>
            <a:endParaRPr lang="zh-CN" altLang="en-US" sz="4000" b="1" dirty="0">
              <a:solidFill>
                <a:srgbClr val="0000FF"/>
              </a:solidFill>
              <a:latin typeface="Times New Roman" panose="02020603050405020304" pitchFamily="18" charset="0"/>
              <a:ea typeface="华文行楷" panose="02010800040101010101" pitchFamily="2" charset="-122"/>
            </a:endParaRPr>
          </a:p>
          <a:p>
            <a:endParaRPr lang="zh-CN" altLang="en-US" sz="4000" b="1" dirty="0">
              <a:solidFill>
                <a:srgbClr val="0000FF"/>
              </a:solidFill>
              <a:latin typeface="Times New Roman" panose="02020603050405020304" pitchFamily="18" charset="0"/>
              <a:ea typeface="华文行楷" panose="02010800040101010101" pitchFamily="2" charset="-122"/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708025" y="290830"/>
            <a:ext cx="2938780" cy="9220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5400" b="1">
                <a:solidFill>
                  <a:srgbClr val="7030A0"/>
                </a:solidFill>
                <a:uFillTx/>
                <a:ea typeface="黑体" panose="02010609060101010101" pitchFamily="49" charset="-122"/>
              </a:rPr>
              <a:t>作者介绍</a:t>
            </a:r>
          </a:p>
        </p:txBody>
      </p:sp>
      <p:pic>
        <p:nvPicPr>
          <p:cNvPr id="16388" name="图片 4100" descr="t0188ac2ee0493bddbe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59370" y="709295"/>
            <a:ext cx="4288790" cy="56165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25636" name="文本框 325635"/>
          <p:cNvSpPr txBox="1"/>
          <p:nvPr/>
        </p:nvSpPr>
        <p:spPr>
          <a:xfrm>
            <a:off x="649605" y="1616710"/>
            <a:ext cx="6344920" cy="437769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9525">
            <a:noFill/>
          </a:ln>
        </p:spPr>
        <p:txBody>
          <a:bodyPr lIns="36000" tIns="36000" rIns="36000" bIns="36000"/>
          <a:lstStyle/>
          <a:p>
            <a:pPr lvl="0" eaLnBrk="0" fontAlgn="auto" hangingPunct="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altLang="zh-CN" sz="3600" b="1">
                <a:solidFill>
                  <a:srgbClr val="990033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      </a:t>
            </a:r>
            <a:r>
              <a:rPr lang="zh-CN" altLang="en-US" sz="3600" b="1">
                <a:solidFill>
                  <a:srgbClr val="990033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岑参</a:t>
            </a:r>
            <a:r>
              <a:rPr lang="zh-CN" altLang="en-US" sz="3600" b="1">
                <a:solidFill>
                  <a:srgbClr val="0000FF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，南阳人，唐代</a:t>
            </a:r>
            <a:r>
              <a:rPr lang="zh-CN" altLang="en-US" sz="3600" b="1">
                <a:solidFill>
                  <a:srgbClr val="990033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边塞诗派</a:t>
            </a:r>
            <a:r>
              <a:rPr lang="zh-CN" altLang="en-US" sz="3600" b="1">
                <a:solidFill>
                  <a:srgbClr val="0000FF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的著名诗人，与</a:t>
            </a:r>
            <a:r>
              <a:rPr lang="zh-CN" altLang="en-US" sz="3600" b="1">
                <a:solidFill>
                  <a:srgbClr val="990033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高适</a:t>
            </a:r>
            <a:r>
              <a:rPr lang="zh-CN" altLang="en-US" sz="3600" b="1">
                <a:solidFill>
                  <a:srgbClr val="0000FF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齐名，并称“</a:t>
            </a:r>
            <a:r>
              <a:rPr lang="zh-CN" altLang="en-US" sz="3600" b="1">
                <a:solidFill>
                  <a:srgbClr val="990033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高岑</a:t>
            </a:r>
            <a:r>
              <a:rPr lang="zh-CN" altLang="en-US" sz="3600" b="1">
                <a:solidFill>
                  <a:srgbClr val="0000FF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”。</a:t>
            </a:r>
          </a:p>
          <a:p>
            <a:pPr lvl="0" eaLnBrk="0" fontAlgn="auto" hangingPunct="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</a:pPr>
            <a:r>
              <a:rPr lang="zh-CN" altLang="en-US" sz="3600" b="1">
                <a:solidFill>
                  <a:srgbClr val="0000FF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      岑参多年生活边疆，诗作情辞</a:t>
            </a:r>
            <a:r>
              <a:rPr lang="zh-CN" altLang="en-US" sz="3600" b="1">
                <a:solidFill>
                  <a:srgbClr val="99007A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慷慨</a:t>
            </a:r>
            <a:r>
              <a:rPr lang="zh-CN" altLang="en-US" sz="3600" b="1">
                <a:solidFill>
                  <a:srgbClr val="0000FF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，风格</a:t>
            </a:r>
            <a:r>
              <a:rPr lang="zh-CN" altLang="en-US" sz="3600" b="1">
                <a:solidFill>
                  <a:srgbClr val="99007A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瑰丽</a:t>
            </a:r>
            <a:r>
              <a:rPr lang="zh-CN" altLang="en-US" sz="3600" b="1">
                <a:solidFill>
                  <a:srgbClr val="0000FF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，洋溢着积极乐观的思想。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56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256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256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5636" grpId="0" bldLvl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 txBox="1">
            <a:spLocks noGrp="1"/>
          </p:cNvSpPr>
          <p:nvPr>
            <p:ph type="title"/>
          </p:nvPr>
        </p:nvSpPr>
        <p:spPr>
          <a:xfrm>
            <a:off x="3813175" y="97790"/>
            <a:ext cx="3175000" cy="906780"/>
          </a:xfrm>
          <a:noFill/>
        </p:spPr>
        <p:txBody>
          <a:bodyPr wrap="square" rtlCol="0">
            <a:spAutoFit/>
          </a:bodyPr>
          <a:lstStyle/>
          <a:p>
            <a:pPr lvl="0" algn="l">
              <a:buClrTx/>
              <a:buSzTx/>
              <a:buFontTx/>
            </a:pPr>
            <a:r>
              <a:rPr sz="5400" spc="0">
                <a:solidFill>
                  <a:srgbClr val="7030A0"/>
                </a:solidFill>
                <a:latin typeface="+mn-lt"/>
                <a:ea typeface="黑体" panose="02010609060101010101" pitchFamily="49" charset="-122"/>
                <a:cs typeface="+mn-cs"/>
                <a:sym typeface="+mn-ea"/>
              </a:rPr>
              <a:t>创作背景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80720" y="786130"/>
            <a:ext cx="9909810" cy="5888990"/>
          </a:xfrm>
        </p:spPr>
        <p:txBody>
          <a:bodyPr>
            <a:noAutofit/>
          </a:bodyPr>
          <a:lstStyle/>
          <a:p>
            <a:pPr>
              <a:lnSpc>
                <a:spcPct val="160000"/>
              </a:lnSpc>
            </a:pPr>
            <a:r>
              <a:rPr lang="en-US" altLang="zh-CN" sz="2400" b="1" dirty="0"/>
              <a:t>    </a:t>
            </a:r>
            <a:r>
              <a:rPr lang="zh-CN" altLang="en-US" sz="2400" b="1" dirty="0"/>
              <a:t>天宝八载，他充安西四镇节度使</a:t>
            </a:r>
            <a:r>
              <a:rPr lang="zh-CN" altLang="en-US" sz="2400" b="1" dirty="0">
                <a:solidFill>
                  <a:srgbClr val="00B0F0"/>
                </a:solidFill>
              </a:rPr>
              <a:t>高仙芝</a:t>
            </a:r>
            <a:r>
              <a:rPr lang="zh-CN" altLang="en-US" sz="2400" b="1" dirty="0"/>
              <a:t>幕府书记，赴安西，十载回长安。十三载</a:t>
            </a:r>
            <a:r>
              <a:rPr lang="zh-CN" altLang="en-US" sz="2400" b="1" dirty="0">
                <a:sym typeface="+mn-ea"/>
              </a:rPr>
              <a:t>（754年）</a:t>
            </a:r>
            <a:r>
              <a:rPr lang="zh-CN" altLang="en-US" sz="2400" b="1" dirty="0"/>
              <a:t>又作安西北庭节度使</a:t>
            </a:r>
            <a:r>
              <a:rPr lang="zh-CN" altLang="en-US" sz="2400" b="1" dirty="0">
                <a:solidFill>
                  <a:srgbClr val="00B0F0"/>
                </a:solidFill>
              </a:rPr>
              <a:t>封常清</a:t>
            </a:r>
            <a:r>
              <a:rPr lang="zh-CN" altLang="en-US" sz="2400" b="1" dirty="0"/>
              <a:t>的</a:t>
            </a:r>
            <a:r>
              <a:rPr lang="zh-CN" altLang="en-US" sz="2400" b="1" dirty="0">
                <a:solidFill>
                  <a:srgbClr val="FF0000"/>
                </a:solidFill>
              </a:rPr>
              <a:t>判官</a:t>
            </a:r>
            <a:r>
              <a:rPr lang="zh-CN" altLang="en-US" sz="2400" b="1" dirty="0">
                <a:solidFill>
                  <a:srgbClr val="FF0000"/>
                </a:solidFill>
                <a:sym typeface="+mn-ea"/>
              </a:rPr>
              <a:t>（节度使的僚属）</a:t>
            </a:r>
            <a:r>
              <a:rPr lang="zh-CN" altLang="en-US" sz="2400" b="1" dirty="0"/>
              <a:t>，再度出塞。安史乱后，至德二载</a:t>
            </a:r>
            <a:r>
              <a:rPr lang="zh-CN" altLang="en-US" sz="2400" b="1" dirty="0">
                <a:sym typeface="+mn-ea"/>
              </a:rPr>
              <a:t>（757年）</a:t>
            </a:r>
            <a:r>
              <a:rPr lang="zh-CN" altLang="en-US" sz="2400" b="1" dirty="0"/>
              <a:t>才回朝。前后两次在</a:t>
            </a:r>
            <a:r>
              <a:rPr lang="zh-CN" altLang="en-US" sz="2400" b="1" dirty="0">
                <a:solidFill>
                  <a:srgbClr val="FF0000"/>
                </a:solidFill>
              </a:rPr>
              <a:t>边塞共六年</a:t>
            </a:r>
            <a:r>
              <a:rPr lang="zh-CN" altLang="en-US" sz="2400" b="1" dirty="0"/>
              <a:t>。</a:t>
            </a:r>
          </a:p>
          <a:p>
            <a:pPr>
              <a:lnSpc>
                <a:spcPct val="160000"/>
              </a:lnSpc>
            </a:pPr>
            <a:r>
              <a:rPr lang="zh-CN" altLang="en-US" sz="2400" b="1" dirty="0"/>
              <a:t>     当时</a:t>
            </a:r>
            <a:r>
              <a:rPr lang="zh-CN" altLang="en-US" sz="2400" b="1" dirty="0">
                <a:solidFill>
                  <a:srgbClr val="FF0000"/>
                </a:solidFill>
              </a:rPr>
              <a:t>西北边疆</a:t>
            </a:r>
            <a:r>
              <a:rPr lang="zh-CN" altLang="en-US" sz="2400" b="1" dirty="0"/>
              <a:t>一带，战事频繁，岑参怀着</a:t>
            </a:r>
            <a:r>
              <a:rPr lang="zh-CN" altLang="en-US" sz="2400" b="1" dirty="0">
                <a:solidFill>
                  <a:srgbClr val="FF0000"/>
                </a:solidFill>
              </a:rPr>
              <a:t>到塞外建功立业</a:t>
            </a:r>
            <a:r>
              <a:rPr lang="zh-CN" altLang="en-US" sz="2400" b="1" dirty="0"/>
              <a:t>的志向，两度出塞，久佐戎幕，六年的边塞生活让他对</a:t>
            </a:r>
            <a:r>
              <a:rPr lang="zh-CN" altLang="en-US" sz="2400" b="1" dirty="0">
                <a:solidFill>
                  <a:srgbClr val="C00000"/>
                </a:solidFill>
              </a:rPr>
              <a:t>鞍马风尘的征战生活</a:t>
            </a:r>
            <a:r>
              <a:rPr lang="zh-CN" altLang="en-US" sz="2400" b="1" dirty="0"/>
              <a:t>与</a:t>
            </a:r>
            <a:r>
              <a:rPr lang="zh-CN" altLang="en-US" sz="2400" b="1" dirty="0">
                <a:solidFill>
                  <a:srgbClr val="C00000"/>
                </a:solidFill>
              </a:rPr>
              <a:t>冰天雪地的塞外风光</a:t>
            </a:r>
            <a:r>
              <a:rPr lang="zh-CN" altLang="en-US" sz="2400" b="1" dirty="0"/>
              <a:t>有长期的观察与体会。</a:t>
            </a:r>
          </a:p>
          <a:p>
            <a:pPr>
              <a:lnSpc>
                <a:spcPct val="160000"/>
              </a:lnSpc>
            </a:pPr>
            <a:r>
              <a:rPr lang="zh-CN" altLang="en-US" sz="2400" b="1" dirty="0"/>
              <a:t>     </a:t>
            </a:r>
            <a:r>
              <a:rPr lang="zh-CN" altLang="en-US" sz="2400" b="1" dirty="0">
                <a:sym typeface="+mn-ea"/>
              </a:rPr>
              <a:t>此诗当作于</a:t>
            </a:r>
            <a:r>
              <a:rPr lang="zh-CN" altLang="en-US" sz="2400" b="1" dirty="0"/>
              <a:t>天宝十三载岑参</a:t>
            </a:r>
            <a:r>
              <a:rPr lang="zh-CN" altLang="en-US" sz="2400" b="1" dirty="0">
                <a:solidFill>
                  <a:srgbClr val="7030A0"/>
                </a:solidFill>
              </a:rPr>
              <a:t>第二次出塞时期</a:t>
            </a:r>
            <a:r>
              <a:rPr lang="zh-CN" altLang="en-US" sz="2400" b="1" dirty="0"/>
              <a:t>。武判官即其前任，诗人在轮台送他归京（唐代都城长安）而写下了此诗。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rcRect t="15315" b="370"/>
          <a:stretch>
            <a:fillRect/>
          </a:stretch>
        </p:blipFill>
        <p:spPr>
          <a:xfrm>
            <a:off x="-28575" y="0"/>
            <a:ext cx="12280900" cy="7255510"/>
          </a:xfrm>
          <a:prstGeom prst="rect">
            <a:avLst/>
          </a:prstGeom>
        </p:spPr>
      </p:pic>
      <p:sp>
        <p:nvSpPr>
          <p:cNvPr id="72706" name="Text Box 2"/>
          <p:cNvSpPr txBox="1"/>
          <p:nvPr/>
        </p:nvSpPr>
        <p:spPr>
          <a:xfrm>
            <a:off x="1965325" y="3962400"/>
            <a:ext cx="1311275" cy="175323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3600" b="1" u="sng" dirty="0">
                <a:latin typeface="Times New Roman" panose="02020603050405020304" pitchFamily="18" charset="0"/>
                <a:ea typeface="华文细黑" panose="02010600040101010101" pitchFamily="2" charset="-122"/>
              </a:rPr>
              <a:t>诗歌的分类</a:t>
            </a:r>
          </a:p>
        </p:txBody>
      </p:sp>
      <p:sp>
        <p:nvSpPr>
          <p:cNvPr id="72707" name="AutoShape 3"/>
          <p:cNvSpPr/>
          <p:nvPr/>
        </p:nvSpPr>
        <p:spPr>
          <a:xfrm>
            <a:off x="3287713" y="3124200"/>
            <a:ext cx="228600" cy="3352800"/>
          </a:xfrm>
          <a:prstGeom prst="leftBrace">
            <a:avLst>
              <a:gd name="adj1" fmla="val 122222"/>
              <a:gd name="adj2" fmla="val 50000"/>
            </a:avLst>
          </a:prstGeom>
          <a:noFill/>
          <a:ln w="254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2708" name="Text Box 4"/>
          <p:cNvSpPr txBox="1"/>
          <p:nvPr/>
        </p:nvSpPr>
        <p:spPr>
          <a:xfrm>
            <a:off x="3575050" y="3071813"/>
            <a:ext cx="1800225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2800" b="1" dirty="0">
                <a:solidFill>
                  <a:srgbClr val="FF3300"/>
                </a:solidFill>
                <a:latin typeface="Times New Roman" panose="02020603050405020304" pitchFamily="18" charset="0"/>
                <a:ea typeface="华文细黑" panose="02010600040101010101" pitchFamily="2" charset="-122"/>
              </a:rPr>
              <a:t>古代诗歌</a:t>
            </a:r>
          </a:p>
        </p:txBody>
      </p:sp>
      <p:sp>
        <p:nvSpPr>
          <p:cNvPr id="72709" name="Text Box 5"/>
          <p:cNvSpPr txBox="1"/>
          <p:nvPr/>
        </p:nvSpPr>
        <p:spPr>
          <a:xfrm>
            <a:off x="3575050" y="6019800"/>
            <a:ext cx="4283075" cy="95313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2800" b="1" dirty="0">
                <a:solidFill>
                  <a:srgbClr val="FF3300"/>
                </a:solidFill>
                <a:latin typeface="Times New Roman" panose="02020603050405020304" pitchFamily="18" charset="0"/>
                <a:ea typeface="华文细黑" panose="02010600040101010101" pitchFamily="2" charset="-122"/>
              </a:rPr>
              <a:t>现代诗歌</a:t>
            </a:r>
            <a:r>
              <a:rPr lang="zh-CN" altLang="en-US" sz="2800" b="1" dirty="0">
                <a:latin typeface="Times New Roman" panose="02020603050405020304" pitchFamily="18" charset="0"/>
                <a:ea typeface="华文细黑" panose="02010600040101010101" pitchFamily="2" charset="-122"/>
              </a:rPr>
              <a:t>（又称新诗、自由诗）</a:t>
            </a:r>
          </a:p>
        </p:txBody>
      </p:sp>
      <p:sp>
        <p:nvSpPr>
          <p:cNvPr id="72710" name="AutoShape 6"/>
          <p:cNvSpPr/>
          <p:nvPr/>
        </p:nvSpPr>
        <p:spPr>
          <a:xfrm>
            <a:off x="5448300" y="2320925"/>
            <a:ext cx="152400" cy="3200400"/>
          </a:xfrm>
          <a:prstGeom prst="leftBrace">
            <a:avLst>
              <a:gd name="adj1" fmla="val 175000"/>
              <a:gd name="adj2" fmla="val 50000"/>
            </a:avLst>
          </a:prstGeom>
          <a:noFill/>
          <a:ln w="3175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2711" name="Text Box 7"/>
          <p:cNvSpPr txBox="1"/>
          <p:nvPr/>
        </p:nvSpPr>
        <p:spPr>
          <a:xfrm>
            <a:off x="5664200" y="2125663"/>
            <a:ext cx="1997075" cy="95313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2800" b="1" dirty="0">
                <a:solidFill>
                  <a:srgbClr val="FF3300"/>
                </a:solidFill>
                <a:latin typeface="Times New Roman" panose="02020603050405020304" pitchFamily="18" charset="0"/>
                <a:ea typeface="华文细黑" panose="02010600040101010101" pitchFamily="2" charset="-122"/>
              </a:rPr>
              <a:t>古体诗</a:t>
            </a:r>
            <a:r>
              <a:rPr lang="zh-CN" altLang="en-US" sz="2800" b="1" dirty="0">
                <a:latin typeface="Times New Roman" panose="02020603050405020304" pitchFamily="18" charset="0"/>
                <a:ea typeface="华文细黑" panose="02010600040101010101" pitchFamily="2" charset="-122"/>
              </a:rPr>
              <a:t>（古风、古诗）</a:t>
            </a:r>
          </a:p>
        </p:txBody>
      </p:sp>
      <p:sp>
        <p:nvSpPr>
          <p:cNvPr id="72712" name="AutoShape 8"/>
          <p:cNvSpPr/>
          <p:nvPr/>
        </p:nvSpPr>
        <p:spPr>
          <a:xfrm>
            <a:off x="7608888" y="1646238"/>
            <a:ext cx="258762" cy="2362200"/>
          </a:xfrm>
          <a:prstGeom prst="leftBrace">
            <a:avLst>
              <a:gd name="adj1" fmla="val 76073"/>
              <a:gd name="adj2" fmla="val 50000"/>
            </a:avLst>
          </a:prstGeom>
          <a:noFill/>
          <a:ln w="3175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2713" name="Text Box 9"/>
          <p:cNvSpPr txBox="1"/>
          <p:nvPr/>
        </p:nvSpPr>
        <p:spPr>
          <a:xfrm>
            <a:off x="8040688" y="1371600"/>
            <a:ext cx="1920875" cy="304609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24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乐府</a:t>
            </a:r>
          </a:p>
          <a:p>
            <a:r>
              <a:rPr lang="zh-CN" altLang="en-US" sz="24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杂诗</a:t>
            </a:r>
          </a:p>
          <a:p>
            <a:r>
              <a:rPr lang="zh-CN" altLang="en-US" sz="24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二言</a:t>
            </a:r>
          </a:p>
          <a:p>
            <a:r>
              <a:rPr lang="zh-CN" altLang="en-US" sz="24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三言</a:t>
            </a:r>
          </a:p>
          <a:p>
            <a:r>
              <a:rPr lang="zh-CN" altLang="en-US" sz="24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四言</a:t>
            </a:r>
          </a:p>
          <a:p>
            <a:r>
              <a:rPr lang="zh-CN" altLang="en-US" sz="24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五言</a:t>
            </a:r>
          </a:p>
          <a:p>
            <a:r>
              <a:rPr lang="zh-CN" altLang="en-US" sz="24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骚体</a:t>
            </a:r>
          </a:p>
          <a:p>
            <a:r>
              <a:rPr lang="en-US" altLang="zh-CN" sz="2400" b="1" dirty="0">
                <a:latin typeface="华文细黑" panose="02010600040101010101" pitchFamily="2" charset="-122"/>
                <a:ea typeface="黑体" panose="02010609060101010101" pitchFamily="49" charset="-122"/>
              </a:rPr>
              <a:t>……</a:t>
            </a:r>
            <a:endParaRPr lang="en-US" altLang="zh-CN" sz="2400" b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72714" name="Text Box 10"/>
          <p:cNvSpPr txBox="1"/>
          <p:nvPr/>
        </p:nvSpPr>
        <p:spPr>
          <a:xfrm>
            <a:off x="5808663" y="4897438"/>
            <a:ext cx="2225675" cy="95313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2800" b="1" dirty="0">
                <a:solidFill>
                  <a:srgbClr val="FF3300"/>
                </a:solidFill>
                <a:latin typeface="Times New Roman" panose="02020603050405020304" pitchFamily="18" charset="0"/>
                <a:ea typeface="华文细黑" panose="02010600040101010101" pitchFamily="2" charset="-122"/>
              </a:rPr>
              <a:t>近体诗</a:t>
            </a:r>
            <a:r>
              <a:rPr lang="zh-CN" altLang="en-US" sz="2800" b="1" dirty="0">
                <a:latin typeface="Times New Roman" panose="02020603050405020304" pitchFamily="18" charset="0"/>
                <a:ea typeface="华文细黑" panose="02010600040101010101" pitchFamily="2" charset="-122"/>
              </a:rPr>
              <a:t>（今体诗）</a:t>
            </a:r>
          </a:p>
        </p:txBody>
      </p:sp>
      <p:sp>
        <p:nvSpPr>
          <p:cNvPr id="72715" name="AutoShape 11"/>
          <p:cNvSpPr/>
          <p:nvPr/>
        </p:nvSpPr>
        <p:spPr>
          <a:xfrm>
            <a:off x="7896225" y="4797425"/>
            <a:ext cx="314325" cy="1371600"/>
          </a:xfrm>
          <a:prstGeom prst="leftBrace">
            <a:avLst>
              <a:gd name="adj1" fmla="val 36363"/>
              <a:gd name="adj2" fmla="val 50000"/>
            </a:avLst>
          </a:prstGeom>
          <a:noFill/>
          <a:ln w="3175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2716" name="Text Box 12"/>
          <p:cNvSpPr txBox="1"/>
          <p:nvPr/>
        </p:nvSpPr>
        <p:spPr>
          <a:xfrm>
            <a:off x="8328025" y="4611688"/>
            <a:ext cx="1616075" cy="193802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2400" b="1" dirty="0">
                <a:solidFill>
                  <a:srgbClr val="FF33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律诗</a:t>
            </a:r>
          </a:p>
          <a:p>
            <a:endParaRPr lang="zh-CN" altLang="en-US" sz="2400" b="1" dirty="0">
              <a:solidFill>
                <a:srgbClr val="FF33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endParaRPr lang="zh-CN" altLang="en-US" sz="2400" b="1" dirty="0">
              <a:solidFill>
                <a:srgbClr val="FF33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endParaRPr lang="zh-CN" altLang="en-US" sz="2400" b="1" dirty="0">
              <a:solidFill>
                <a:srgbClr val="FF33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r>
              <a:rPr lang="zh-CN" altLang="en-US" sz="2400" b="1" dirty="0">
                <a:solidFill>
                  <a:srgbClr val="FF33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绝句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415290" y="414655"/>
            <a:ext cx="3450590" cy="82994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zh-CN" altLang="en-US" sz="4800" b="1" dirty="0">
                <a:solidFill>
                  <a:srgbClr val="7030A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文体知识</a:t>
            </a:r>
          </a:p>
        </p:txBody>
      </p:sp>
    </p:spTree>
  </p:cSld>
  <p:clrMapOvr>
    <a:masterClrMapping/>
  </p:clrMapOvr>
  <p:transition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27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27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27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27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27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27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27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27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27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27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27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27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27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27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727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27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727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727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727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727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727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727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706" grpId="0"/>
      <p:bldP spid="72707" grpId="0" bldLvl="0" animBg="1"/>
      <p:bldP spid="72708" grpId="0"/>
      <p:bldP spid="72709" grpId="0"/>
      <p:bldP spid="72710" grpId="0" bldLvl="0" animBg="1"/>
      <p:bldP spid="72711" grpId="0"/>
      <p:bldP spid="72712" grpId="0" bldLvl="0" animBg="1"/>
      <p:bldP spid="72713" grpId="0"/>
      <p:bldP spid="72714" grpId="0"/>
      <p:bldP spid="72715" grpId="0" bldLvl="0" animBg="1"/>
      <p:bldP spid="7271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rcRect t="15315" b="370"/>
          <a:stretch>
            <a:fillRect/>
          </a:stretch>
        </p:blipFill>
        <p:spPr>
          <a:xfrm>
            <a:off x="-28575" y="0"/>
            <a:ext cx="12280900" cy="7255510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462280" y="1013460"/>
            <a:ext cx="3450590" cy="82994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zh-CN" altLang="en-US" sz="4800" b="1" dirty="0">
                <a:solidFill>
                  <a:srgbClr val="7030A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文体知识</a:t>
            </a:r>
          </a:p>
        </p:txBody>
      </p:sp>
      <p:sp>
        <p:nvSpPr>
          <p:cNvPr id="330759" name="TextBox 8"/>
          <p:cNvSpPr txBox="1"/>
          <p:nvPr/>
        </p:nvSpPr>
        <p:spPr>
          <a:xfrm>
            <a:off x="909320" y="2365375"/>
            <a:ext cx="10372090" cy="4399915"/>
          </a:xfrm>
          <a:prstGeom prst="rect">
            <a:avLst/>
          </a:prstGeom>
          <a:noFill/>
          <a:ln w="9525">
            <a:noFill/>
          </a:ln>
        </p:spPr>
        <p:txBody>
          <a:bodyPr wrap="square" anchor="ctr">
            <a:spAutoFit/>
          </a:bodyPr>
          <a:lstStyle/>
          <a:p>
            <a:pPr fontAlgn="auto" latinLnBrk="1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US" sz="36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</a:t>
            </a:r>
            <a:r>
              <a:rPr sz="36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</a:t>
            </a:r>
            <a:r>
              <a:rPr lang="zh-CN" sz="40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本</a:t>
            </a:r>
            <a:r>
              <a:rPr sz="40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诗题中的“歌”表明这首诗的体裁是古诗中的</a:t>
            </a:r>
            <a:r>
              <a:rPr sz="4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歌行体</a:t>
            </a:r>
            <a:r>
              <a:rPr sz="40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（如杜甫《茅屋为秋风所破歌》）。 </a:t>
            </a:r>
          </a:p>
          <a:p>
            <a:pPr fontAlgn="auto" latinLnBrk="1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sz="40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汉魏以下的乐府诗，题名为“歌”和“行”的颇多，后遂有“歌行”一体。其</a:t>
            </a:r>
            <a:r>
              <a:rPr sz="4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音节、格律</a:t>
            </a:r>
            <a:r>
              <a:rPr sz="40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一般比较</a:t>
            </a:r>
            <a:r>
              <a:rPr sz="4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自由</a:t>
            </a:r>
            <a:r>
              <a:rPr sz="40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，</a:t>
            </a:r>
            <a:r>
              <a:rPr sz="4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形式</a:t>
            </a:r>
            <a:r>
              <a:rPr sz="40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采用五言、七言、杂言的古体，</a:t>
            </a:r>
            <a:r>
              <a:rPr sz="4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富于变化</a:t>
            </a:r>
            <a:r>
              <a:rPr lang="zh-CN" sz="40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。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idx="4294967295"/>
          </p:nvPr>
        </p:nvSpPr>
        <p:spPr>
          <a:xfrm>
            <a:off x="2152650" y="247015"/>
            <a:ext cx="7886700" cy="1325880"/>
          </a:xfrm>
        </p:spPr>
        <p:txBody>
          <a:bodyPr/>
          <a:lstStyle/>
          <a:p>
            <a:r>
              <a:rPr lang="zh-CN" altLang="en-US"/>
              <a:t>解题：从标题你能看出什么？</a:t>
            </a:r>
          </a:p>
        </p:txBody>
      </p:sp>
      <p:sp>
        <p:nvSpPr>
          <p:cNvPr id="324613" name="矩形 324612"/>
          <p:cNvSpPr/>
          <p:nvPr/>
        </p:nvSpPr>
        <p:spPr>
          <a:xfrm>
            <a:off x="1943100" y="1765935"/>
            <a:ext cx="8305800" cy="16097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lstStyle/>
          <a:p>
            <a:pPr algn="ctr"/>
            <a:r>
              <a:rPr lang="zh-CN" altLang="en-US" sz="7200" b="1">
                <a:ln w="12700" cap="flat" cmpd="sng">
                  <a:solidFill>
                    <a:srgbClr val="EAEAEA"/>
                  </a:solidFill>
                  <a:prstDash val="solid"/>
                  <a:headEnd type="none" w="med" len="med"/>
                  <a:tailEnd type="none" w="med" len="med"/>
                </a:ln>
                <a:gradFill rotWithShape="0">
                  <a:gsLst>
                    <a:gs pos="0">
                      <a:srgbClr val="A603AB">
                        <a:alpha val="100000"/>
                      </a:srgbClr>
                    </a:gs>
                    <a:gs pos="12000">
                      <a:srgbClr val="E81766">
                        <a:alpha val="100000"/>
                      </a:srgbClr>
                    </a:gs>
                    <a:gs pos="27000">
                      <a:srgbClr val="EE3F17">
                        <a:alpha val="100000"/>
                      </a:srgbClr>
                    </a:gs>
                    <a:gs pos="48000">
                      <a:srgbClr val="FFFF00">
                        <a:alpha val="100000"/>
                      </a:srgbClr>
                    </a:gs>
                    <a:gs pos="64999">
                      <a:srgbClr val="1A8D48">
                        <a:alpha val="100000"/>
                      </a:srgbClr>
                    </a:gs>
                    <a:gs pos="78999">
                      <a:srgbClr val="0819FB">
                        <a:alpha val="100000"/>
                      </a:srgbClr>
                    </a:gs>
                    <a:gs pos="100000">
                      <a:srgbClr val="A603AB">
                        <a:alpha val="100000"/>
                      </a:srgbClr>
                    </a:gs>
                  </a:gsLst>
                  <a:lin ang="0" scaled="1"/>
                  <a:tileRect/>
                </a:gradFill>
                <a:effectLst>
                  <a:outerShdw dist="35921" dir="2699999" sy="50000" kx="2115830" algn="bl" rotWithShape="0">
                    <a:srgbClr val="C0C0C0"/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白雪歌送武判官归京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2406650" y="4117340"/>
            <a:ext cx="7378065" cy="22453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>
              <a:spcBef>
                <a:spcPct val="50000"/>
              </a:spcBef>
              <a:buNone/>
            </a:pPr>
            <a:r>
              <a:rPr lang="zh-CN" altLang="en-US" sz="3200" b="1" dirty="0">
                <a:solidFill>
                  <a:srgbClr val="0000FF"/>
                </a:solidFill>
                <a:sym typeface="+mn-ea"/>
              </a:rPr>
              <a:t>“白雪歌”：咏雪诗</a:t>
            </a:r>
          </a:p>
          <a:p>
            <a:pPr algn="ctr">
              <a:spcBef>
                <a:spcPct val="50000"/>
              </a:spcBef>
              <a:buNone/>
            </a:pPr>
            <a:r>
              <a:rPr lang="zh-CN" altLang="en-US" sz="3200" b="1" dirty="0">
                <a:solidFill>
                  <a:srgbClr val="0000FF"/>
                </a:solidFill>
                <a:sym typeface="+mn-ea"/>
              </a:rPr>
              <a:t>“送武判官归京”：送别诗</a:t>
            </a:r>
          </a:p>
          <a:p>
            <a:pPr algn="ctr">
              <a:spcBef>
                <a:spcPct val="50000"/>
              </a:spcBef>
              <a:buNone/>
            </a:pPr>
            <a:r>
              <a:rPr lang="zh-CN" altLang="en-US" sz="4000" b="1" dirty="0">
                <a:solidFill>
                  <a:srgbClr val="FF0066"/>
                </a:solidFill>
                <a:sym typeface="+mn-ea"/>
              </a:rPr>
              <a:t>雪中送别诗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46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246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4613" grpId="0"/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7305" y="-38100"/>
            <a:ext cx="12273280" cy="6899275"/>
          </a:xfrm>
          <a:prstGeom prst="rect">
            <a:avLst/>
          </a:prstGeom>
        </p:spPr>
      </p:pic>
      <p:sp>
        <p:nvSpPr>
          <p:cNvPr id="12290" name="Text Box 2"/>
          <p:cNvSpPr txBox="1"/>
          <p:nvPr/>
        </p:nvSpPr>
        <p:spPr>
          <a:xfrm>
            <a:off x="3643630" y="179388"/>
            <a:ext cx="6781800" cy="66814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eaLnBrk="1" hangingPunct="1">
              <a:lnSpc>
                <a:spcPct val="170000"/>
              </a:lnSpc>
              <a:spcBef>
                <a:spcPct val="50000"/>
              </a:spcBef>
            </a:pP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北风卷地</a:t>
            </a:r>
            <a:r>
              <a:rPr lang="zh-CN" altLang="en-US" sz="2800" b="1" dirty="0">
                <a:solidFill>
                  <a:srgbClr val="EB13C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白草</a:t>
            </a: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折，胡天</a:t>
            </a:r>
            <a:r>
              <a:rPr lang="zh-CN" altLang="en-US" sz="2800" b="1" dirty="0">
                <a:solidFill>
                  <a:srgbClr val="EB13C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八月</a:t>
            </a: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即飞雪。</a:t>
            </a:r>
            <a:b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</a:b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忽如一夜春风来，千树万树梨花开。</a:t>
            </a:r>
            <a:b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</a:b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散入珠帘湿罗幕，狐裘不暖锦衾薄。</a:t>
            </a:r>
            <a:b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</a:b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将军角弓不得控，都护铁衣冷难着。</a:t>
            </a:r>
            <a:b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</a:br>
            <a:r>
              <a:rPr lang="zh-CN" altLang="en-US" sz="2800" b="1" dirty="0">
                <a:solidFill>
                  <a:srgbClr val="EB13C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瀚海阑干</a:t>
            </a: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百丈冰，愁云惨淡万里凝。</a:t>
            </a:r>
            <a:b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</a:br>
            <a:r>
              <a:rPr lang="zh-CN" altLang="en-US" sz="2800" b="1" dirty="0">
                <a:solidFill>
                  <a:srgbClr val="EB13C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中军</a:t>
            </a: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置酒</a:t>
            </a:r>
            <a:r>
              <a:rPr lang="zh-CN" altLang="en-US" sz="2800" b="1" dirty="0">
                <a:solidFill>
                  <a:srgbClr val="EB13C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饮</a:t>
            </a: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归客，胡琴琵琶与羌笛。</a:t>
            </a:r>
            <a:b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</a:b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纷纷暮雪下</a:t>
            </a:r>
            <a:r>
              <a:rPr lang="zh-CN" altLang="en-US" sz="2800" b="1" dirty="0">
                <a:solidFill>
                  <a:srgbClr val="EB13C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辕门</a:t>
            </a: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，风</a:t>
            </a:r>
            <a:r>
              <a:rPr lang="zh-CN" altLang="en-US" sz="2800" b="1" dirty="0">
                <a:solidFill>
                  <a:srgbClr val="EB13C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掣</a:t>
            </a: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红旗冻不翻。</a:t>
            </a:r>
            <a:b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</a:b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轮台东门送君去，去时雪满天山路。</a:t>
            </a:r>
            <a:b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</a:b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山回路转不见君，雪上空留马行处。</a:t>
            </a:r>
            <a:r>
              <a:rPr lang="zh-CN" altLang="en-US" sz="2800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</a:p>
        </p:txBody>
      </p:sp>
      <p:grpSp>
        <p:nvGrpSpPr>
          <p:cNvPr id="2" name="Group 3"/>
          <p:cNvGrpSpPr/>
          <p:nvPr/>
        </p:nvGrpSpPr>
        <p:grpSpPr>
          <a:xfrm>
            <a:off x="3753485" y="615315"/>
            <a:ext cx="5411788" cy="5091113"/>
            <a:chOff x="967" y="230"/>
            <a:chExt cx="3409" cy="3207"/>
          </a:xfrm>
        </p:grpSpPr>
        <p:sp>
          <p:nvSpPr>
            <p:cNvPr id="12306" name="Text Box 4"/>
            <p:cNvSpPr txBox="1"/>
            <p:nvPr/>
          </p:nvSpPr>
          <p:spPr>
            <a:xfrm>
              <a:off x="3464" y="2496"/>
              <a:ext cx="240" cy="44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lvl="0" eaLnBrk="1" hangingPunct="1">
                <a:spcBef>
                  <a:spcPct val="50000"/>
                </a:spcBef>
              </a:pPr>
              <a:r>
                <a:rPr lang="en-US" altLang="zh-CN" sz="4000" dirty="0">
                  <a:solidFill>
                    <a:srgbClr val="FF3300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</a:rPr>
                <a:t>•</a:t>
              </a:r>
              <a:endParaRPr lang="en-US" altLang="zh-CN" sz="4000" dirty="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2307" name="Text Box 5"/>
            <p:cNvSpPr txBox="1"/>
            <p:nvPr/>
          </p:nvSpPr>
          <p:spPr>
            <a:xfrm>
              <a:off x="3000" y="2992"/>
              <a:ext cx="240" cy="44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lvl="0" eaLnBrk="1" hangingPunct="1">
                <a:spcBef>
                  <a:spcPct val="50000"/>
                </a:spcBef>
              </a:pPr>
              <a:r>
                <a:rPr lang="en-US" altLang="zh-CN" sz="4000" dirty="0">
                  <a:solidFill>
                    <a:srgbClr val="FF3300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</a:rPr>
                <a:t>•</a:t>
              </a:r>
              <a:endParaRPr lang="en-US" altLang="zh-CN" sz="4000" dirty="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2308" name="Text Box 6"/>
            <p:cNvSpPr txBox="1"/>
            <p:nvPr/>
          </p:nvSpPr>
          <p:spPr>
            <a:xfrm>
              <a:off x="3896" y="2536"/>
              <a:ext cx="240" cy="44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lvl="0" eaLnBrk="1" hangingPunct="1">
                <a:spcBef>
                  <a:spcPct val="50000"/>
                </a:spcBef>
              </a:pPr>
              <a:r>
                <a:rPr lang="en-US" altLang="zh-CN" sz="4000" dirty="0">
                  <a:solidFill>
                    <a:srgbClr val="FF3300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</a:rPr>
                <a:t>•</a:t>
              </a:r>
              <a:endParaRPr lang="en-US" altLang="zh-CN" sz="4000" dirty="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2309" name="Text Box 7"/>
            <p:cNvSpPr txBox="1"/>
            <p:nvPr/>
          </p:nvSpPr>
          <p:spPr>
            <a:xfrm>
              <a:off x="3240" y="2496"/>
              <a:ext cx="240" cy="44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lvl="0" eaLnBrk="1" hangingPunct="1">
                <a:spcBef>
                  <a:spcPct val="50000"/>
                </a:spcBef>
              </a:pPr>
              <a:r>
                <a:rPr lang="en-US" altLang="zh-CN" sz="4000" dirty="0">
                  <a:solidFill>
                    <a:srgbClr val="FF3300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</a:rPr>
                <a:t>•</a:t>
              </a:r>
              <a:endParaRPr lang="en-US" altLang="zh-CN" sz="4000" dirty="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2310" name="Text Box 8"/>
            <p:cNvSpPr txBox="1"/>
            <p:nvPr/>
          </p:nvSpPr>
          <p:spPr>
            <a:xfrm>
              <a:off x="4136" y="1605"/>
              <a:ext cx="240" cy="44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lvl="0" eaLnBrk="1" hangingPunct="1">
                <a:spcBef>
                  <a:spcPct val="50000"/>
                </a:spcBef>
              </a:pPr>
              <a:r>
                <a:rPr lang="en-US" altLang="zh-CN" sz="4000" dirty="0">
                  <a:solidFill>
                    <a:srgbClr val="FF3300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</a:rPr>
                <a:t>•</a:t>
              </a:r>
              <a:endParaRPr lang="en-US" altLang="zh-CN" sz="4000" dirty="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2311" name="Text Box 9"/>
            <p:cNvSpPr txBox="1"/>
            <p:nvPr/>
          </p:nvSpPr>
          <p:spPr>
            <a:xfrm>
              <a:off x="3873" y="1200"/>
              <a:ext cx="263" cy="44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lstStyle/>
            <a:p>
              <a:pPr lvl="0" eaLnBrk="1" hangingPunct="1">
                <a:spcBef>
                  <a:spcPct val="50000"/>
                </a:spcBef>
              </a:pPr>
              <a:r>
                <a:rPr lang="en-US" altLang="zh-CN" sz="4000" dirty="0">
                  <a:solidFill>
                    <a:srgbClr val="FF3300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</a:rPr>
                <a:t>•</a:t>
              </a:r>
              <a:endParaRPr lang="en-US" altLang="zh-CN" sz="4000" dirty="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2312" name="Text Box 10"/>
            <p:cNvSpPr txBox="1"/>
            <p:nvPr/>
          </p:nvSpPr>
          <p:spPr>
            <a:xfrm>
              <a:off x="2990" y="1200"/>
              <a:ext cx="562" cy="44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lstStyle/>
            <a:p>
              <a:pPr lvl="0" eaLnBrk="1" hangingPunct="1">
                <a:spcBef>
                  <a:spcPct val="50000"/>
                </a:spcBef>
              </a:pPr>
              <a:r>
                <a:rPr lang="en-US" altLang="zh-CN" sz="4000" dirty="0">
                  <a:solidFill>
                    <a:srgbClr val="FF3300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</a:rPr>
                <a:t>•</a:t>
              </a:r>
              <a:endParaRPr lang="en-US" altLang="zh-CN" sz="4000" dirty="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2313" name="Text Box 11"/>
            <p:cNvSpPr txBox="1"/>
            <p:nvPr/>
          </p:nvSpPr>
          <p:spPr>
            <a:xfrm>
              <a:off x="967" y="1200"/>
              <a:ext cx="257" cy="44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lstStyle/>
            <a:p>
              <a:pPr lvl="0" eaLnBrk="1" hangingPunct="1">
                <a:spcBef>
                  <a:spcPct val="50000"/>
                </a:spcBef>
              </a:pPr>
              <a:r>
                <a:rPr lang="en-US" altLang="zh-CN" sz="4000" dirty="0">
                  <a:solidFill>
                    <a:srgbClr val="FF3300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</a:rPr>
                <a:t>•</a:t>
              </a:r>
              <a:endParaRPr lang="en-US" altLang="zh-CN" sz="4000" dirty="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2314" name="Text Box 12"/>
            <p:cNvSpPr txBox="1"/>
            <p:nvPr/>
          </p:nvSpPr>
          <p:spPr>
            <a:xfrm>
              <a:off x="2345" y="230"/>
              <a:ext cx="240" cy="44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lvl="0" eaLnBrk="1" hangingPunct="1">
                <a:spcBef>
                  <a:spcPct val="50000"/>
                </a:spcBef>
              </a:pPr>
              <a:r>
                <a:rPr lang="en-US" altLang="zh-CN" sz="4000" dirty="0">
                  <a:solidFill>
                    <a:srgbClr val="FF3300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</a:rPr>
                <a:t>•</a:t>
              </a:r>
              <a:endParaRPr lang="en-US" altLang="zh-CN" sz="4000" dirty="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3" name="Group 13"/>
          <p:cNvGrpSpPr/>
          <p:nvPr/>
        </p:nvGrpSpPr>
        <p:grpSpPr>
          <a:xfrm>
            <a:off x="3566160" y="15240"/>
            <a:ext cx="6348413" cy="4893292"/>
            <a:chOff x="889" y="-39"/>
            <a:chExt cx="3999" cy="2967"/>
          </a:xfrm>
        </p:grpSpPr>
        <p:sp>
          <p:nvSpPr>
            <p:cNvPr id="12297" name="Text Box 14"/>
            <p:cNvSpPr txBox="1"/>
            <p:nvPr/>
          </p:nvSpPr>
          <p:spPr>
            <a:xfrm>
              <a:off x="2320" y="-39"/>
              <a:ext cx="480" cy="316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lvl="0" eaLnBrk="1" hangingPunct="1">
                <a:spcBef>
                  <a:spcPct val="50000"/>
                </a:spcBef>
              </a:pPr>
              <a:r>
                <a:rPr lang="en-US" altLang="zh-CN" sz="2800" b="1" dirty="0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zhé</a:t>
              </a:r>
              <a:r>
                <a:rPr lang="en-US" altLang="zh-CN" sz="2400" b="1" dirty="0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 </a:t>
              </a:r>
            </a:p>
          </p:txBody>
        </p:sp>
        <p:sp>
          <p:nvSpPr>
            <p:cNvPr id="12298" name="Text Box 15"/>
            <p:cNvSpPr txBox="1"/>
            <p:nvPr/>
          </p:nvSpPr>
          <p:spPr>
            <a:xfrm>
              <a:off x="889" y="839"/>
              <a:ext cx="432" cy="316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lvl="0" eaLnBrk="1" hangingPunct="1">
                <a:spcBef>
                  <a:spcPct val="50000"/>
                </a:spcBef>
              </a:pPr>
              <a:r>
                <a:rPr lang="en-US" altLang="zh-CN" sz="2800" dirty="0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sàn</a:t>
              </a:r>
              <a:r>
                <a:rPr lang="en-US" altLang="zh-CN" sz="2800" dirty="0">
                  <a:latin typeface="Times New Roman" panose="02020603050405020304" pitchFamily="18" charset="0"/>
                  <a:ea typeface="宋体" panose="02010600030101010101" pitchFamily="2" charset="-122"/>
                </a:rPr>
                <a:t> </a:t>
              </a:r>
            </a:p>
          </p:txBody>
        </p:sp>
        <p:sp>
          <p:nvSpPr>
            <p:cNvPr id="12299" name="Text Box 16"/>
            <p:cNvSpPr txBox="1"/>
            <p:nvPr/>
          </p:nvSpPr>
          <p:spPr>
            <a:xfrm>
              <a:off x="3856" y="847"/>
              <a:ext cx="432" cy="27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lvl="0" eaLnBrk="1" hangingPunct="1">
                <a:spcBef>
                  <a:spcPct val="50000"/>
                </a:spcBef>
              </a:pPr>
              <a:r>
                <a:rPr lang="en-US" altLang="zh-CN" sz="2400" b="1" dirty="0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qīn</a:t>
              </a:r>
              <a:r>
                <a:rPr lang="en-US" altLang="zh-CN" sz="2400" dirty="0">
                  <a:latin typeface="Times New Roman" panose="02020603050405020304" pitchFamily="18" charset="0"/>
                  <a:ea typeface="宋体" panose="02010600030101010101" pitchFamily="2" charset="-122"/>
                </a:rPr>
                <a:t> </a:t>
              </a:r>
            </a:p>
          </p:txBody>
        </p:sp>
        <p:sp>
          <p:nvSpPr>
            <p:cNvPr id="12300" name="Text Box 17"/>
            <p:cNvSpPr txBox="1"/>
            <p:nvPr/>
          </p:nvSpPr>
          <p:spPr>
            <a:xfrm>
              <a:off x="4360" y="1407"/>
              <a:ext cx="528" cy="27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lvl="0" eaLnBrk="1" hangingPunct="1">
                <a:spcBef>
                  <a:spcPct val="50000"/>
                </a:spcBef>
              </a:pPr>
              <a:r>
                <a:rPr lang="en-US" altLang="zh-CN" sz="2400" b="1" dirty="0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zhuó</a:t>
              </a:r>
              <a:r>
                <a:rPr lang="en-US" altLang="zh-CN" sz="2400" dirty="0">
                  <a:latin typeface="Times New Roman" panose="02020603050405020304" pitchFamily="18" charset="0"/>
                  <a:ea typeface="宋体" panose="02010600030101010101" pitchFamily="2" charset="-122"/>
                </a:rPr>
                <a:t> </a:t>
              </a:r>
            </a:p>
          </p:txBody>
        </p:sp>
        <p:sp>
          <p:nvSpPr>
            <p:cNvPr id="12301" name="Text Box 18"/>
            <p:cNvSpPr txBox="1"/>
            <p:nvPr/>
          </p:nvSpPr>
          <p:spPr>
            <a:xfrm>
              <a:off x="3217" y="2179"/>
              <a:ext cx="288" cy="27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lvl="0" eaLnBrk="1" hangingPunct="1">
                <a:spcBef>
                  <a:spcPct val="50000"/>
                </a:spcBef>
              </a:pPr>
              <a:r>
                <a:rPr lang="en-US" altLang="zh-CN" sz="2400" b="1" dirty="0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pí</a:t>
              </a:r>
              <a:r>
                <a:rPr lang="en-US" altLang="zh-CN" sz="2400" dirty="0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 </a:t>
              </a:r>
            </a:p>
          </p:txBody>
        </p:sp>
        <p:sp>
          <p:nvSpPr>
            <p:cNvPr id="12302" name="Text Box 19"/>
            <p:cNvSpPr txBox="1"/>
            <p:nvPr/>
          </p:nvSpPr>
          <p:spPr>
            <a:xfrm>
              <a:off x="3503" y="2177"/>
              <a:ext cx="384" cy="27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lvl="0" eaLnBrk="1" hangingPunct="1">
                <a:spcBef>
                  <a:spcPct val="50000"/>
                </a:spcBef>
              </a:pPr>
              <a:r>
                <a:rPr lang="en-US" altLang="zh-CN" sz="2400" b="1" dirty="0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pa</a:t>
              </a:r>
              <a:r>
                <a:rPr lang="en-US" altLang="zh-CN" sz="2400" dirty="0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 </a:t>
              </a:r>
            </a:p>
          </p:txBody>
        </p:sp>
        <p:sp>
          <p:nvSpPr>
            <p:cNvPr id="12303" name="Text Box 20"/>
            <p:cNvSpPr txBox="1"/>
            <p:nvPr/>
          </p:nvSpPr>
          <p:spPr>
            <a:xfrm>
              <a:off x="3921" y="2179"/>
              <a:ext cx="672" cy="27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lvl="0" eaLnBrk="1" hangingPunct="1">
                <a:spcBef>
                  <a:spcPct val="50000"/>
                </a:spcBef>
              </a:pPr>
              <a:r>
                <a:rPr lang="en-US" altLang="zh-CN" sz="2400" b="1" dirty="0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qiāng</a:t>
              </a:r>
              <a:r>
                <a:rPr lang="en-US" altLang="zh-CN" sz="2400" dirty="0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 </a:t>
              </a:r>
            </a:p>
          </p:txBody>
        </p:sp>
        <p:sp>
          <p:nvSpPr>
            <p:cNvPr id="12304" name="Text Box 21"/>
            <p:cNvSpPr txBox="1"/>
            <p:nvPr/>
          </p:nvSpPr>
          <p:spPr>
            <a:xfrm>
              <a:off x="2997" y="847"/>
              <a:ext cx="432" cy="27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lvl="0" eaLnBrk="1" hangingPunct="1">
                <a:spcBef>
                  <a:spcPct val="50000"/>
                </a:spcBef>
              </a:pPr>
              <a:r>
                <a:rPr lang="en-US" altLang="zh-CN" sz="2400" b="1" dirty="0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qiú</a:t>
              </a:r>
              <a:r>
                <a:rPr lang="en-US" altLang="zh-CN" sz="2400" dirty="0">
                  <a:latin typeface="Times New Roman" panose="02020603050405020304" pitchFamily="18" charset="0"/>
                  <a:ea typeface="宋体" panose="02010600030101010101" pitchFamily="2" charset="-122"/>
                </a:rPr>
                <a:t> </a:t>
              </a:r>
            </a:p>
          </p:txBody>
        </p:sp>
        <p:sp>
          <p:nvSpPr>
            <p:cNvPr id="12305" name="Text Box 22"/>
            <p:cNvSpPr txBox="1"/>
            <p:nvPr/>
          </p:nvSpPr>
          <p:spPr>
            <a:xfrm>
              <a:off x="3001" y="2649"/>
              <a:ext cx="480" cy="27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lvl="0" eaLnBrk="1" hangingPunct="1">
                <a:spcBef>
                  <a:spcPct val="50000"/>
                </a:spcBef>
              </a:pPr>
              <a:r>
                <a:rPr lang="en-US" altLang="zh-CN" sz="2400" b="1" dirty="0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chè</a:t>
              </a:r>
              <a:r>
                <a:rPr lang="en-US" altLang="zh-CN" sz="2400" dirty="0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 </a:t>
              </a:r>
            </a:p>
          </p:txBody>
        </p:sp>
      </p:grpSp>
      <p:sp>
        <p:nvSpPr>
          <p:cNvPr id="12293" name="Text Box 23"/>
          <p:cNvSpPr txBox="1"/>
          <p:nvPr/>
        </p:nvSpPr>
        <p:spPr>
          <a:xfrm>
            <a:off x="1990725" y="996315"/>
            <a:ext cx="859790" cy="6119813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lstStyle/>
          <a:p>
            <a:pPr lvl="0" eaLnBrk="1" hangingPunct="1">
              <a:spcBef>
                <a:spcPct val="50000"/>
              </a:spcBef>
            </a:pPr>
            <a:r>
              <a:rPr lang="zh-CN" altLang="en-US" sz="4400" dirty="0">
                <a:solidFill>
                  <a:srgbClr val="990000"/>
                </a:solidFill>
                <a:latin typeface="Comic Sans MS" panose="030F0702030302020204" pitchFamily="66" charset="0"/>
                <a:ea typeface="黑体" panose="02010609060101010101" pitchFamily="49" charset="-122"/>
              </a:rPr>
              <a:t>白雪歌送武判官归京</a:t>
            </a:r>
          </a:p>
        </p:txBody>
      </p:sp>
      <p:sp>
        <p:nvSpPr>
          <p:cNvPr id="12294" name="Text Box 24"/>
          <p:cNvSpPr txBox="1"/>
          <p:nvPr/>
        </p:nvSpPr>
        <p:spPr>
          <a:xfrm>
            <a:off x="2830830" y="5315903"/>
            <a:ext cx="736600" cy="1223962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lstStyle/>
          <a:p>
            <a:pPr lvl="0" eaLnBrk="1" hangingPunct="1">
              <a:spcBef>
                <a:spcPct val="50000"/>
              </a:spcBef>
            </a:pPr>
            <a:r>
              <a:rPr lang="zh-CN" altLang="en-US" sz="3600" b="1" dirty="0">
                <a:latin typeface="Comic Sans MS" panose="030F0702030302020204" pitchFamily="66" charset="0"/>
                <a:ea typeface="黑体" panose="02010609060101010101" pitchFamily="49" charset="-122"/>
              </a:rPr>
              <a:t>岑参</a:t>
            </a:r>
          </a:p>
        </p:txBody>
      </p:sp>
      <p:sp>
        <p:nvSpPr>
          <p:cNvPr id="4" name="Text Box 9"/>
          <p:cNvSpPr txBox="1"/>
          <p:nvPr/>
        </p:nvSpPr>
        <p:spPr>
          <a:xfrm>
            <a:off x="8784590" y="2135505"/>
            <a:ext cx="381000" cy="7067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 eaLnBrk="1" hangingPunct="1">
              <a:spcBef>
                <a:spcPct val="50000"/>
              </a:spcBef>
            </a:pPr>
            <a:r>
              <a:rPr lang="en-US" altLang="zh-CN" sz="4000" dirty="0">
                <a:solidFill>
                  <a:srgbClr val="FF33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•</a:t>
            </a:r>
            <a:endParaRPr lang="en-US" altLang="zh-CN" sz="4000" dirty="0">
              <a:solidFill>
                <a:srgbClr val="FF33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5" name="Text Box 16"/>
          <p:cNvSpPr txBox="1"/>
          <p:nvPr/>
        </p:nvSpPr>
        <p:spPr>
          <a:xfrm>
            <a:off x="8962390" y="1524000"/>
            <a:ext cx="78676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 algn="l">
              <a:spcBef>
                <a:spcPct val="50000"/>
              </a:spcBef>
            </a:pPr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bó </a:t>
            </a:r>
          </a:p>
        </p:txBody>
      </p:sp>
      <p:sp>
        <p:nvSpPr>
          <p:cNvPr id="9" name="Text Box 11"/>
          <p:cNvSpPr txBox="1"/>
          <p:nvPr/>
        </p:nvSpPr>
        <p:spPr>
          <a:xfrm>
            <a:off x="3758565" y="3608070"/>
            <a:ext cx="407988" cy="706438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 eaLnBrk="1" hangingPunct="1">
              <a:spcBef>
                <a:spcPct val="50000"/>
              </a:spcBef>
            </a:pPr>
            <a:r>
              <a:rPr lang="en-US" altLang="zh-CN" sz="4000" dirty="0">
                <a:solidFill>
                  <a:srgbClr val="FF33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•</a:t>
            </a:r>
            <a:endParaRPr lang="en-US" altLang="zh-CN" sz="4000" dirty="0">
              <a:solidFill>
                <a:srgbClr val="FF33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0" name="Text Box 16"/>
          <p:cNvSpPr txBox="1"/>
          <p:nvPr/>
        </p:nvSpPr>
        <p:spPr>
          <a:xfrm>
            <a:off x="3643630" y="3025775"/>
            <a:ext cx="78676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 algn="l">
              <a:spcBef>
                <a:spcPct val="50000"/>
              </a:spcBef>
            </a:pPr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hàn </a:t>
            </a:r>
          </a:p>
        </p:txBody>
      </p:sp>
      <p:sp>
        <p:nvSpPr>
          <p:cNvPr id="11" name="Text Box 11"/>
          <p:cNvSpPr txBox="1"/>
          <p:nvPr/>
        </p:nvSpPr>
        <p:spPr>
          <a:xfrm>
            <a:off x="5165725" y="4283710"/>
            <a:ext cx="407988" cy="706438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 eaLnBrk="1" hangingPunct="1">
              <a:spcBef>
                <a:spcPct val="50000"/>
              </a:spcBef>
            </a:pPr>
            <a:r>
              <a:rPr lang="en-US" altLang="zh-CN" sz="4000" dirty="0">
                <a:solidFill>
                  <a:srgbClr val="FF33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•</a:t>
            </a:r>
            <a:endParaRPr lang="en-US" altLang="zh-CN" sz="4000" dirty="0">
              <a:solidFill>
                <a:srgbClr val="FF33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2" name="Text Box 16"/>
          <p:cNvSpPr txBox="1"/>
          <p:nvPr/>
        </p:nvSpPr>
        <p:spPr>
          <a:xfrm>
            <a:off x="5050790" y="3701415"/>
            <a:ext cx="78676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 algn="l">
              <a:spcBef>
                <a:spcPct val="50000"/>
              </a:spcBef>
            </a:pPr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yìn </a:t>
            </a:r>
          </a:p>
        </p:txBody>
      </p:sp>
      <p:sp>
        <p:nvSpPr>
          <p:cNvPr id="13" name="Text Box 11"/>
          <p:cNvSpPr txBox="1"/>
          <p:nvPr/>
        </p:nvSpPr>
        <p:spPr>
          <a:xfrm>
            <a:off x="5521325" y="5035550"/>
            <a:ext cx="407988" cy="706438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 eaLnBrk="1" hangingPunct="1">
              <a:spcBef>
                <a:spcPct val="50000"/>
              </a:spcBef>
            </a:pPr>
            <a:r>
              <a:rPr lang="en-US" altLang="zh-CN" sz="4000" dirty="0">
                <a:solidFill>
                  <a:srgbClr val="FF33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•</a:t>
            </a:r>
            <a:endParaRPr lang="en-US" altLang="zh-CN" sz="4000" dirty="0">
              <a:solidFill>
                <a:srgbClr val="FF33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4" name="Text Box 16"/>
          <p:cNvSpPr txBox="1"/>
          <p:nvPr/>
        </p:nvSpPr>
        <p:spPr>
          <a:xfrm>
            <a:off x="5406390" y="4453255"/>
            <a:ext cx="101663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 algn="l">
              <a:spcBef>
                <a:spcPct val="50000"/>
              </a:spcBef>
            </a:pPr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yuán</a:t>
            </a:r>
          </a:p>
        </p:txBody>
      </p:sp>
      <p:sp>
        <p:nvSpPr>
          <p:cNvPr id="15" name="文本框 14"/>
          <p:cNvSpPr txBox="1"/>
          <p:nvPr/>
        </p:nvSpPr>
        <p:spPr>
          <a:xfrm>
            <a:off x="323215" y="105410"/>
            <a:ext cx="3450590" cy="82994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l"/>
            <a:r>
              <a:rPr lang="zh-CN" altLang="en-US" sz="4800" b="1" dirty="0">
                <a:solidFill>
                  <a:srgbClr val="7030A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朗读正音</a:t>
            </a:r>
          </a:p>
        </p:txBody>
      </p:sp>
      <p:sp>
        <p:nvSpPr>
          <p:cNvPr id="29705" name="AutoShape 9"/>
          <p:cNvSpPr/>
          <p:nvPr/>
        </p:nvSpPr>
        <p:spPr>
          <a:xfrm>
            <a:off x="10174605" y="2661285"/>
            <a:ext cx="1244600" cy="624840"/>
          </a:xfrm>
          <a:prstGeom prst="wedgeRoundRectCallout">
            <a:avLst>
              <a:gd name="adj1" fmla="val -115102"/>
              <a:gd name="adj2" fmla="val -24390"/>
              <a:gd name="adj3" fmla="val 16667"/>
            </a:avLst>
          </a:prstGeom>
          <a:solidFill>
            <a:schemeClr val="bg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pPr lvl="0" eaLnBrk="1" hangingPunct="1"/>
            <a:r>
              <a:rPr lang="zh-CN" altLang="en-US" sz="3600" b="1" dirty="0">
                <a:latin typeface="Arial" panose="020B0604020202020204" pitchFamily="34" charset="0"/>
                <a:ea typeface="宋体" panose="02010600030101010101" pitchFamily="2" charset="-122"/>
              </a:rPr>
              <a:t>互文</a:t>
            </a:r>
          </a:p>
        </p:txBody>
      </p:sp>
      <p:sp>
        <p:nvSpPr>
          <p:cNvPr id="16" name="文本框 15"/>
          <p:cNvSpPr txBox="1"/>
          <p:nvPr/>
        </p:nvSpPr>
        <p:spPr>
          <a:xfrm>
            <a:off x="307975" y="944880"/>
            <a:ext cx="1200150" cy="452310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zh-CN" altLang="en-US" sz="3600"/>
              <a:t>注意加点字的读音和标红字词的含义</a:t>
            </a:r>
          </a:p>
        </p:txBody>
      </p:sp>
    </p:spTree>
  </p:cSld>
  <p:clrMapOvr>
    <a:masterClrMapping/>
  </p:clrMapOvr>
  <p:transition>
    <p:zoom dir="in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Text Box 2"/>
          <p:cNvSpPr txBox="1"/>
          <p:nvPr/>
        </p:nvSpPr>
        <p:spPr>
          <a:xfrm>
            <a:off x="1238885" y="2286000"/>
            <a:ext cx="8441690" cy="19380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 eaLnBrk="1" hangingPunct="1">
              <a:spcBef>
                <a:spcPct val="50000"/>
              </a:spcBef>
            </a:pPr>
            <a:r>
              <a:rPr lang="zh-CN" altLang="en-US" sz="4000" b="1" dirty="0">
                <a:solidFill>
                  <a:srgbClr val="0000FF"/>
                </a:solidFill>
                <a:latin typeface="华文新魏" panose="02010800040101010101" pitchFamily="2" charset="-122"/>
                <a:ea typeface="隶书" panose="02010509060101010101" pitchFamily="49" charset="-122"/>
              </a:rPr>
              <a:t>诗题</a:t>
            </a:r>
            <a:r>
              <a:rPr lang="en-US" altLang="zh-CN" sz="4000" b="1" dirty="0">
                <a:solidFill>
                  <a:srgbClr val="0000FF"/>
                </a:solidFill>
                <a:latin typeface="华文新魏" panose="02010800040101010101" pitchFamily="2" charset="-122"/>
                <a:ea typeface="隶书" panose="02010509060101010101" pitchFamily="49" charset="-122"/>
              </a:rPr>
              <a:t>《</a:t>
            </a:r>
            <a:r>
              <a:rPr lang="zh-CN" altLang="en-US" sz="4000" b="1" dirty="0">
                <a:solidFill>
                  <a:srgbClr val="0000FF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白雪歌送武判官归京</a:t>
            </a:r>
            <a:r>
              <a:rPr lang="en-US" altLang="zh-CN" sz="4000" b="1" dirty="0">
                <a:solidFill>
                  <a:srgbClr val="0000FF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》</a:t>
            </a:r>
            <a:r>
              <a:rPr lang="zh-CN" altLang="en-US" sz="4000" b="1" dirty="0">
                <a:solidFill>
                  <a:srgbClr val="0000FF"/>
                </a:solidFill>
                <a:latin typeface="华文新魏" panose="02010800040101010101" pitchFamily="2" charset="-122"/>
                <a:ea typeface="隶书" panose="02010509060101010101" pitchFamily="49" charset="-122"/>
              </a:rPr>
              <a:t>包含了</a:t>
            </a:r>
            <a:r>
              <a:rPr lang="zh-CN" altLang="en-US" sz="4000" b="1" dirty="0">
                <a:solidFill>
                  <a:srgbClr val="FF3300"/>
                </a:solidFill>
                <a:latin typeface="华文新魏" panose="02010800040101010101" pitchFamily="2" charset="-122"/>
                <a:ea typeface="隶书" panose="02010509060101010101" pitchFamily="49" charset="-122"/>
              </a:rPr>
              <a:t>咏雪</a:t>
            </a:r>
            <a:r>
              <a:rPr lang="zh-CN" altLang="en-US" sz="4000" b="1" dirty="0">
                <a:solidFill>
                  <a:srgbClr val="0000FF"/>
                </a:solidFill>
                <a:latin typeface="华文新魏" panose="02010800040101010101" pitchFamily="2" charset="-122"/>
                <a:ea typeface="隶书" panose="02010509060101010101" pitchFamily="49" charset="-122"/>
              </a:rPr>
              <a:t>和</a:t>
            </a:r>
            <a:r>
              <a:rPr lang="zh-CN" altLang="en-US" sz="4000" b="1" dirty="0">
                <a:solidFill>
                  <a:srgbClr val="FF3300"/>
                </a:solidFill>
                <a:latin typeface="华文新魏" panose="02010800040101010101" pitchFamily="2" charset="-122"/>
                <a:ea typeface="隶书" panose="02010509060101010101" pitchFamily="49" charset="-122"/>
              </a:rPr>
              <a:t>送别</a:t>
            </a:r>
            <a:r>
              <a:rPr lang="zh-CN" altLang="en-US" sz="4000" b="1" dirty="0">
                <a:solidFill>
                  <a:srgbClr val="0000FF"/>
                </a:solidFill>
                <a:latin typeface="华文新魏" panose="02010800040101010101" pitchFamily="2" charset="-122"/>
                <a:ea typeface="隶书" panose="02010509060101010101" pitchFamily="49" charset="-122"/>
              </a:rPr>
              <a:t>，你能据此找出诗中对应的内容吗？</a:t>
            </a:r>
            <a:endParaRPr lang="zh-CN" altLang="en-US" sz="4000" b="1" dirty="0">
              <a:solidFill>
                <a:srgbClr val="0000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0483" name="WordArt 3"/>
          <p:cNvSpPr>
            <a:spLocks noTextEdit="1"/>
          </p:cNvSpPr>
          <p:nvPr/>
        </p:nvSpPr>
        <p:spPr>
          <a:xfrm>
            <a:off x="1774825" y="620713"/>
            <a:ext cx="4679950" cy="1296987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26227"/>
              </a:avLst>
            </a:prstTxWarp>
            <a:normAutofit/>
          </a:bodyPr>
          <a:lstStyle/>
          <a:p>
            <a:pPr algn="ctr" eaLnBrk="0" hangingPunct="0"/>
            <a:r>
              <a:rPr lang="zh-CN" altLang="en-US" sz="3600" b="1">
                <a:ln w="95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FF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想一想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1085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854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 Box 2"/>
          <p:cNvSpPr txBox="1"/>
          <p:nvPr/>
        </p:nvSpPr>
        <p:spPr>
          <a:xfrm>
            <a:off x="3157220" y="19368"/>
            <a:ext cx="6781800" cy="66814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eaLnBrk="1" hangingPunct="1">
              <a:lnSpc>
                <a:spcPct val="170000"/>
              </a:lnSpc>
              <a:spcBef>
                <a:spcPct val="50000"/>
              </a:spcBef>
            </a:pP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北风卷地白草折，胡天八月即飞雪。</a:t>
            </a:r>
            <a:b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</a:b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忽如一夜春风来，千树万树梨花开。</a:t>
            </a:r>
            <a:b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</a:b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散入珠帘湿罗幕，狐裘不暖锦衾薄。</a:t>
            </a:r>
            <a:b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</a:b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将军角弓不得控，都护铁衣冷难着。</a:t>
            </a:r>
            <a:b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</a:b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瀚海阑干百丈冰，愁云惨淡万里凝。</a:t>
            </a: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/>
            </a:r>
            <a:b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</a:b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中军置酒饮归客，胡琴琵琶与羌笛。</a:t>
            </a:r>
            <a:b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</a:b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纷纷暮雪下辕门，风掣红旗冻不翻。</a:t>
            </a:r>
            <a:b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</a:b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轮台东门送君去，去时雪满天山路。</a:t>
            </a:r>
            <a:b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</a:b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山回路转不见君，雪上空留马行处。</a:t>
            </a:r>
            <a:r>
              <a:rPr lang="zh-CN" altLang="en-US" sz="2800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</a:p>
        </p:txBody>
      </p:sp>
      <p:sp>
        <p:nvSpPr>
          <p:cNvPr id="114692" name="Rectangle 4"/>
          <p:cNvSpPr/>
          <p:nvPr/>
        </p:nvSpPr>
        <p:spPr>
          <a:xfrm>
            <a:off x="-26670" y="926465"/>
            <a:ext cx="3145155" cy="132207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zh-CN" altLang="en-US" sz="40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咏雪</a:t>
            </a:r>
          </a:p>
          <a:p>
            <a:pPr algn="ctr"/>
            <a:r>
              <a:rPr lang="en-US" altLang="zh-CN" sz="40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(</a:t>
            </a:r>
            <a:r>
              <a:rPr lang="zh-CN" altLang="en-US" sz="40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瀚海雪景图</a:t>
            </a:r>
            <a:r>
              <a:rPr lang="en-US" altLang="zh-CN" sz="40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)</a:t>
            </a:r>
          </a:p>
        </p:txBody>
      </p:sp>
      <p:sp>
        <p:nvSpPr>
          <p:cNvPr id="2" name="圆角矩形 1"/>
          <p:cNvSpPr/>
          <p:nvPr/>
        </p:nvSpPr>
        <p:spPr>
          <a:xfrm>
            <a:off x="3100070" y="170180"/>
            <a:ext cx="5793740" cy="3524250"/>
          </a:xfrm>
          <a:prstGeom prst="roundRect">
            <a:avLst/>
          </a:prstGeom>
          <a:noFill/>
          <a:ln w="41275" cmpd="sng">
            <a:solidFill>
              <a:srgbClr val="EB13CF"/>
            </a:solidFill>
            <a:prstDash val="solid"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圆角矩形 2"/>
          <p:cNvSpPr/>
          <p:nvPr/>
        </p:nvSpPr>
        <p:spPr>
          <a:xfrm>
            <a:off x="3117850" y="3812540"/>
            <a:ext cx="5775325" cy="2888615"/>
          </a:xfrm>
          <a:prstGeom prst="roundRect">
            <a:avLst/>
          </a:prstGeom>
          <a:noFill/>
          <a:ln w="41275" cmpd="sng">
            <a:solidFill>
              <a:srgbClr val="EB13CF"/>
            </a:solidFill>
            <a:prstDash val="solid"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9011285" y="4453255"/>
            <a:ext cx="3056255" cy="132207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square" rtlCol="0" anchor="t">
            <a:spAutoFit/>
          </a:bodyPr>
          <a:lstStyle/>
          <a:p>
            <a:pPr lvl="0" algn="ctr">
              <a:buClrTx/>
              <a:buSzTx/>
              <a:buFontTx/>
            </a:pPr>
            <a:r>
              <a:rPr lang="zh-CN" altLang="en-US" sz="40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  <a:sym typeface="+mn-ea"/>
              </a:rPr>
              <a:t>送别</a:t>
            </a:r>
          </a:p>
          <a:p>
            <a:pPr lvl="0" algn="ctr">
              <a:buClrTx/>
              <a:buSzTx/>
              <a:buFontTx/>
            </a:pPr>
            <a:r>
              <a:rPr lang="en-US" altLang="zh-CN" sz="40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  <a:sym typeface="+mn-ea"/>
              </a:rPr>
              <a:t>(</a:t>
            </a:r>
            <a:r>
              <a:rPr lang="zh-CN" altLang="en-US" sz="40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  <a:sym typeface="+mn-ea"/>
              </a:rPr>
              <a:t>风雪送客图</a:t>
            </a:r>
            <a:r>
              <a:rPr lang="en-US" altLang="zh-CN" sz="40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  <a:sym typeface="+mn-ea"/>
              </a:rPr>
              <a:t>)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6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146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46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4692" grpId="0" bldLvl="0" animBg="1"/>
      <p:bldP spid="2" grpId="0" animBg="1"/>
      <p:bldP spid="3" grpId="0" bldLvl="0" animBg="1"/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7" name="Text Box 3"/>
          <p:cNvSpPr txBox="1"/>
          <p:nvPr/>
        </p:nvSpPr>
        <p:spPr>
          <a:xfrm>
            <a:off x="8534400" y="2895600"/>
            <a:ext cx="1676400" cy="82994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eaLnBrk="1" hangingPunct="1">
              <a:spcBef>
                <a:spcPct val="50000"/>
              </a:spcBef>
            </a:pPr>
            <a:endParaRPr lang="zh-CN" altLang="zh-CN" sz="48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98309" name="Text Box 5"/>
          <p:cNvSpPr txBox="1"/>
          <p:nvPr/>
        </p:nvSpPr>
        <p:spPr>
          <a:xfrm>
            <a:off x="579755" y="264160"/>
            <a:ext cx="7086600" cy="1660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eaLnBrk="1" hangingPunct="1">
              <a:lnSpc>
                <a:spcPct val="60000"/>
              </a:lnSpc>
              <a:spcBef>
                <a:spcPct val="50000"/>
              </a:spcBef>
            </a:pPr>
            <a:r>
              <a:rPr lang="zh-CN" altLang="en-US" sz="6000" b="1" dirty="0">
                <a:latin typeface="Times New Roman" panose="02020603050405020304" pitchFamily="18" charset="0"/>
                <a:ea typeface="隶书" panose="02010509060101010101" pitchFamily="49" charset="-122"/>
              </a:rPr>
              <a:t>忽如一夜春风来，</a:t>
            </a:r>
          </a:p>
          <a:p>
            <a:pPr lvl="0" eaLnBrk="1" hangingPunct="1">
              <a:lnSpc>
                <a:spcPct val="60000"/>
              </a:lnSpc>
              <a:spcBef>
                <a:spcPct val="50000"/>
              </a:spcBef>
            </a:pPr>
            <a:r>
              <a:rPr lang="zh-CN" altLang="en-US" sz="6000" b="1" dirty="0">
                <a:latin typeface="Times New Roman" panose="02020603050405020304" pitchFamily="18" charset="0"/>
                <a:ea typeface="隶书" panose="02010509060101010101" pitchFamily="49" charset="-122"/>
              </a:rPr>
              <a:t>千树万树梨花开</a:t>
            </a:r>
            <a:r>
              <a:rPr lang="zh-CN" altLang="en-US" sz="4000" b="1" dirty="0">
                <a:latin typeface="Times New Roman" panose="02020603050405020304" pitchFamily="18" charset="0"/>
                <a:ea typeface="隶书" panose="02010509060101010101" pitchFamily="49" charset="-122"/>
              </a:rPr>
              <a:t>。</a:t>
            </a:r>
          </a:p>
        </p:txBody>
      </p:sp>
      <p:sp>
        <p:nvSpPr>
          <p:cNvPr id="98310" name="Text Box 6"/>
          <p:cNvSpPr txBox="1"/>
          <p:nvPr/>
        </p:nvSpPr>
        <p:spPr>
          <a:xfrm>
            <a:off x="673735" y="2273935"/>
            <a:ext cx="10534015" cy="353695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square">
            <a:spAutoFit/>
          </a:bodyPr>
          <a:lstStyle/>
          <a:p>
            <a:pPr lvl="0" eaLnBrk="1" hangingPunct="1">
              <a:lnSpc>
                <a:spcPct val="130000"/>
              </a:lnSpc>
              <a:spcBef>
                <a:spcPct val="50000"/>
              </a:spcBef>
            </a:pPr>
            <a:r>
              <a:rPr lang="zh-CN" altLang="en-US" sz="3200" b="1" dirty="0">
                <a:latin typeface="仿宋" panose="02010609060101010101" charset="-122"/>
                <a:ea typeface="仿宋" panose="02010609060101010101" charset="-122"/>
              </a:rPr>
              <a:t>好像是一夜之间春风突然吹来，千树万树的梨花同时盛开。</a:t>
            </a:r>
          </a:p>
          <a:p>
            <a:pPr lvl="0" eaLnBrk="1" hangingPunct="1">
              <a:lnSpc>
                <a:spcPct val="130000"/>
              </a:lnSpc>
              <a:spcBef>
                <a:spcPct val="50000"/>
              </a:spcBef>
            </a:pPr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诗人</a:t>
            </a: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想像奇特，</a:t>
            </a: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ea"/>
                <a:sym typeface="+mn-ea"/>
              </a:rPr>
              <a:t>以</a:t>
            </a:r>
            <a:r>
              <a:rPr lang="zh-CN" altLang="en-US" sz="3200" b="1" dirty="0">
                <a:solidFill>
                  <a:srgbClr val="FF0066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ea"/>
                <a:sym typeface="+mn-ea"/>
              </a:rPr>
              <a:t>梨花喻雪</a:t>
            </a: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ea"/>
                <a:sym typeface="+mn-ea"/>
              </a:rPr>
              <a:t>，以</a:t>
            </a:r>
            <a:r>
              <a:rPr lang="zh-CN" altLang="en-US" sz="3200" b="1" dirty="0">
                <a:solidFill>
                  <a:srgbClr val="FF0066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ea"/>
                <a:sym typeface="+mn-ea"/>
              </a:rPr>
              <a:t>春暖显奇寒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ea"/>
                <a:sym typeface="+mn-ea"/>
              </a:rPr>
              <a:t>，</a:t>
            </a:r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写出了</a:t>
            </a: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雪的洁白晶莹，</a:t>
            </a:r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其飞舞的姿态如被春风摇曳的嫩枝，亦</a:t>
            </a: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富有动态感</a:t>
            </a:r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，</a:t>
            </a:r>
            <a:r>
              <a:rPr lang="zh-CN" altLang="en-US" sz="3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比喻新颖传神，既表现了</a:t>
            </a:r>
            <a:r>
              <a:rPr lang="zh-CN" altLang="en-US" sz="3200" b="1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边塞特有的奇异壮丽风光</a:t>
            </a:r>
            <a:r>
              <a:rPr lang="zh-CN" altLang="en-US" sz="3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，又写出了诗人的</a:t>
            </a:r>
            <a:r>
              <a:rPr lang="zh-CN" altLang="en-US" sz="3200" b="1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惊喜之情</a:t>
            </a:r>
            <a:r>
              <a:rPr lang="zh-CN" altLang="en-US" sz="3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。</a:t>
            </a:r>
          </a:p>
        </p:txBody>
      </p:sp>
      <p:sp>
        <p:nvSpPr>
          <p:cNvPr id="98311" name="AutoShape 7"/>
          <p:cNvSpPr/>
          <p:nvPr/>
        </p:nvSpPr>
        <p:spPr>
          <a:xfrm>
            <a:off x="7902575" y="328295"/>
            <a:ext cx="3729355" cy="1532255"/>
          </a:xfrm>
          <a:prstGeom prst="cloudCallout">
            <a:avLst>
              <a:gd name="adj1" fmla="val -93518"/>
              <a:gd name="adj2" fmla="val -1451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pPr lvl="0" algn="ctr" eaLnBrk="1" hangingPunct="1"/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千古传诵的咏雪佳句</a:t>
            </a:r>
            <a:b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</a:br>
            <a:endParaRPr lang="zh-CN" altLang="en-US" sz="3200" b="1" dirty="0">
              <a:solidFill>
                <a:srgbClr val="FF0000"/>
              </a:solidFill>
              <a:latin typeface="Times New Roman" panose="02020603050405020304" pitchFamily="18" charset="0"/>
              <a:ea typeface="隶书" panose="020105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83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83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" dur="500"/>
                                        <p:tgtEl>
                                          <p:spTgt spid="983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983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83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83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8307" grpId="0"/>
      <p:bldP spid="98309" grpId="0"/>
      <p:bldP spid="98310" grpId="0" bldLvl="0" animBg="1"/>
      <p:bldP spid="98311" grpId="0" bldLvl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4" name="Text Box 4"/>
          <p:cNvSpPr txBox="1"/>
          <p:nvPr/>
        </p:nvSpPr>
        <p:spPr>
          <a:xfrm>
            <a:off x="2667000" y="381000"/>
            <a:ext cx="7315200" cy="18351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  <a:scene3d>
              <a:camera prst="orthographicFront"/>
              <a:lightRig rig="threePt" dir="t"/>
            </a:scene3d>
          </a:bodyPr>
          <a:lstStyle/>
          <a:p>
            <a:pPr algn="ctr">
              <a:lnSpc>
                <a:spcPct val="80000"/>
              </a:lnSpc>
              <a:spcBef>
                <a:spcPct val="50000"/>
              </a:spcBef>
            </a:pPr>
            <a:r>
              <a:rPr lang="zh-CN" altLang="en-US" sz="5400" b="1" dirty="0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隶书" panose="02010509060101010101" pitchFamily="49" charset="-122"/>
              </a:rPr>
              <a:t>将军角弓不得控，</a:t>
            </a:r>
          </a:p>
          <a:p>
            <a:pPr algn="ctr">
              <a:lnSpc>
                <a:spcPct val="80000"/>
              </a:lnSpc>
              <a:spcBef>
                <a:spcPct val="50000"/>
              </a:spcBef>
            </a:pPr>
            <a:r>
              <a:rPr lang="zh-CN" altLang="en-US" sz="5400" b="1" dirty="0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隶书" panose="02010509060101010101" pitchFamily="49" charset="-122"/>
              </a:rPr>
              <a:t>都护铁衣冷难着。</a:t>
            </a:r>
          </a:p>
        </p:txBody>
      </p:sp>
      <p:sp>
        <p:nvSpPr>
          <p:cNvPr id="40965" name="Text Box 5"/>
          <p:cNvSpPr txBox="1"/>
          <p:nvPr/>
        </p:nvSpPr>
        <p:spPr>
          <a:xfrm>
            <a:off x="648335" y="2571750"/>
            <a:ext cx="10238740" cy="3615690"/>
          </a:xfrm>
          <a:prstGeom prst="rect">
            <a:avLst/>
          </a:prstGeom>
          <a:noFill/>
          <a:ln w="9525"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CCFF99"/>
                </a:solidFill>
              </a14:hiddenFill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spcBef>
                <a:spcPct val="50000"/>
              </a:spcBef>
            </a:pPr>
            <a:r>
              <a:rPr lang="en-US" altLang="zh-CN" sz="3600" b="1" dirty="0">
                <a:solidFill>
                  <a:srgbClr val="69FFFF"/>
                </a:solidFill>
                <a:latin typeface="Arial" panose="020B0604020202020204" pitchFamily="34" charset="0"/>
              </a:rPr>
              <a:t>       </a:t>
            </a:r>
            <a:r>
              <a:rPr lang="en-US" altLang="zh-CN" sz="3600" b="1" dirty="0">
                <a:solidFill>
                  <a:srgbClr val="0066FF"/>
                </a:solidFill>
                <a:latin typeface="Times New Roman" panose="02020603050405020304" pitchFamily="18" charset="0"/>
              </a:rPr>
              <a:t>“</a:t>
            </a:r>
            <a:r>
              <a:rPr lang="zh-CN" altLang="en-US" sz="3200" b="1" dirty="0">
                <a:solidFill>
                  <a:srgbClr val="0066FF"/>
                </a:solidFill>
                <a:latin typeface="Tahoma" panose="020B0604030504040204" pitchFamily="34" charset="0"/>
              </a:rPr>
              <a:t>角弓不得控</a:t>
            </a:r>
            <a:r>
              <a:rPr lang="zh-CN" altLang="en-US" sz="3600" b="1" dirty="0">
                <a:solidFill>
                  <a:srgbClr val="0066FF"/>
                </a:solidFill>
                <a:latin typeface="Times New Roman" panose="02020603050405020304" pitchFamily="18" charset="0"/>
              </a:rPr>
              <a:t>”</a:t>
            </a:r>
            <a:r>
              <a:rPr lang="zh-CN" altLang="en-US" sz="3600" b="1" dirty="0">
                <a:latin typeface="Arial" panose="020B0604020202020204" pitchFamily="34" charset="0"/>
              </a:rPr>
              <a:t>和</a:t>
            </a:r>
            <a:r>
              <a:rPr lang="zh-CN" altLang="en-US" sz="3600" b="1" dirty="0">
                <a:solidFill>
                  <a:srgbClr val="0066FF"/>
                </a:solidFill>
                <a:latin typeface="Times New Roman" panose="02020603050405020304" pitchFamily="18" charset="0"/>
              </a:rPr>
              <a:t>“</a:t>
            </a:r>
            <a:r>
              <a:rPr lang="zh-CN" altLang="en-US" sz="3200" b="1" dirty="0">
                <a:solidFill>
                  <a:srgbClr val="0066FF"/>
                </a:solidFill>
                <a:latin typeface="Tahoma" panose="020B0604030504040204" pitchFamily="34" charset="0"/>
              </a:rPr>
              <a:t>铁衣冷难着</a:t>
            </a:r>
            <a:r>
              <a:rPr lang="zh-CN" altLang="en-US" sz="3600" b="1" dirty="0">
                <a:latin typeface="Times New Roman" panose="02020603050405020304" pitchFamily="18" charset="0"/>
              </a:rPr>
              <a:t>”</a:t>
            </a:r>
            <a:r>
              <a:rPr lang="zh-CN" altLang="en-US" sz="3600" b="1" dirty="0">
                <a:latin typeface="Arial" panose="020B0604020202020204" pitchFamily="34" charset="0"/>
              </a:rPr>
              <a:t>，生动地表现了胡天的</a:t>
            </a:r>
            <a:r>
              <a:rPr lang="zh-CN" altLang="en-US" sz="3600" b="1" dirty="0">
                <a:solidFill>
                  <a:srgbClr val="0066FF"/>
                </a:solidFill>
                <a:latin typeface="Arial" panose="020B0604020202020204" pitchFamily="34" charset="0"/>
              </a:rPr>
              <a:t>奇寒</a:t>
            </a:r>
            <a:r>
              <a:rPr lang="zh-CN" altLang="en-US" sz="3600" b="1" dirty="0">
                <a:latin typeface="Arial" panose="020B0604020202020204" pitchFamily="34" charset="0"/>
              </a:rPr>
              <a:t>叫人难以忍受，</a:t>
            </a:r>
            <a:r>
              <a:rPr lang="zh-CN" altLang="en-US" sz="3600" b="1" dirty="0">
                <a:latin typeface="Times New Roman" panose="02020603050405020304" pitchFamily="18" charset="0"/>
              </a:rPr>
              <a:t>“</a:t>
            </a:r>
            <a:r>
              <a:rPr lang="zh-CN" altLang="en-US" sz="3600" b="1" dirty="0">
                <a:latin typeface="Arial" panose="020B0604020202020204" pitchFamily="34" charset="0"/>
              </a:rPr>
              <a:t>将军</a:t>
            </a:r>
            <a:r>
              <a:rPr lang="zh-CN" altLang="en-US" sz="3600" b="1" dirty="0">
                <a:latin typeface="Times New Roman" panose="02020603050405020304" pitchFamily="18" charset="0"/>
              </a:rPr>
              <a:t>”</a:t>
            </a:r>
            <a:r>
              <a:rPr lang="zh-CN" altLang="en-US" sz="3600" b="1" dirty="0">
                <a:latin typeface="Arial" panose="020B0604020202020204" pitchFamily="34" charset="0"/>
              </a:rPr>
              <a:t>与</a:t>
            </a:r>
            <a:r>
              <a:rPr lang="zh-CN" altLang="en-US" sz="3600" b="1" dirty="0">
                <a:latin typeface="Times New Roman" panose="02020603050405020304" pitchFamily="18" charset="0"/>
              </a:rPr>
              <a:t>“</a:t>
            </a:r>
            <a:r>
              <a:rPr lang="zh-CN" altLang="en-US" sz="3600" b="1" dirty="0">
                <a:latin typeface="Arial" panose="020B0604020202020204" pitchFamily="34" charset="0"/>
              </a:rPr>
              <a:t>都护</a:t>
            </a:r>
            <a:r>
              <a:rPr lang="zh-CN" altLang="en-US" sz="3600" b="1" dirty="0">
                <a:latin typeface="Times New Roman" panose="02020603050405020304" pitchFamily="18" charset="0"/>
              </a:rPr>
              <a:t>”</a:t>
            </a:r>
            <a:r>
              <a:rPr lang="zh-CN" altLang="en-US" sz="3600" b="1" dirty="0">
                <a:latin typeface="Arial" panose="020B0604020202020204" pitchFamily="34" charset="0"/>
              </a:rPr>
              <a:t>尚且如此，一般士兵就可想而知了。</a:t>
            </a:r>
          </a:p>
          <a:p>
            <a:pPr>
              <a:lnSpc>
                <a:spcPct val="120000"/>
              </a:lnSpc>
              <a:spcBef>
                <a:spcPct val="50000"/>
              </a:spcBef>
            </a:pPr>
            <a:r>
              <a:rPr lang="zh-CN" altLang="en-US" sz="3600" b="1" dirty="0">
                <a:latin typeface="Arial" panose="020B0604020202020204" pitchFamily="34" charset="0"/>
              </a:rPr>
              <a:t> </a:t>
            </a:r>
            <a:r>
              <a:rPr lang="zh-CN" altLang="en-US" sz="3200" b="1" dirty="0">
                <a:latin typeface="Arial" panose="020B0604020202020204" pitchFamily="34" charset="0"/>
              </a:rPr>
              <a:t>这两句与前两句既</a:t>
            </a:r>
            <a:r>
              <a:rPr lang="zh-CN" altLang="en-US" sz="3200" b="1" dirty="0">
                <a:solidFill>
                  <a:srgbClr val="0066FF"/>
                </a:solidFill>
                <a:latin typeface="Arial" panose="020B0604020202020204" pitchFamily="34" charset="0"/>
              </a:rPr>
              <a:t>正面表现</a:t>
            </a:r>
            <a:r>
              <a:rPr lang="en-US" altLang="zh-CN" sz="3200" b="1" dirty="0">
                <a:solidFill>
                  <a:srgbClr val="0066FF"/>
                </a:solidFill>
                <a:latin typeface="Arial" panose="020B0604020202020204" pitchFamily="34" charset="0"/>
              </a:rPr>
              <a:t>__________</a:t>
            </a:r>
            <a:r>
              <a:rPr lang="zh-CN" altLang="en-US" sz="3200" b="1" dirty="0">
                <a:latin typeface="Arial" panose="020B0604020202020204" pitchFamily="34" charset="0"/>
              </a:rPr>
              <a:t>，又</a:t>
            </a:r>
            <a:r>
              <a:rPr lang="zh-CN" altLang="en-US" sz="3200" b="1" u="sng" dirty="0">
                <a:latin typeface="Arial" panose="020B0604020202020204" pitchFamily="34" charset="0"/>
              </a:rPr>
              <a:t>从</a:t>
            </a:r>
            <a:r>
              <a:rPr lang="zh-CN" altLang="en-US" sz="3200" b="1" u="sng" dirty="0">
                <a:solidFill>
                  <a:srgbClr val="0066FF"/>
                </a:solidFill>
                <a:latin typeface="Arial" panose="020B0604020202020204" pitchFamily="34" charset="0"/>
              </a:rPr>
              <a:t>侧面烘托出了</a:t>
            </a:r>
            <a:r>
              <a:rPr lang="en-US" altLang="zh-CN" sz="3200" b="1" u="sng" dirty="0">
                <a:solidFill>
                  <a:srgbClr val="0066FF"/>
                </a:solidFill>
                <a:latin typeface="Arial" panose="020B0604020202020204" pitchFamily="34" charset="0"/>
              </a:rPr>
              <a:t>_________________</a:t>
            </a:r>
            <a:r>
              <a:rPr lang="zh-CN" altLang="en-US" sz="3200" b="1" dirty="0">
                <a:latin typeface="Arial" panose="020B0604020202020204" pitchFamily="34" charset="0"/>
              </a:rPr>
              <a:t>。</a:t>
            </a:r>
          </a:p>
        </p:txBody>
      </p:sp>
      <p:sp>
        <p:nvSpPr>
          <p:cNvPr id="80902" name="Rectangle 6"/>
          <p:cNvSpPr/>
          <p:nvPr/>
        </p:nvSpPr>
        <p:spPr>
          <a:xfrm>
            <a:off x="5798185" y="4533265"/>
            <a:ext cx="2362200" cy="95313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2800" b="1" u="sng" dirty="0">
                <a:solidFill>
                  <a:srgbClr val="FF3300"/>
                </a:solidFill>
                <a:latin typeface="Arial" panose="020B0604020202020204" pitchFamily="34" charset="0"/>
              </a:rPr>
              <a:t>边地军营中将士的苦寒生活</a:t>
            </a:r>
          </a:p>
        </p:txBody>
      </p:sp>
      <p:sp>
        <p:nvSpPr>
          <p:cNvPr id="80903" name="Rectangle 7"/>
          <p:cNvSpPr/>
          <p:nvPr/>
        </p:nvSpPr>
        <p:spPr>
          <a:xfrm>
            <a:off x="2541905" y="5442585"/>
            <a:ext cx="2468880" cy="64516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zh-CN" altLang="en-US" sz="3600" b="1" u="sng" dirty="0">
                <a:solidFill>
                  <a:srgbClr val="FF3300"/>
                </a:solidFill>
                <a:latin typeface="Arial" panose="020B0604020202020204" pitchFamily="34" charset="0"/>
              </a:rPr>
              <a:t>大雪的寒威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409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409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projcto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409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409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projcto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09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09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500"/>
                                        <p:tgtEl>
                                          <p:spTgt spid="809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4" grpId="0"/>
      <p:bldP spid="40965" grpId="0" bldLvl="0" animBg="1"/>
      <p:bldP spid="80902" grpId="0"/>
      <p:bldP spid="8090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7" name="Text Box 3"/>
          <p:cNvSpPr txBox="1"/>
          <p:nvPr/>
        </p:nvSpPr>
        <p:spPr>
          <a:xfrm>
            <a:off x="2209800" y="457200"/>
            <a:ext cx="8077200" cy="18351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  <a:scene3d>
              <a:camera prst="orthographicFront"/>
              <a:lightRig rig="threePt" dir="t"/>
            </a:scene3d>
          </a:bodyPr>
          <a:lstStyle/>
          <a:p>
            <a:pPr lvl="0" algn="ctr" eaLnBrk="1" hangingPunct="1">
              <a:lnSpc>
                <a:spcPct val="80000"/>
              </a:lnSpc>
              <a:spcBef>
                <a:spcPct val="50000"/>
              </a:spcBef>
            </a:pPr>
            <a:r>
              <a:rPr lang="zh-CN" altLang="en-US" sz="5400" b="1" dirty="0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隶书" panose="02010509060101010101" pitchFamily="49" charset="-122"/>
              </a:rPr>
              <a:t>瀚海阑干百丈冰，</a:t>
            </a:r>
          </a:p>
          <a:p>
            <a:pPr lvl="0" algn="ctr" eaLnBrk="1" hangingPunct="1">
              <a:lnSpc>
                <a:spcPct val="80000"/>
              </a:lnSpc>
              <a:spcBef>
                <a:spcPct val="50000"/>
              </a:spcBef>
            </a:pPr>
            <a:r>
              <a:rPr lang="zh-CN" altLang="en-US" sz="5400" b="1" dirty="0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隶书" panose="02010509060101010101" pitchFamily="49" charset="-122"/>
              </a:rPr>
              <a:t>愁云惨淡万里凝。</a:t>
            </a:r>
          </a:p>
        </p:txBody>
      </p:sp>
      <p:sp>
        <p:nvSpPr>
          <p:cNvPr id="41988" name="Text Box 4"/>
          <p:cNvSpPr txBox="1"/>
          <p:nvPr/>
        </p:nvSpPr>
        <p:spPr>
          <a:xfrm>
            <a:off x="1214755" y="2284730"/>
            <a:ext cx="10086340" cy="4371975"/>
          </a:xfrm>
          <a:prstGeom prst="rect">
            <a:avLst/>
          </a:prstGeom>
          <a:noFill/>
          <a:ln w="9525"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CCFF99"/>
                </a:solidFill>
              </a14:hiddenFill>
            </a:ext>
          </a:extLst>
        </p:spPr>
        <p:txBody>
          <a:bodyPr wrap="square">
            <a:spAutoFit/>
          </a:bodyPr>
          <a:lstStyle/>
          <a:p>
            <a:pPr lvl="0" eaLnBrk="1" hangingPunct="1">
              <a:lnSpc>
                <a:spcPct val="110000"/>
              </a:lnSpc>
              <a:spcBef>
                <a:spcPct val="50000"/>
              </a:spcBef>
            </a:pPr>
            <a:r>
              <a:rPr lang="en-US" altLang="zh-CN" sz="3200" b="1" dirty="0">
                <a:solidFill>
                  <a:srgbClr val="69FF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      </a:t>
            </a: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这两句写</a:t>
            </a:r>
            <a:r>
              <a:rPr lang="zh-CN" altLang="en-US" sz="3200" b="1" dirty="0">
                <a:solidFill>
                  <a:srgbClr val="0000CC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野外雪景</a:t>
            </a: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。</a:t>
            </a:r>
          </a:p>
          <a:p>
            <a:pPr lvl="0" eaLnBrk="1" hangingPunct="1">
              <a:lnSpc>
                <a:spcPct val="110000"/>
              </a:lnSpc>
              <a:spcBef>
                <a:spcPct val="50000"/>
              </a:spcBef>
            </a:pP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   “</a:t>
            </a: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</a:t>
            </a:r>
            <a:r>
              <a:rPr lang="en-US" altLang="zh-CN" sz="32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________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”</a:t>
            </a: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绘出了非常开阔的画面；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“</a:t>
            </a:r>
            <a:r>
              <a:rPr lang="en-US" altLang="zh-CN" sz="32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________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”</a:t>
            </a: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是</a:t>
            </a:r>
            <a:r>
              <a:rPr lang="zh-CN" altLang="en-US" sz="3200" b="1" dirty="0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夸张</a:t>
            </a: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的说法，极言奇寒。一个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“</a:t>
            </a:r>
            <a:r>
              <a:rPr lang="en-US" altLang="zh-CN" sz="32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___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”</a:t>
            </a: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字，一个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“</a:t>
            </a:r>
            <a:r>
              <a:rPr lang="en-US" altLang="zh-CN" sz="32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_____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”</a:t>
            </a: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字，具有浓烈的感情色彩，</a:t>
            </a:r>
            <a:r>
              <a:rPr lang="zh-CN" altLang="en-US" sz="3200" b="1" dirty="0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</a:rPr>
              <a:t>为饯别场面酝酿了气氛</a:t>
            </a: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。</a:t>
            </a:r>
          </a:p>
          <a:p>
            <a:pPr lvl="0" eaLnBrk="1" hangingPunct="1">
              <a:lnSpc>
                <a:spcPct val="110000"/>
              </a:lnSpc>
              <a:spcBef>
                <a:spcPct val="50000"/>
              </a:spcBef>
            </a:pP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     其中，“愁”字写出了诗人为好友的长途跋涉而产生的</a:t>
            </a:r>
            <a:r>
              <a:rPr lang="en-US" altLang="zh-CN" sz="32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_____</a:t>
            </a: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之情，为转入写</a:t>
            </a:r>
            <a:r>
              <a:rPr lang="en-US" altLang="zh-CN" sz="32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_____</a:t>
            </a: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作铺垫。</a:t>
            </a:r>
          </a:p>
        </p:txBody>
      </p:sp>
      <p:sp>
        <p:nvSpPr>
          <p:cNvPr id="41989" name="Rectangle 5"/>
          <p:cNvSpPr/>
          <p:nvPr/>
        </p:nvSpPr>
        <p:spPr>
          <a:xfrm>
            <a:off x="2409825" y="3037205"/>
            <a:ext cx="2273300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 eaLnBrk="1" hangingPunct="1"/>
            <a:r>
              <a:rPr lang="zh-CN" altLang="en-US" sz="3200" b="1" dirty="0">
                <a:solidFill>
                  <a:srgbClr val="0000CC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瀚海阑干</a:t>
            </a:r>
          </a:p>
        </p:txBody>
      </p:sp>
      <p:sp>
        <p:nvSpPr>
          <p:cNvPr id="41990" name="Rectangle 6"/>
          <p:cNvSpPr/>
          <p:nvPr/>
        </p:nvSpPr>
        <p:spPr>
          <a:xfrm>
            <a:off x="9545320" y="2942590"/>
            <a:ext cx="1407795" cy="5835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lvl="0" eaLnBrk="1" hangingPunct="1"/>
            <a:r>
              <a:rPr lang="zh-CN" altLang="en-US" sz="3200" b="1" dirty="0">
                <a:solidFill>
                  <a:srgbClr val="0000CC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百丈冰</a:t>
            </a:r>
          </a:p>
        </p:txBody>
      </p:sp>
      <p:sp>
        <p:nvSpPr>
          <p:cNvPr id="41991" name="Rectangle 7"/>
          <p:cNvSpPr/>
          <p:nvPr/>
        </p:nvSpPr>
        <p:spPr>
          <a:xfrm>
            <a:off x="7428230" y="3620770"/>
            <a:ext cx="539750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eaLnBrk="1" hangingPunct="1"/>
            <a:r>
              <a:rPr lang="zh-CN" altLang="en-US" sz="3200" b="1" dirty="0">
                <a:solidFill>
                  <a:srgbClr val="0000CC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愁</a:t>
            </a:r>
          </a:p>
        </p:txBody>
      </p:sp>
      <p:sp>
        <p:nvSpPr>
          <p:cNvPr id="41992" name="Rectangle 8"/>
          <p:cNvSpPr/>
          <p:nvPr/>
        </p:nvSpPr>
        <p:spPr>
          <a:xfrm>
            <a:off x="1890395" y="4135120"/>
            <a:ext cx="726440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 eaLnBrk="1" hangingPunct="1"/>
            <a:r>
              <a:rPr lang="zh-CN" altLang="en-US" sz="3200" b="1" dirty="0">
                <a:solidFill>
                  <a:srgbClr val="0000CC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惨</a:t>
            </a:r>
          </a:p>
        </p:txBody>
      </p:sp>
      <p:sp>
        <p:nvSpPr>
          <p:cNvPr id="2" name="Rectangle 8"/>
          <p:cNvSpPr/>
          <p:nvPr/>
        </p:nvSpPr>
        <p:spPr>
          <a:xfrm>
            <a:off x="2101850" y="6012180"/>
            <a:ext cx="1097280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 eaLnBrk="1" hangingPunct="1"/>
            <a:r>
              <a:rPr lang="zh-CN" altLang="en-US" sz="3200" b="1" dirty="0">
                <a:solidFill>
                  <a:srgbClr val="0000CC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担忧</a:t>
            </a:r>
          </a:p>
        </p:txBody>
      </p:sp>
      <p:sp>
        <p:nvSpPr>
          <p:cNvPr id="3" name="Rectangle 8"/>
          <p:cNvSpPr/>
          <p:nvPr/>
        </p:nvSpPr>
        <p:spPr>
          <a:xfrm>
            <a:off x="6160135" y="5967730"/>
            <a:ext cx="1097280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 eaLnBrk="1" hangingPunct="1"/>
            <a:r>
              <a:rPr lang="zh-CN" altLang="en-US" sz="3200" b="1" dirty="0">
                <a:solidFill>
                  <a:srgbClr val="0000CC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送别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19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19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19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19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19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19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19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19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89" grpId="0"/>
      <p:bldP spid="41990" grpId="0"/>
      <p:bldP spid="41991" grpId="0"/>
      <p:bldP spid="41992" grpId="0"/>
      <p:bldP spid="2" grpId="0"/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/>
          </p:cNvSpPr>
          <p:nvPr>
            <p:ph type="ctrTitle"/>
          </p:nvPr>
        </p:nvSpPr>
        <p:spPr>
          <a:xfrm>
            <a:off x="367665" y="109855"/>
            <a:ext cx="7772400" cy="1057275"/>
          </a:xfrm>
        </p:spPr>
        <p:txBody>
          <a:bodyPr wrap="square" anchor="ctr"/>
          <a:lstStyle>
            <a:lvl1pPr lvl="0">
              <a:defRPr/>
            </a:lvl1pPr>
          </a:lstStyle>
          <a:p>
            <a:pPr lvl="0" indent="0" algn="l" eaLnBrk="1" hangingPunct="1"/>
            <a:r>
              <a:rPr lang="zh-CN" altLang="en-US" sz="6000" b="1" dirty="0">
                <a:solidFill>
                  <a:srgbClr val="0000CC"/>
                </a:solidFill>
                <a:ea typeface="黑体" panose="02010609060101010101" pitchFamily="49" charset="-122"/>
              </a:rPr>
              <a:t>悟</a:t>
            </a:r>
            <a:r>
              <a:rPr lang="en-US" altLang="x-none" sz="6000" b="1" dirty="0">
                <a:solidFill>
                  <a:srgbClr val="0000CC"/>
                </a:solidFill>
                <a:ea typeface="黑体" panose="02010609060101010101" pitchFamily="49" charset="-122"/>
              </a:rPr>
              <a:t>“</a:t>
            </a:r>
            <a:r>
              <a:rPr lang="zh-CN" altLang="en-US" sz="6000" b="1" dirty="0">
                <a:solidFill>
                  <a:srgbClr val="0000CC"/>
                </a:solidFill>
                <a:ea typeface="黑体" panose="02010609060101010101" pitchFamily="49" charset="-122"/>
              </a:rPr>
              <a:t>别</a:t>
            </a:r>
            <a:r>
              <a:rPr lang="en-US" altLang="x-none" sz="6000" b="1" dirty="0">
                <a:solidFill>
                  <a:srgbClr val="0000CC"/>
                </a:solidFill>
                <a:ea typeface="黑体" panose="02010609060101010101" pitchFamily="49" charset="-122"/>
              </a:rPr>
              <a:t>”</a:t>
            </a:r>
            <a:r>
              <a:rPr lang="zh-CN" altLang="en-US" sz="6000" b="1" dirty="0">
                <a:solidFill>
                  <a:srgbClr val="0000CC"/>
                </a:solidFill>
                <a:ea typeface="黑体" panose="02010609060101010101" pitchFamily="49" charset="-122"/>
              </a:rPr>
              <a:t>情</a:t>
            </a:r>
          </a:p>
        </p:txBody>
      </p:sp>
      <p:sp>
        <p:nvSpPr>
          <p:cNvPr id="10243" name="Rectangle 3"/>
          <p:cNvSpPr>
            <a:spLocks noGrp="1"/>
          </p:cNvSpPr>
          <p:nvPr>
            <p:ph type="subTitle"/>
          </p:nvPr>
        </p:nvSpPr>
        <p:spPr>
          <a:xfrm>
            <a:off x="2173605" y="1008380"/>
            <a:ext cx="8763635" cy="3657600"/>
          </a:xfrm>
        </p:spPr>
        <p:txBody>
          <a:bodyPr wrap="square" anchor="t">
            <a:normAutofit fontScale="97500"/>
          </a:bodyPr>
          <a:lstStyle>
            <a:lvl1pPr marL="0" lvl="0" indent="0" algn="ctr">
              <a:defRPr/>
            </a:lvl1pPr>
            <a:lvl2pPr marL="457200" lvl="1" indent="0" algn="ctr">
              <a:defRPr/>
            </a:lvl2pPr>
            <a:lvl3pPr marL="914400" lvl="2" indent="0" algn="ctr">
              <a:defRPr/>
            </a:lvl3pPr>
            <a:lvl4pPr marL="1371600" lvl="3" indent="0" algn="ctr">
              <a:defRPr/>
            </a:lvl4pPr>
            <a:lvl5pPr marL="1828800" lvl="4" indent="0" algn="ctr">
              <a:defRPr/>
            </a:lvl5pPr>
          </a:lstStyle>
          <a:p>
            <a:pPr marL="0" lvl="0" indent="0" algn="l" eaLnBrk="1" hangingPunct="1">
              <a:lnSpc>
                <a:spcPct val="140000"/>
              </a:lnSpc>
              <a:buNone/>
            </a:pPr>
            <a:r>
              <a:rPr lang="zh-CN" altLang="en-US" sz="4200" b="1" dirty="0">
                <a:latin typeface="黑体" panose="02010609060101010101" pitchFamily="49" charset="-122"/>
                <a:ea typeface="黑体" panose="02010609060101010101" pitchFamily="49" charset="-122"/>
              </a:rPr>
              <a:t>中军置酒饮归客，胡琴琵琶与羌笛。</a:t>
            </a:r>
            <a:br>
              <a:rPr lang="zh-CN" altLang="en-US" sz="4200" b="1" dirty="0">
                <a:latin typeface="黑体" panose="02010609060101010101" pitchFamily="49" charset="-122"/>
                <a:ea typeface="黑体" panose="02010609060101010101" pitchFamily="49" charset="-122"/>
              </a:rPr>
            </a:br>
            <a:r>
              <a:rPr lang="zh-CN" altLang="en-US" sz="4200" b="1" dirty="0">
                <a:latin typeface="黑体" panose="02010609060101010101" pitchFamily="49" charset="-122"/>
                <a:ea typeface="黑体" panose="02010609060101010101" pitchFamily="49" charset="-122"/>
              </a:rPr>
              <a:t>纷纷暮雪下辕门，风掣红旗冻不翻。</a:t>
            </a:r>
            <a:br>
              <a:rPr lang="zh-CN" altLang="en-US" sz="4200" b="1" dirty="0">
                <a:latin typeface="黑体" panose="02010609060101010101" pitchFamily="49" charset="-122"/>
                <a:ea typeface="黑体" panose="02010609060101010101" pitchFamily="49" charset="-122"/>
              </a:rPr>
            </a:br>
            <a:r>
              <a:rPr lang="zh-CN" altLang="en-US" sz="4200" b="1" dirty="0">
                <a:latin typeface="黑体" panose="02010609060101010101" pitchFamily="49" charset="-122"/>
                <a:ea typeface="黑体" panose="02010609060101010101" pitchFamily="49" charset="-122"/>
              </a:rPr>
              <a:t>轮台东门送君去，去时雪满天山路。</a:t>
            </a:r>
            <a:br>
              <a:rPr lang="zh-CN" altLang="en-US" sz="4200" b="1" dirty="0">
                <a:latin typeface="黑体" panose="02010609060101010101" pitchFamily="49" charset="-122"/>
                <a:ea typeface="黑体" panose="02010609060101010101" pitchFamily="49" charset="-122"/>
              </a:rPr>
            </a:br>
            <a:r>
              <a:rPr lang="zh-CN" altLang="en-US" sz="4200" b="1" dirty="0">
                <a:latin typeface="黑体" panose="02010609060101010101" pitchFamily="49" charset="-122"/>
                <a:ea typeface="黑体" panose="02010609060101010101" pitchFamily="49" charset="-122"/>
              </a:rPr>
              <a:t>山回路转不见君，雪上空留马行处。</a:t>
            </a:r>
          </a:p>
        </p:txBody>
      </p:sp>
      <p:sp>
        <p:nvSpPr>
          <p:cNvPr id="15365" name="Text Box 5"/>
          <p:cNvSpPr txBox="1"/>
          <p:nvPr/>
        </p:nvSpPr>
        <p:spPr>
          <a:xfrm>
            <a:off x="901065" y="5758180"/>
            <a:ext cx="1143000" cy="646331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 dirty="0" smtClean="0">
                <a:solidFill>
                  <a:srgbClr val="6600FF"/>
                </a:solidFill>
                <a:latin typeface="Arial" panose="020B0604020202020204" pitchFamily="34" charset="0"/>
                <a:ea typeface="楷体_GB2312" pitchFamily="49" charset="-122"/>
              </a:rPr>
              <a:t>营帐</a:t>
            </a:r>
            <a:endParaRPr lang="zh-CN" altLang="en-US" sz="3600" b="1" dirty="0">
              <a:solidFill>
                <a:srgbClr val="6600FF"/>
              </a:solidFill>
              <a:latin typeface="Arial" panose="020B0604020202020204" pitchFamily="34" charset="0"/>
              <a:ea typeface="楷体_GB2312" pitchFamily="49" charset="-122"/>
            </a:endParaRPr>
          </a:p>
        </p:txBody>
      </p:sp>
      <p:sp>
        <p:nvSpPr>
          <p:cNvPr id="15366" name="Line 6"/>
          <p:cNvSpPr/>
          <p:nvPr/>
        </p:nvSpPr>
        <p:spPr>
          <a:xfrm>
            <a:off x="2094230" y="6095365"/>
            <a:ext cx="576263" cy="0"/>
          </a:xfrm>
          <a:prstGeom prst="line">
            <a:avLst/>
          </a:prstGeom>
          <a:ln w="25400" cap="flat" cmpd="sng">
            <a:solidFill>
              <a:srgbClr val="FF0000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15367" name="Line 7"/>
          <p:cNvSpPr/>
          <p:nvPr/>
        </p:nvSpPr>
        <p:spPr>
          <a:xfrm>
            <a:off x="3949065" y="6051550"/>
            <a:ext cx="574675" cy="0"/>
          </a:xfrm>
          <a:prstGeom prst="line">
            <a:avLst/>
          </a:prstGeom>
          <a:ln w="25400" cap="flat" cmpd="sng">
            <a:solidFill>
              <a:srgbClr val="FF0000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15368" name="Line 8"/>
          <p:cNvSpPr/>
          <p:nvPr/>
        </p:nvSpPr>
        <p:spPr>
          <a:xfrm>
            <a:off x="5701665" y="6040120"/>
            <a:ext cx="503238" cy="0"/>
          </a:xfrm>
          <a:prstGeom prst="line">
            <a:avLst/>
          </a:prstGeom>
          <a:ln w="25400" cap="flat" cmpd="sng">
            <a:solidFill>
              <a:srgbClr val="FF0000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15369" name="Text Box 9"/>
          <p:cNvSpPr txBox="1"/>
          <p:nvPr/>
        </p:nvSpPr>
        <p:spPr>
          <a:xfrm>
            <a:off x="2806065" y="5699760"/>
            <a:ext cx="12954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6600FF"/>
                </a:solidFill>
                <a:latin typeface="Arial" panose="020B0604020202020204" pitchFamily="34" charset="0"/>
                <a:ea typeface="楷体_GB2312" pitchFamily="49" charset="-122"/>
              </a:rPr>
              <a:t>辕门</a:t>
            </a:r>
          </a:p>
        </p:txBody>
      </p:sp>
      <p:sp>
        <p:nvSpPr>
          <p:cNvPr id="15370" name="Text Box 10"/>
          <p:cNvSpPr txBox="1"/>
          <p:nvPr/>
        </p:nvSpPr>
        <p:spPr>
          <a:xfrm>
            <a:off x="4602480" y="5673725"/>
            <a:ext cx="12192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6600FF"/>
                </a:solidFill>
                <a:latin typeface="Arial" panose="020B0604020202020204" pitchFamily="34" charset="0"/>
                <a:ea typeface="楷体_GB2312" pitchFamily="49" charset="-122"/>
              </a:rPr>
              <a:t>轮台</a:t>
            </a:r>
          </a:p>
        </p:txBody>
      </p:sp>
      <p:sp>
        <p:nvSpPr>
          <p:cNvPr id="15371" name="Text Box 11"/>
          <p:cNvSpPr txBox="1"/>
          <p:nvPr/>
        </p:nvSpPr>
        <p:spPr>
          <a:xfrm>
            <a:off x="6296660" y="5659120"/>
            <a:ext cx="12192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6600FF"/>
                </a:solidFill>
                <a:latin typeface="Arial" panose="020B0604020202020204" pitchFamily="34" charset="0"/>
                <a:ea typeface="楷体_GB2312" pitchFamily="49" charset="-122"/>
              </a:rPr>
              <a:t>天山</a:t>
            </a:r>
          </a:p>
        </p:txBody>
      </p:sp>
      <p:sp>
        <p:nvSpPr>
          <p:cNvPr id="15372" name="Text Box 12"/>
          <p:cNvSpPr txBox="1"/>
          <p:nvPr/>
        </p:nvSpPr>
        <p:spPr>
          <a:xfrm>
            <a:off x="901065" y="4767580"/>
            <a:ext cx="6705600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 dirty="0">
                <a:latin typeface="Arial" panose="020B0604020202020204" pitchFamily="34" charset="0"/>
              </a:rPr>
              <a:t>送别地点的经过几次转换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7929880" y="4841240"/>
            <a:ext cx="4079240" cy="119888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zh-CN" altLang="en-US" sz="3600" b="1">
                <a:latin typeface="隶书" panose="02010509060101010101" pitchFamily="49" charset="-122"/>
                <a:ea typeface="隶书" panose="02010509060101010101" pitchFamily="49" charset="-122"/>
              </a:rPr>
              <a:t>由热闹的宴饮场面到萧索的孤影伫立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3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3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53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53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53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53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53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0" dur="500"/>
                                        <p:tgtEl>
                                          <p:spTgt spid="153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53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53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5" grpId="0"/>
      <p:bldP spid="15369" grpId="0"/>
      <p:bldP spid="15370" grpId="0"/>
      <p:bldP spid="15371" grpId="0"/>
      <p:bldP spid="15372" grpId="0"/>
      <p:bldP spid="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3" name="Text Box 3"/>
          <p:cNvSpPr txBox="1"/>
          <p:nvPr/>
        </p:nvSpPr>
        <p:spPr>
          <a:xfrm>
            <a:off x="2209800" y="533400"/>
            <a:ext cx="8153400" cy="18351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  <a:scene3d>
              <a:camera prst="orthographicFront"/>
              <a:lightRig rig="threePt" dir="t"/>
            </a:scene3d>
          </a:bodyPr>
          <a:lstStyle/>
          <a:p>
            <a:pPr lvl="0" algn="ctr" eaLnBrk="1" hangingPunct="1">
              <a:lnSpc>
                <a:spcPct val="80000"/>
              </a:lnSpc>
              <a:spcBef>
                <a:spcPct val="50000"/>
              </a:spcBef>
            </a:pPr>
            <a:r>
              <a:rPr lang="zh-CN" altLang="en-US" sz="54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隶书" panose="02010509060101010101" pitchFamily="49" charset="-122"/>
              </a:rPr>
              <a:t>山回路转不见君，</a:t>
            </a:r>
          </a:p>
          <a:p>
            <a:pPr lvl="0" algn="ctr" eaLnBrk="1" hangingPunct="1">
              <a:lnSpc>
                <a:spcPct val="80000"/>
              </a:lnSpc>
              <a:spcBef>
                <a:spcPct val="50000"/>
              </a:spcBef>
            </a:pPr>
            <a:r>
              <a:rPr lang="zh-CN" altLang="en-US" sz="54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隶书" panose="02010509060101010101" pitchFamily="49" charset="-122"/>
              </a:rPr>
              <a:t>雪上空留马行处。</a:t>
            </a:r>
          </a:p>
        </p:txBody>
      </p:sp>
      <p:sp>
        <p:nvSpPr>
          <p:cNvPr id="46084" name="Text Box 4"/>
          <p:cNvSpPr txBox="1"/>
          <p:nvPr/>
        </p:nvSpPr>
        <p:spPr>
          <a:xfrm>
            <a:off x="967105" y="3136900"/>
            <a:ext cx="9579610" cy="2748280"/>
          </a:xfrm>
          <a:prstGeom prst="rect">
            <a:avLst/>
          </a:prstGeom>
          <a:noFill/>
          <a:ln w="9525"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CCFF99"/>
                </a:solidFill>
              </a14:hiddenFill>
            </a:ext>
          </a:extLst>
        </p:spPr>
        <p:txBody>
          <a:bodyPr wrap="square">
            <a:spAutoFit/>
          </a:bodyPr>
          <a:lstStyle/>
          <a:p>
            <a:pPr lvl="0" eaLnBrk="1" hangingPunct="1">
              <a:lnSpc>
                <a:spcPct val="120000"/>
              </a:lnSpc>
              <a:spcBef>
                <a:spcPct val="50000"/>
              </a:spcBef>
            </a:pPr>
            <a:r>
              <a:rPr lang="en-US" altLang="zh-CN" sz="3600" b="1" dirty="0">
                <a:solidFill>
                  <a:srgbClr val="69FF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     </a:t>
            </a:r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写与朋友的告别，着力表现诗人</a:t>
            </a:r>
            <a:r>
              <a:rPr lang="zh-CN" altLang="en-US" sz="3600" b="1" dirty="0">
                <a:solidFill>
                  <a:srgbClr val="0000CC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伫立远望</a:t>
            </a:r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的情形，</a:t>
            </a:r>
            <a:r>
              <a:rPr lang="zh-CN" alt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“</a:t>
            </a:r>
            <a:r>
              <a:rPr lang="en-US" altLang="zh-CN" sz="36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______</a:t>
            </a:r>
            <a:r>
              <a:rPr lang="en-US" altLang="zh-CN" sz="36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”</a:t>
            </a:r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和一个</a:t>
            </a:r>
            <a:r>
              <a:rPr lang="zh-CN" alt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“</a:t>
            </a:r>
            <a:r>
              <a:rPr lang="en-US" altLang="zh-CN" sz="36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________</a:t>
            </a:r>
            <a:r>
              <a:rPr lang="en-US" altLang="zh-CN" sz="36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”</a:t>
            </a:r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字，均传达出</a:t>
            </a:r>
            <a:r>
              <a:rPr lang="zh-CN" altLang="en-US" sz="3600" b="1" u="sng" dirty="0">
                <a:solidFill>
                  <a:srgbClr val="0000CC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诗人因朋友的离去而产生的无限</a:t>
            </a:r>
            <a:r>
              <a:rPr lang="en-US" altLang="zh-CN" sz="3600" b="1" u="sng" dirty="0">
                <a:solidFill>
                  <a:srgbClr val="0000CC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_____</a:t>
            </a:r>
            <a:r>
              <a:rPr lang="zh-CN" altLang="en-US" sz="3600" b="1" u="sng" dirty="0">
                <a:solidFill>
                  <a:srgbClr val="0000CC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之情。</a:t>
            </a:r>
          </a:p>
        </p:txBody>
      </p:sp>
      <p:sp>
        <p:nvSpPr>
          <p:cNvPr id="46085" name="Rectangle 5"/>
          <p:cNvSpPr/>
          <p:nvPr/>
        </p:nvSpPr>
        <p:spPr>
          <a:xfrm>
            <a:off x="3555365" y="3849370"/>
            <a:ext cx="999490" cy="5835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lvl="0" eaLnBrk="1" hangingPunct="1"/>
            <a:r>
              <a:rPr lang="zh-CN" altLang="en-US" sz="3200" b="1" dirty="0">
                <a:solidFill>
                  <a:srgbClr val="0000CC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不见</a:t>
            </a:r>
          </a:p>
        </p:txBody>
      </p:sp>
      <p:sp>
        <p:nvSpPr>
          <p:cNvPr id="46086" name="Rectangle 6"/>
          <p:cNvSpPr/>
          <p:nvPr/>
        </p:nvSpPr>
        <p:spPr>
          <a:xfrm>
            <a:off x="7604443" y="3787775"/>
            <a:ext cx="641985" cy="64516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lvl="0" eaLnBrk="1" hangingPunct="1"/>
            <a:r>
              <a:rPr lang="zh-CN" altLang="en-US" sz="3600" b="1" dirty="0">
                <a:solidFill>
                  <a:srgbClr val="0000CC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空</a:t>
            </a:r>
          </a:p>
        </p:txBody>
      </p:sp>
      <p:sp>
        <p:nvSpPr>
          <p:cNvPr id="87047" name="Rectangle 7"/>
          <p:cNvSpPr/>
          <p:nvPr/>
        </p:nvSpPr>
        <p:spPr>
          <a:xfrm>
            <a:off x="1078865" y="5100320"/>
            <a:ext cx="1203960" cy="70675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lvl="0" eaLnBrk="1" hangingPunct="1"/>
            <a:r>
              <a:rPr lang="zh-CN" altLang="en-US" sz="4000" b="1" dirty="0">
                <a:solidFill>
                  <a:srgbClr val="EB13C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惆怅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60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60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60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60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70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70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085" grpId="0"/>
      <p:bldP spid="46086" grpId="0"/>
      <p:bldP spid="8704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Text Box 2"/>
          <p:cNvSpPr txBox="1">
            <a:spLocks noChangeArrowheads="1"/>
          </p:cNvSpPr>
          <p:nvPr/>
        </p:nvSpPr>
        <p:spPr bwMode="auto">
          <a:xfrm>
            <a:off x="709684" y="500698"/>
            <a:ext cx="10044752" cy="5632311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 anchor="ctr">
            <a:spAutoFit/>
          </a:bodyPr>
          <a:lstStyle/>
          <a:p>
            <a:pPr fontAlgn="b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4000" b="1" dirty="0">
                <a:solidFill>
                  <a:srgbClr val="003399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小结：</a:t>
            </a:r>
          </a:p>
          <a:p>
            <a:pPr fontAlgn="b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4000" b="1" dirty="0">
                <a:solidFill>
                  <a:srgbClr val="FF0000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       </a:t>
            </a:r>
            <a:r>
              <a:rPr kumimoji="1" lang="zh-CN" altLang="en-US" sz="4000" b="1" dirty="0">
                <a:solidFill>
                  <a:srgbClr val="000000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 这首咏雪送别诗，</a:t>
            </a:r>
            <a:r>
              <a:rPr kumimoji="1" lang="zh-CN" altLang="en-US" sz="40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隶书" panose="02010509060101010101" pitchFamily="49" charset="-122"/>
              </a:rPr>
              <a:t>前十句</a:t>
            </a:r>
            <a:r>
              <a:rPr kumimoji="1" lang="zh-CN" altLang="en-US" sz="4000" b="1" dirty="0">
                <a:solidFill>
                  <a:srgbClr val="000000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写雪，从侧面反衬出</a:t>
            </a:r>
            <a:r>
              <a:rPr kumimoji="1" lang="zh-CN" altLang="en-US" sz="4000" b="1" dirty="0">
                <a:solidFill>
                  <a:srgbClr val="FF0066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大雪的酷寒</a:t>
            </a:r>
            <a:r>
              <a:rPr kumimoji="1" lang="zh-CN" altLang="en-US" sz="4000" b="1" dirty="0">
                <a:solidFill>
                  <a:srgbClr val="000000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和边关</a:t>
            </a:r>
            <a:r>
              <a:rPr kumimoji="1" lang="zh-CN" altLang="en-US" sz="4000" b="1" dirty="0">
                <a:solidFill>
                  <a:srgbClr val="FF0066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将士奇寒难熬</a:t>
            </a:r>
            <a:r>
              <a:rPr kumimoji="1" lang="zh-CN" altLang="en-US" sz="4000" b="1" dirty="0">
                <a:solidFill>
                  <a:srgbClr val="000000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的</a:t>
            </a:r>
            <a:r>
              <a:rPr kumimoji="1" lang="zh-CN" altLang="en-US" sz="4000" b="1" dirty="0">
                <a:solidFill>
                  <a:srgbClr val="FF0066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艰苦</a:t>
            </a:r>
            <a:r>
              <a:rPr kumimoji="1" lang="zh-CN" altLang="en-US" sz="4000" b="1" dirty="0">
                <a:solidFill>
                  <a:srgbClr val="000000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生活；</a:t>
            </a:r>
            <a:r>
              <a:rPr kumimoji="1" lang="zh-CN" altLang="en-US" sz="40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隶书" panose="02010509060101010101" pitchFamily="49" charset="-122"/>
              </a:rPr>
              <a:t>后八句</a:t>
            </a:r>
            <a:r>
              <a:rPr kumimoji="1" lang="zh-CN" altLang="en-US" sz="4000" b="1" dirty="0">
                <a:solidFill>
                  <a:srgbClr val="000000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写送别，抒发因友人</a:t>
            </a:r>
            <a:r>
              <a:rPr kumimoji="1" lang="zh-CN" altLang="en-US" sz="4000" b="1" dirty="0">
                <a:solidFill>
                  <a:srgbClr val="FF0066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离别</a:t>
            </a:r>
            <a:r>
              <a:rPr kumimoji="1" lang="zh-CN" altLang="en-US" sz="4000" b="1" dirty="0">
                <a:solidFill>
                  <a:srgbClr val="000000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而产生的无限</a:t>
            </a:r>
            <a:r>
              <a:rPr kumimoji="1" lang="zh-CN" altLang="en-US" sz="4000" b="1" dirty="0">
                <a:solidFill>
                  <a:srgbClr val="FF0066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怅惘</a:t>
            </a:r>
            <a:r>
              <a:rPr kumimoji="1" lang="zh-CN" altLang="en-US" sz="4000" b="1" dirty="0">
                <a:solidFill>
                  <a:srgbClr val="000000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之情</a:t>
            </a:r>
            <a:r>
              <a:rPr kumimoji="1" lang="zh-CN" altLang="en-US" sz="40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。</a:t>
            </a:r>
            <a:endParaRPr kumimoji="1" lang="en-US" altLang="zh-CN" sz="4000" b="1" dirty="0" smtClean="0">
              <a:solidFill>
                <a:srgbClr val="000000"/>
              </a:solidFill>
              <a:latin typeface="Times New Roman" panose="02020603050405020304" pitchFamily="18" charset="0"/>
              <a:ea typeface="隶书" panose="02010509060101010101" pitchFamily="49" charset="-122"/>
            </a:endParaRPr>
          </a:p>
          <a:p>
            <a:pPr fontAlgn="b">
              <a:spcBef>
                <a:spcPct val="50000"/>
              </a:spcBef>
              <a:spcAft>
                <a:spcPct val="0"/>
              </a:spcAft>
            </a:pPr>
            <a:r>
              <a:rPr kumimoji="1" lang="en-US" altLang="zh-CN" sz="40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 </a:t>
            </a:r>
            <a:r>
              <a:rPr kumimoji="1" lang="en-US" altLang="zh-CN" sz="40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       </a:t>
            </a:r>
            <a:r>
              <a:rPr kumimoji="1" lang="zh-CN" altLang="en-US" sz="4000" b="1" dirty="0" smtClean="0">
                <a:solidFill>
                  <a:srgbClr val="FF3300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全</a:t>
            </a:r>
            <a:r>
              <a:rPr kumimoji="1" lang="zh-CN" altLang="en-US" sz="4000" b="1" dirty="0">
                <a:solidFill>
                  <a:srgbClr val="FF3300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诗以“雪”为线索，</a:t>
            </a:r>
            <a:r>
              <a:rPr kumimoji="1" lang="zh-CN" altLang="en-US" sz="4000" b="1" dirty="0">
                <a:solidFill>
                  <a:schemeClr val="tx1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以雪景衬托送别，送别中又描写雪景，</a:t>
            </a:r>
            <a:r>
              <a:rPr kumimoji="1" lang="zh-CN" altLang="en-US" sz="4000" b="1" dirty="0">
                <a:solidFill>
                  <a:srgbClr val="FF3300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情景交融，</a:t>
            </a:r>
            <a:r>
              <a:rPr kumimoji="1" lang="zh-CN" altLang="en-US" sz="4000" b="1" dirty="0">
                <a:solidFill>
                  <a:srgbClr val="000000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意境鲜明壮伟，具有极强的艺术感染力。</a:t>
            </a:r>
            <a:endParaRPr kumimoji="1" lang="zh-CN" altLang="en-US" sz="4000" dirty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274" grpId="0" bldLvl="0" animBg="1" autoUpdateAnimBg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9" name="Text Box 3"/>
          <p:cNvSpPr txBox="1"/>
          <p:nvPr/>
        </p:nvSpPr>
        <p:spPr>
          <a:xfrm>
            <a:off x="941705" y="1107440"/>
            <a:ext cx="4394835" cy="13836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zh-CN" altLang="en-US" sz="4000" b="1" dirty="0">
                <a:latin typeface="Arial" panose="020B0604020202020204" pitchFamily="34" charset="0"/>
                <a:ea typeface="隶书" panose="02010509060101010101" pitchFamily="49" charset="-122"/>
              </a:rPr>
              <a:t>山回路转不见君，</a:t>
            </a:r>
          </a:p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zh-CN" altLang="en-US" sz="4000" b="1" dirty="0">
                <a:latin typeface="Arial" panose="020B0604020202020204" pitchFamily="34" charset="0"/>
                <a:ea typeface="隶书" panose="02010509060101010101" pitchFamily="49" charset="-122"/>
              </a:rPr>
              <a:t>雪上空留马行处。</a:t>
            </a:r>
          </a:p>
        </p:txBody>
      </p:sp>
      <p:sp>
        <p:nvSpPr>
          <p:cNvPr id="120837" name="Rectangle 5"/>
          <p:cNvSpPr/>
          <p:nvPr/>
        </p:nvSpPr>
        <p:spPr>
          <a:xfrm>
            <a:off x="941705" y="4744085"/>
            <a:ext cx="7699375" cy="107632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zh-CN" altLang="en-US" sz="3200" b="1" dirty="0">
                <a:solidFill>
                  <a:srgbClr val="003300"/>
                </a:solidFill>
                <a:latin typeface="Arial" panose="020B0604020202020204" pitchFamily="34" charset="0"/>
              </a:rPr>
              <a:t>与“</a:t>
            </a:r>
            <a:r>
              <a:rPr lang="zh-CN" altLang="en-US" sz="3200" b="1" dirty="0">
                <a:solidFill>
                  <a:srgbClr val="0000FF"/>
                </a:solidFill>
                <a:latin typeface="Arial" panose="020B0604020202020204" pitchFamily="34" charset="0"/>
              </a:rPr>
              <a:t>孤帆远影碧空尽，惟见长江天际流</a:t>
            </a:r>
            <a:r>
              <a:rPr lang="zh-CN" altLang="en-US" sz="3200" b="1" dirty="0">
                <a:solidFill>
                  <a:srgbClr val="003300"/>
                </a:solidFill>
                <a:latin typeface="Arial" panose="020B0604020202020204" pitchFamily="34" charset="0"/>
              </a:rPr>
              <a:t>”有着异曲同工之妙。</a:t>
            </a:r>
          </a:p>
        </p:txBody>
      </p:sp>
      <p:sp>
        <p:nvSpPr>
          <p:cNvPr id="120839" name="Rectangle 7"/>
          <p:cNvSpPr>
            <a:spLocks noGrp="1"/>
          </p:cNvSpPr>
          <p:nvPr>
            <p:ph type="title"/>
          </p:nvPr>
        </p:nvSpPr>
        <p:spPr>
          <a:xfrm>
            <a:off x="5715000" y="621665"/>
            <a:ext cx="4724400" cy="2267585"/>
          </a:xfrm>
        </p:spPr>
        <p:txBody>
          <a:bodyPr vert="horz" wrap="square" lIns="91440" tIns="45720" rIns="91440" bIns="45720" anchor="ctr"/>
          <a:lstStyle/>
          <a:p>
            <a:pPr eaLnBrk="1" hangingPunct="1"/>
            <a:r>
              <a:rPr lang="zh-CN" altLang="en-US" dirty="0"/>
              <a:t>这与我们学过的哪首诗的哪一句有异曲同工之妙？</a:t>
            </a:r>
            <a:endParaRPr lang="zh-CN" altLang="en-US" sz="3200" b="1" dirty="0"/>
          </a:p>
        </p:txBody>
      </p:sp>
      <p:sp>
        <p:nvSpPr>
          <p:cNvPr id="120840" name="Rectangle 8"/>
          <p:cNvSpPr/>
          <p:nvPr/>
        </p:nvSpPr>
        <p:spPr>
          <a:xfrm>
            <a:off x="7086600" y="2889250"/>
            <a:ext cx="1554480" cy="64516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zh-CN" altLang="en-US" sz="3600" b="1" dirty="0">
                <a:solidFill>
                  <a:srgbClr val="FF3300"/>
                </a:solidFill>
                <a:latin typeface="Arial" panose="020B0604020202020204" pitchFamily="34" charset="0"/>
              </a:rPr>
              <a:t>李白的</a:t>
            </a:r>
          </a:p>
        </p:txBody>
      </p:sp>
      <p:sp>
        <p:nvSpPr>
          <p:cNvPr id="120841" name="Rectangle 9"/>
          <p:cNvSpPr/>
          <p:nvPr/>
        </p:nvSpPr>
        <p:spPr>
          <a:xfrm>
            <a:off x="6096000" y="3657600"/>
            <a:ext cx="4297680" cy="64516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3600" b="1" dirty="0">
                <a:solidFill>
                  <a:srgbClr val="FF3300"/>
                </a:solidFill>
                <a:latin typeface="Arial" panose="020B0604020202020204" pitchFamily="34" charset="0"/>
              </a:rPr>
              <a:t>《</a:t>
            </a:r>
            <a:r>
              <a:rPr lang="zh-CN" altLang="en-US" sz="3600" b="1" dirty="0">
                <a:solidFill>
                  <a:srgbClr val="FF3300"/>
                </a:solidFill>
                <a:latin typeface="Arial" panose="020B0604020202020204" pitchFamily="34" charset="0"/>
              </a:rPr>
              <a:t>送孟浩然之广陵</a:t>
            </a:r>
            <a:r>
              <a:rPr lang="en-US" altLang="zh-CN" sz="3600" b="1" dirty="0">
                <a:solidFill>
                  <a:srgbClr val="FF3300"/>
                </a:solidFill>
                <a:latin typeface="Arial" panose="020B0604020202020204" pitchFamily="34" charset="0"/>
              </a:rPr>
              <a:t>》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08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08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08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08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08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08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08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08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0837" grpId="0"/>
      <p:bldP spid="120839" grpId="0"/>
      <p:bldP spid="120840" grpId="0"/>
      <p:bldP spid="12084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Grp="1"/>
          </p:cNvSpPr>
          <p:nvPr>
            <p:ph type="title"/>
          </p:nvPr>
        </p:nvSpPr>
        <p:spPr/>
        <p:txBody>
          <a:bodyPr vert="horz" wrap="square" lIns="91440" tIns="45720" rIns="91440" bIns="45720" anchor="ctr"/>
          <a:lstStyle/>
          <a:p>
            <a:pPr eaLnBrk="1" hangingPunct="1"/>
            <a:r>
              <a:rPr sz="4800" dirty="0" smtClean="0">
                <a:solidFill>
                  <a:srgbClr val="7030A0"/>
                </a:solidFill>
              </a:rPr>
              <a:t>作业</a:t>
            </a:r>
            <a:endParaRPr sz="4800" dirty="0">
              <a:solidFill>
                <a:srgbClr val="7030A0"/>
              </a:solidFill>
            </a:endParaRPr>
          </a:p>
        </p:txBody>
      </p:sp>
      <p:sp>
        <p:nvSpPr>
          <p:cNvPr id="40961" name="Rectangle 1"/>
          <p:cNvSpPr>
            <a:spLocks noChangeArrowheads="1"/>
          </p:cNvSpPr>
          <p:nvPr/>
        </p:nvSpPr>
        <p:spPr bwMode="auto">
          <a:xfrm>
            <a:off x="709684" y="1310185"/>
            <a:ext cx="10153934" cy="452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en-US" altLang="zh-CN" sz="3200" b="1" dirty="0" smtClean="0">
                <a:solidFill>
                  <a:srgbClr val="FF0000"/>
                </a:solidFill>
                <a:latin typeface="Times New Roman" pitchFamily="18" charset="0"/>
                <a:ea typeface="宋体" pitchFamily="2" charset="-122"/>
                <a:cs typeface="宋体" pitchFamily="2" charset="-122"/>
              </a:rPr>
              <a:t>1. 《</a:t>
            </a:r>
            <a:r>
              <a:rPr lang="zh-CN" altLang="en-US" sz="3200" b="1" dirty="0" smtClean="0">
                <a:solidFill>
                  <a:srgbClr val="FF0000"/>
                </a:solidFill>
                <a:latin typeface="Times New Roman" pitchFamily="18" charset="0"/>
                <a:ea typeface="宋体" pitchFamily="2" charset="-122"/>
                <a:cs typeface="宋体" pitchFamily="2" charset="-122"/>
              </a:rPr>
              <a:t>第一周情境读写方案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itchFamily="18" charset="0"/>
                <a:ea typeface="宋体" pitchFamily="2" charset="-122"/>
                <a:cs typeface="宋体" pitchFamily="2" charset="-122"/>
              </a:rPr>
              <a:t>》</a:t>
            </a:r>
            <a:r>
              <a:rPr lang="zh-CN" altLang="en-US" sz="3200" b="1" dirty="0" smtClean="0">
                <a:solidFill>
                  <a:srgbClr val="0000FF"/>
                </a:solidFill>
                <a:latin typeface="Times New Roman" pitchFamily="18" charset="0"/>
                <a:ea typeface="宋体" pitchFamily="2" charset="-122"/>
                <a:cs typeface="宋体" pitchFamily="2" charset="-122"/>
              </a:rPr>
              <a:t>第二篇</a:t>
            </a:r>
            <a:r>
              <a:rPr lang="zh-CN" altLang="en-US" sz="3200" b="1" dirty="0" smtClean="0">
                <a:solidFill>
                  <a:srgbClr val="FF0000"/>
                </a:solidFill>
                <a:latin typeface="Times New Roman" pitchFamily="18" charset="0"/>
                <a:ea typeface="宋体" pitchFamily="2" charset="-122"/>
                <a:cs typeface="宋体" pitchFamily="2" charset="-122"/>
              </a:rPr>
              <a:t> “日记”（电子版），上交到课代表的邮箱。</a:t>
            </a:r>
            <a:endParaRPr lang="en-US" altLang="zh-CN" sz="3200" b="1" dirty="0" smtClean="0">
              <a:solidFill>
                <a:srgbClr val="FF0000"/>
              </a:solidFill>
              <a:latin typeface="Times New Roman" pitchFamily="18" charset="0"/>
              <a:ea typeface="宋体" pitchFamily="2" charset="-122"/>
              <a:cs typeface="宋体" pitchFamily="2" charset="-122"/>
            </a:endParaRPr>
          </a:p>
          <a:p>
            <a:r>
              <a:rPr lang="en-US" sz="3200" b="1" dirty="0" smtClean="0"/>
              <a:t>2</a:t>
            </a:r>
            <a:r>
              <a:rPr lang="zh-CN" altLang="en-US" sz="3200" b="1" dirty="0" smtClean="0"/>
              <a:t>班：</a:t>
            </a:r>
            <a:r>
              <a:rPr lang="en-US" sz="3200" b="1" dirty="0" smtClean="0"/>
              <a:t>1936246376@qq.com</a:t>
            </a:r>
            <a:endParaRPr lang="zh-CN" altLang="en-US" sz="3200" b="1" dirty="0" smtClean="0"/>
          </a:p>
          <a:p>
            <a:r>
              <a:rPr lang="en-US" sz="3200" b="1" dirty="0" smtClean="0"/>
              <a:t>4</a:t>
            </a:r>
            <a:r>
              <a:rPr lang="zh-CN" altLang="en-US" sz="3200" b="1" dirty="0" smtClean="0"/>
              <a:t>班：</a:t>
            </a:r>
            <a:r>
              <a:rPr lang="en-US" sz="3200" b="1" dirty="0" smtClean="0"/>
              <a:t>13609714190@163.com</a:t>
            </a:r>
            <a:endParaRPr lang="zh-CN" altLang="en-US" sz="3200" b="1" dirty="0" smtClean="0">
              <a:solidFill>
                <a:srgbClr val="FF0000"/>
              </a:solidFill>
              <a:latin typeface="Times New Roman" pitchFamily="18" charset="0"/>
              <a:ea typeface="宋体" pitchFamily="2" charset="-122"/>
              <a:cs typeface="宋体" pitchFamily="2" charset="-122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 smtClean="0">
                <a:solidFill>
                  <a:srgbClr val="FF0000"/>
                </a:solidFill>
                <a:latin typeface="Times New Roman" pitchFamily="18" charset="0"/>
                <a:ea typeface="宋体" pitchFamily="2" charset="-122"/>
                <a:cs typeface="宋体" pitchFamily="2" charset="-122"/>
              </a:rPr>
              <a:t>2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itchFamily="18" charset="0"/>
                <a:ea typeface="宋体" pitchFamily="2" charset="-122"/>
                <a:cs typeface="宋体" pitchFamily="2" charset="-122"/>
              </a:rPr>
              <a:t>.</a:t>
            </a:r>
            <a:r>
              <a:rPr lang="zh-CN" altLang="en-US" sz="3200" b="1" dirty="0" smtClean="0">
                <a:solidFill>
                  <a:srgbClr val="FF0000"/>
                </a:solidFill>
                <a:latin typeface="Times New Roman" pitchFamily="18" charset="0"/>
                <a:ea typeface="宋体" pitchFamily="2" charset="-122"/>
                <a:cs typeface="宋体" pitchFamily="2" charset="-122"/>
              </a:rPr>
              <a:t>完成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itchFamily="18" charset="0"/>
                <a:ea typeface="宋体" pitchFamily="2" charset="-122"/>
                <a:cs typeface="宋体" pitchFamily="2" charset="-122"/>
              </a:rPr>
              <a:t>《</a:t>
            </a:r>
            <a:r>
              <a:rPr lang="zh-CN" altLang="en-US" sz="3200" b="1" dirty="0" smtClean="0">
                <a:solidFill>
                  <a:srgbClr val="FF0000"/>
                </a:solidFill>
                <a:latin typeface="Times New Roman" pitchFamily="18" charset="0"/>
                <a:ea typeface="宋体" pitchFamily="2" charset="-122"/>
                <a:cs typeface="宋体" pitchFamily="2" charset="-122"/>
              </a:rPr>
              <a:t>古诗文训练专刊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itchFamily="18" charset="0"/>
                <a:ea typeface="宋体" pitchFamily="2" charset="-122"/>
                <a:cs typeface="宋体" pitchFamily="2" charset="-122"/>
              </a:rPr>
              <a:t>》P233《</a:t>
            </a:r>
            <a:r>
              <a:rPr lang="zh-CN" altLang="en-US" sz="3200" b="1" dirty="0" smtClean="0">
                <a:solidFill>
                  <a:srgbClr val="FF0000"/>
                </a:solidFill>
                <a:latin typeface="Times New Roman" pitchFamily="18" charset="0"/>
                <a:ea typeface="宋体" pitchFamily="2" charset="-122"/>
                <a:cs typeface="宋体" pitchFamily="2" charset="-122"/>
              </a:rPr>
              <a:t>白雪歌送武判官归京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itchFamily="18" charset="0"/>
                <a:ea typeface="宋体" pitchFamily="2" charset="-122"/>
                <a:cs typeface="宋体" pitchFamily="2" charset="-122"/>
              </a:rPr>
              <a:t>》</a:t>
            </a:r>
            <a:r>
              <a:rPr lang="zh-CN" altLang="en-US" sz="3200" b="1" dirty="0" smtClean="0">
                <a:solidFill>
                  <a:srgbClr val="FF0000"/>
                </a:solidFill>
                <a:latin typeface="Times New Roman" pitchFamily="18" charset="0"/>
                <a:ea typeface="宋体" pitchFamily="2" charset="-122"/>
                <a:cs typeface="宋体" pitchFamily="2" charset="-122"/>
              </a:rPr>
              <a:t>并红笔更正，拍照上传到叮叮“家校本”。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 smtClean="0">
                <a:solidFill>
                  <a:srgbClr val="FF0000"/>
                </a:solidFill>
                <a:latin typeface="Times New Roman" pitchFamily="18" charset="0"/>
                <a:ea typeface="宋体" pitchFamily="2" charset="-122"/>
                <a:cs typeface="宋体" pitchFamily="2" charset="-122"/>
              </a:rPr>
              <a:t>3.</a:t>
            </a:r>
            <a:r>
              <a:rPr lang="zh-CN" altLang="en-US" sz="3200" b="1" dirty="0" smtClean="0">
                <a:solidFill>
                  <a:srgbClr val="FF0000"/>
                </a:solidFill>
                <a:latin typeface="Times New Roman" pitchFamily="18" charset="0"/>
                <a:ea typeface="宋体" pitchFamily="2" charset="-122"/>
                <a:cs typeface="宋体" pitchFamily="2" charset="-122"/>
              </a:rPr>
              <a:t>背诵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itchFamily="18" charset="0"/>
                <a:ea typeface="宋体" pitchFamily="2" charset="-122"/>
                <a:cs typeface="宋体" pitchFamily="2" charset="-122"/>
              </a:rPr>
              <a:t>《</a:t>
            </a:r>
            <a:r>
              <a:rPr lang="zh-CN" altLang="en-US" sz="3200" b="1" dirty="0" smtClean="0">
                <a:solidFill>
                  <a:srgbClr val="FF0000"/>
                </a:solidFill>
                <a:latin typeface="Times New Roman" pitchFamily="18" charset="0"/>
                <a:ea typeface="宋体" pitchFamily="2" charset="-122"/>
                <a:cs typeface="宋体" pitchFamily="2" charset="-122"/>
              </a:rPr>
              <a:t>白雪歌送武判官归京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itchFamily="18" charset="0"/>
                <a:ea typeface="宋体" pitchFamily="2" charset="-122"/>
                <a:cs typeface="宋体" pitchFamily="2" charset="-122"/>
              </a:rPr>
              <a:t>》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 smtClean="0">
                <a:solidFill>
                  <a:srgbClr val="FF0000"/>
                </a:solidFill>
                <a:latin typeface="Arial" pitchFamily="34" charset="0"/>
                <a:ea typeface="宋体" pitchFamily="2" charset="-122"/>
                <a:cs typeface="宋体" pitchFamily="2" charset="-122"/>
              </a:rPr>
              <a:t>4.</a:t>
            </a:r>
            <a:r>
              <a:rPr lang="zh-CN" altLang="en-US" sz="3200" b="1" dirty="0" smtClean="0">
                <a:solidFill>
                  <a:srgbClr val="FF0000"/>
                </a:solidFill>
                <a:latin typeface="Arial" pitchFamily="34" charset="0"/>
                <a:ea typeface="宋体" pitchFamily="2" charset="-122"/>
                <a:cs typeface="宋体" pitchFamily="2" charset="-122"/>
              </a:rPr>
              <a:t>落实今</a:t>
            </a:r>
            <a:r>
              <a:rPr lang="zh-CN" altLang="en-US" sz="3200" b="1" dirty="0" smtClean="0">
                <a:solidFill>
                  <a:srgbClr val="FF0000"/>
                </a:solidFill>
                <a:latin typeface="Arial" pitchFamily="34" charset="0"/>
                <a:ea typeface="宋体" pitchFamily="2" charset="-122"/>
                <a:cs typeface="宋体" pitchFamily="2" charset="-122"/>
              </a:rPr>
              <a:t>天</a:t>
            </a:r>
            <a:r>
              <a:rPr lang="zh-CN" altLang="en-US" sz="3200" b="1" dirty="0" smtClean="0">
                <a:solidFill>
                  <a:srgbClr val="FF0000"/>
                </a:solidFill>
                <a:latin typeface="Arial" pitchFamily="34" charset="0"/>
                <a:ea typeface="宋体" pitchFamily="2" charset="-122"/>
                <a:cs typeface="宋体" pitchFamily="2" charset="-122"/>
              </a:rPr>
              <a:t>周四早读内容：</a:t>
            </a:r>
            <a:r>
              <a:rPr lang="zh-CN" altLang="en-US" sz="3200" b="1" dirty="0" smtClean="0">
                <a:solidFill>
                  <a:srgbClr val="0000FF"/>
                </a:solidFill>
                <a:latin typeface="Arial" pitchFamily="34" charset="0"/>
                <a:ea typeface="宋体" pitchFamily="2" charset="-122"/>
                <a:cs typeface="宋体" pitchFamily="2" charset="-122"/>
              </a:rPr>
              <a:t>背诵第</a:t>
            </a:r>
            <a:r>
              <a:rPr lang="en-US" altLang="zh-CN" sz="3200" b="1" dirty="0" smtClean="0">
                <a:solidFill>
                  <a:srgbClr val="0000FF"/>
                </a:solidFill>
                <a:latin typeface="Arial" pitchFamily="34" charset="0"/>
                <a:ea typeface="宋体" pitchFamily="2" charset="-122"/>
                <a:cs typeface="宋体" pitchFamily="2" charset="-122"/>
              </a:rPr>
              <a:t>1</a:t>
            </a:r>
            <a:r>
              <a:rPr lang="zh-CN" altLang="en-US" sz="3200" b="1" dirty="0" smtClean="0">
                <a:solidFill>
                  <a:srgbClr val="0000FF"/>
                </a:solidFill>
                <a:latin typeface="Arial" pitchFamily="34" charset="0"/>
                <a:ea typeface="宋体" pitchFamily="2" charset="-122"/>
                <a:cs typeface="宋体" pitchFamily="2" charset="-122"/>
              </a:rPr>
              <a:t>课，第六单元的已学的古诗文</a:t>
            </a:r>
            <a:r>
              <a:rPr lang="zh-CN" altLang="en-US" sz="3200" b="1" dirty="0" smtClean="0">
                <a:solidFill>
                  <a:srgbClr val="FF0000"/>
                </a:solidFill>
                <a:latin typeface="Arial" pitchFamily="34" charset="0"/>
                <a:ea typeface="宋体" pitchFamily="2" charset="-122"/>
                <a:cs typeface="宋体" pitchFamily="2" charset="-122"/>
              </a:rPr>
              <a:t>。</a:t>
            </a:r>
            <a:endParaRPr kumimoji="0" lang="zh-CN" altLang="en-US" sz="32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187308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18730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THUMBS_INDEX" val="1、2、3、6、8、10、11、12、15"/>
  <p:tag name="KSO_WM_TEMPLATE_SUBCATEGORY" val="0"/>
  <p:tag name="KSO_WM_TAG_VERSION" val="1.0"/>
  <p:tag name="KSO_WM_BEAUTIFY_FLAG" val="#wm#"/>
  <p:tag name="KSO_WM_TEMPLATE_CATEGORY" val="custom"/>
  <p:tag name="KSO_WM_TEMPLATE_INDEX" val="20187308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THUMBS_INDEX" val="1、2、3、6、8、10、11、12、15"/>
  <p:tag name="KSO_WM_SLIDE_ID" val="custom20187308_1"/>
  <p:tag name="KSO_WM_TEMPLATE_SUBCATEGORY" val="0"/>
  <p:tag name="KSO_WM_SLIDE_TYPE" val="title"/>
  <p:tag name="KSO_WM_SLIDE_SUBTYPE" val="pureTxt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187308"/>
  <p:tag name="KSO_WM_SLIDE_LAYOUT" val="a_b"/>
  <p:tag name="KSO_WM_SLIDE_LAYOUT_CNT" val="1_1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PRESET_TEXT" val="空白演示"/>
  <p:tag name="KSO_WM_UNIT_NOCLEAR" val="0"/>
  <p:tag name="KSO_WM_UNIT_VALUE" val="13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custom20187308_1*a*1"/>
  <p:tag name="KSO_WM_TEMPLATE_CATEGORY" val="custom"/>
  <p:tag name="KSO_WM_TEMPLATE_INDEX" val="20187308"/>
  <p:tag name="KSO_WM_UNIT_LAYERLEVEL" val="1"/>
  <p:tag name="KSO_WM_TAG_VERSION" val="1.0"/>
  <p:tag name="KSO_WM_BEAUTIFY_FLAG" val="#wm#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PRESET_TEXT" val="在此输入您的封面副标题"/>
  <p:tag name="KSO_WM_UNIT_NOCLEAR" val="0"/>
  <p:tag name="KSO_WM_UNIT_VALUE" val="156"/>
  <p:tag name="KSO_WM_UNIT_HIGHLIGHT" val="0"/>
  <p:tag name="KSO_WM_UNIT_COMPATIBLE" val="0"/>
  <p:tag name="KSO_WM_UNIT_DIAGRAM_ISNUMVISUAL" val="0"/>
  <p:tag name="KSO_WM_UNIT_DIAGRAM_ISREFERUNIT" val="0"/>
  <p:tag name="KSO_WM_UNIT_TYPE" val="b"/>
  <p:tag name="KSO_WM_UNIT_INDEX" val="1"/>
  <p:tag name="KSO_WM_UNIT_ID" val="custom20187308_1*b*1"/>
  <p:tag name="KSO_WM_TEMPLATE_CATEGORY" val="custom"/>
  <p:tag name="KSO_WM_TEMPLATE_INDEX" val="20187308"/>
  <p:tag name="KSO_WM_UNIT_LAYERLEVEL" val="1"/>
  <p:tag name="KSO_WM_TAG_VERSION" val="1.0"/>
  <p:tag name="KSO_WM_BEAUTIFY_FLAG" val="#wm#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187308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187308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9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1351</TotalTime>
  <Words>1197</Words>
  <Application>WPS 演示</Application>
  <PresentationFormat>自定义</PresentationFormat>
  <Paragraphs>130</Paragraphs>
  <Slides>17</Slides>
  <Notes>3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17</vt:i4>
      </vt:variant>
    </vt:vector>
  </HeadingPairs>
  <TitlesOfParts>
    <vt:vector size="18" baseType="lpstr">
      <vt:lpstr>Office 主题​​</vt:lpstr>
      <vt:lpstr>白雪歌送武判官归京 </vt:lpstr>
      <vt:lpstr>幻灯片 2</vt:lpstr>
      <vt:lpstr>创作背景</vt:lpstr>
      <vt:lpstr>幻灯片 4</vt:lpstr>
      <vt:lpstr>幻灯片 5</vt:lpstr>
      <vt:lpstr>解题：从标题你能看出什么？</vt:lpstr>
      <vt:lpstr>幻灯片 7</vt:lpstr>
      <vt:lpstr>幻灯片 8</vt:lpstr>
      <vt:lpstr>幻灯片 9</vt:lpstr>
      <vt:lpstr>幻灯片 10</vt:lpstr>
      <vt:lpstr>幻灯片 11</vt:lpstr>
      <vt:lpstr>幻灯片 12</vt:lpstr>
      <vt:lpstr>悟“别”情</vt:lpstr>
      <vt:lpstr>幻灯片 14</vt:lpstr>
      <vt:lpstr>幻灯片 15</vt:lpstr>
      <vt:lpstr>这与我们学过的哪首诗的哪一句有异曲同工之妙？</vt:lpstr>
      <vt:lpstr>作业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白雪歌送武判官归京 </dc:title>
  <dc:creator/>
  <cp:lastModifiedBy>admin</cp:lastModifiedBy>
  <cp:revision>11</cp:revision>
  <dcterms:created xsi:type="dcterms:W3CDTF">2020-02-17T07:57:36Z</dcterms:created>
  <dcterms:modified xsi:type="dcterms:W3CDTF">2020-02-19T23:17:28Z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2052-11.3.0.8632</vt:lpwstr>
  </property>
</Properties>
</file>