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587" r:id="rId3"/>
    <p:sldId id="588" r:id="rId4"/>
    <p:sldId id="589" r:id="rId5"/>
    <p:sldId id="590" r:id="rId6"/>
    <p:sldId id="591" r:id="rId7"/>
    <p:sldId id="592" r:id="rId8"/>
    <p:sldId id="593" r:id="rId9"/>
    <p:sldId id="594" r:id="rId10"/>
    <p:sldId id="595" r:id="rId11"/>
    <p:sldId id="617" r:id="rId12"/>
    <p:sldId id="597" r:id="rId14"/>
    <p:sldId id="600" r:id="rId15"/>
    <p:sldId id="601" r:id="rId16"/>
    <p:sldId id="602" r:id="rId17"/>
    <p:sldId id="603" r:id="rId18"/>
    <p:sldId id="604" r:id="rId19"/>
    <p:sldId id="606" r:id="rId20"/>
    <p:sldId id="607" r:id="rId21"/>
    <p:sldId id="608" r:id="rId22"/>
    <p:sldId id="609" r:id="rId23"/>
    <p:sldId id="610" r:id="rId24"/>
    <p:sldId id="611" r:id="rId25"/>
    <p:sldId id="612" r:id="rId26"/>
    <p:sldId id="613" r:id="rId27"/>
    <p:sldId id="614" r:id="rId28"/>
    <p:sldId id="615" r:id="rId29"/>
    <p:sldId id="616" r:id="rId3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CCFFFF"/>
    <a:srgbClr val="FFCCCC"/>
    <a:srgbClr val="FFFFCC"/>
    <a:srgbClr val="FF0066"/>
    <a:srgbClr val="CC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7" name="图片 6" descr="高分说PPT背景(25.4x19.05)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1030" name="Text Box 11"/>
          <p:cNvSpPr txBox="1">
            <a:spLocks noChangeArrowheads="1"/>
          </p:cNvSpPr>
          <p:nvPr userDrawn="1"/>
        </p:nvSpPr>
        <p:spPr bwMode="auto">
          <a:xfrm>
            <a:off x="7162800" y="57785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3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3" name="图片 2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7162800" y="57785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3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Writing</a:t>
            </a: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The environment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056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8363" y="2813050"/>
            <a:ext cx="3324225" cy="3371850"/>
          </a:xfrm>
          <a:prstGeom prst="rect">
            <a:avLst/>
          </a:prstGeom>
          <a:noFill/>
          <a:ln w="317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406273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226409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90093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318166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234976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324962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408754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142798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91801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79431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66109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54850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69088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364163" y="169894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68795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49916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429133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5" descr="1217850073928719-1217850073932461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" y="1700213"/>
            <a:ext cx="3962400" cy="454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文本框 4100"/>
          <p:cNvSpPr txBox="1"/>
          <p:nvPr/>
        </p:nvSpPr>
        <p:spPr>
          <a:xfrm>
            <a:off x="1487170" y="836613"/>
            <a:ext cx="5999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What can we do to be </a:t>
            </a:r>
            <a:r>
              <a:rPr lang="en-US" altLang="zh-CN" sz="360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2" name="文本框 4101"/>
          <p:cNvSpPr txBox="1"/>
          <p:nvPr/>
        </p:nvSpPr>
        <p:spPr>
          <a:xfrm>
            <a:off x="3348038" y="2997200"/>
            <a:ext cx="501015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Wash our clothes by hand.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文本框 6149"/>
          <p:cNvSpPr txBox="1"/>
          <p:nvPr/>
        </p:nvSpPr>
        <p:spPr>
          <a:xfrm>
            <a:off x="788670" y="4590733"/>
            <a:ext cx="679069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Save water and remember to 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turn off the tap after washing hands.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2" name="图片 6151" descr="50Y58PICxQ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6375" y="1484313"/>
            <a:ext cx="6191250" cy="2743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文本框 10244"/>
          <p:cNvSpPr txBox="1"/>
          <p:nvPr/>
        </p:nvSpPr>
        <p:spPr>
          <a:xfrm>
            <a:off x="693738" y="1036955"/>
            <a:ext cx="434848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Use shopping bags 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instead of plastic bags.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timgsa.baidu.com/timg?image&amp;quality=80&amp;size=b9999_10000&amp;sec=1541736829949&amp;di=36049e6b7e96180b8312c85c3a070b07&amp;imgtype=0&amp;src=http%3A%2F%2Fimg005.hc360.cn%2Fm7%2FM09%2F93%2F68%2FwKhQo1ZmpaOEU-O1AAAAALgAYgM57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32" y="2348880"/>
            <a:ext cx="6156176" cy="424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文本框 11270"/>
          <p:cNvSpPr txBox="1"/>
          <p:nvPr/>
        </p:nvSpPr>
        <p:spPr>
          <a:xfrm>
            <a:off x="3764915" y="1374775"/>
            <a:ext cx="45751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cs typeface="Times New Roman" panose="02020603050405020304" pitchFamily="18" charset="0"/>
              </a:rPr>
              <a:t>Ride a bike or take a bus when we go out.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5" name="矩形 1127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7" name="矩形 11276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9" name="矩形 11278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1" name="矩形 1128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6" name="矩形 11285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" name="图片 1" descr="93e4316bly1ff8in0cs3ej20qo1acx3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165" y="831215"/>
            <a:ext cx="2755900" cy="4792980"/>
          </a:xfrm>
          <a:prstGeom prst="rect">
            <a:avLst/>
          </a:prstGeom>
        </p:spPr>
      </p:pic>
      <p:pic>
        <p:nvPicPr>
          <p:cNvPr id="3" name="图片 2" descr="14664772472156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595" y="3820160"/>
            <a:ext cx="4023995" cy="2414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3356992"/>
            <a:ext cx="8572762" cy="2677656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What is your school going to encourage students to do?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How is your school going to do it?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What is the name of the cartoon character? 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0" normalizeH="0" baseline="0" noProof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7315" y="1988820"/>
            <a:ext cx="8954135" cy="1198880"/>
          </a:xfrm>
          <a:prstGeom prst="rect">
            <a:avLst/>
          </a:prstGeom>
          <a:solidFill>
            <a:srgbClr val="FFC000">
              <a:alpha val="59000"/>
            </a:srgb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Your school is going to encourage students to protect the environment by introducing a cartoon character called Gary Green. He will </a:t>
            </a:r>
            <a:r>
              <a:rPr kumimoji="0" lang="en-US" altLang="zh-CN" sz="2400" b="1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act as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</a:t>
            </a:r>
            <a:r>
              <a:rPr kumimoji="0" lang="en-US" altLang="zh-CN" sz="2400" b="1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role model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for the students.</a:t>
            </a:r>
            <a:endParaRPr kumimoji="0" lang="zh-CN" altLang="en-US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1090930" y="1435100"/>
            <a:ext cx="6962140" cy="46037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the introduction and answer the questions.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794635" y="744220"/>
            <a:ext cx="355536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2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Read and answer</a:t>
            </a:r>
            <a:endParaRPr kumimoji="0" lang="en-US" sz="32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1520" y="3789040"/>
            <a:ext cx="4853186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protect the environment.</a:t>
            </a:r>
            <a:endParaRPr kumimoji="0" lang="en-US" altLang="zh-CN" sz="2800" b="1" i="0" u="none" strike="noStrike" kern="1200" cap="none" spc="0" normalizeH="0" baseline="0" noProof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1520" y="4633972"/>
            <a:ext cx="615067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By introducing a cartoon character.</a:t>
            </a:r>
            <a:endParaRPr kumimoji="0" lang="en-US" altLang="zh-CN" sz="2800" b="1" i="0" u="none" strike="noStrike" kern="1200" cap="none" spc="0" normalizeH="0" baseline="0" noProof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76345" y="5511428"/>
            <a:ext cx="21098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Gary Green.</a:t>
            </a:r>
            <a:endParaRPr kumimoji="0" lang="en-US" altLang="zh-CN" sz="2800" b="1" i="0" u="none" strike="noStrike" kern="1200" cap="none" spc="0" normalizeH="0" baseline="0" noProof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121218" y="565785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Brainstorm</a:t>
            </a:r>
            <a:endParaRPr kumimoji="0" lang="en-US" altLang="zh-CN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矩形 21"/>
          <p:cNvSpPr>
            <a:spLocks noChangeArrowheads="1"/>
          </p:cNvSpPr>
          <p:nvPr/>
        </p:nvSpPr>
        <p:spPr bwMode="auto">
          <a:xfrm>
            <a:off x="569595" y="1369060"/>
            <a:ext cx="7840980" cy="82994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Look at the pictures in 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and brainstorm ideas with your classmates of Gary Green’s good habits.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4100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76475"/>
            <a:ext cx="3646488" cy="388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Freeform 6"/>
          <p:cNvSpPr>
            <a:spLocks noEditPoints="1"/>
          </p:cNvSpPr>
          <p:nvPr/>
        </p:nvSpPr>
        <p:spPr bwMode="auto">
          <a:xfrm>
            <a:off x="3995738" y="3213100"/>
            <a:ext cx="3617913" cy="1974850"/>
          </a:xfrm>
          <a:custGeom>
            <a:avLst/>
            <a:gdLst>
              <a:gd name="T0" fmla="*/ 2746 w 2892"/>
              <a:gd name="T1" fmla="*/ 538 h 2802"/>
              <a:gd name="T2" fmla="*/ 2862 w 2892"/>
              <a:gd name="T3" fmla="*/ 834 h 2802"/>
              <a:gd name="T4" fmla="*/ 2892 w 2892"/>
              <a:gd name="T5" fmla="*/ 1158 h 2802"/>
              <a:gd name="T6" fmla="*/ 2838 w 2892"/>
              <a:gd name="T7" fmla="*/ 1492 h 2802"/>
              <a:gd name="T8" fmla="*/ 2706 w 2892"/>
              <a:gd name="T9" fmla="*/ 1824 h 2802"/>
              <a:gd name="T10" fmla="*/ 2494 w 2892"/>
              <a:gd name="T11" fmla="*/ 2136 h 2802"/>
              <a:gd name="T12" fmla="*/ 2272 w 2892"/>
              <a:gd name="T13" fmla="*/ 2362 h 2802"/>
              <a:gd name="T14" fmla="*/ 1950 w 2892"/>
              <a:gd name="T15" fmla="*/ 2586 h 2802"/>
              <a:gd name="T16" fmla="*/ 1606 w 2892"/>
              <a:gd name="T17" fmla="*/ 2732 h 2802"/>
              <a:gd name="T18" fmla="*/ 1260 w 2892"/>
              <a:gd name="T19" fmla="*/ 2798 h 2802"/>
              <a:gd name="T20" fmla="*/ 924 w 2892"/>
              <a:gd name="T21" fmla="*/ 2784 h 2802"/>
              <a:gd name="T22" fmla="*/ 616 w 2892"/>
              <a:gd name="T23" fmla="*/ 2690 h 2802"/>
              <a:gd name="T24" fmla="*/ 350 w 2892"/>
              <a:gd name="T25" fmla="*/ 2516 h 2802"/>
              <a:gd name="T26" fmla="*/ 182 w 2892"/>
              <a:gd name="T27" fmla="*/ 2320 h 2802"/>
              <a:gd name="T28" fmla="*/ 48 w 2892"/>
              <a:gd name="T29" fmla="*/ 2030 h 2802"/>
              <a:gd name="T30" fmla="*/ 0 w 2892"/>
              <a:gd name="T31" fmla="*/ 1712 h 2802"/>
              <a:gd name="T32" fmla="*/ 38 w 2892"/>
              <a:gd name="T33" fmla="*/ 1378 h 2802"/>
              <a:gd name="T34" fmla="*/ 154 w 2892"/>
              <a:gd name="T35" fmla="*/ 1044 h 2802"/>
              <a:gd name="T36" fmla="*/ 350 w 2892"/>
              <a:gd name="T37" fmla="*/ 728 h 2802"/>
              <a:gd name="T38" fmla="*/ 620 w 2892"/>
              <a:gd name="T39" fmla="*/ 442 h 2802"/>
              <a:gd name="T40" fmla="*/ 876 w 2892"/>
              <a:gd name="T41" fmla="*/ 256 h 2802"/>
              <a:gd name="T42" fmla="*/ 1216 w 2892"/>
              <a:gd name="T43" fmla="*/ 94 h 2802"/>
              <a:gd name="T44" fmla="*/ 1564 w 2892"/>
              <a:gd name="T45" fmla="*/ 12 h 2802"/>
              <a:gd name="T46" fmla="*/ 1904 w 2892"/>
              <a:gd name="T47" fmla="*/ 8 h 2802"/>
              <a:gd name="T48" fmla="*/ 2218 w 2892"/>
              <a:gd name="T49" fmla="*/ 86 h 2802"/>
              <a:gd name="T50" fmla="*/ 2494 w 2892"/>
              <a:gd name="T51" fmla="*/ 246 h 2802"/>
              <a:gd name="T52" fmla="*/ 680 w 2892"/>
              <a:gd name="T53" fmla="*/ 510 h 2802"/>
              <a:gd name="T54" fmla="*/ 472 w 2892"/>
              <a:gd name="T55" fmla="*/ 720 h 2802"/>
              <a:gd name="T56" fmla="*/ 278 w 2892"/>
              <a:gd name="T57" fmla="*/ 1010 h 2802"/>
              <a:gd name="T58" fmla="*/ 154 w 2892"/>
              <a:gd name="T59" fmla="*/ 1318 h 2802"/>
              <a:gd name="T60" fmla="*/ 104 w 2892"/>
              <a:gd name="T61" fmla="*/ 1628 h 2802"/>
              <a:gd name="T62" fmla="*/ 132 w 2892"/>
              <a:gd name="T63" fmla="*/ 1928 h 2802"/>
              <a:gd name="T64" fmla="*/ 240 w 2892"/>
              <a:gd name="T65" fmla="*/ 2204 h 2802"/>
              <a:gd name="T66" fmla="*/ 384 w 2892"/>
              <a:gd name="T67" fmla="*/ 2394 h 2802"/>
              <a:gd name="T68" fmla="*/ 622 w 2892"/>
              <a:gd name="T69" fmla="*/ 2572 h 2802"/>
              <a:gd name="T70" fmla="*/ 902 w 2892"/>
              <a:gd name="T71" fmla="*/ 2676 h 2802"/>
              <a:gd name="T72" fmla="*/ 1210 w 2892"/>
              <a:gd name="T73" fmla="*/ 2702 h 2802"/>
              <a:gd name="T74" fmla="*/ 1530 w 2892"/>
              <a:gd name="T75" fmla="*/ 2656 h 2802"/>
              <a:gd name="T76" fmla="*/ 1850 w 2892"/>
              <a:gd name="T77" fmla="*/ 2534 h 2802"/>
              <a:gd name="T78" fmla="*/ 2156 w 2892"/>
              <a:gd name="T79" fmla="*/ 2340 h 2802"/>
              <a:gd name="T80" fmla="*/ 2372 w 2892"/>
              <a:gd name="T81" fmla="*/ 2138 h 2802"/>
              <a:gd name="T82" fmla="*/ 2582 w 2892"/>
              <a:gd name="T83" fmla="*/ 1854 h 2802"/>
              <a:gd name="T84" fmla="*/ 2720 w 2892"/>
              <a:gd name="T85" fmla="*/ 1548 h 2802"/>
              <a:gd name="T86" fmla="*/ 2786 w 2892"/>
              <a:gd name="T87" fmla="*/ 1236 h 2802"/>
              <a:gd name="T88" fmla="*/ 2772 w 2892"/>
              <a:gd name="T89" fmla="*/ 932 h 2802"/>
              <a:gd name="T90" fmla="*/ 2682 w 2892"/>
              <a:gd name="T91" fmla="*/ 652 h 2802"/>
              <a:gd name="T92" fmla="*/ 2550 w 2892"/>
              <a:gd name="T93" fmla="*/ 452 h 2802"/>
              <a:gd name="T94" fmla="*/ 2322 w 2892"/>
              <a:gd name="T95" fmla="*/ 260 h 2802"/>
              <a:gd name="T96" fmla="*/ 2050 w 2892"/>
              <a:gd name="T97" fmla="*/ 142 h 2802"/>
              <a:gd name="T98" fmla="*/ 1746 w 2892"/>
              <a:gd name="T99" fmla="*/ 100 h 2802"/>
              <a:gd name="T100" fmla="*/ 1426 w 2892"/>
              <a:gd name="T101" fmla="*/ 132 h 2802"/>
              <a:gd name="T102" fmla="*/ 1106 w 2892"/>
              <a:gd name="T103" fmla="*/ 238 h 2802"/>
              <a:gd name="T104" fmla="*/ 796 w 2892"/>
              <a:gd name="T105" fmla="*/ 418 h 2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92" h="2802">
                <a:moveTo>
                  <a:pt x="2634" y="380"/>
                </a:moveTo>
                <a:lnTo>
                  <a:pt x="2634" y="380"/>
                </a:lnTo>
                <a:lnTo>
                  <a:pt x="2674" y="430"/>
                </a:lnTo>
                <a:lnTo>
                  <a:pt x="2712" y="484"/>
                </a:lnTo>
                <a:lnTo>
                  <a:pt x="2746" y="538"/>
                </a:lnTo>
                <a:lnTo>
                  <a:pt x="2776" y="594"/>
                </a:lnTo>
                <a:lnTo>
                  <a:pt x="2802" y="652"/>
                </a:lnTo>
                <a:lnTo>
                  <a:pt x="2826" y="712"/>
                </a:lnTo>
                <a:lnTo>
                  <a:pt x="2846" y="772"/>
                </a:lnTo>
                <a:lnTo>
                  <a:pt x="2862" y="834"/>
                </a:lnTo>
                <a:lnTo>
                  <a:pt x="2874" y="896"/>
                </a:lnTo>
                <a:lnTo>
                  <a:pt x="2884" y="960"/>
                </a:lnTo>
                <a:lnTo>
                  <a:pt x="2890" y="1026"/>
                </a:lnTo>
                <a:lnTo>
                  <a:pt x="2892" y="1092"/>
                </a:lnTo>
                <a:lnTo>
                  <a:pt x="2892" y="1158"/>
                </a:lnTo>
                <a:lnTo>
                  <a:pt x="2888" y="1224"/>
                </a:lnTo>
                <a:lnTo>
                  <a:pt x="2880" y="1290"/>
                </a:lnTo>
                <a:lnTo>
                  <a:pt x="2870" y="1358"/>
                </a:lnTo>
                <a:lnTo>
                  <a:pt x="2856" y="1426"/>
                </a:lnTo>
                <a:lnTo>
                  <a:pt x="2838" y="1492"/>
                </a:lnTo>
                <a:lnTo>
                  <a:pt x="2818" y="1560"/>
                </a:lnTo>
                <a:lnTo>
                  <a:pt x="2794" y="1626"/>
                </a:lnTo>
                <a:lnTo>
                  <a:pt x="2768" y="1692"/>
                </a:lnTo>
                <a:lnTo>
                  <a:pt x="2738" y="1758"/>
                </a:lnTo>
                <a:lnTo>
                  <a:pt x="2706" y="1824"/>
                </a:lnTo>
                <a:lnTo>
                  <a:pt x="2670" y="1888"/>
                </a:lnTo>
                <a:lnTo>
                  <a:pt x="2630" y="1952"/>
                </a:lnTo>
                <a:lnTo>
                  <a:pt x="2588" y="2014"/>
                </a:lnTo>
                <a:lnTo>
                  <a:pt x="2542" y="2076"/>
                </a:lnTo>
                <a:lnTo>
                  <a:pt x="2494" y="2136"/>
                </a:lnTo>
                <a:lnTo>
                  <a:pt x="2444" y="2194"/>
                </a:lnTo>
                <a:lnTo>
                  <a:pt x="2390" y="2252"/>
                </a:lnTo>
                <a:lnTo>
                  <a:pt x="2332" y="2308"/>
                </a:lnTo>
                <a:lnTo>
                  <a:pt x="2272" y="2362"/>
                </a:lnTo>
                <a:lnTo>
                  <a:pt x="2272" y="2362"/>
                </a:lnTo>
                <a:lnTo>
                  <a:pt x="2210" y="2412"/>
                </a:lnTo>
                <a:lnTo>
                  <a:pt x="2146" y="2460"/>
                </a:lnTo>
                <a:lnTo>
                  <a:pt x="2082" y="2506"/>
                </a:lnTo>
                <a:lnTo>
                  <a:pt x="2016" y="2548"/>
                </a:lnTo>
                <a:lnTo>
                  <a:pt x="1950" y="2586"/>
                </a:lnTo>
                <a:lnTo>
                  <a:pt x="1882" y="2622"/>
                </a:lnTo>
                <a:lnTo>
                  <a:pt x="1814" y="2654"/>
                </a:lnTo>
                <a:lnTo>
                  <a:pt x="1746" y="2684"/>
                </a:lnTo>
                <a:lnTo>
                  <a:pt x="1676" y="2710"/>
                </a:lnTo>
                <a:lnTo>
                  <a:pt x="1606" y="2732"/>
                </a:lnTo>
                <a:lnTo>
                  <a:pt x="1536" y="2752"/>
                </a:lnTo>
                <a:lnTo>
                  <a:pt x="1468" y="2768"/>
                </a:lnTo>
                <a:lnTo>
                  <a:pt x="1398" y="2782"/>
                </a:lnTo>
                <a:lnTo>
                  <a:pt x="1328" y="2792"/>
                </a:lnTo>
                <a:lnTo>
                  <a:pt x="1260" y="2798"/>
                </a:lnTo>
                <a:lnTo>
                  <a:pt x="1190" y="2802"/>
                </a:lnTo>
                <a:lnTo>
                  <a:pt x="1122" y="2802"/>
                </a:lnTo>
                <a:lnTo>
                  <a:pt x="1056" y="2800"/>
                </a:lnTo>
                <a:lnTo>
                  <a:pt x="990" y="2794"/>
                </a:lnTo>
                <a:lnTo>
                  <a:pt x="924" y="2784"/>
                </a:lnTo>
                <a:lnTo>
                  <a:pt x="860" y="2772"/>
                </a:lnTo>
                <a:lnTo>
                  <a:pt x="796" y="2756"/>
                </a:lnTo>
                <a:lnTo>
                  <a:pt x="734" y="2738"/>
                </a:lnTo>
                <a:lnTo>
                  <a:pt x="674" y="2716"/>
                </a:lnTo>
                <a:lnTo>
                  <a:pt x="616" y="2690"/>
                </a:lnTo>
                <a:lnTo>
                  <a:pt x="558" y="2662"/>
                </a:lnTo>
                <a:lnTo>
                  <a:pt x="504" y="2630"/>
                </a:lnTo>
                <a:lnTo>
                  <a:pt x="450" y="2596"/>
                </a:lnTo>
                <a:lnTo>
                  <a:pt x="398" y="2558"/>
                </a:lnTo>
                <a:lnTo>
                  <a:pt x="350" y="2516"/>
                </a:lnTo>
                <a:lnTo>
                  <a:pt x="304" y="2470"/>
                </a:lnTo>
                <a:lnTo>
                  <a:pt x="260" y="2422"/>
                </a:lnTo>
                <a:lnTo>
                  <a:pt x="260" y="2422"/>
                </a:lnTo>
                <a:lnTo>
                  <a:pt x="218" y="2372"/>
                </a:lnTo>
                <a:lnTo>
                  <a:pt x="182" y="2320"/>
                </a:lnTo>
                <a:lnTo>
                  <a:pt x="148" y="2264"/>
                </a:lnTo>
                <a:lnTo>
                  <a:pt x="118" y="2208"/>
                </a:lnTo>
                <a:lnTo>
                  <a:pt x="90" y="2150"/>
                </a:lnTo>
                <a:lnTo>
                  <a:pt x="68" y="2092"/>
                </a:lnTo>
                <a:lnTo>
                  <a:pt x="48" y="2030"/>
                </a:lnTo>
                <a:lnTo>
                  <a:pt x="32" y="1970"/>
                </a:lnTo>
                <a:lnTo>
                  <a:pt x="18" y="1906"/>
                </a:lnTo>
                <a:lnTo>
                  <a:pt x="10" y="1842"/>
                </a:lnTo>
                <a:lnTo>
                  <a:pt x="4" y="1778"/>
                </a:lnTo>
                <a:lnTo>
                  <a:pt x="0" y="1712"/>
                </a:lnTo>
                <a:lnTo>
                  <a:pt x="2" y="1646"/>
                </a:lnTo>
                <a:lnTo>
                  <a:pt x="6" y="1580"/>
                </a:lnTo>
                <a:lnTo>
                  <a:pt x="12" y="1512"/>
                </a:lnTo>
                <a:lnTo>
                  <a:pt x="24" y="1446"/>
                </a:lnTo>
                <a:lnTo>
                  <a:pt x="38" y="1378"/>
                </a:lnTo>
                <a:lnTo>
                  <a:pt x="54" y="1310"/>
                </a:lnTo>
                <a:lnTo>
                  <a:pt x="74" y="1244"/>
                </a:lnTo>
                <a:lnTo>
                  <a:pt x="98" y="1176"/>
                </a:lnTo>
                <a:lnTo>
                  <a:pt x="124" y="1110"/>
                </a:lnTo>
                <a:lnTo>
                  <a:pt x="154" y="1044"/>
                </a:lnTo>
                <a:lnTo>
                  <a:pt x="188" y="980"/>
                </a:lnTo>
                <a:lnTo>
                  <a:pt x="224" y="914"/>
                </a:lnTo>
                <a:lnTo>
                  <a:pt x="262" y="852"/>
                </a:lnTo>
                <a:lnTo>
                  <a:pt x="304" y="788"/>
                </a:lnTo>
                <a:lnTo>
                  <a:pt x="350" y="728"/>
                </a:lnTo>
                <a:lnTo>
                  <a:pt x="398" y="668"/>
                </a:lnTo>
                <a:lnTo>
                  <a:pt x="450" y="608"/>
                </a:lnTo>
                <a:lnTo>
                  <a:pt x="504" y="552"/>
                </a:lnTo>
                <a:lnTo>
                  <a:pt x="560" y="496"/>
                </a:lnTo>
                <a:lnTo>
                  <a:pt x="620" y="442"/>
                </a:lnTo>
                <a:lnTo>
                  <a:pt x="620" y="442"/>
                </a:lnTo>
                <a:lnTo>
                  <a:pt x="682" y="390"/>
                </a:lnTo>
                <a:lnTo>
                  <a:pt x="746" y="342"/>
                </a:lnTo>
                <a:lnTo>
                  <a:pt x="812" y="298"/>
                </a:lnTo>
                <a:lnTo>
                  <a:pt x="876" y="256"/>
                </a:lnTo>
                <a:lnTo>
                  <a:pt x="944" y="216"/>
                </a:lnTo>
                <a:lnTo>
                  <a:pt x="1010" y="182"/>
                </a:lnTo>
                <a:lnTo>
                  <a:pt x="1080" y="148"/>
                </a:lnTo>
                <a:lnTo>
                  <a:pt x="1148" y="120"/>
                </a:lnTo>
                <a:lnTo>
                  <a:pt x="1216" y="94"/>
                </a:lnTo>
                <a:lnTo>
                  <a:pt x="1286" y="70"/>
                </a:lnTo>
                <a:lnTo>
                  <a:pt x="1356" y="52"/>
                </a:lnTo>
                <a:lnTo>
                  <a:pt x="1426" y="34"/>
                </a:lnTo>
                <a:lnTo>
                  <a:pt x="1496" y="22"/>
                </a:lnTo>
                <a:lnTo>
                  <a:pt x="1564" y="12"/>
                </a:lnTo>
                <a:lnTo>
                  <a:pt x="1634" y="4"/>
                </a:lnTo>
                <a:lnTo>
                  <a:pt x="1702" y="0"/>
                </a:lnTo>
                <a:lnTo>
                  <a:pt x="1770" y="0"/>
                </a:lnTo>
                <a:lnTo>
                  <a:pt x="1838" y="4"/>
                </a:lnTo>
                <a:lnTo>
                  <a:pt x="1904" y="8"/>
                </a:lnTo>
                <a:lnTo>
                  <a:pt x="1970" y="18"/>
                </a:lnTo>
                <a:lnTo>
                  <a:pt x="2034" y="30"/>
                </a:lnTo>
                <a:lnTo>
                  <a:pt x="2096" y="46"/>
                </a:lnTo>
                <a:lnTo>
                  <a:pt x="2158" y="64"/>
                </a:lnTo>
                <a:lnTo>
                  <a:pt x="2218" y="86"/>
                </a:lnTo>
                <a:lnTo>
                  <a:pt x="2278" y="112"/>
                </a:lnTo>
                <a:lnTo>
                  <a:pt x="2334" y="140"/>
                </a:lnTo>
                <a:lnTo>
                  <a:pt x="2390" y="172"/>
                </a:lnTo>
                <a:lnTo>
                  <a:pt x="2442" y="208"/>
                </a:lnTo>
                <a:lnTo>
                  <a:pt x="2494" y="246"/>
                </a:lnTo>
                <a:lnTo>
                  <a:pt x="2542" y="288"/>
                </a:lnTo>
                <a:lnTo>
                  <a:pt x="2590" y="332"/>
                </a:lnTo>
                <a:lnTo>
                  <a:pt x="2634" y="380"/>
                </a:lnTo>
                <a:lnTo>
                  <a:pt x="2634" y="380"/>
                </a:lnTo>
                <a:close/>
                <a:moveTo>
                  <a:pt x="680" y="510"/>
                </a:moveTo>
                <a:lnTo>
                  <a:pt x="680" y="510"/>
                </a:lnTo>
                <a:lnTo>
                  <a:pt x="624" y="560"/>
                </a:lnTo>
                <a:lnTo>
                  <a:pt x="570" y="612"/>
                </a:lnTo>
                <a:lnTo>
                  <a:pt x="520" y="664"/>
                </a:lnTo>
                <a:lnTo>
                  <a:pt x="472" y="720"/>
                </a:lnTo>
                <a:lnTo>
                  <a:pt x="428" y="776"/>
                </a:lnTo>
                <a:lnTo>
                  <a:pt x="386" y="832"/>
                </a:lnTo>
                <a:lnTo>
                  <a:pt x="346" y="890"/>
                </a:lnTo>
                <a:lnTo>
                  <a:pt x="310" y="950"/>
                </a:lnTo>
                <a:lnTo>
                  <a:pt x="278" y="1010"/>
                </a:lnTo>
                <a:lnTo>
                  <a:pt x="246" y="1070"/>
                </a:lnTo>
                <a:lnTo>
                  <a:pt x="218" y="1132"/>
                </a:lnTo>
                <a:lnTo>
                  <a:pt x="194" y="1192"/>
                </a:lnTo>
                <a:lnTo>
                  <a:pt x="172" y="1254"/>
                </a:lnTo>
                <a:lnTo>
                  <a:pt x="154" y="1318"/>
                </a:lnTo>
                <a:lnTo>
                  <a:pt x="138" y="1380"/>
                </a:lnTo>
                <a:lnTo>
                  <a:pt x="124" y="1442"/>
                </a:lnTo>
                <a:lnTo>
                  <a:pt x="114" y="1504"/>
                </a:lnTo>
                <a:lnTo>
                  <a:pt x="108" y="1566"/>
                </a:lnTo>
                <a:lnTo>
                  <a:pt x="104" y="1628"/>
                </a:lnTo>
                <a:lnTo>
                  <a:pt x="104" y="1690"/>
                </a:lnTo>
                <a:lnTo>
                  <a:pt x="106" y="1750"/>
                </a:lnTo>
                <a:lnTo>
                  <a:pt x="112" y="1810"/>
                </a:lnTo>
                <a:lnTo>
                  <a:pt x="120" y="1870"/>
                </a:lnTo>
                <a:lnTo>
                  <a:pt x="132" y="1928"/>
                </a:lnTo>
                <a:lnTo>
                  <a:pt x="146" y="1986"/>
                </a:lnTo>
                <a:lnTo>
                  <a:pt x="166" y="2042"/>
                </a:lnTo>
                <a:lnTo>
                  <a:pt x="186" y="2098"/>
                </a:lnTo>
                <a:lnTo>
                  <a:pt x="212" y="2152"/>
                </a:lnTo>
                <a:lnTo>
                  <a:pt x="240" y="2204"/>
                </a:lnTo>
                <a:lnTo>
                  <a:pt x="272" y="2254"/>
                </a:lnTo>
                <a:lnTo>
                  <a:pt x="306" y="2304"/>
                </a:lnTo>
                <a:lnTo>
                  <a:pt x="344" y="2350"/>
                </a:lnTo>
                <a:lnTo>
                  <a:pt x="344" y="2350"/>
                </a:lnTo>
                <a:lnTo>
                  <a:pt x="384" y="2394"/>
                </a:lnTo>
                <a:lnTo>
                  <a:pt x="428" y="2436"/>
                </a:lnTo>
                <a:lnTo>
                  <a:pt x="474" y="2476"/>
                </a:lnTo>
                <a:lnTo>
                  <a:pt x="520" y="2510"/>
                </a:lnTo>
                <a:lnTo>
                  <a:pt x="570" y="2544"/>
                </a:lnTo>
                <a:lnTo>
                  <a:pt x="622" y="2572"/>
                </a:lnTo>
                <a:lnTo>
                  <a:pt x="674" y="2600"/>
                </a:lnTo>
                <a:lnTo>
                  <a:pt x="728" y="2622"/>
                </a:lnTo>
                <a:lnTo>
                  <a:pt x="784" y="2644"/>
                </a:lnTo>
                <a:lnTo>
                  <a:pt x="842" y="2660"/>
                </a:lnTo>
                <a:lnTo>
                  <a:pt x="902" y="2676"/>
                </a:lnTo>
                <a:lnTo>
                  <a:pt x="960" y="2686"/>
                </a:lnTo>
                <a:lnTo>
                  <a:pt x="1022" y="2696"/>
                </a:lnTo>
                <a:lnTo>
                  <a:pt x="1084" y="2700"/>
                </a:lnTo>
                <a:lnTo>
                  <a:pt x="1146" y="2704"/>
                </a:lnTo>
                <a:lnTo>
                  <a:pt x="1210" y="2702"/>
                </a:lnTo>
                <a:lnTo>
                  <a:pt x="1272" y="2700"/>
                </a:lnTo>
                <a:lnTo>
                  <a:pt x="1336" y="2692"/>
                </a:lnTo>
                <a:lnTo>
                  <a:pt x="1402" y="2684"/>
                </a:lnTo>
                <a:lnTo>
                  <a:pt x="1466" y="2672"/>
                </a:lnTo>
                <a:lnTo>
                  <a:pt x="1530" y="2656"/>
                </a:lnTo>
                <a:lnTo>
                  <a:pt x="1596" y="2638"/>
                </a:lnTo>
                <a:lnTo>
                  <a:pt x="1660" y="2616"/>
                </a:lnTo>
                <a:lnTo>
                  <a:pt x="1724" y="2592"/>
                </a:lnTo>
                <a:lnTo>
                  <a:pt x="1788" y="2566"/>
                </a:lnTo>
                <a:lnTo>
                  <a:pt x="1850" y="2534"/>
                </a:lnTo>
                <a:lnTo>
                  <a:pt x="1914" y="2502"/>
                </a:lnTo>
                <a:lnTo>
                  <a:pt x="1976" y="2466"/>
                </a:lnTo>
                <a:lnTo>
                  <a:pt x="2036" y="2428"/>
                </a:lnTo>
                <a:lnTo>
                  <a:pt x="2096" y="2386"/>
                </a:lnTo>
                <a:lnTo>
                  <a:pt x="2156" y="2340"/>
                </a:lnTo>
                <a:lnTo>
                  <a:pt x="2214" y="2292"/>
                </a:lnTo>
                <a:lnTo>
                  <a:pt x="2214" y="2292"/>
                </a:lnTo>
                <a:lnTo>
                  <a:pt x="2270" y="2242"/>
                </a:lnTo>
                <a:lnTo>
                  <a:pt x="2322" y="2192"/>
                </a:lnTo>
                <a:lnTo>
                  <a:pt x="2372" y="2138"/>
                </a:lnTo>
                <a:lnTo>
                  <a:pt x="2420" y="2084"/>
                </a:lnTo>
                <a:lnTo>
                  <a:pt x="2464" y="2028"/>
                </a:lnTo>
                <a:lnTo>
                  <a:pt x="2506" y="1970"/>
                </a:lnTo>
                <a:lnTo>
                  <a:pt x="2546" y="1912"/>
                </a:lnTo>
                <a:lnTo>
                  <a:pt x="2582" y="1854"/>
                </a:lnTo>
                <a:lnTo>
                  <a:pt x="2616" y="1794"/>
                </a:lnTo>
                <a:lnTo>
                  <a:pt x="2646" y="1734"/>
                </a:lnTo>
                <a:lnTo>
                  <a:pt x="2674" y="1672"/>
                </a:lnTo>
                <a:lnTo>
                  <a:pt x="2698" y="1610"/>
                </a:lnTo>
                <a:lnTo>
                  <a:pt x="2720" y="1548"/>
                </a:lnTo>
                <a:lnTo>
                  <a:pt x="2740" y="1486"/>
                </a:lnTo>
                <a:lnTo>
                  <a:pt x="2756" y="1424"/>
                </a:lnTo>
                <a:lnTo>
                  <a:pt x="2768" y="1362"/>
                </a:lnTo>
                <a:lnTo>
                  <a:pt x="2778" y="1298"/>
                </a:lnTo>
                <a:lnTo>
                  <a:pt x="2786" y="1236"/>
                </a:lnTo>
                <a:lnTo>
                  <a:pt x="2788" y="1174"/>
                </a:lnTo>
                <a:lnTo>
                  <a:pt x="2790" y="1114"/>
                </a:lnTo>
                <a:lnTo>
                  <a:pt x="2788" y="1052"/>
                </a:lnTo>
                <a:lnTo>
                  <a:pt x="2782" y="992"/>
                </a:lnTo>
                <a:lnTo>
                  <a:pt x="2772" y="932"/>
                </a:lnTo>
                <a:lnTo>
                  <a:pt x="2760" y="874"/>
                </a:lnTo>
                <a:lnTo>
                  <a:pt x="2746" y="816"/>
                </a:lnTo>
                <a:lnTo>
                  <a:pt x="2728" y="760"/>
                </a:lnTo>
                <a:lnTo>
                  <a:pt x="2706" y="706"/>
                </a:lnTo>
                <a:lnTo>
                  <a:pt x="2682" y="652"/>
                </a:lnTo>
                <a:lnTo>
                  <a:pt x="2654" y="600"/>
                </a:lnTo>
                <a:lnTo>
                  <a:pt x="2622" y="548"/>
                </a:lnTo>
                <a:lnTo>
                  <a:pt x="2588" y="500"/>
                </a:lnTo>
                <a:lnTo>
                  <a:pt x="2550" y="452"/>
                </a:lnTo>
                <a:lnTo>
                  <a:pt x="2550" y="452"/>
                </a:lnTo>
                <a:lnTo>
                  <a:pt x="2508" y="408"/>
                </a:lnTo>
                <a:lnTo>
                  <a:pt x="2464" y="366"/>
                </a:lnTo>
                <a:lnTo>
                  <a:pt x="2420" y="328"/>
                </a:lnTo>
                <a:lnTo>
                  <a:pt x="2372" y="292"/>
                </a:lnTo>
                <a:lnTo>
                  <a:pt x="2322" y="260"/>
                </a:lnTo>
                <a:lnTo>
                  <a:pt x="2272" y="230"/>
                </a:lnTo>
                <a:lnTo>
                  <a:pt x="2218" y="204"/>
                </a:lnTo>
                <a:lnTo>
                  <a:pt x="2164" y="180"/>
                </a:lnTo>
                <a:lnTo>
                  <a:pt x="2108" y="160"/>
                </a:lnTo>
                <a:lnTo>
                  <a:pt x="2050" y="142"/>
                </a:lnTo>
                <a:lnTo>
                  <a:pt x="1992" y="128"/>
                </a:lnTo>
                <a:lnTo>
                  <a:pt x="1932" y="116"/>
                </a:lnTo>
                <a:lnTo>
                  <a:pt x="1872" y="108"/>
                </a:lnTo>
                <a:lnTo>
                  <a:pt x="1810" y="102"/>
                </a:lnTo>
                <a:lnTo>
                  <a:pt x="1746" y="100"/>
                </a:lnTo>
                <a:lnTo>
                  <a:pt x="1684" y="100"/>
                </a:lnTo>
                <a:lnTo>
                  <a:pt x="1620" y="104"/>
                </a:lnTo>
                <a:lnTo>
                  <a:pt x="1556" y="110"/>
                </a:lnTo>
                <a:lnTo>
                  <a:pt x="1492" y="120"/>
                </a:lnTo>
                <a:lnTo>
                  <a:pt x="1426" y="132"/>
                </a:lnTo>
                <a:lnTo>
                  <a:pt x="1362" y="148"/>
                </a:lnTo>
                <a:lnTo>
                  <a:pt x="1298" y="166"/>
                </a:lnTo>
                <a:lnTo>
                  <a:pt x="1234" y="186"/>
                </a:lnTo>
                <a:lnTo>
                  <a:pt x="1168" y="210"/>
                </a:lnTo>
                <a:lnTo>
                  <a:pt x="1106" y="238"/>
                </a:lnTo>
                <a:lnTo>
                  <a:pt x="1042" y="268"/>
                </a:lnTo>
                <a:lnTo>
                  <a:pt x="980" y="302"/>
                </a:lnTo>
                <a:lnTo>
                  <a:pt x="918" y="338"/>
                </a:lnTo>
                <a:lnTo>
                  <a:pt x="856" y="376"/>
                </a:lnTo>
                <a:lnTo>
                  <a:pt x="796" y="418"/>
                </a:lnTo>
                <a:lnTo>
                  <a:pt x="738" y="462"/>
                </a:lnTo>
                <a:lnTo>
                  <a:pt x="680" y="510"/>
                </a:lnTo>
                <a:lnTo>
                  <a:pt x="680" y="51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CC0000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3789040"/>
            <a:ext cx="295232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 can we learn from Gary Green?</a:t>
            </a:r>
            <a:endParaRPr kumimoji="0" lang="en-US" altLang="zh-CN" sz="2400" b="1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3" name="TextBox 8"/>
          <p:cNvSpPr txBox="1"/>
          <p:nvPr/>
        </p:nvSpPr>
        <p:spPr>
          <a:xfrm>
            <a:off x="3851275" y="2708275"/>
            <a:ext cx="26654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6600"/>
                </a:solidFill>
                <a:latin typeface="Times New Roman" panose="02020603050405020304" pitchFamily="18" charset="0"/>
              </a:rPr>
              <a:t>save water</a:t>
            </a:r>
            <a:endParaRPr lang="en-US" altLang="zh-CN" sz="3200" b="1" dirty="0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4" name="矩形 9"/>
          <p:cNvSpPr/>
          <p:nvPr/>
        </p:nvSpPr>
        <p:spPr>
          <a:xfrm>
            <a:off x="6746240" y="2829243"/>
            <a:ext cx="220281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6600"/>
                </a:solidFill>
                <a:latin typeface="Times New Roman" panose="02020603050405020304" pitchFamily="18" charset="0"/>
              </a:rPr>
              <a:t>save energy</a:t>
            </a:r>
            <a:endParaRPr lang="en-US" altLang="zh-CN" sz="3200" b="1" dirty="0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5" name="矩形 10"/>
          <p:cNvSpPr/>
          <p:nvPr/>
        </p:nvSpPr>
        <p:spPr>
          <a:xfrm>
            <a:off x="5884863" y="5242243"/>
            <a:ext cx="29686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6600"/>
                </a:solidFill>
                <a:latin typeface="Times New Roman" panose="02020603050405020304" pitchFamily="18" charset="0"/>
              </a:rPr>
              <a:t>recycle resource</a:t>
            </a:r>
            <a:endParaRPr lang="en-US" altLang="zh-CN" sz="3200" b="1" dirty="0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/>
      <p:bldP spid="4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图片 19460" descr="QQ截图20141206152342"/>
          <p:cNvPicPr>
            <a:picLocks noChangeAspect="1"/>
          </p:cNvPicPr>
          <p:nvPr/>
        </p:nvPicPr>
        <p:blipFill>
          <a:blip r:embed="rId1"/>
          <a:srcRect l="62604"/>
          <a:stretch>
            <a:fillRect/>
          </a:stretch>
        </p:blipFill>
        <p:spPr>
          <a:xfrm>
            <a:off x="2771775" y="1412875"/>
            <a:ext cx="3419475" cy="3730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文本框 19461"/>
          <p:cNvSpPr txBox="1"/>
          <p:nvPr/>
        </p:nvSpPr>
        <p:spPr>
          <a:xfrm>
            <a:off x="3132138" y="549275"/>
            <a:ext cx="2329180" cy="5892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x-none" sz="360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Gray Green</a:t>
            </a:r>
            <a:endParaRPr lang="en-US" altLang="x-none" sz="3600" b="0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323850" y="5013325"/>
            <a:ext cx="80645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altLang="x-none" sz="3200">
                <a:latin typeface="Times New Roman" panose="02020603050405020304" pitchFamily="18" charset="0"/>
              </a:rPr>
              <a:t>He will act as a role model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en-US" altLang="x-none" sz="3200">
                <a:latin typeface="Times New Roman" panose="02020603050405020304" pitchFamily="18" charset="0"/>
              </a:rPr>
              <a:t>for the students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en-US" altLang="x-none" sz="3200">
                <a:latin typeface="Times New Roman" panose="02020603050405020304" pitchFamily="18" charset="0"/>
              </a:rPr>
              <a:t>to encourage </a:t>
            </a:r>
            <a:r>
              <a:rPr lang="en-US" altLang="zh-CN" sz="3200">
                <a:latin typeface="Times New Roman" panose="02020603050405020304" pitchFamily="18" charset="0"/>
              </a:rPr>
              <a:t>them</a:t>
            </a:r>
            <a:r>
              <a:rPr lang="en-US" altLang="x-none" sz="3200">
                <a:latin typeface="Times New Roman" panose="02020603050405020304" pitchFamily="18" charset="0"/>
              </a:rPr>
              <a:t> to protect the environment</a:t>
            </a:r>
            <a:r>
              <a:rPr lang="en-US" altLang="x-none" sz="3200" b="0">
                <a:latin typeface="Times New Roman" panose="02020603050405020304" pitchFamily="18" charset="0"/>
              </a:rPr>
              <a:t> </a:t>
            </a:r>
            <a:endParaRPr lang="en-US" altLang="x-none" sz="3200">
              <a:latin typeface="Times New Roman" panose="02020603050405020304" pitchFamily="18" charset="0"/>
            </a:endParaRPr>
          </a:p>
          <a:p>
            <a:endParaRPr lang="zh-CN" altLang="en-US" sz="32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 txBox="1"/>
          <p:nvPr/>
        </p:nvSpPr>
        <p:spPr>
          <a:xfrm>
            <a:off x="1913573" y="853440"/>
            <a:ext cx="6337300" cy="5095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27305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u="none" kern="1200" baseline="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640080" lvl="1" indent="-24638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b="0" i="0" u="none" kern="1200" baseline="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914400" lvl="2" indent="-24574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b="0" i="0" u="none" kern="1200" baseline="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187450" lvl="3" indent="-2095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b="0" i="0" u="none" kern="1200" baseline="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1462405" lvl="4" indent="-2095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b="0" i="0" u="none" kern="1200" baseline="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x-none" sz="32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 day in the life of Gray Green</a:t>
            </a:r>
            <a:endParaRPr lang="en-US" altLang="x-none" sz="3200" b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pic>
        <p:nvPicPr>
          <p:cNvPr id="12293" name="图片 12292" descr="QQ截图20141206152342"/>
          <p:cNvPicPr>
            <a:picLocks noChangeAspect="1"/>
          </p:cNvPicPr>
          <p:nvPr/>
        </p:nvPicPr>
        <p:blipFill>
          <a:blip r:embed="rId1">
            <a:clrChange>
              <a:clrFrom>
                <a:srgbClr val="FEDDBF"/>
              </a:clrFrom>
              <a:clrTo>
                <a:srgbClr val="FEDDBF">
                  <a:alpha val="0"/>
                </a:srgbClr>
              </a:clrTo>
            </a:clrChange>
          </a:blip>
          <a:srcRect r="68665"/>
          <a:stretch>
            <a:fillRect/>
          </a:stretch>
        </p:blipFill>
        <p:spPr>
          <a:xfrm>
            <a:off x="733743" y="1536700"/>
            <a:ext cx="2054225" cy="2673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12293" descr="QQ截图20141206152342"/>
          <p:cNvPicPr>
            <a:picLocks noChangeAspect="1"/>
          </p:cNvPicPr>
          <p:nvPr/>
        </p:nvPicPr>
        <p:blipFill>
          <a:blip r:embed="rId1"/>
          <a:srcRect l="32674" r="35034" b="18936"/>
          <a:stretch>
            <a:fillRect/>
          </a:stretch>
        </p:blipFill>
        <p:spPr>
          <a:xfrm>
            <a:off x="3771583" y="1437323"/>
            <a:ext cx="2952750" cy="302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文本框 12294"/>
          <p:cNvSpPr txBox="1"/>
          <p:nvPr/>
        </p:nvSpPr>
        <p:spPr>
          <a:xfrm>
            <a:off x="1154113" y="4646613"/>
            <a:ext cx="57943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</a:rPr>
              <a:t>Take a shower instead of a bath.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3313" descr="QQ截图20141206152434"/>
          <p:cNvPicPr>
            <a:picLocks noChangeAspect="1"/>
          </p:cNvPicPr>
          <p:nvPr/>
        </p:nvPicPr>
        <p:blipFill>
          <a:blip r:embed="rId1"/>
          <a:srcRect t="8789" b="51106"/>
          <a:stretch>
            <a:fillRect/>
          </a:stretch>
        </p:blipFill>
        <p:spPr>
          <a:xfrm>
            <a:off x="468313" y="908050"/>
            <a:ext cx="8418512" cy="2495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13314"/>
          <p:cNvSpPr txBox="1"/>
          <p:nvPr/>
        </p:nvSpPr>
        <p:spPr>
          <a:xfrm>
            <a:off x="1773238" y="4365625"/>
            <a:ext cx="503872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</a:rPr>
              <a:t>Turn off the tap and lights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when leaving the classroom.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图片 20483" descr="QQ截图20141206152434"/>
          <p:cNvPicPr>
            <a:picLocks noChangeAspect="1"/>
          </p:cNvPicPr>
          <p:nvPr/>
        </p:nvPicPr>
        <p:blipFill>
          <a:blip r:embed="rId1"/>
          <a:srcRect t="60199" r="-1941" b="-305"/>
          <a:stretch>
            <a:fillRect/>
          </a:stretch>
        </p:blipFill>
        <p:spPr>
          <a:xfrm>
            <a:off x="250825" y="1125538"/>
            <a:ext cx="8642350" cy="2513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文本框 20484"/>
          <p:cNvSpPr txBox="1"/>
          <p:nvPr/>
        </p:nvSpPr>
        <p:spPr>
          <a:xfrm>
            <a:off x="1995488" y="4306888"/>
            <a:ext cx="43053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</a:rPr>
              <a:t>Use both sides of paper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when doing homework.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文本占位符 35842"/>
          <p:cNvSpPr>
            <a:spLocks noGrp="1"/>
          </p:cNvSpPr>
          <p:nvPr>
            <p:ph type="body" idx="1"/>
          </p:nvPr>
        </p:nvSpPr>
        <p:spPr>
          <a:xfrm>
            <a:off x="462598" y="765810"/>
            <a:ext cx="8218487" cy="5903913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altLang="zh-CN" sz="2800"/>
              <a:t>S1: What does Gary do in the morning?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He takes a shower.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S1: How does Gary go to school?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He goes to school by bike.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S1: What does Gary do after he washes his hands?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He turns off the tap.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S1: What does Gary do when he leaves the classroom?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He switches off the lights.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S1: What does Gary do when he does his homework?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He uses both sides of the paper.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S1: Do you think Gary is green?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S2: Yes.</a:t>
            </a:r>
            <a:endParaRPr lang="en-US" altLang="zh-CN" sz="2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21"/>
          <p:cNvSpPr>
            <a:spLocks noChangeArrowheads="1"/>
          </p:cNvSpPr>
          <p:nvPr/>
        </p:nvSpPr>
        <p:spPr bwMode="auto">
          <a:xfrm>
            <a:off x="681990" y="925830"/>
            <a:ext cx="7780020" cy="82994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 the outline and expressions below to write an introduction to Gary Green.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7" name="Picture 1" descr="C:\Users\Flora\AppData\Roaming\Tencent\Users\261912994\QQ\WinTemp\RichOle\$JECK[RC$%GEM}ND[%6W_V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989138"/>
            <a:ext cx="7639050" cy="4324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071688" y="425450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Write your article </a:t>
            </a:r>
            <a:endParaRPr kumimoji="0" lang="en-US" altLang="zh-CN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屏幕剪辑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475656" y="1268760"/>
            <a:ext cx="5880695" cy="4956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矩形 32769"/>
          <p:cNvSpPr/>
          <p:nvPr/>
        </p:nvSpPr>
        <p:spPr>
          <a:xfrm>
            <a:off x="539750" y="476250"/>
            <a:ext cx="7775575" cy="53867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x-none" sz="2600">
                <a:solidFill>
                  <a:schemeClr val="tx1"/>
                </a:solidFill>
                <a:latin typeface="Times New Roman" panose="02020603050405020304" pitchFamily="18" charset="0"/>
              </a:rPr>
              <a:t>A day in the life of Gary Green</a:t>
            </a:r>
            <a:endParaRPr lang="en-US" altLang="x-none" sz="26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x-none" sz="2600" b="0">
                <a:solidFill>
                  <a:schemeClr val="tx1"/>
                </a:solidFill>
                <a:latin typeface="Times New Roman" panose="02020603050405020304" pitchFamily="18" charset="0"/>
              </a:rPr>
              <a:t>Every morning, Gary Green starts his day by taking a shower instead of a bath.</a:t>
            </a:r>
            <a:r>
              <a:rPr lang="en-US" altLang="x-none" sz="2600" b="0" u="sng">
                <a:solidFill>
                  <a:srgbClr val="FF0000"/>
                </a:solidFill>
                <a:latin typeface="Times New Roman" panose="02020603050405020304" pitchFamily="18" charset="0"/>
              </a:rPr>
              <a:t> He usually rides a bike to school. </a:t>
            </a:r>
            <a:endParaRPr lang="en-US" altLang="x-none" sz="2600" b="0" u="sng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x-none" sz="2600" b="0" u="sng">
                <a:solidFill>
                  <a:srgbClr val="FF0000"/>
                </a:solidFill>
                <a:latin typeface="Times New Roman" panose="02020603050405020304" pitchFamily="18" charset="0"/>
              </a:rPr>
              <a:t>At school, Gary always turns off the tap after he washes his hands. When he leaves the classroom, he switches off the lights.</a:t>
            </a:r>
            <a:endParaRPr lang="en-US" altLang="x-none" sz="2600" b="0" u="sng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x-none" sz="2600" b="0" u="sng">
                <a:solidFill>
                  <a:srgbClr val="FF0000"/>
                </a:solidFill>
                <a:latin typeface="Times New Roman" panose="02020603050405020304" pitchFamily="18" charset="0"/>
              </a:rPr>
              <a:t>Gary uses both sides of the paper when he does his homework in the evening.</a:t>
            </a:r>
            <a:endParaRPr lang="en-US" altLang="x-none" sz="2600" b="0" u="sng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x-none" sz="2600" b="0" u="sng">
                <a:solidFill>
                  <a:srgbClr val="FF0000"/>
                </a:solidFill>
                <a:latin typeface="Times New Roman" panose="02020603050405020304" pitchFamily="18" charset="0"/>
              </a:rPr>
              <a:t>Gary thinks that in order to protect the environment, people should all be green.</a:t>
            </a:r>
            <a:endParaRPr lang="zh-CN" altLang="en-US" sz="2600" b="0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440623" y="655955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Brainstorm</a:t>
            </a:r>
            <a:endParaRPr kumimoji="0" lang="en-US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98"/>
          <p:cNvGrpSpPr/>
          <p:nvPr/>
        </p:nvGrpSpPr>
        <p:grpSpPr>
          <a:xfrm>
            <a:off x="2335213" y="3405188"/>
            <a:ext cx="4316412" cy="2265362"/>
            <a:chOff x="1521" y="1601"/>
            <a:chExt cx="2719" cy="1427"/>
          </a:xfrm>
        </p:grpSpPr>
        <p:sp>
          <p:nvSpPr>
            <p:cNvPr id="11" name="Oval 88"/>
            <p:cNvSpPr>
              <a:spLocks noChangeArrowheads="1"/>
            </p:cNvSpPr>
            <p:nvPr/>
          </p:nvSpPr>
          <p:spPr bwMode="auto">
            <a:xfrm>
              <a:off x="1887" y="1979"/>
              <a:ext cx="1920" cy="62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How to be green</a:t>
              </a:r>
              <a:endPara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232" name="Line 89"/>
            <p:cNvSpPr/>
            <p:nvPr/>
          </p:nvSpPr>
          <p:spPr>
            <a:xfrm flipH="1" flipV="1">
              <a:off x="2873" y="1601"/>
              <a:ext cx="12" cy="378"/>
            </a:xfrm>
            <a:prstGeom prst="line">
              <a:avLst/>
            </a:prstGeom>
            <a:ln w="31750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3" name="Line 90"/>
            <p:cNvSpPr/>
            <p:nvPr/>
          </p:nvSpPr>
          <p:spPr>
            <a:xfrm flipH="1" flipV="1">
              <a:off x="1989" y="1708"/>
              <a:ext cx="351" cy="316"/>
            </a:xfrm>
            <a:prstGeom prst="line">
              <a:avLst/>
            </a:prstGeom>
            <a:ln w="31750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4" name="Line 91"/>
            <p:cNvSpPr/>
            <p:nvPr/>
          </p:nvSpPr>
          <p:spPr>
            <a:xfrm flipV="1">
              <a:off x="3384" y="1708"/>
              <a:ext cx="420" cy="316"/>
            </a:xfrm>
            <a:prstGeom prst="line">
              <a:avLst/>
            </a:prstGeom>
            <a:ln w="31750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5" name="Line 92"/>
            <p:cNvSpPr/>
            <p:nvPr/>
          </p:nvSpPr>
          <p:spPr>
            <a:xfrm flipH="1">
              <a:off x="1521" y="2296"/>
              <a:ext cx="366" cy="15"/>
            </a:xfrm>
            <a:prstGeom prst="line">
              <a:avLst/>
            </a:prstGeom>
            <a:ln w="31750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6" name="Line 93"/>
            <p:cNvSpPr/>
            <p:nvPr/>
          </p:nvSpPr>
          <p:spPr>
            <a:xfrm>
              <a:off x="3811" y="2324"/>
              <a:ext cx="429" cy="0"/>
            </a:xfrm>
            <a:prstGeom prst="line">
              <a:avLst/>
            </a:prstGeom>
            <a:ln w="31750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9237" name="Group 97"/>
            <p:cNvGrpSpPr/>
            <p:nvPr/>
          </p:nvGrpSpPr>
          <p:grpSpPr>
            <a:xfrm rot="10800000">
              <a:off x="1944" y="2553"/>
              <a:ext cx="1815" cy="475"/>
              <a:chOff x="2125" y="1737"/>
              <a:chExt cx="1815" cy="475"/>
            </a:xfrm>
          </p:grpSpPr>
          <p:sp>
            <p:nvSpPr>
              <p:cNvPr id="9238" name="Line 94"/>
              <p:cNvSpPr/>
              <p:nvPr/>
            </p:nvSpPr>
            <p:spPr>
              <a:xfrm rot="-10800000" flipV="1">
                <a:off x="3009" y="1737"/>
                <a:ext cx="0" cy="435"/>
              </a:xfrm>
              <a:prstGeom prst="line">
                <a:avLst/>
              </a:prstGeom>
              <a:ln w="31750" cap="flat" cmpd="sng">
                <a:solidFill>
                  <a:schemeClr val="accent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39" name="Line 95"/>
              <p:cNvSpPr/>
              <p:nvPr/>
            </p:nvSpPr>
            <p:spPr>
              <a:xfrm rot="10800000" flipH="1" flipV="1">
                <a:off x="2125" y="1844"/>
                <a:ext cx="429" cy="368"/>
              </a:xfrm>
              <a:prstGeom prst="line">
                <a:avLst/>
              </a:prstGeom>
              <a:ln w="31750" cap="flat" cmpd="sng">
                <a:solidFill>
                  <a:schemeClr val="accent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240" name="Line 96"/>
              <p:cNvSpPr/>
              <p:nvPr/>
            </p:nvSpPr>
            <p:spPr>
              <a:xfrm rot="-10800000" flipV="1">
                <a:off x="3465" y="1844"/>
                <a:ext cx="475" cy="362"/>
              </a:xfrm>
              <a:prstGeom prst="line">
                <a:avLst/>
              </a:prstGeom>
              <a:ln w="31750" cap="flat" cmpd="sng">
                <a:solidFill>
                  <a:schemeClr val="accent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1" name="TextBox 1"/>
          <p:cNvSpPr txBox="1"/>
          <p:nvPr/>
        </p:nvSpPr>
        <p:spPr>
          <a:xfrm>
            <a:off x="1449388" y="2820988"/>
            <a:ext cx="1628775" cy="754062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701675" y="4095750"/>
            <a:ext cx="1628775" cy="754063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377950" y="5500688"/>
            <a:ext cx="1628775" cy="754062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3670300" y="5670550"/>
            <a:ext cx="1628775" cy="754063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5888038" y="5500688"/>
            <a:ext cx="1628775" cy="754062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6651625" y="4149725"/>
            <a:ext cx="1628775" cy="754063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5964238" y="2820988"/>
            <a:ext cx="1628775" cy="754062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0" name="TextBox 27"/>
          <p:cNvSpPr txBox="1"/>
          <p:nvPr/>
        </p:nvSpPr>
        <p:spPr>
          <a:xfrm>
            <a:off x="3635375" y="2636838"/>
            <a:ext cx="1628775" cy="754062"/>
          </a:xfrm>
          <a:prstGeom prst="rect">
            <a:avLst/>
          </a:prstGeom>
          <a:noFill/>
          <a:ln w="2857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8" name="矩形 21"/>
          <p:cNvSpPr>
            <a:spLocks noChangeArrowheads="1"/>
          </p:cNvSpPr>
          <p:nvPr/>
        </p:nvSpPr>
        <p:spPr bwMode="auto">
          <a:xfrm>
            <a:off x="806450" y="1471930"/>
            <a:ext cx="7654290" cy="82994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What does Gary Green think people should do to be green? Brainstorm ideas with your classmates.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  <p:bldP spid="4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2" descr="屏幕剪辑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3568" y="1988839"/>
            <a:ext cx="7488832" cy="410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TextBox 15"/>
          <p:cNvSpPr txBox="1"/>
          <p:nvPr/>
        </p:nvSpPr>
        <p:spPr>
          <a:xfrm rot="305724">
            <a:off x="1869647" y="3570681"/>
            <a:ext cx="6552728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800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1.___________________________</a:t>
            </a:r>
            <a:endParaRPr kumimoji="0" lang="en-US" altLang="zh-CN" sz="2800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800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2.___________________________</a:t>
            </a:r>
            <a:endParaRPr kumimoji="0" lang="en-US" altLang="zh-CN" sz="2800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800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3.___________________________</a:t>
            </a:r>
            <a:endParaRPr kumimoji="0" lang="en-US" altLang="zh-CN" sz="2800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800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4. …</a:t>
            </a:r>
            <a:endParaRPr kumimoji="0" lang="en-US" altLang="zh-CN" sz="2800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21"/>
          <p:cNvSpPr>
            <a:spLocks noChangeArrowheads="1"/>
          </p:cNvSpPr>
          <p:nvPr/>
        </p:nvSpPr>
        <p:spPr bwMode="auto">
          <a:xfrm>
            <a:off x="407035" y="1379855"/>
            <a:ext cx="8329295" cy="46037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Make a poster about Gary Green’s suggestions for being green.</a:t>
            </a:r>
            <a:endParaRPr kumimoji="0" lang="en-US" altLang="zh-CN" sz="24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6" name="Picture 2" descr="C:\Users\Administrator\AppData\Roaming\Tencent\Users\261912994\QQ\WinTemp\RichOle\N6@Z2~XU2U5K%[RFK_PKE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573463"/>
            <a:ext cx="16573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2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33793"/>
          <p:cNvSpPr>
            <a:spLocks noGrp="1"/>
          </p:cNvSpPr>
          <p:nvPr>
            <p:ph type="title"/>
          </p:nvPr>
        </p:nvSpPr>
        <p:spPr>
          <a:xfrm>
            <a:off x="564198" y="857250"/>
            <a:ext cx="8229600" cy="633413"/>
          </a:xfrm>
        </p:spPr>
        <p:txBody>
          <a:bodyPr lIns="0" rIns="0" bIns="0" anchor="b"/>
          <a:lstStyle/>
          <a:p>
            <a:r>
              <a:rPr lang="en-US" altLang="zh-CN" sz="4600">
                <a:solidFill>
                  <a:srgbClr val="0000FF"/>
                </a:solidFill>
              </a:rPr>
              <a:t>Language points</a:t>
            </a:r>
            <a:endParaRPr lang="en-US" altLang="zh-CN" sz="4600">
              <a:solidFill>
                <a:srgbClr val="0000FF"/>
              </a:solidFill>
            </a:endParaRPr>
          </a:p>
        </p:txBody>
      </p:sp>
      <p:sp>
        <p:nvSpPr>
          <p:cNvPr id="33795" name="文本占位符 33794"/>
          <p:cNvSpPr>
            <a:spLocks noGrp="1"/>
          </p:cNvSpPr>
          <p:nvPr>
            <p:ph type="body" idx="1"/>
          </p:nvPr>
        </p:nvSpPr>
        <p:spPr>
          <a:xfrm>
            <a:off x="564515" y="1490980"/>
            <a:ext cx="8391525" cy="3876675"/>
          </a:xfrm>
        </p:spPr>
        <p:txBody>
          <a:bodyPr wrap="square"/>
          <a:lstStyle/>
          <a:p>
            <a:pPr>
              <a:lnSpc>
                <a:spcPct val="120000"/>
              </a:lnSpc>
              <a:buNone/>
            </a:pPr>
            <a:r>
              <a:rPr lang="en-US" altLang="zh-CN" sz="3000" b="1">
                <a:solidFill>
                  <a:schemeClr val="tx1"/>
                </a:solidFill>
              </a:rPr>
              <a:t>He will </a:t>
            </a:r>
            <a:r>
              <a:rPr lang="en-US" altLang="zh-CN" sz="3000" b="1">
                <a:solidFill>
                  <a:srgbClr val="0000FF"/>
                </a:solidFill>
              </a:rPr>
              <a:t>act as</a:t>
            </a:r>
            <a:r>
              <a:rPr lang="en-US" altLang="zh-CN" sz="3000" b="1">
                <a:solidFill>
                  <a:schemeClr val="tx1"/>
                </a:solidFill>
              </a:rPr>
              <a:t> a role model for the students. </a:t>
            </a:r>
            <a:endParaRPr lang="en-US" altLang="zh-CN" sz="3000" b="1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000" b="1" dirty="0">
                <a:solidFill>
                  <a:schemeClr val="tx1"/>
                </a:solidFill>
              </a:rPr>
              <a:t>他将充当学生的楷模。</a:t>
            </a:r>
            <a:endParaRPr lang="zh-CN" altLang="en-US" sz="3000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解析：</a:t>
            </a:r>
            <a:r>
              <a:rPr lang="en-US" altLang="zh-CN" sz="3000"/>
              <a:t>act as </a:t>
            </a:r>
            <a:r>
              <a:rPr lang="zh-CN" altLang="en-US" sz="3000" dirty="0"/>
              <a:t>意为“充当；担任”，表示身份或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职业时，可与</a:t>
            </a:r>
            <a:r>
              <a:rPr lang="en-US" altLang="zh-CN" sz="3000"/>
              <a:t>work as </a:t>
            </a:r>
            <a:r>
              <a:rPr lang="zh-CN" altLang="en-US" sz="3000" dirty="0"/>
              <a:t>互换。表示担任独一无二的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职务时，职务名词前面通常不用冠词。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endParaRPr lang="zh-CN" altLang="en-US" sz="3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占位符 34817"/>
          <p:cNvSpPr>
            <a:spLocks noGrp="1"/>
          </p:cNvSpPr>
          <p:nvPr>
            <p:ph type="body" idx="1"/>
          </p:nvPr>
        </p:nvSpPr>
        <p:spPr>
          <a:xfrm>
            <a:off x="611188" y="981075"/>
            <a:ext cx="8075612" cy="5169535"/>
          </a:xfrm>
        </p:spPr>
        <p:txBody>
          <a:bodyPr/>
          <a:lstStyle/>
          <a:p>
            <a:pPr>
              <a:lnSpc>
                <a:spcPct val="120000"/>
              </a:lnSpc>
              <a:buNone/>
            </a:pPr>
            <a:r>
              <a:rPr lang="en-US" altLang="zh-CN" sz="3000">
                <a:sym typeface="+mn-ea"/>
              </a:rPr>
              <a:t>act as</a:t>
            </a:r>
            <a:r>
              <a:rPr lang="zh-CN" altLang="en-US" sz="3000" dirty="0">
                <a:sym typeface="+mn-ea"/>
              </a:rPr>
              <a:t>还有“起</a:t>
            </a:r>
            <a:r>
              <a:rPr lang="en-US" altLang="zh-CN" sz="3000">
                <a:latin typeface="Arial" panose="020B0604020202020204" pitchFamily="34" charset="0"/>
                <a:sym typeface="+mn-ea"/>
              </a:rPr>
              <a:t>……</a:t>
            </a:r>
            <a:r>
              <a:rPr lang="zh-CN" altLang="en-US" sz="3000" dirty="0">
                <a:sym typeface="+mn-ea"/>
              </a:rPr>
              <a:t>作用”之意。例如：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我不在时他担任经理。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0000"/>
                </a:solidFill>
              </a:rPr>
              <a:t>He acted as manager during my absence. 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他获选担任我们的领导。</a:t>
            </a: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0000"/>
                </a:solidFill>
              </a:rPr>
              <a:t>He was chosen to act as our leader.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这枚硬币可以起到螺丝刀的作用。</a:t>
            </a:r>
            <a:endParaRPr lang="en-US" altLang="zh-CN" sz="3000"/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0000"/>
                </a:solidFill>
              </a:rPr>
              <a:t>This coin may act as a screwdriver.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3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body"/>
          </p:nvPr>
        </p:nvSpPr>
        <p:spPr>
          <a:xfrm>
            <a:off x="370523" y="709613"/>
            <a:ext cx="8280400" cy="5944870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选择填空。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(    )1. Besides </a:t>
            </a:r>
            <a:r>
              <a:rPr lang="en-US" altLang="zh-CN" sz="2800">
                <a:latin typeface="Times New Roman" panose="02020603050405020304" pitchFamily="18" charset="0"/>
              </a:rPr>
              <a:t>____ </a:t>
            </a:r>
            <a:r>
              <a:rPr lang="zh-CN" altLang="en-US" sz="2800" dirty="0">
                <a:latin typeface="Times New Roman" panose="02020603050405020304" pitchFamily="18" charset="0"/>
              </a:rPr>
              <a:t>stamps, I like making model planes.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A. collect </a:t>
            </a:r>
            <a:r>
              <a:rPr lang="en-US" altLang="zh-CN" sz="2800">
                <a:latin typeface="Times New Roman" panose="02020603050405020304" pitchFamily="18" charset="0"/>
              </a:rPr>
              <a:t>		          </a:t>
            </a:r>
            <a:r>
              <a:rPr lang="zh-CN" altLang="en-US" sz="2800" dirty="0">
                <a:latin typeface="Times New Roman" panose="02020603050405020304" pitchFamily="18" charset="0"/>
              </a:rPr>
              <a:t>B. collecting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C. to collect </a:t>
            </a:r>
            <a:r>
              <a:rPr lang="en-US" altLang="zh-CN" sz="2800">
                <a:latin typeface="Times New Roman" panose="02020603050405020304" pitchFamily="18" charset="0"/>
              </a:rPr>
              <a:t>			</a:t>
            </a:r>
            <a:r>
              <a:rPr lang="zh-CN" altLang="en-US" sz="2800" dirty="0">
                <a:latin typeface="Times New Roman" panose="02020603050405020304" pitchFamily="18" charset="0"/>
              </a:rPr>
              <a:t>D. collected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(    )2. Mrs White as well as her children </a:t>
            </a: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____  </a:t>
            </a:r>
            <a:r>
              <a:rPr lang="zh-CN" altLang="en-US" sz="2800" dirty="0">
                <a:latin typeface="Times New Roman" panose="02020603050405020304" pitchFamily="18" charset="0"/>
              </a:rPr>
              <a:t>invited to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      the party.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A. be </a:t>
            </a:r>
            <a:r>
              <a:rPr lang="en-US" altLang="zh-CN" sz="2800">
                <a:latin typeface="Times New Roman" panose="02020603050405020304" pitchFamily="18" charset="0"/>
              </a:rPr>
              <a:t>		</a:t>
            </a:r>
            <a:r>
              <a:rPr lang="zh-CN" altLang="en-US" sz="2800" dirty="0">
                <a:latin typeface="Times New Roman" panose="02020603050405020304" pitchFamily="18" charset="0"/>
              </a:rPr>
              <a:t>B. are </a:t>
            </a:r>
            <a:r>
              <a:rPr lang="en-US" altLang="zh-CN" sz="280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C. were </a:t>
            </a:r>
            <a:r>
              <a:rPr lang="en-US" altLang="zh-CN" sz="2800">
                <a:latin typeface="Times New Roman" panose="02020603050405020304" pitchFamily="18" charset="0"/>
              </a:rPr>
              <a:t>	    </a:t>
            </a:r>
            <a:r>
              <a:rPr lang="zh-CN" altLang="en-US" sz="2800" dirty="0">
                <a:latin typeface="Times New Roman" panose="02020603050405020304" pitchFamily="18" charset="0"/>
              </a:rPr>
              <a:t>D. was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(    )</a:t>
            </a:r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</a:rPr>
              <a:t>. </a:t>
            </a: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____ </a:t>
            </a:r>
            <a:r>
              <a:rPr lang="zh-CN" altLang="en-US" sz="2800" dirty="0">
                <a:latin typeface="Times New Roman" panose="02020603050405020304" pitchFamily="18" charset="0"/>
              </a:rPr>
              <a:t>this unit, we must learn another two  units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     before the exam.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A. Except </a:t>
            </a:r>
            <a:r>
              <a:rPr lang="en-US" altLang="zh-CN" sz="2800">
                <a:latin typeface="Times New Roman" panose="02020603050405020304" pitchFamily="18" charset="0"/>
              </a:rPr>
              <a:t>		  	</a:t>
            </a:r>
            <a:r>
              <a:rPr lang="zh-CN" altLang="en-US" sz="2800" dirty="0">
                <a:latin typeface="Times New Roman" panose="02020603050405020304" pitchFamily="18" charset="0"/>
              </a:rPr>
              <a:t>B. Besides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C. In addition         		D. Except for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560388" y="1381125"/>
            <a:ext cx="43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539750" y="2806383"/>
            <a:ext cx="458788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矩形 22534"/>
          <p:cNvSpPr/>
          <p:nvPr/>
        </p:nvSpPr>
        <p:spPr>
          <a:xfrm>
            <a:off x="539750" y="4404995"/>
            <a:ext cx="43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/>
          <p:nvPr/>
        </p:nvSpPr>
        <p:spPr>
          <a:xfrm>
            <a:off x="395288" y="936943"/>
            <a:ext cx="8353425" cy="48272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完成句子。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1.</a:t>
            </a:r>
            <a:r>
              <a:rPr lang="zh-CN" altLang="en-US" sz="2800" b="0" dirty="0">
                <a:latin typeface="Times New Roman" panose="02020603050405020304" pitchFamily="18" charset="0"/>
              </a:rPr>
              <a:t>他不仅是个老师，还是个作家。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He is a teacher </a:t>
            </a:r>
            <a:r>
              <a:rPr lang="zh-CN" altLang="en-US" sz="2800" b="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 _____ _____ </a:t>
            </a:r>
            <a:r>
              <a:rPr lang="zh-CN" altLang="en-US" sz="2800" b="0" dirty="0">
                <a:latin typeface="Times New Roman" panose="02020603050405020304" pitchFamily="18" charset="0"/>
              </a:rPr>
              <a:t>a writer.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2</a:t>
            </a:r>
            <a:r>
              <a:rPr lang="zh-CN" altLang="en-US" sz="2800" b="0" dirty="0">
                <a:latin typeface="Times New Roman" panose="02020603050405020304" pitchFamily="18" charset="0"/>
              </a:rPr>
              <a:t>. 盒子里面可能有东西。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</a:t>
            </a:r>
            <a:r>
              <a:rPr lang="en-US" altLang="zh-CN" sz="2800" b="0">
                <a:latin typeface="Times New Roman" panose="02020603050405020304" pitchFamily="18" charset="0"/>
              </a:rPr>
              <a:t>_____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 _____ </a:t>
            </a:r>
            <a:r>
              <a:rPr lang="zh-CN" altLang="en-US" sz="2800" b="0" dirty="0">
                <a:latin typeface="Times New Roman" panose="02020603050405020304" pitchFamily="18" charset="0"/>
              </a:rPr>
              <a:t>something in the box.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3</a:t>
            </a:r>
            <a:r>
              <a:rPr lang="zh-CN" altLang="en-US" sz="2800" b="0" dirty="0">
                <a:latin typeface="Times New Roman" panose="02020603050405020304" pitchFamily="18" charset="0"/>
              </a:rPr>
              <a:t>. 这个公园被称为“颐和园”。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This park </a:t>
            </a:r>
            <a:r>
              <a:rPr lang="zh-CN" altLang="en-US" sz="2800" b="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2800" b="0">
                <a:latin typeface="Times New Roman" panose="02020603050405020304" pitchFamily="18" charset="0"/>
                <a:sym typeface="Arial" panose="020B0604020202020204" pitchFamily="34" charset="0"/>
              </a:rPr>
              <a:t>_____ _____ _____ </a:t>
            </a:r>
            <a:r>
              <a:rPr lang="zh-CN" altLang="en-US" sz="2800" b="0" dirty="0">
                <a:latin typeface="Times New Roman" panose="02020603050405020304" pitchFamily="18" charset="0"/>
              </a:rPr>
              <a:t>the Summer </a:t>
            </a:r>
            <a:r>
              <a:rPr lang="en-US" altLang="zh-CN" sz="2800" b="0">
                <a:latin typeface="Times New Roman" panose="02020603050405020304" pitchFamily="18" charset="0"/>
              </a:rPr>
              <a:t>  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    Palace.</a:t>
            </a:r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3302000" y="2109153"/>
            <a:ext cx="25400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as     well      as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文本框 3"/>
          <p:cNvSpPr txBox="1"/>
          <p:nvPr/>
        </p:nvSpPr>
        <p:spPr>
          <a:xfrm>
            <a:off x="631825" y="3212783"/>
            <a:ext cx="38100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There  may    be 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4"/>
          <p:cNvSpPr txBox="1"/>
          <p:nvPr/>
        </p:nvSpPr>
        <p:spPr>
          <a:xfrm>
            <a:off x="2522855" y="4436745"/>
            <a:ext cx="30241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is     known   as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Writing模板</Template>
  <TotalTime>0</TotalTime>
  <Words>3402</Words>
  <Application>WPS 演示</Application>
  <PresentationFormat>全屏显示(4:3)</PresentationFormat>
  <Paragraphs>177</Paragraphs>
  <Slides>27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Constantia</vt:lpstr>
      <vt:lpstr>华文中宋</vt:lpstr>
      <vt:lpstr>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Language points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15</cp:revision>
  <dcterms:created xsi:type="dcterms:W3CDTF">2017-05-31T06:18:00Z</dcterms:created>
  <dcterms:modified xsi:type="dcterms:W3CDTF">2020-11-16T08:51:57Z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