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91" r:id="rId2"/>
    <p:sldId id="292" r:id="rId3"/>
    <p:sldId id="288" r:id="rId4"/>
    <p:sldId id="294" r:id="rId5"/>
    <p:sldId id="274" r:id="rId6"/>
    <p:sldId id="275" r:id="rId7"/>
    <p:sldId id="279" r:id="rId8"/>
    <p:sldId id="281" r:id="rId9"/>
    <p:sldId id="283" r:id="rId10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730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EF8E88-CB41-44B0-94E1-F37A557A53C7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0FD50D-2D6A-4304-BEAF-79C726F364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Aki\porject\荔湾教育局\inside pag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0722311"/>
      </p:ext>
    </p:extLst>
  </p:cSld>
  <p:clrMapOvr>
    <a:masterClrMapping/>
  </p:clrMapOvr>
  <p:transition spd="med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Aki\porject\荔湾教育局\inside page.jp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图片 4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7799" y="54145"/>
            <a:ext cx="1595966" cy="377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303160" y="220299"/>
            <a:ext cx="5306073" cy="42254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600" normalizeH="0" baseline="0" noProof="1" dirty="0">
                <a:solidFill>
                  <a:schemeClr val="tx1"/>
                </a:solidFill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dirty="0">
                <a:sym typeface="+mn-ea"/>
              </a:rPr>
              <a:t>单击此处</a:t>
            </a:r>
            <a:r>
              <a:rPr dirty="0">
                <a:sym typeface="+mn-ea"/>
              </a:rPr>
              <a:t>编辑标题</a:t>
            </a:r>
          </a:p>
        </p:txBody>
      </p:sp>
      <p:sp>
        <p:nvSpPr>
          <p:cNvPr id="8" name="内容占位符 6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650592" y="930777"/>
            <a:ext cx="7219950" cy="2583900"/>
          </a:xfrm>
        </p:spPr>
        <p:txBody>
          <a:bodyPr/>
          <a:lstStyle>
            <a:lvl1pPr>
              <a:defRPr sz="2800" baseline="0"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>
              <a:defRPr sz="2000" baseline="0"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>
              <a:defRPr sz="1800" baseline="0"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>
              <a:defRPr sz="1600" baseline="0"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>
              <a:defRPr sz="1600" baseline="0">
                <a:latin typeface="黑体" panose="02010609060101010101" pitchFamily="49" charset="-122"/>
                <a:ea typeface="黑体" panose="020106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0" y="646568"/>
            <a:ext cx="9153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2022/4/15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u1.tdimg.com/2/195/105/_521845687740433088913664940861117303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000496" cy="5120640"/>
          </a:xfrm>
          <a:prstGeom prst="rect">
            <a:avLst/>
          </a:prstGeom>
          <a:noFill/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971551" y="3975497"/>
            <a:ext cx="3355975" cy="59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/>
            <a:endParaRPr lang="zh-CN" altLang="en-US" sz="2800" b="1">
              <a:solidFill>
                <a:schemeClr val="bg2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000496" y="428610"/>
            <a:ext cx="4857750" cy="16573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华文楷体" pitchFamily="2" charset="-122"/>
                <a:cs typeface="+mj-cs"/>
              </a:rPr>
              <a:t>登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华文楷体" pitchFamily="2" charset="-122"/>
                <a:cs typeface="+mj-cs"/>
              </a:rPr>
              <a:t>飞来峰</a:t>
            </a:r>
            <a:endParaRPr kumimoji="0" lang="zh-CN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华文楷体" pitchFamily="2" charset="-122"/>
              <a:cs typeface="+mj-cs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5214943" y="2143123"/>
            <a:ext cx="3355975" cy="5941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王安石</a:t>
            </a: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itchFamily="2" charset="-122"/>
                <a:ea typeface="方正姚体" pitchFamily="2" charset="-122"/>
                <a:cs typeface="+mn-cs"/>
              </a:rPr>
              <a:t>（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itchFamily="2" charset="-122"/>
                <a:ea typeface="方正姚体" pitchFamily="2" charset="-122"/>
                <a:cs typeface="+mn-cs"/>
              </a:rPr>
              <a:t>北宋</a:t>
            </a: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itchFamily="2" charset="-122"/>
                <a:ea typeface="方正姚体" pitchFamily="2" charset="-122"/>
                <a:cs typeface="+mn-cs"/>
              </a:rPr>
              <a:t>）</a:t>
            </a: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方正姚体" pitchFamily="2" charset="-122"/>
                <a:ea typeface="方正姚体" pitchFamily="2" charset="-122"/>
                <a:cs typeface="+mn-cs"/>
              </a:rPr>
              <a:t> 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  <p:bldP spid="6" grpId="0" autoUpdateAnimBg="0"/>
      <p:bldP spid="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6"/>
          <p:cNvSpPr>
            <a:spLocks noChangeArrowheads="1"/>
          </p:cNvSpPr>
          <p:nvPr/>
        </p:nvSpPr>
        <p:spPr bwMode="auto">
          <a:xfrm>
            <a:off x="500034" y="142858"/>
            <a:ext cx="3970815" cy="68066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4485" tIns="32242" rIns="64485" bIns="32242">
            <a:spAutoFit/>
          </a:bodyPr>
          <a:lstStyle/>
          <a:p>
            <a:pPr defTabSz="91017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>
                <a:latin typeface="隶书" pitchFamily="49" charset="-122"/>
                <a:ea typeface="隶书" pitchFamily="49" charset="-122"/>
                <a:sym typeface="微软雅黑" pitchFamily="34" charset="-122"/>
              </a:rPr>
              <a:t>写作背景</a:t>
            </a:r>
          </a:p>
        </p:txBody>
      </p:sp>
      <p:sp>
        <p:nvSpPr>
          <p:cNvPr id="9" name="矩形 8"/>
          <p:cNvSpPr/>
          <p:nvPr/>
        </p:nvSpPr>
        <p:spPr>
          <a:xfrm>
            <a:off x="142844" y="803660"/>
            <a:ext cx="871543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a typeface="隶书" pitchFamily="49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王安石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zh-CN" altLang="zh-CN" sz="3200" b="1" dirty="0">
                <a:latin typeface="宋体" pitchFamily="2" charset="-122"/>
                <a:ea typeface="宋体" pitchFamily="2" charset="-122"/>
              </a:rPr>
              <a:t>1021——1086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），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字介甫，号半山老人，北宋政治家、文学家，“唐宋八大散文家”之一。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他当过宰相，在神宗皇帝支持下实行改革，历史上叫做“王安石变法”。</a:t>
            </a:r>
            <a:endParaRPr lang="en-US" altLang="zh-CN" sz="3200" b="1" dirty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  </a:t>
            </a:r>
            <a:r>
              <a:rPr lang="zh-CN" altLang="zh-CN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登飞来峰</a:t>
            </a:r>
            <a:r>
              <a:rPr lang="zh-CN" altLang="zh-CN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是他</a:t>
            </a:r>
            <a:r>
              <a:rPr lang="en-US" altLang="zh-CN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30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岁时所作。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当时他在浙江任知县任满回江西临川时，路过绍兴城外宝林山，写下此诗。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此时年少气盛，抱负不凡，正好借登飞来峰抒发胸臆，寄托壮怀。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　 </a:t>
            </a:r>
          </a:p>
        </p:txBody>
      </p:sp>
    </p:spTree>
    <p:extLst>
      <p:ext uri="{BB962C8B-B14F-4D97-AF65-F5344CB8AC3E}">
        <p14:creationId xmlns:p14="http://schemas.microsoft.com/office/powerpoint/2010/main" val="232858497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utoUpdateAnimBg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6"/>
          <p:cNvSpPr>
            <a:spLocks noChangeArrowheads="1"/>
          </p:cNvSpPr>
          <p:nvPr/>
        </p:nvSpPr>
        <p:spPr bwMode="auto">
          <a:xfrm>
            <a:off x="428597" y="160718"/>
            <a:ext cx="4938551" cy="496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4485" tIns="32242" rIns="64485" bIns="32242">
            <a:spAutoFit/>
          </a:bodyPr>
          <a:lstStyle/>
          <a:p>
            <a:pPr defTabSz="91017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隶书" pitchFamily="49" charset="-122"/>
                <a:ea typeface="隶书" pitchFamily="49" charset="-122"/>
                <a:sym typeface="微软雅黑" pitchFamily="34" charset="-122"/>
              </a:rPr>
              <a:t>登飞来峰   王安石</a:t>
            </a:r>
          </a:p>
        </p:txBody>
      </p:sp>
      <p:sp>
        <p:nvSpPr>
          <p:cNvPr id="14" name="矩形 13"/>
          <p:cNvSpPr/>
          <p:nvPr/>
        </p:nvSpPr>
        <p:spPr bwMode="auto">
          <a:xfrm>
            <a:off x="214282" y="928676"/>
            <a:ext cx="4613953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飞来山上</a:t>
            </a:r>
            <a:r>
              <a:rPr lang="en-US" altLang="zh-CN" sz="3600" b="1" spc="-300" dirty="0">
                <a:solidFill>
                  <a:srgbClr val="FF0000"/>
                </a:solidFill>
                <a:ea typeface="楷体" pitchFamily="49" charset="-122"/>
              </a:rPr>
              <a:t>/</a:t>
            </a:r>
            <a:r>
              <a:rPr lang="zh-CN" altLang="en-US" sz="3600" b="1" spc="-300" dirty="0">
                <a:solidFill>
                  <a:srgbClr val="0000FF"/>
                </a:solidFill>
                <a:ea typeface="楷体" pitchFamily="49" charset="-122"/>
              </a:rPr>
              <a:t>千寻塔</a:t>
            </a: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，</a:t>
            </a:r>
          </a:p>
        </p:txBody>
      </p:sp>
      <p:sp>
        <p:nvSpPr>
          <p:cNvPr id="17" name="矩形 16"/>
          <p:cNvSpPr/>
          <p:nvPr/>
        </p:nvSpPr>
        <p:spPr bwMode="auto">
          <a:xfrm>
            <a:off x="214282" y="1714494"/>
            <a:ext cx="4613953" cy="5526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闻说</a:t>
            </a:r>
            <a:r>
              <a:rPr lang="en-US" altLang="zh-CN" sz="3600" b="1" spc="-300" dirty="0">
                <a:solidFill>
                  <a:srgbClr val="FF0000"/>
                </a:solidFill>
                <a:ea typeface="楷体" pitchFamily="49" charset="-122"/>
              </a:rPr>
              <a:t>/</a:t>
            </a: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鸡鸣</a:t>
            </a:r>
            <a:r>
              <a:rPr lang="en-US" altLang="zh-CN" sz="3600" b="1" spc="-300" dirty="0">
                <a:solidFill>
                  <a:srgbClr val="FF0000"/>
                </a:solidFill>
                <a:ea typeface="楷体" pitchFamily="49" charset="-122"/>
              </a:rPr>
              <a:t>/</a:t>
            </a: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见日升。</a:t>
            </a:r>
          </a:p>
        </p:txBody>
      </p:sp>
      <p:sp>
        <p:nvSpPr>
          <p:cNvPr id="20" name="矩形 19"/>
          <p:cNvSpPr/>
          <p:nvPr/>
        </p:nvSpPr>
        <p:spPr bwMode="auto">
          <a:xfrm>
            <a:off x="142844" y="2786064"/>
            <a:ext cx="4613953" cy="5526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不畏</a:t>
            </a:r>
            <a:r>
              <a:rPr lang="zh-CN" altLang="zh-CN" sz="3600" b="1" spc="-300" dirty="0">
                <a:solidFill>
                  <a:srgbClr val="FF0000"/>
                </a:solidFill>
                <a:ea typeface="楷体" pitchFamily="49" charset="-122"/>
              </a:rPr>
              <a:t>/</a:t>
            </a:r>
            <a:r>
              <a:rPr lang="zh-CN" altLang="en-US" sz="3600" b="1" spc="-300" dirty="0">
                <a:solidFill>
                  <a:srgbClr val="0000FF"/>
                </a:solidFill>
                <a:ea typeface="楷体" pitchFamily="49" charset="-122"/>
              </a:rPr>
              <a:t>浮云</a:t>
            </a:r>
            <a:r>
              <a:rPr lang="zh-CN" altLang="zh-CN" sz="3600" b="1" spc="-300" dirty="0">
                <a:solidFill>
                  <a:srgbClr val="FF0000"/>
                </a:solidFill>
                <a:ea typeface="楷体" pitchFamily="49" charset="-122"/>
              </a:rPr>
              <a:t>/</a:t>
            </a: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遮望眼，</a:t>
            </a:r>
          </a:p>
        </p:txBody>
      </p:sp>
      <p:sp>
        <p:nvSpPr>
          <p:cNvPr id="23" name="矩形 22"/>
          <p:cNvSpPr/>
          <p:nvPr/>
        </p:nvSpPr>
        <p:spPr bwMode="auto">
          <a:xfrm>
            <a:off x="214282" y="3857634"/>
            <a:ext cx="4613953" cy="551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自</a:t>
            </a:r>
            <a:r>
              <a:rPr lang="zh-CN" altLang="en-US" sz="3600" b="1" spc="-300" dirty="0">
                <a:solidFill>
                  <a:srgbClr val="0000FF"/>
                </a:solidFill>
                <a:ea typeface="楷体" pitchFamily="49" charset="-122"/>
              </a:rPr>
              <a:t>缘</a:t>
            </a:r>
            <a:r>
              <a:rPr lang="en-US" altLang="zh-CN" sz="3600" b="1" spc="-300" dirty="0">
                <a:solidFill>
                  <a:srgbClr val="FF0000"/>
                </a:solidFill>
                <a:ea typeface="楷体" pitchFamily="49" charset="-122"/>
              </a:rPr>
              <a:t>/</a:t>
            </a: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身在</a:t>
            </a:r>
            <a:r>
              <a:rPr lang="en-US" altLang="zh-CN" sz="3600" b="1" spc="-300" dirty="0">
                <a:solidFill>
                  <a:srgbClr val="FF0000"/>
                </a:solidFill>
                <a:ea typeface="楷体" pitchFamily="49" charset="-122"/>
              </a:rPr>
              <a:t>/</a:t>
            </a:r>
            <a:r>
              <a:rPr lang="zh-CN" altLang="en-US" sz="3600" b="1" spc="-300" dirty="0">
                <a:solidFill>
                  <a:schemeClr val="tx1"/>
                </a:solidFill>
                <a:ea typeface="楷体" pitchFamily="49" charset="-122"/>
              </a:rPr>
              <a:t>最高层。</a:t>
            </a:r>
          </a:p>
        </p:txBody>
      </p:sp>
      <p:sp>
        <p:nvSpPr>
          <p:cNvPr id="29" name="Rectangle 2"/>
          <p:cNvSpPr>
            <a:spLocks noChangeArrowheads="1"/>
          </p:cNvSpPr>
          <p:nvPr/>
        </p:nvSpPr>
        <p:spPr bwMode="auto">
          <a:xfrm>
            <a:off x="4202307" y="638434"/>
            <a:ext cx="471646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zh-CN" sz="2800" b="1" dirty="0">
                <a:solidFill>
                  <a:srgbClr val="000066"/>
                </a:solidFill>
                <a:ea typeface="隶书" pitchFamily="49" charset="-122"/>
              </a:rPr>
              <a:t>   </a:t>
            </a:r>
            <a:r>
              <a:rPr lang="zh-CN" sz="3200" b="1" dirty="0">
                <a:solidFill>
                  <a:srgbClr val="FF0000"/>
                </a:solidFill>
                <a:ea typeface="隶书" pitchFamily="49" charset="-122"/>
              </a:rPr>
              <a:t>飞来峰顶耸立着千寻的高塔</a:t>
            </a:r>
            <a:r>
              <a:rPr lang="zh-CN" sz="2800" b="1" dirty="0">
                <a:solidFill>
                  <a:srgbClr val="FF0000"/>
                </a:solidFill>
                <a:ea typeface="隶书" pitchFamily="49" charset="-122"/>
              </a:rPr>
              <a:t>，</a:t>
            </a:r>
          </a:p>
        </p:txBody>
      </p:sp>
      <p:sp>
        <p:nvSpPr>
          <p:cNvPr id="30" name="Rectangle 4"/>
          <p:cNvSpPr>
            <a:spLocks noChangeArrowheads="1"/>
          </p:cNvSpPr>
          <p:nvPr/>
        </p:nvSpPr>
        <p:spPr bwMode="auto">
          <a:xfrm>
            <a:off x="4286248" y="1571618"/>
            <a:ext cx="471646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zh-CN" sz="3200" b="1" dirty="0">
                <a:solidFill>
                  <a:srgbClr val="000066"/>
                </a:solidFill>
                <a:ea typeface="隶书" pitchFamily="49" charset="-122"/>
              </a:rPr>
              <a:t>  </a:t>
            </a:r>
            <a:r>
              <a:rPr lang="zh-CN" sz="3200" b="1" dirty="0">
                <a:solidFill>
                  <a:srgbClr val="FF0000"/>
                </a:solidFill>
                <a:ea typeface="隶书" pitchFamily="49" charset="-122"/>
              </a:rPr>
              <a:t>听说塔上鸡叫时能看见朝阳升起。</a:t>
            </a: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4214810" y="2643188"/>
            <a:ext cx="471646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zh-CN" sz="2800" b="1" dirty="0">
                <a:solidFill>
                  <a:srgbClr val="000066"/>
                </a:solidFill>
                <a:ea typeface="隶书" pitchFamily="49" charset="-122"/>
              </a:rPr>
              <a:t>  </a:t>
            </a:r>
            <a:r>
              <a:rPr lang="zh-CN" sz="3200" b="1" dirty="0">
                <a:solidFill>
                  <a:srgbClr val="FF0000"/>
                </a:solidFill>
                <a:ea typeface="隶书" pitchFamily="49" charset="-122"/>
              </a:rPr>
              <a:t>不怕浮云遮住远望的双眼，</a:t>
            </a:r>
          </a:p>
        </p:txBody>
      </p:sp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4214810" y="3643320"/>
            <a:ext cx="471808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zh-CN" sz="2800" b="1" dirty="0">
                <a:solidFill>
                  <a:srgbClr val="000066"/>
                </a:solidFill>
                <a:ea typeface="隶书" pitchFamily="49" charset="-122"/>
              </a:rPr>
              <a:t>  </a:t>
            </a:r>
            <a:r>
              <a:rPr lang="zh-CN" sz="3200" b="1" dirty="0">
                <a:solidFill>
                  <a:srgbClr val="FF0000"/>
                </a:solidFill>
                <a:ea typeface="隶书" pitchFamily="49" charset="-122"/>
              </a:rPr>
              <a:t>只因为</a:t>
            </a:r>
            <a:r>
              <a:rPr lang="zh-CN" altLang="en-US" sz="3200" b="1" dirty="0">
                <a:solidFill>
                  <a:srgbClr val="FF0000"/>
                </a:solidFill>
                <a:ea typeface="隶书" pitchFamily="49" charset="-122"/>
              </a:rPr>
              <a:t>自己</a:t>
            </a:r>
            <a:r>
              <a:rPr lang="zh-CN" sz="3200" b="1" dirty="0">
                <a:solidFill>
                  <a:srgbClr val="FF0000"/>
                </a:solidFill>
                <a:ea typeface="隶书" pitchFamily="49" charset="-122"/>
              </a:rPr>
              <a:t>站在山的最高峰。 </a:t>
            </a: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3643306" y="214296"/>
            <a:ext cx="4214842" cy="500066"/>
          </a:xfrm>
          <a:prstGeom prst="wedgeEllipseCallout">
            <a:avLst>
              <a:gd name="adj1" fmla="val -72197"/>
              <a:gd name="adj2" fmla="val 107294"/>
            </a:avLst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夸张，写塔非常高</a:t>
            </a:r>
          </a:p>
        </p:txBody>
      </p:sp>
      <p:sp>
        <p:nvSpPr>
          <p:cNvPr id="33" name="AutoShape 5"/>
          <p:cNvSpPr>
            <a:spLocks noChangeArrowheads="1"/>
          </p:cNvSpPr>
          <p:nvPr/>
        </p:nvSpPr>
        <p:spPr bwMode="auto">
          <a:xfrm>
            <a:off x="1285852" y="3429006"/>
            <a:ext cx="1285884" cy="500066"/>
          </a:xfrm>
          <a:prstGeom prst="wedgeEllipseCallout">
            <a:avLst>
              <a:gd name="adj1" fmla="val -72491"/>
              <a:gd name="adj2" fmla="val 54539"/>
            </a:avLst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因为</a:t>
            </a: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1857356" y="2285998"/>
            <a:ext cx="2500330" cy="500066"/>
          </a:xfrm>
          <a:prstGeom prst="wedgeEllipseCallout">
            <a:avLst>
              <a:gd name="adj1" fmla="val -69067"/>
              <a:gd name="adj2" fmla="val 66826"/>
            </a:avLst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奸佞的小人</a:t>
            </a:r>
          </a:p>
        </p:txBody>
      </p:sp>
    </p:spTree>
    <p:extLst>
      <p:ext uri="{BB962C8B-B14F-4D97-AF65-F5344CB8AC3E}">
        <p14:creationId xmlns:p14="http://schemas.microsoft.com/office/powerpoint/2010/main" val="339792154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utoUpdateAnimBg="0"/>
      <p:bldP spid="30" grpId="0" autoUpdateAnimBg="0"/>
      <p:bldP spid="31" grpId="0" autoUpdateAnimBg="0"/>
      <p:bldP spid="32" grpId="0" autoUpdateAnimBg="0"/>
      <p:bldP spid="28" grpId="0" animBg="1"/>
      <p:bldP spid="33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6"/>
          <p:cNvSpPr>
            <a:spLocks noChangeArrowheads="1"/>
          </p:cNvSpPr>
          <p:nvPr/>
        </p:nvSpPr>
        <p:spPr bwMode="auto">
          <a:xfrm>
            <a:off x="949068" y="292788"/>
            <a:ext cx="7681748" cy="55755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4485" tIns="32242" rIns="64485" bIns="32242">
            <a:spAutoFit/>
          </a:bodyPr>
          <a:lstStyle/>
          <a:p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不畏浮云遮望眼，自缘身在最高层。</a:t>
            </a:r>
          </a:p>
        </p:txBody>
      </p:sp>
      <p:sp>
        <p:nvSpPr>
          <p:cNvPr id="10" name="TextBox 3"/>
          <p:cNvSpPr txBox="1"/>
          <p:nvPr/>
        </p:nvSpPr>
        <p:spPr>
          <a:xfrm>
            <a:off x="357159" y="964395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黑体" pitchFamily="49" charset="-122"/>
                <a:ea typeface="黑体" pitchFamily="49" charset="-122"/>
                <a:cs typeface="Segoe UI Black" panose="020B0A02040204020203" pitchFamily="34" charset="0"/>
              </a:rPr>
              <a:t>释义</a:t>
            </a:r>
          </a:p>
        </p:txBody>
      </p:sp>
      <p:sp>
        <p:nvSpPr>
          <p:cNvPr id="15" name="TextBox 8"/>
          <p:cNvSpPr txBox="1"/>
          <p:nvPr/>
        </p:nvSpPr>
        <p:spPr>
          <a:xfrm>
            <a:off x="285721" y="3643320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黑体" pitchFamily="49" charset="-122"/>
                <a:ea typeface="黑体" pitchFamily="49" charset="-122"/>
                <a:cs typeface="Segoe UI Black" panose="020B0A02040204020203" pitchFamily="34" charset="0"/>
              </a:rPr>
              <a:t>哲理</a:t>
            </a:r>
          </a:p>
        </p:txBody>
      </p:sp>
      <p:sp>
        <p:nvSpPr>
          <p:cNvPr id="20" name="TextBox 13"/>
          <p:cNvSpPr txBox="1"/>
          <p:nvPr/>
        </p:nvSpPr>
        <p:spPr>
          <a:xfrm>
            <a:off x="214283" y="2250279"/>
            <a:ext cx="9589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黑体" pitchFamily="49" charset="-122"/>
                <a:ea typeface="黑体" pitchFamily="49" charset="-122"/>
                <a:cs typeface="Segoe UI Black" panose="020B0A02040204020203" pitchFamily="34" charset="0"/>
              </a:rPr>
              <a:t> 情感</a:t>
            </a:r>
          </a:p>
        </p:txBody>
      </p:sp>
      <p:sp>
        <p:nvSpPr>
          <p:cNvPr id="25" name="矩形 24"/>
          <p:cNvSpPr/>
          <p:nvPr/>
        </p:nvSpPr>
        <p:spPr>
          <a:xfrm>
            <a:off x="550508" y="947872"/>
            <a:ext cx="75219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          不怕被浮云遮住远望的双眼，只是因为自 己站在山的最高峰。</a:t>
            </a:r>
          </a:p>
        </p:txBody>
      </p:sp>
      <p:sp>
        <p:nvSpPr>
          <p:cNvPr id="26" name="矩形 25"/>
          <p:cNvSpPr/>
          <p:nvPr/>
        </p:nvSpPr>
        <p:spPr>
          <a:xfrm>
            <a:off x="1071538" y="2196701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</a:rPr>
              <a:t>        表现了诗人不畏困难，勇攀高峰的感情，表现诗人有变法革新的政治理想和远大抱负。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28729" y="3536164"/>
            <a:ext cx="66527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     </a:t>
            </a:r>
            <a:r>
              <a:rPr lang="zh-CN" altLang="en-US" sz="2800" b="1" u="sng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要站得高，才能看得远，</a:t>
            </a:r>
            <a:r>
              <a:rPr lang="zh-CN" altLang="en-US" sz="2800" b="1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否则会被眼前的小事所羁绊。</a:t>
            </a:r>
            <a:endParaRPr lang="zh-CN" altLang="en-US" sz="2800" dirty="0">
              <a:solidFill>
                <a:srgbClr val="FF0000"/>
              </a:solidFill>
              <a:latin typeface="华文隶书" pitchFamily="2" charset="-122"/>
              <a:ea typeface="华文隶书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775535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utoUpdateAnimBg="0"/>
      <p:bldP spid="15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1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26363" y="1559074"/>
            <a:ext cx="2728912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1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1006624"/>
            <a:ext cx="1828800" cy="154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1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3008462"/>
            <a:ext cx="1828800" cy="154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1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8023" y="987574"/>
            <a:ext cx="1827213" cy="154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 descr="1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8023" y="3008462"/>
            <a:ext cx="1827213" cy="154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3055094" y="2167086"/>
            <a:ext cx="3233738" cy="1373188"/>
            <a:chOff x="1872" y="1872"/>
            <a:chExt cx="2208" cy="1152"/>
          </a:xfrm>
        </p:grpSpPr>
        <p:sp>
          <p:nvSpPr>
            <p:cNvPr id="14" name="Line 9"/>
            <p:cNvSpPr>
              <a:spLocks noChangeShapeType="1"/>
            </p:cNvSpPr>
            <p:nvPr/>
          </p:nvSpPr>
          <p:spPr bwMode="auto">
            <a:xfrm>
              <a:off x="1872" y="1872"/>
              <a:ext cx="288" cy="192"/>
            </a:xfrm>
            <a:prstGeom prst="line">
              <a:avLst/>
            </a:prstGeom>
            <a:noFill/>
            <a:ln w="50800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15" name="Line 10"/>
            <p:cNvSpPr>
              <a:spLocks noChangeShapeType="1"/>
            </p:cNvSpPr>
            <p:nvPr/>
          </p:nvSpPr>
          <p:spPr bwMode="auto">
            <a:xfrm>
              <a:off x="3744" y="2832"/>
              <a:ext cx="288" cy="192"/>
            </a:xfrm>
            <a:prstGeom prst="line">
              <a:avLst/>
            </a:prstGeom>
            <a:noFill/>
            <a:ln w="50800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16" name="Line 11"/>
            <p:cNvSpPr>
              <a:spLocks noChangeShapeType="1"/>
            </p:cNvSpPr>
            <p:nvPr/>
          </p:nvSpPr>
          <p:spPr bwMode="auto">
            <a:xfrm flipV="1">
              <a:off x="3840" y="1872"/>
              <a:ext cx="240" cy="144"/>
            </a:xfrm>
            <a:prstGeom prst="line">
              <a:avLst/>
            </a:prstGeom>
            <a:noFill/>
            <a:ln w="50800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17" name="Line 12"/>
            <p:cNvSpPr>
              <a:spLocks noChangeShapeType="1"/>
            </p:cNvSpPr>
            <p:nvPr/>
          </p:nvSpPr>
          <p:spPr bwMode="auto">
            <a:xfrm flipV="1">
              <a:off x="1968" y="2832"/>
              <a:ext cx="240" cy="144"/>
            </a:xfrm>
            <a:prstGeom prst="line">
              <a:avLst/>
            </a:prstGeom>
            <a:noFill/>
            <a:ln w="50800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>
                <a:latin typeface="华文行楷" pitchFamily="2" charset="-122"/>
                <a:ea typeface="华文行楷" pitchFamily="2" charset="-122"/>
              </a:endParaRPr>
            </a:p>
          </p:txBody>
        </p:sp>
      </p:grp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1647209" y="1228756"/>
            <a:ext cx="1125538" cy="1190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40" tIns="40820" rIns="81640" bIns="40820">
            <a:spAutoFit/>
          </a:bodyPr>
          <a:lstStyle>
            <a:lvl1pPr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1pPr>
            <a:lvl2pPr marL="742950" indent="-28575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2pPr>
            <a:lvl3pPr marL="11430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3pPr>
            <a:lvl4pPr marL="16002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4pPr>
            <a:lvl5pPr marL="20574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5pPr>
            <a:lvl6pPr marL="25146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6pPr>
            <a:lvl7pPr marL="29718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7pPr>
            <a:lvl8pPr marL="34290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8pPr>
            <a:lvl9pPr marL="38862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600" b="1" baseline="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所登地点</a:t>
            </a: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6525597" y="1211866"/>
            <a:ext cx="1123950" cy="1190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40" tIns="40820" rIns="81640" bIns="40820">
            <a:spAutoFit/>
          </a:bodyPr>
          <a:lstStyle>
            <a:lvl1pPr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1pPr>
            <a:lvl2pPr marL="742950" indent="-28575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2pPr>
            <a:lvl3pPr marL="11430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3pPr>
            <a:lvl4pPr marL="16002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4pPr>
            <a:lvl5pPr marL="20574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5pPr>
            <a:lvl6pPr marL="25146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6pPr>
            <a:lvl7pPr marL="29718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7pPr>
            <a:lvl8pPr marL="34290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8pPr>
            <a:lvl9pPr marL="38862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600" b="1" baseline="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写景角度</a:t>
            </a: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1619214" y="3223037"/>
            <a:ext cx="1125538" cy="1190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40" tIns="40820" rIns="81640" bIns="40820">
            <a:spAutoFit/>
          </a:bodyPr>
          <a:lstStyle>
            <a:lvl1pPr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1pPr>
            <a:lvl2pPr marL="742950" indent="-28575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2pPr>
            <a:lvl3pPr marL="11430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3pPr>
            <a:lvl4pPr marL="16002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4pPr>
            <a:lvl5pPr marL="20574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5pPr>
            <a:lvl6pPr marL="25146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6pPr>
            <a:lvl7pPr marL="29718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7pPr>
            <a:lvl8pPr marL="34290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8pPr>
            <a:lvl9pPr marL="38862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600" b="1" baseline="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写作背景</a:t>
            </a:r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6478943" y="3252808"/>
            <a:ext cx="1123950" cy="1190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40" tIns="40820" rIns="81640" bIns="40820">
            <a:spAutoFit/>
          </a:bodyPr>
          <a:lstStyle>
            <a:lvl1pPr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1pPr>
            <a:lvl2pPr marL="742950" indent="-28575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2pPr>
            <a:lvl3pPr marL="11430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3pPr>
            <a:lvl4pPr marL="16002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4pPr>
            <a:lvl5pPr marL="2057400" indent="-228600" defTabSz="815975" eaLnBrk="0" hangingPunct="0"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5pPr>
            <a:lvl6pPr marL="25146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6pPr>
            <a:lvl7pPr marL="29718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7pPr>
            <a:lvl8pPr marL="34290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8pPr>
            <a:lvl9pPr marL="3886200" indent="-228600" algn="ctr" defTabSz="815975" eaLnBrk="0" fontAlgn="base" hangingPunct="0">
              <a:spcBef>
                <a:spcPct val="0"/>
              </a:spcBef>
              <a:spcAft>
                <a:spcPct val="0"/>
              </a:spcAft>
              <a:defRPr sz="1600" baseline="-25000">
                <a:solidFill>
                  <a:schemeClr val="tx1"/>
                </a:solidFill>
                <a:latin typeface="Arial" charset="0"/>
                <a:ea typeface="中國龍毛隸書" pitchFamily="49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600" b="1" baseline="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情感哲理</a:t>
            </a:r>
          </a:p>
        </p:txBody>
      </p:sp>
      <p:pic>
        <p:nvPicPr>
          <p:cNvPr id="23" name="Picture 23" descr="6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8344" y="2697313"/>
            <a:ext cx="1055688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071934" y="2357436"/>
            <a:ext cx="12858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小结归纳</a:t>
            </a:r>
          </a:p>
        </p:txBody>
      </p:sp>
    </p:spTree>
    <p:extLst>
      <p:ext uri="{BB962C8B-B14F-4D97-AF65-F5344CB8AC3E}">
        <p14:creationId xmlns:p14="http://schemas.microsoft.com/office/powerpoint/2010/main" val="235716716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71900" y="714396"/>
            <a:ext cx="61358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>
                <a:solidFill>
                  <a:srgbClr val="0000FF"/>
                </a:solidFill>
                <a:latin typeface="+mn-ea"/>
              </a:rPr>
              <a:t>不同点一：所登地点不同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1660915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3600" b="1" dirty="0">
                <a:latin typeface="+mn-ea"/>
              </a:rPr>
              <a:t>幽州台</a:t>
            </a:r>
            <a:endParaRPr lang="en-US" altLang="zh-CN" sz="3600" b="1" dirty="0">
              <a:latin typeface="+mn-ea"/>
            </a:endParaRPr>
          </a:p>
          <a:p>
            <a:endParaRPr lang="en-US" altLang="zh-CN" sz="36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600" b="1" dirty="0">
                <a:latin typeface="+mn-ea"/>
              </a:rPr>
              <a:t>飞来峰</a:t>
            </a:r>
            <a:endParaRPr lang="zh-CN" altLang="en-US" sz="3600" dirty="0">
              <a:latin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643043" y="1714495"/>
            <a:ext cx="63642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战国时燕昭王为招纳贤士所建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71604" y="2714626"/>
            <a:ext cx="70947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“塔山”，飞来的，神奇的，“第一山”</a:t>
            </a:r>
          </a:p>
        </p:txBody>
      </p:sp>
    </p:spTree>
    <p:extLst>
      <p:ext uri="{BB962C8B-B14F-4D97-AF65-F5344CB8AC3E}">
        <p14:creationId xmlns:p14="http://schemas.microsoft.com/office/powerpoint/2010/main" val="402471853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85852" y="785800"/>
            <a:ext cx="61358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不同点二：写作背景不同</a:t>
            </a:r>
          </a:p>
        </p:txBody>
      </p:sp>
      <p:sp>
        <p:nvSpPr>
          <p:cNvPr id="12" name="矩形 11"/>
          <p:cNvSpPr/>
          <p:nvPr/>
        </p:nvSpPr>
        <p:spPr>
          <a:xfrm>
            <a:off x="1071538" y="1857370"/>
            <a:ext cx="4716356" cy="18774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登幽州台歌</a:t>
            </a:r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》——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被贬</a:t>
            </a:r>
            <a:endParaRPr lang="en-US" altLang="zh-CN" sz="3200" b="1" dirty="0">
              <a:latin typeface="宋体" pitchFamily="2" charset="-122"/>
              <a:ea typeface="宋体" pitchFamily="2" charset="-122"/>
            </a:endParaRPr>
          </a:p>
          <a:p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lvl="0"/>
            <a:endParaRPr lang="en-US" altLang="zh-CN" sz="2800" b="1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0100" y="2428874"/>
            <a:ext cx="5715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心情：郁闷、悲伤、孤独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14414" y="3643320"/>
            <a:ext cx="571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心情：舒畅、意气风发</a:t>
            </a:r>
          </a:p>
        </p:txBody>
      </p:sp>
      <p:sp>
        <p:nvSpPr>
          <p:cNvPr id="19" name="矩形 18"/>
          <p:cNvSpPr/>
          <p:nvPr/>
        </p:nvSpPr>
        <p:spPr>
          <a:xfrm>
            <a:off x="1000100" y="3071816"/>
            <a:ext cx="43043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200" b="1" dirty="0">
                <a:solidFill>
                  <a:prstClr val="black"/>
                </a:solidFill>
                <a:latin typeface="+mn-ea"/>
              </a:rPr>
              <a:t>《</a:t>
            </a:r>
            <a:r>
              <a:rPr lang="zh-CN" altLang="en-US" sz="3200" b="1" dirty="0">
                <a:solidFill>
                  <a:prstClr val="black"/>
                </a:solidFill>
                <a:latin typeface="+mn-ea"/>
              </a:rPr>
              <a:t>登飞来峰</a:t>
            </a:r>
            <a:r>
              <a:rPr lang="en-US" altLang="zh-CN" sz="3200" b="1" dirty="0">
                <a:solidFill>
                  <a:prstClr val="black"/>
                </a:solidFill>
                <a:latin typeface="+mn-ea"/>
              </a:rPr>
              <a:t>》——</a:t>
            </a:r>
            <a:r>
              <a:rPr lang="zh-CN" altLang="en-US" sz="3200" b="1" dirty="0">
                <a:solidFill>
                  <a:prstClr val="black"/>
                </a:solidFill>
                <a:latin typeface="+mn-ea"/>
              </a:rPr>
              <a:t>升迁</a:t>
            </a:r>
            <a:endParaRPr lang="en-US" altLang="zh-CN" sz="3200" b="1" dirty="0">
              <a:solidFill>
                <a:prstClr val="black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2471853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85852" y="714362"/>
            <a:ext cx="61358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>
                <a:solidFill>
                  <a:srgbClr val="0000FF"/>
                </a:solidFill>
                <a:latin typeface="+mn-ea"/>
              </a:rPr>
              <a:t>不同点三：写景角度不同</a:t>
            </a:r>
          </a:p>
        </p:txBody>
      </p:sp>
      <p:sp>
        <p:nvSpPr>
          <p:cNvPr id="12" name="矩形 11"/>
          <p:cNvSpPr/>
          <p:nvPr/>
        </p:nvSpPr>
        <p:spPr>
          <a:xfrm>
            <a:off x="714348" y="1500180"/>
            <a:ext cx="70009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+mn-ea"/>
              </a:rPr>
              <a:t>《</a:t>
            </a:r>
            <a:r>
              <a:rPr lang="zh-CN" altLang="en-US" sz="3200" b="1" dirty="0">
                <a:latin typeface="+mn-ea"/>
              </a:rPr>
              <a:t>登幽州台歌</a:t>
            </a:r>
            <a:r>
              <a:rPr lang="en-US" altLang="zh-CN" sz="3200" b="1" dirty="0">
                <a:latin typeface="+mn-ea"/>
              </a:rPr>
              <a:t>》</a:t>
            </a:r>
            <a:r>
              <a:rPr lang="zh-CN" altLang="en-US" sz="3200" b="1" dirty="0">
                <a:latin typeface="+mn-ea"/>
              </a:rPr>
              <a:t>：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没有对幽州台作具体描述，只是突出了天地之大，人的渺小和孤独。</a:t>
            </a:r>
            <a:endParaRPr lang="en-US" altLang="zh-CN" sz="32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2910" y="3081397"/>
            <a:ext cx="74295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3200" b="1" dirty="0">
                <a:solidFill>
                  <a:prstClr val="black"/>
                </a:solidFill>
                <a:latin typeface="+mn-ea"/>
              </a:rPr>
              <a:t>《</a:t>
            </a:r>
            <a:r>
              <a:rPr lang="zh-CN" altLang="en-US" sz="3200" b="1" dirty="0">
                <a:solidFill>
                  <a:prstClr val="black"/>
                </a:solidFill>
                <a:latin typeface="+mn-ea"/>
              </a:rPr>
              <a:t>登飞来峰</a:t>
            </a:r>
            <a:r>
              <a:rPr lang="en-US" altLang="zh-CN" sz="3200" b="1" dirty="0">
                <a:solidFill>
                  <a:prstClr val="black"/>
                </a:solidFill>
                <a:latin typeface="+mn-ea"/>
              </a:rPr>
              <a:t>》</a:t>
            </a:r>
            <a:r>
              <a:rPr lang="zh-CN" altLang="en-US" sz="3200" b="1" dirty="0">
                <a:solidFill>
                  <a:prstClr val="black"/>
                </a:solidFill>
                <a:latin typeface="+mn-ea"/>
              </a:rPr>
              <a:t>：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对飞来峰作了具体描绘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千寻塔、鸡鸣、日升、浮云，写出站在此高峰上，人也显得高大。</a:t>
            </a:r>
            <a:endParaRPr lang="zh-CN" altLang="en-US" sz="3200" dirty="0">
              <a:solidFill>
                <a:srgbClr val="FF0000"/>
              </a:solidFill>
              <a:latin typeface="+mn-ea"/>
            </a:endParaRPr>
          </a:p>
          <a:p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02471853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14348" y="696502"/>
            <a:ext cx="74082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>
                <a:solidFill>
                  <a:srgbClr val="0000FF"/>
                </a:solidFill>
                <a:latin typeface="+mn-ea"/>
              </a:rPr>
              <a:t>不同点四：表达感情与哲理不同</a:t>
            </a:r>
          </a:p>
        </p:txBody>
      </p:sp>
      <p:sp>
        <p:nvSpPr>
          <p:cNvPr id="12" name="矩形 11"/>
          <p:cNvSpPr/>
          <p:nvPr/>
        </p:nvSpPr>
        <p:spPr>
          <a:xfrm>
            <a:off x="500034" y="1571618"/>
            <a:ext cx="820919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3600" b="1" dirty="0">
                <a:latin typeface="+mn-ea"/>
              </a:rPr>
              <a:t>《</a:t>
            </a:r>
            <a:r>
              <a:rPr lang="zh-CN" altLang="en-US" sz="3600" b="1" dirty="0">
                <a:latin typeface="+mn-ea"/>
              </a:rPr>
              <a:t>登幽州台歌</a:t>
            </a:r>
            <a:r>
              <a:rPr lang="en-US" altLang="zh-CN" sz="3600" b="1" dirty="0"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表达怀才不遇，时光易逝、孤独寂寞的感情。人生短促的哲理。</a:t>
            </a:r>
            <a:endParaRPr lang="en-US" altLang="zh-CN" sz="36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2911" y="3161114"/>
            <a:ext cx="80750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3600" b="1" dirty="0">
                <a:latin typeface="+mn-ea"/>
              </a:rPr>
              <a:t>《</a:t>
            </a:r>
            <a:r>
              <a:rPr lang="zh-CN" altLang="en-US" sz="3600" b="1" dirty="0">
                <a:latin typeface="+mn-ea"/>
              </a:rPr>
              <a:t>登飞来峰</a:t>
            </a:r>
            <a:r>
              <a:rPr lang="en-US" altLang="zh-CN" sz="3600" b="1" dirty="0"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表达不畏困难，勇攀高峰的感情</a:t>
            </a:r>
            <a:r>
              <a:rPr lang="zh-CN" altLang="en-US" sz="3600" b="1">
                <a:solidFill>
                  <a:srgbClr val="FF0000"/>
                </a:solidFill>
                <a:latin typeface="+mn-ea"/>
              </a:rPr>
              <a:t>。站得高才能看得远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的哲理。</a:t>
            </a:r>
          </a:p>
        </p:txBody>
      </p:sp>
    </p:spTree>
    <p:extLst>
      <p:ext uri="{BB962C8B-B14F-4D97-AF65-F5344CB8AC3E}">
        <p14:creationId xmlns:p14="http://schemas.microsoft.com/office/powerpoint/2010/main" val="402471853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1237</TotalTime>
  <Words>459</Words>
  <Application>Microsoft Office PowerPoint</Application>
  <PresentationFormat>全屏显示(16:9)</PresentationFormat>
  <Paragraphs>47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4" baseType="lpstr">
      <vt:lpstr>方正姚体</vt:lpstr>
      <vt:lpstr>黑体</vt:lpstr>
      <vt:lpstr>华文楷体</vt:lpstr>
      <vt:lpstr>华文隶书</vt:lpstr>
      <vt:lpstr>华文新魏</vt:lpstr>
      <vt:lpstr>华文行楷</vt:lpstr>
      <vt:lpstr>楷体</vt:lpstr>
      <vt:lpstr>隶书</vt:lpstr>
      <vt:lpstr>宋体</vt:lpstr>
      <vt:lpstr>微软雅黑</vt:lpstr>
      <vt:lpstr>Arial</vt:lpstr>
      <vt:lpstr>Calibri</vt:lpstr>
      <vt:lpstr>Segoe UI Black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mengnannan</cp:lastModifiedBy>
  <cp:revision>230</cp:revision>
  <dcterms:created xsi:type="dcterms:W3CDTF">2020-03-27T14:04:23Z</dcterms:created>
  <dcterms:modified xsi:type="dcterms:W3CDTF">2022-04-15T06:12:04Z</dcterms:modified>
</cp:coreProperties>
</file>