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  <p:sldMasterId id="2147483680" r:id="rId3"/>
    <p:sldMasterId id="2147483692" r:id="rId4"/>
  </p:sldMasterIdLst>
  <p:notesMasterIdLst>
    <p:notesMasterId r:id="rId42"/>
  </p:notesMasterIdLst>
  <p:handoutMasterIdLst>
    <p:handoutMasterId r:id="rId43"/>
  </p:handoutMasterIdLst>
  <p:sldIdLst>
    <p:sldId id="479" r:id="rId5"/>
    <p:sldId id="289" r:id="rId6"/>
    <p:sldId id="520" r:id="rId7"/>
    <p:sldId id="444" r:id="rId8"/>
    <p:sldId id="448" r:id="rId9"/>
    <p:sldId id="482" r:id="rId10"/>
    <p:sldId id="451" r:id="rId11"/>
    <p:sldId id="452" r:id="rId12"/>
    <p:sldId id="483" r:id="rId13"/>
    <p:sldId id="484" r:id="rId14"/>
    <p:sldId id="485" r:id="rId15"/>
    <p:sldId id="486" r:id="rId16"/>
    <p:sldId id="487" r:id="rId17"/>
    <p:sldId id="457" r:id="rId18"/>
    <p:sldId id="519" r:id="rId19"/>
    <p:sldId id="459" r:id="rId20"/>
    <p:sldId id="460" r:id="rId21"/>
    <p:sldId id="488" r:id="rId22"/>
    <p:sldId id="461" r:id="rId23"/>
    <p:sldId id="462" r:id="rId24"/>
    <p:sldId id="492" r:id="rId25"/>
    <p:sldId id="493" r:id="rId26"/>
    <p:sldId id="495" r:id="rId27"/>
    <p:sldId id="494" r:id="rId28"/>
    <p:sldId id="496" r:id="rId29"/>
    <p:sldId id="466" r:id="rId30"/>
    <p:sldId id="467" r:id="rId31"/>
    <p:sldId id="468" r:id="rId32"/>
    <p:sldId id="469" r:id="rId33"/>
    <p:sldId id="517" r:id="rId34"/>
    <p:sldId id="445" r:id="rId35"/>
    <p:sldId id="497" r:id="rId36"/>
    <p:sldId id="476" r:id="rId37"/>
    <p:sldId id="477" r:id="rId38"/>
    <p:sldId id="478" r:id="rId39"/>
    <p:sldId id="481" r:id="rId40"/>
    <p:sldId id="518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3" name="S20@163.com" initials="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1D5"/>
    <a:srgbClr val="DDEBDE"/>
    <a:srgbClr val="2ED245"/>
    <a:srgbClr val="D6AFAA"/>
    <a:srgbClr val="E9EDF0"/>
    <a:srgbClr val="FF0000"/>
    <a:srgbClr val="BFC4D7"/>
    <a:srgbClr val="E9F3EB"/>
    <a:srgbClr val="EEE4E2"/>
    <a:srgbClr val="F7F6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1740" autoAdjust="0"/>
  </p:normalViewPr>
  <p:slideViewPr>
    <p:cSldViewPr snapToGrid="0">
      <p:cViewPr varScale="1">
        <p:scale>
          <a:sx n="67" d="100"/>
          <a:sy n="67" d="100"/>
        </p:scale>
        <p:origin x="425" y="46"/>
      </p:cViewPr>
      <p:guideLst>
        <p:guide orient="horz" pos="208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2022/10/17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7" Type="http://schemas.openxmlformats.org/officeDocument/2006/relationships/image" Target="../media/image2.png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../media/image3.png"/><Relationship Id="rId5" Type="http://schemas.openxmlformats.org/officeDocument/2006/relationships/tags" Target="../tags/tag73.xml"/><Relationship Id="rId10" Type="http://schemas.openxmlformats.org/officeDocument/2006/relationships/image" Target="../media/image2.png"/><Relationship Id="rId4" Type="http://schemas.openxmlformats.org/officeDocument/2006/relationships/tags" Target="../tags/tag72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10" Type="http://schemas.openxmlformats.org/officeDocument/2006/relationships/image" Target="../media/image3.png"/><Relationship Id="rId4" Type="http://schemas.openxmlformats.org/officeDocument/2006/relationships/tags" Target="../tags/tag80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10" Type="http://schemas.openxmlformats.org/officeDocument/2006/relationships/image" Target="../media/image3.png"/><Relationship Id="rId4" Type="http://schemas.openxmlformats.org/officeDocument/2006/relationships/tags" Target="../tags/tag88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10" Type="http://schemas.openxmlformats.org/officeDocument/2006/relationships/image" Target="../media/image4.png"/><Relationship Id="rId4" Type="http://schemas.openxmlformats.org/officeDocument/2006/relationships/tags" Target="../tags/tag96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image" Target="../media/image2.pn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05.xml"/><Relationship Id="rId10" Type="http://schemas.openxmlformats.org/officeDocument/2006/relationships/tags" Target="../tags/tag110.xml"/><Relationship Id="rId4" Type="http://schemas.openxmlformats.org/officeDocument/2006/relationships/tags" Target="../tags/tag104.xml"/><Relationship Id="rId9" Type="http://schemas.openxmlformats.org/officeDocument/2006/relationships/tags" Target="../tags/tag109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18.xml"/><Relationship Id="rId3" Type="http://schemas.openxmlformats.org/officeDocument/2006/relationships/tags" Target="../tags/tag113.xml"/><Relationship Id="rId7" Type="http://schemas.openxmlformats.org/officeDocument/2006/relationships/tags" Target="../tags/tag117.xml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tags" Target="../tags/tag116.xml"/><Relationship Id="rId11" Type="http://schemas.openxmlformats.org/officeDocument/2006/relationships/image" Target="../media/image6.png"/><Relationship Id="rId5" Type="http://schemas.openxmlformats.org/officeDocument/2006/relationships/tags" Target="../tags/tag115.xml"/><Relationship Id="rId10" Type="http://schemas.openxmlformats.org/officeDocument/2006/relationships/image" Target="../media/image5.png"/><Relationship Id="rId4" Type="http://schemas.openxmlformats.org/officeDocument/2006/relationships/tags" Target="../tags/tag114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3810" y="-13335"/>
            <a:ext cx="12174855" cy="68560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2612500" y="2404110"/>
            <a:ext cx="6967001" cy="1249344"/>
          </a:xfrm>
        </p:spPr>
        <p:txBody>
          <a:bodyPr lIns="90170" tIns="46990" rIns="90170" bIns="46990" anchor="b" anchorCtr="0">
            <a:normAutofit/>
          </a:bodyPr>
          <a:lstStyle>
            <a:lvl1pPr algn="ctr">
              <a:defRPr sz="7200" b="0" spc="600" baseline="0">
                <a:solidFill>
                  <a:schemeClr val="tx1">
                    <a:lumMod val="85000"/>
                    <a:lumOff val="15000"/>
                  </a:schemeClr>
                </a:solidFill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2612500" y="3732166"/>
            <a:ext cx="6967001" cy="950984"/>
          </a:xfrm>
        </p:spPr>
        <p:txBody>
          <a:bodyPr lIns="90170" tIns="46990" rIns="90170" bIns="4699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2493282" y="4174945"/>
            <a:ext cx="7205436" cy="1077985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493282" y="3066080"/>
            <a:ext cx="7205436" cy="1077985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800" b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2022/10/17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2109470" y="2179955"/>
            <a:ext cx="7792720" cy="1568450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0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 hasCustomPrompt="1"/>
            <p:custDataLst>
              <p:tags r:id="rId5"/>
            </p:custDataLst>
          </p:nvPr>
        </p:nvSpPr>
        <p:spPr>
          <a:xfrm>
            <a:off x="2109470" y="3785235"/>
            <a:ext cx="7792720" cy="104521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24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 cstate="print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88290" y="273050"/>
            <a:ext cx="1161605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10071100" y="5713095"/>
            <a:ext cx="2120900" cy="114490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 cstate="print"/>
          <a:srcRect/>
          <a:stretch>
            <a:fillRect/>
          </a:stretch>
        </p:blipFill>
        <p:spPr>
          <a:xfrm>
            <a:off x="0" y="-191135"/>
            <a:ext cx="1281430" cy="20821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3970" y="-4445"/>
            <a:ext cx="5086985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0" y="-191366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 flipH="1">
            <a:off x="10910887" y="-191366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810" y="5020946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10579100" y="5987155"/>
            <a:ext cx="1612900" cy="87084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80030" y="5180400"/>
            <a:ext cx="11001600" cy="1011600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 cstate="print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9385300" y="5342890"/>
            <a:ext cx="2806700" cy="151511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 cstate="print"/>
          <a:srcRect/>
          <a:stretch>
            <a:fillRect/>
          </a:stretch>
        </p:blipFill>
        <p:spPr>
          <a:xfrm>
            <a:off x="0" y="-344805"/>
            <a:ext cx="1904365" cy="30949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2022/10/17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pic>
        <p:nvPicPr>
          <p:cNvPr id="9" name="图片 8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9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pic>
        <p:nvPicPr>
          <p:cNvPr id="11" name="图片 10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6" name="图片 5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9" name="图片 8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9" name="图片 8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6" name="图片 5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347635" y="5277037"/>
            <a:ext cx="2844800" cy="47625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4099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zh-CN" altLang="en-US" dirty="0"/>
              <a:t>第二级</a:t>
            </a:r>
            <a:endParaRPr lang="en-US" altLang="en-US" dirty="0"/>
          </a:p>
          <a:p>
            <a:pPr lvl="2"/>
            <a:r>
              <a:rPr lang="zh-CN" altLang="en-US" dirty="0"/>
              <a:t>第三级</a:t>
            </a:r>
            <a:endParaRPr lang="en-US" altLang="en-US" dirty="0"/>
          </a:p>
          <a:p>
            <a:pPr lvl="3"/>
            <a:r>
              <a:rPr lang="zh-CN" altLang="en-US" dirty="0"/>
              <a:t>第四级</a:t>
            </a:r>
            <a:endParaRPr lang="en-US" altLang="en-US" dirty="0"/>
          </a:p>
          <a:p>
            <a:pPr lvl="4"/>
            <a:r>
              <a:rPr lang="zh-CN" altLang="en-US" dirty="0"/>
              <a:t>第五级</a:t>
            </a:r>
            <a:endParaRPr lang="en-US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l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ct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4099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zh-CN" altLang="en-US" dirty="0"/>
              <a:t>第二级</a:t>
            </a:r>
            <a:endParaRPr lang="en-US" altLang="en-US" dirty="0"/>
          </a:p>
          <a:p>
            <a:pPr lvl="2"/>
            <a:r>
              <a:rPr lang="zh-CN" altLang="en-US" dirty="0"/>
              <a:t>第三级</a:t>
            </a:r>
            <a:endParaRPr lang="en-US" altLang="en-US" dirty="0"/>
          </a:p>
          <a:p>
            <a:pPr lvl="3"/>
            <a:r>
              <a:rPr lang="zh-CN" altLang="en-US" dirty="0"/>
              <a:t>第四级</a:t>
            </a:r>
            <a:endParaRPr lang="en-US" altLang="en-US" dirty="0"/>
          </a:p>
          <a:p>
            <a:pPr lvl="4"/>
            <a:r>
              <a:rPr lang="zh-CN" altLang="en-US" dirty="0"/>
              <a:t>第五级</a:t>
            </a:r>
            <a:endParaRPr lang="en-US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l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ct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hgyug.jp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6DA25-9209-4344-976A-7F4E6F90ABC1}" type="datetimeFigureOut">
              <a:rPr lang="zh-CN" altLang="en-US" smtClean="0"/>
              <a:t>2022/10/17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tags" Target="../tags/tag120.xml"/><Relationship Id="rId1" Type="http://schemas.openxmlformats.org/officeDocument/2006/relationships/tags" Target="../tags/tag1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tags" Target="../tags/tag122.xml"/><Relationship Id="rId1" Type="http://schemas.openxmlformats.org/officeDocument/2006/relationships/tags" Target="../tags/tag1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>
            <a:spLocks noGrp="1"/>
          </p:cNvSpPr>
          <p:nvPr/>
        </p:nvSpPr>
        <p:spPr>
          <a:xfrm>
            <a:off x="609600" y="2132965"/>
            <a:ext cx="10972800" cy="93599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课外古诗词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（第一课时）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289560" y="3296135"/>
            <a:ext cx="10972800" cy="840105"/>
          </a:xfrm>
        </p:spPr>
        <p:txBody>
          <a:bodyPr vert="horz" lIns="91440" tIns="45720" rIns="91440" bIns="45720" anchor="t" anchorCtr="0"/>
          <a:lstStyle/>
          <a:p>
            <a:pPr marL="0" indent="0" algn="ctr">
              <a:buNone/>
            </a:pP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庭中有奇树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龟虽寿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748113" y="3301567"/>
            <a:ext cx="8034291" cy="1376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阶下青苔与红树，雨中寥落月中愁。</a:t>
            </a: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  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——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李商隐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端居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26076" y="1449421"/>
            <a:ext cx="906617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红豆生南国，春来发几枝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。</a:t>
            </a:r>
            <a:r>
              <a:rPr kumimoji="0" lang="zh-CN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愿君多采撷，此物最相思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王维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相思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850852" y="2169378"/>
            <a:ext cx="616437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800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庭 中 有 奇 树</a:t>
            </a:r>
            <a:endParaRPr lang="en-US" altLang="zh-CN" sz="2000" dirty="0" smtClean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000" dirty="0" smtClean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庭中有奇树</a:t>
            </a:r>
            <a:r>
              <a:rPr lang="en-US" altLang="zh-CN" sz="3600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133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2"/>
          <p:cNvSpPr txBox="1"/>
          <p:nvPr>
            <p:custDataLst>
              <p:tags r:id="rId1"/>
            </p:custDataLst>
          </p:nvPr>
        </p:nvSpPr>
        <p:spPr>
          <a:xfrm>
            <a:off x="523875" y="964248"/>
            <a:ext cx="109728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48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  <p:sp>
        <p:nvSpPr>
          <p:cNvPr id="9" name="内容占位符 3"/>
          <p:cNvSpPr txBox="1"/>
          <p:nvPr>
            <p:custDataLst>
              <p:tags r:id="rId2"/>
            </p:custDataLst>
          </p:nvPr>
        </p:nvSpPr>
        <p:spPr>
          <a:xfrm>
            <a:off x="2375535" y="2325370"/>
            <a:ext cx="8590280" cy="2206625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诵读诗歌，理解诗歌内容。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赏析诗句，感受诗歌委婉含蓄的情感表达。</a:t>
            </a:r>
            <a:endParaRPr lang="zh-CN" altLang="en-US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2"/>
          <p:cNvSpPr txBox="1"/>
          <p:nvPr/>
        </p:nvSpPr>
        <p:spPr>
          <a:xfrm>
            <a:off x="1280280" y="1986609"/>
            <a:ext cx="9949398" cy="2342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>
            <a:noAutofit/>
          </a:bodyPr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最早见于南朝萧统主持编选的《文选》，是一组五言古诗，一般认为产生于东汉末年。这组古诗语言朴素自然，描写生动真切。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FontTx/>
              <a:buNone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《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古诗十九首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在五言诗的发展史上有重要的地位，被称为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“五言之冠冕”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860587" y="758757"/>
            <a:ext cx="2470826" cy="646331"/>
          </a:xfrm>
          <a:prstGeom prst="rect">
            <a:avLst/>
          </a:prstGeom>
          <a:solidFill>
            <a:srgbClr val="DDEBDE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古诗十九首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290907" y="2598003"/>
            <a:ext cx="61643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诵读诗歌 理解诗意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38810" y="674821"/>
            <a:ext cx="10914380" cy="51398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sz="40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庭中有奇树</a:t>
            </a:r>
            <a:r>
              <a:rPr lang="en-US" sz="4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《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古诗十九首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>
              <a:lnSpc>
                <a:spcPct val="150000"/>
              </a:lnSpc>
              <a:buClrTx/>
              <a:buSzTx/>
              <a:buFontTx/>
            </a:pP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有奇树，绿叶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发华滋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algn="ctr">
              <a:lnSpc>
                <a:spcPct val="150000"/>
              </a:lnSpc>
              <a:buClrTx/>
              <a:buSzTx/>
              <a:buFontTx/>
              <a:buNone/>
            </a:pP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攀条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折其荣，将以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遗所思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algn="ctr">
              <a:lnSpc>
                <a:spcPct val="150000"/>
              </a:lnSpc>
              <a:buClrTx/>
              <a:buSzTx/>
              <a:buFontTx/>
              <a:buNone/>
            </a:pP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馨香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盈怀袖，路远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莫致之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algn="ctr">
              <a:lnSpc>
                <a:spcPct val="150000"/>
              </a:lnSpc>
              <a:buClrTx/>
              <a:buSzTx/>
              <a:buFontTx/>
              <a:buNone/>
            </a:pP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此物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何足贵？但感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/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别经时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algn="ctr">
              <a:lnSpc>
                <a:spcPct val="100000"/>
              </a:lnSpc>
              <a:buClrTx/>
              <a:buSzTx/>
              <a:buFontTx/>
              <a:buNone/>
            </a:pPr>
            <a:endParaRPr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圆角矩形 29"/>
          <p:cNvSpPr/>
          <p:nvPr/>
        </p:nvSpPr>
        <p:spPr>
          <a:xfrm>
            <a:off x="8579940" y="3244756"/>
            <a:ext cx="955343" cy="368488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w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èi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7120646" y="3739623"/>
            <a:ext cx="49611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787916" y="1882676"/>
            <a:ext cx="4362855" cy="3384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Tx/>
              <a:buSzTx/>
              <a:buFontTx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奇树，绿叶发华滋。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  <a:p>
            <a:pPr marL="0">
              <a:lnSpc>
                <a:spcPct val="200000"/>
              </a:lnSpc>
              <a:buClrTx/>
              <a:buSzTx/>
              <a:buFontTx/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攀条折其荣，将以遗所思。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>
              <a:lnSpc>
                <a:spcPct val="200000"/>
              </a:lnSpc>
              <a:buClrTx/>
              <a:buSzTx/>
              <a:buFontTx/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馨香盈怀袖，路远莫致之。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  <a:p>
            <a:pPr marL="0">
              <a:lnSpc>
                <a:spcPct val="200000"/>
              </a:lnSpc>
              <a:buClrTx/>
              <a:buSzTx/>
              <a:buFontTx/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此物何足贵？但感别经时。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2979" y="1060664"/>
            <a:ext cx="4495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庭中有奇树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                   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古诗十九首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82890" y="513715"/>
            <a:ext cx="2099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大 意</a:t>
            </a:r>
          </a:p>
        </p:txBody>
      </p:sp>
      <p:sp>
        <p:nvSpPr>
          <p:cNvPr id="19" name="圆角矩形 29"/>
          <p:cNvSpPr/>
          <p:nvPr/>
        </p:nvSpPr>
        <p:spPr>
          <a:xfrm>
            <a:off x="852979" y="1861419"/>
            <a:ext cx="2440494" cy="380577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佳美、珍贵的树</a:t>
            </a:r>
          </a:p>
        </p:txBody>
      </p:sp>
      <p:sp>
        <p:nvSpPr>
          <p:cNvPr id="20" name="圆角矩形 23"/>
          <p:cNvSpPr/>
          <p:nvPr/>
        </p:nvSpPr>
        <p:spPr>
          <a:xfrm>
            <a:off x="4887397" y="2039071"/>
            <a:ext cx="680228" cy="349968"/>
          </a:xfrm>
          <a:prstGeom prst="roundRect">
            <a:avLst/>
          </a:prstGeom>
          <a:solidFill>
            <a:srgbClr val="E9F3EB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花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2003367" y="2705440"/>
            <a:ext cx="594484" cy="90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100135" y="2705648"/>
            <a:ext cx="2936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3703339" y="3570707"/>
            <a:ext cx="396796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1556426" y="4405114"/>
            <a:ext cx="44694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圆角矩形 23"/>
          <p:cNvSpPr/>
          <p:nvPr/>
        </p:nvSpPr>
        <p:spPr>
          <a:xfrm>
            <a:off x="3545205" y="2766695"/>
            <a:ext cx="1785620" cy="387985"/>
          </a:xfrm>
          <a:prstGeom prst="roundRect">
            <a:avLst/>
          </a:prstGeom>
          <a:solidFill>
            <a:srgbClr val="E9F3EB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给予，馈赠</a:t>
            </a:r>
          </a:p>
        </p:txBody>
      </p:sp>
      <p:sp>
        <p:nvSpPr>
          <p:cNvPr id="26" name="圆角矩形 23"/>
          <p:cNvSpPr/>
          <p:nvPr/>
        </p:nvSpPr>
        <p:spPr>
          <a:xfrm>
            <a:off x="1295590" y="3532658"/>
            <a:ext cx="1188969" cy="388092"/>
          </a:xfrm>
          <a:prstGeom prst="roundRect">
            <a:avLst/>
          </a:prstGeom>
          <a:solidFill>
            <a:srgbClr val="E9F3EB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充满</a:t>
            </a:r>
          </a:p>
        </p:txBody>
      </p:sp>
      <p:sp>
        <p:nvSpPr>
          <p:cNvPr id="27" name="矩形 26"/>
          <p:cNvSpPr/>
          <p:nvPr/>
        </p:nvSpPr>
        <p:spPr>
          <a:xfrm>
            <a:off x="6016348" y="1085834"/>
            <a:ext cx="5568286" cy="4893647"/>
          </a:xfrm>
          <a:prstGeom prst="rect">
            <a:avLst/>
          </a:prstGeom>
          <a:gradFill flip="none" rotWithShape="1">
            <a:gsLst>
              <a:gs pos="0">
                <a:srgbClr val="E9EDF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939608" y="1374363"/>
            <a:ext cx="5740335" cy="44012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庭院中有一株佳美的树，满树绿叶衬托着繁密的花朵，显得格外春意盎然。我攀引枝条，摘下最好看的一朵花，想把它赠送给日夜思念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的亲人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花香充满了我的襟怀和衣袖，可是天遥地远，没能送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到思念的人手中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。并不是此花有什么珍贵，只是别离太久，想借着花儿表达思念之情罢了。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4100135" y="5267633"/>
            <a:ext cx="67614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圆角矩形 23"/>
          <p:cNvSpPr/>
          <p:nvPr/>
        </p:nvSpPr>
        <p:spPr>
          <a:xfrm>
            <a:off x="4021502" y="5325533"/>
            <a:ext cx="1494529" cy="388092"/>
          </a:xfrm>
          <a:prstGeom prst="roundRect">
            <a:avLst/>
          </a:prstGeom>
          <a:solidFill>
            <a:srgbClr val="E9F3EB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历时很久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animBg="1"/>
      <p:bldP spid="25" grpId="0" bldLvl="0" animBg="1"/>
      <p:bldP spid="26" grpId="0" animBg="1"/>
      <p:bldP spid="27" grpId="0" animBg="1"/>
      <p:bldP spid="29" grpId="0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290907" y="2598003"/>
            <a:ext cx="61643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品析诗句 体会情感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496608" y="2590860"/>
            <a:ext cx="4362855" cy="2253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奇树，绿叶发华滋。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攀条折其荣，将以遗所思。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馨香盈怀袖，路远莫致之。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此物何足贵？但感别经时。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09030" y="1167318"/>
            <a:ext cx="4495892" cy="129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庭中有奇树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      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古诗十九首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6332539" y="1295400"/>
            <a:ext cx="5234951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Tx/>
              <a:buSzTx/>
              <a:buFontTx/>
            </a:pPr>
            <a:r>
              <a:rPr sz="2400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sz="2400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奇树</a:t>
            </a:r>
            <a:r>
              <a:rPr sz="2400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，绿叶发</a:t>
            </a:r>
            <a:r>
              <a:rPr sz="2400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华</a:t>
            </a:r>
            <a:r>
              <a:rPr sz="2400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滋</a:t>
            </a:r>
            <a:r>
              <a:rPr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26828" y="2128815"/>
            <a:ext cx="4846367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这两句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环境描写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，写出了春日繁花盛开的景象。诗人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借“奇树”起兴，以花的繁盛衬托出主人公的孤独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332539" y="4760280"/>
            <a:ext cx="5333182" cy="496511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一方庭院，一树繁花，一人孤寂。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442067" y="2617536"/>
            <a:ext cx="4362855" cy="2332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奇树，绿叶发华滋。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攀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条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折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其荣，将以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遗所思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馨香盈怀袖，路远莫致之。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此物何足贵？但感别经时。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09030" y="1167318"/>
            <a:ext cx="4495892" cy="129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庭中有奇树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      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古诗十九首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230911" y="2124508"/>
            <a:ext cx="5234951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“攀”“折”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两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个动词，细致入微地描写了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女子摘花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的场景。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从“将以遗所思”这句诗可以看出，这花凝聚着女子的希望，她想借花来表达自己深深的思念。</a:t>
            </a:r>
          </a:p>
        </p:txBody>
      </p:sp>
      <p:sp>
        <p:nvSpPr>
          <p:cNvPr id="30" name="圆角矩形 29"/>
          <p:cNvSpPr/>
          <p:nvPr/>
        </p:nvSpPr>
        <p:spPr>
          <a:xfrm>
            <a:off x="6332539" y="5118477"/>
            <a:ext cx="5323189" cy="496511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zh-CN" sz="24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/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折花思君，以花寄情，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情真意切。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32539" y="1384437"/>
            <a:ext cx="5234951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攀条折其荣，将以遗所思。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75548" y="2588354"/>
            <a:ext cx="4362855" cy="2091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奇树，绿叶发华滋。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攀条折其荣，将以遗所思。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馨香盈怀袖，路远莫致之。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此物何足贵？但感别经时。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09030" y="1167318"/>
            <a:ext cx="4495892" cy="129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庭中有奇树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      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古诗十九首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367098" y="2299348"/>
            <a:ext cx="4846367" cy="1057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“盈”字暗示着女子在树下驻足了很久。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096000" y="4932864"/>
            <a:ext cx="5736820" cy="496511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lvl="0"/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以花怀人无处寄，万里相思终悲情。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32539" y="1428625"/>
            <a:ext cx="5234951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馨香盈怀袖，路远莫致之。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420257" y="3376148"/>
            <a:ext cx="4846367" cy="1057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女子想要赠花却又无法赠出的落寞、无奈之情跃然纸上。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64246" y="2610212"/>
            <a:ext cx="4362855" cy="2091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奇树，绿叶发华滋。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攀条折其荣，将以遗所思。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馨香盈怀袖，路远莫致之。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此物何足贵？但感别经时。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31209" y="1075913"/>
            <a:ext cx="4495892" cy="129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庭中有奇树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      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古诗十九首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332539" y="2211442"/>
            <a:ext cx="53123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这两句是主人公无可奈何而说出的自我宽慰的话。</a:t>
            </a:r>
            <a:endParaRPr lang="en-US" altLang="zh-CN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诗人用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先抑后扬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的手法，点明了主题，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表达了主人公的思念和忧愁。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1D41D5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409963" y="5141578"/>
            <a:ext cx="5234950" cy="496511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lvl="0"/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怨花不贵，别久念深，无奈感伤。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32539" y="1428625"/>
            <a:ext cx="5234951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此物何足贵？但感别经时。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05934" y="517008"/>
            <a:ext cx="5136974" cy="396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Tx/>
              <a:buSzTx/>
              <a:buFontTx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庭中有奇树  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50000"/>
              </a:lnSpc>
              <a:buClrTx/>
              <a:buSzTx/>
              <a:buFontTx/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古诗十九首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</a:p>
          <a:p>
            <a:pPr>
              <a:lnSpc>
                <a:spcPct val="150000"/>
              </a:lnSpc>
              <a:buClrTx/>
              <a:buSzTx/>
              <a:buFontTx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庭中有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奇树，绿叶发华滋。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>
              <a:lnSpc>
                <a:spcPct val="150000"/>
              </a:lnSpc>
              <a:buClrTx/>
              <a:buSzTx/>
              <a:buFontTx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攀条折其荣，将以遗所思。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>
              <a:lnSpc>
                <a:spcPct val="150000"/>
              </a:lnSpc>
              <a:buClrTx/>
              <a:buSzTx/>
              <a:buFontTx/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馨香盈怀袖，路远莫致之。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>
              <a:lnSpc>
                <a:spcPct val="150000"/>
              </a:lnSpc>
              <a:buClrTx/>
              <a:buSzTx/>
              <a:buFontTx/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此物何足贵？但感别经时。</a:t>
            </a:r>
            <a:endParaRPr 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圆角矩形 29"/>
          <p:cNvSpPr/>
          <p:nvPr/>
        </p:nvSpPr>
        <p:spPr>
          <a:xfrm>
            <a:off x="1447114" y="2341131"/>
            <a:ext cx="2331149" cy="596716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孤寂折花图</a:t>
            </a:r>
            <a:endParaRPr lang="zh-CN" altLang="en-US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1" name="圆角矩形 29"/>
          <p:cNvSpPr/>
          <p:nvPr/>
        </p:nvSpPr>
        <p:spPr>
          <a:xfrm>
            <a:off x="1447114" y="3611558"/>
            <a:ext cx="2331149" cy="596716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落寞赠花图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2" name="圆角矩形 29"/>
          <p:cNvSpPr/>
          <p:nvPr/>
        </p:nvSpPr>
        <p:spPr>
          <a:xfrm>
            <a:off x="8204989" y="2341131"/>
            <a:ext cx="2263135" cy="596716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委婉含蓄</a:t>
            </a:r>
          </a:p>
        </p:txBody>
      </p:sp>
      <p:sp>
        <p:nvSpPr>
          <p:cNvPr id="14" name="圆角矩形 29"/>
          <p:cNvSpPr/>
          <p:nvPr/>
        </p:nvSpPr>
        <p:spPr>
          <a:xfrm>
            <a:off x="8204989" y="3584971"/>
            <a:ext cx="2263135" cy="596716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辞浅思深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46254" y="4680344"/>
            <a:ext cx="10167211" cy="1131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诗歌表达了主人公对远行亲人的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深切思念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以及长期期盼又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寄情无望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而产生的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忧愁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zh-CN" altLang="en-US" sz="40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22" grpId="0"/>
      <p:bldP spid="2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850852" y="2169378"/>
            <a:ext cx="616437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800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龟 虽 寿</a:t>
            </a:r>
            <a:endParaRPr lang="en-US" altLang="zh-CN" sz="4800" dirty="0" smtClean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000" dirty="0" smtClean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（曹操）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990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2"/>
          <p:cNvSpPr txBox="1"/>
          <p:nvPr>
            <p:custDataLst>
              <p:tags r:id="rId1"/>
            </p:custDataLst>
          </p:nvPr>
        </p:nvSpPr>
        <p:spPr>
          <a:xfrm>
            <a:off x="523875" y="964248"/>
            <a:ext cx="109728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zh-CN" sz="48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  <p:sp>
        <p:nvSpPr>
          <p:cNvPr id="12" name="内容占位符 3"/>
          <p:cNvSpPr txBox="1"/>
          <p:nvPr>
            <p:custDataLst>
              <p:tags r:id="rId2"/>
            </p:custDataLst>
          </p:nvPr>
        </p:nvSpPr>
        <p:spPr>
          <a:xfrm>
            <a:off x="1692275" y="2071993"/>
            <a:ext cx="10890589" cy="267876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诵读诗歌，理解诗歌内容。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赏析诗句，体会曹操老当益壮、积极进取、乐观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向上的豪情。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6" name="流程图: 接点 5"/>
          <p:cNvSpPr/>
          <p:nvPr/>
        </p:nvSpPr>
        <p:spPr>
          <a:xfrm>
            <a:off x="3365955" y="1888271"/>
            <a:ext cx="2004527" cy="1471198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三国演义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流程图: 接点 6"/>
          <p:cNvSpPr/>
          <p:nvPr/>
        </p:nvSpPr>
        <p:spPr>
          <a:xfrm>
            <a:off x="7383315" y="1815252"/>
            <a:ext cx="1558212" cy="1544217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n w="0"/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文韬武略</a:t>
            </a:r>
          </a:p>
        </p:txBody>
      </p:sp>
      <p:sp>
        <p:nvSpPr>
          <p:cNvPr id="8" name="流程图: 接点 7"/>
          <p:cNvSpPr/>
          <p:nvPr/>
        </p:nvSpPr>
        <p:spPr>
          <a:xfrm>
            <a:off x="3978055" y="3817538"/>
            <a:ext cx="1754156" cy="1544217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accent4"/>
                </a:solidFill>
                <a:latin typeface="黑体" panose="02010609060101010101" charset="-122"/>
                <a:ea typeface="黑体" panose="02010609060101010101" charset="-122"/>
              </a:rPr>
              <a:t>乐观旷达</a:t>
            </a:r>
          </a:p>
        </p:txBody>
      </p:sp>
      <p:sp>
        <p:nvSpPr>
          <p:cNvPr id="9" name="流程图: 接点 8"/>
          <p:cNvSpPr/>
          <p:nvPr/>
        </p:nvSpPr>
        <p:spPr>
          <a:xfrm>
            <a:off x="7093383" y="3991209"/>
            <a:ext cx="1688841" cy="1371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建安风骨</a:t>
            </a:r>
          </a:p>
        </p:txBody>
      </p:sp>
      <p:sp>
        <p:nvSpPr>
          <p:cNvPr id="10" name="标题 8"/>
          <p:cNvSpPr txBox="1"/>
          <p:nvPr/>
        </p:nvSpPr>
        <p:spPr>
          <a:xfrm>
            <a:off x="4291167" y="556991"/>
            <a:ext cx="3959860" cy="1143000"/>
          </a:xfrm>
          <a:prstGeom prst="rect">
            <a:avLst/>
          </a:prstGeom>
        </p:spPr>
        <p:txBody>
          <a:bodyPr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知人</a:t>
            </a:r>
            <a:endParaRPr lang="zh-CN" altLang="en-US" sz="5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370482" y="2587361"/>
            <a:ext cx="2178618" cy="1702341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j-cs"/>
              </a:rPr>
              <a:t>曹操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290907" y="2598003"/>
            <a:ext cx="61643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诵读诗歌 理解诗意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773223" y="224179"/>
            <a:ext cx="4357991" cy="5808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龟虽寿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</a:p>
          <a:p>
            <a:pPr algn="ctr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曹 操 </a:t>
            </a:r>
            <a:endParaRPr lang="en-US" altLang="zh-CN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竟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时；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烈士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暮年，壮心不已。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盈缩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之期，不但在天；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养怡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之福，可得永年。</a:t>
            </a: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幸甚至哉，歌以咏志。</a:t>
            </a:r>
          </a:p>
        </p:txBody>
      </p:sp>
      <p:sp>
        <p:nvSpPr>
          <p:cNvPr id="11" name="圆角矩形 29"/>
          <p:cNvSpPr/>
          <p:nvPr/>
        </p:nvSpPr>
        <p:spPr>
          <a:xfrm>
            <a:off x="3497114" y="2759851"/>
            <a:ext cx="552218" cy="368488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jì</a:t>
            </a:r>
            <a:endParaRPr lang="zh-CN" altLang="en-US"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2" name="圆角矩形 29"/>
          <p:cNvSpPr/>
          <p:nvPr/>
        </p:nvSpPr>
        <p:spPr>
          <a:xfrm>
            <a:off x="5538055" y="2737591"/>
            <a:ext cx="552218" cy="291832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lì</a:t>
            </a:r>
            <a:endParaRPr lang="zh-CN" altLang="en-US"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525002" y="3415306"/>
            <a:ext cx="35019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211768" y="3395851"/>
            <a:ext cx="35245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龟虽寿朗诵音频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50120" y="4096385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738009" y="529025"/>
            <a:ext cx="4357991" cy="4857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龟虽寿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/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曹 操    </a:t>
            </a:r>
            <a:endParaRPr lang="en-US" altLang="zh-CN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竟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时；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烈士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暮年，壮心不已。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盈缩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之期，不但在天；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养怡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之福，可得永年。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幸甚至哉，歌以咏志。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582046" y="1995651"/>
            <a:ext cx="42530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圆角矩形 29"/>
          <p:cNvSpPr/>
          <p:nvPr/>
        </p:nvSpPr>
        <p:spPr>
          <a:xfrm>
            <a:off x="2122641" y="1188197"/>
            <a:ext cx="1794363" cy="368488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终结，死去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122641" y="3645427"/>
            <a:ext cx="68930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圆角矩形 29"/>
          <p:cNvSpPr/>
          <p:nvPr/>
        </p:nvSpPr>
        <p:spPr>
          <a:xfrm>
            <a:off x="507678" y="2817269"/>
            <a:ext cx="1501140" cy="828158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有气节有壮志的人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2122641" y="4226178"/>
            <a:ext cx="68930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圆角矩形 29"/>
          <p:cNvSpPr/>
          <p:nvPr/>
        </p:nvSpPr>
        <p:spPr>
          <a:xfrm>
            <a:off x="429185" y="3826635"/>
            <a:ext cx="1501140" cy="399557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寿命长短</a:t>
            </a:r>
          </a:p>
        </p:txBody>
      </p:sp>
      <p:sp>
        <p:nvSpPr>
          <p:cNvPr id="19" name="圆角矩形 29"/>
          <p:cNvSpPr/>
          <p:nvPr/>
        </p:nvSpPr>
        <p:spPr>
          <a:xfrm>
            <a:off x="378419" y="4482551"/>
            <a:ext cx="1602499" cy="1077397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调养身心，保持心情愉快。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122641" y="4767706"/>
            <a:ext cx="68930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6323647" y="1012812"/>
            <a:ext cx="5568286" cy="4893647"/>
          </a:xfrm>
          <a:prstGeom prst="rect">
            <a:avLst/>
          </a:prstGeom>
          <a:gradFill flip="none" rotWithShape="1">
            <a:gsLst>
              <a:gs pos="0">
                <a:srgbClr val="E9EDF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zh-CN" altLang="en-US" sz="2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endParaRPr lang="en-US" altLang="zh-CN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6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63641" y="1077433"/>
            <a:ext cx="5390114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神龟的寿命虽然十分长久，但也有终结的时候。腾蛇尽管乘雾飞行，终究也会死亡化为土灰。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年老的千里马躺在马棚里，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还有奔驰千里的志向。有气节有壮志的人到了晚年，尚有未曾泯灭的雄心。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人的寿命长短，不只是由上天决定的。只要调养身心，保持心情愉快，就可以益寿延年。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81563" y="272762"/>
            <a:ext cx="2099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大 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8" grpId="0" animBg="1"/>
      <p:bldP spid="19" grpId="0" bldLvl="0" animBg="1"/>
      <p:bldP spid="21" grpId="0" animBg="1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290907" y="2598003"/>
            <a:ext cx="61643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品析诗句 体会情感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99461" y="1861040"/>
            <a:ext cx="4362855" cy="3643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神龟虽寿，犹有竟时；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烈士暮年，壮心不已。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盈缩之期，不但在天；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养怡之福，可得永年。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幸甚至哉，歌以咏志。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7840" y="646917"/>
            <a:ext cx="44958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龟虽寿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  曹 操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</a:t>
            </a: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96000" y="1050799"/>
            <a:ext cx="5234951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神龟虽寿，犹有竟时；</a:t>
            </a:r>
            <a:endParaRPr lang="en-US" altLang="zh-CN"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algn="ctr"/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17895" y="2379665"/>
            <a:ext cx="5829299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引用典故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，以“神龟”“神蛇 ”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为喻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，说明了世上一切事物有生必有死、有盛必有衰的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客观规律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，也表明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人的寿命是有限的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圆角矩形 29"/>
          <p:cNvSpPr/>
          <p:nvPr/>
        </p:nvSpPr>
        <p:spPr>
          <a:xfrm>
            <a:off x="6837371" y="4906680"/>
            <a:ext cx="4266874" cy="916905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天道不可违，人固有一死</a:t>
            </a:r>
            <a:r>
              <a:rPr lang="zh-CN" altLang="en-US" sz="2400" dirty="0" smtClean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400" dirty="0" smtClean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生命的意义在于奋发有为。</a:t>
            </a:r>
            <a:endParaRPr lang="zh-CN" altLang="en-US" sz="24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08180" y="1315734"/>
            <a:ext cx="5234951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烈士暮年，壮心不已。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10090" y="2383040"/>
            <a:ext cx="4846367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    曹操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自比老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骥，直抒胸臆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。人虽到了晚年，也依然要永不停息地追求理想，体现了诗人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自强不息的豪迈气概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圆角矩形 29"/>
          <p:cNvSpPr/>
          <p:nvPr/>
        </p:nvSpPr>
        <p:spPr>
          <a:xfrm>
            <a:off x="5930781" y="4860385"/>
            <a:ext cx="6044963" cy="576863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老当益壮</a:t>
            </a:r>
            <a:r>
              <a:rPr kumimoji="0" lang="zh-CN" alt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1D41D5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，锐意进取的决心与雄心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1D41D5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19209" y="1834140"/>
            <a:ext cx="4362855" cy="3643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神龟虽寿，犹有竟时；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烈士暮年，壮心不已。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盈缩之期，不但在天；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养怡之福，可得永年。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幸甚至哉，歌以咏志。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97391" y="774526"/>
            <a:ext cx="44958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龟虽寿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  曹 操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 flipH="1">
            <a:off x="5842000" y="1295400"/>
            <a:ext cx="17463" cy="4319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08180" y="1303308"/>
            <a:ext cx="5234951" cy="9291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盈缩之期，不但在天；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养怡之福，可得永年。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96764" y="2409234"/>
            <a:ext cx="4846367" cy="2091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诗人理性看待天命，他不甘衰老，认为只要保持身心和悦，就能益寿延年。这里体现出诗人积极乐观的人生态度。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12" name="圆角矩形 29"/>
          <p:cNvSpPr/>
          <p:nvPr/>
        </p:nvSpPr>
        <p:spPr>
          <a:xfrm>
            <a:off x="6321576" y="4900390"/>
            <a:ext cx="5211294" cy="576863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事在人为，人定胜天的乐观与豪情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1D41D5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19209" y="1834140"/>
            <a:ext cx="4362855" cy="3643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神龟虽寿，犹有竟时；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腾蛇乘雾，终为土灰。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老骥伏枥，志在千里；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烈士暮年，壮心不已。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盈缩之期，不但在天；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养怡之福，可得永年。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幸甚至哉，歌以咏志。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97391" y="774526"/>
            <a:ext cx="44958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龟虽寿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  曹 操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892073" y="1138854"/>
            <a:ext cx="61643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小 结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23032" y="2420674"/>
            <a:ext cx="103485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龟虽寿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这首诗蕴含着一股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自强不息的豪迈气概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。诗人以形象的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比喻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爽朗刚健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有力的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语言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抒发了老当益壮、锐意进取、乐观向上的豪情壮志。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346983" y="1551405"/>
            <a:ext cx="926706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altLang="en-US" sz="2800" b="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“风”：强烈的精神感染力。 “骨”：刚健有力。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95631" y="497288"/>
            <a:ext cx="3821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建安风骨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37105" y="4334322"/>
            <a:ext cx="10505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所谓“建安风骨”，孟德一人风骨而已。</a:t>
            </a:r>
            <a:endParaRPr lang="en-US" altLang="zh-CN" sz="2800" kern="100" dirty="0">
              <a:effectLst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r>
              <a:rPr lang="en-US" altLang="zh-CN" sz="28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                               ——</a:t>
            </a:r>
            <a:r>
              <a:rPr lang="zh-CN" altLang="en-US" sz="28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魏风华</a:t>
            </a:r>
            <a:r>
              <a:rPr lang="en-US" altLang="zh-CN" sz="28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lang="zh-CN" altLang="en-US" sz="28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魏晋风华</a:t>
            </a:r>
            <a:r>
              <a:rPr lang="en-US" altLang="zh-CN" sz="28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2570" y="2462181"/>
            <a:ext cx="11134943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《</a:t>
            </a:r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龟虽寿</a:t>
            </a:r>
            <a:r>
              <a:rPr lang="en-US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》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这首诗，体现了</a:t>
            </a:r>
            <a:r>
              <a:rPr lang="en-US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“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建安风骨</a:t>
            </a:r>
            <a:r>
              <a:rPr lang="en-US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”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的鲜明特点，读起来铿锵有力，</a:t>
            </a:r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绝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无缠绵凄恻的情调，透露着诗人坚定的意志和内外如一的质直个性。</a:t>
            </a:r>
            <a:endParaRPr lang="en-US" altLang="zh-CN" sz="2800" kern="100" dirty="0">
              <a:effectLst/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</a:endParaRPr>
          </a:p>
          <a:p>
            <a:pPr algn="r"/>
            <a:r>
              <a:rPr lang="en-US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——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张子泉《文学欣赏导引》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14976" y="2242270"/>
            <a:ext cx="9962048" cy="12840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汉末社会动荡，连年战乱。建安十二年（公元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207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），曹操为了安定东北边境，消灭袁绍残余势力，亲率大军征伐乌桓。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46992" y="806776"/>
            <a:ext cx="3821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论世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/>
          <p:nvPr/>
        </p:nvSpPr>
        <p:spPr>
          <a:xfrm>
            <a:off x="1041577" y="1390885"/>
            <a:ext cx="10852823" cy="949001"/>
          </a:xfrm>
          <a:prstGeom prst="rect">
            <a:avLst/>
          </a:prstGeom>
        </p:spPr>
        <p:txBody>
          <a:bodyPr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他关心人民疾苦：</a:t>
            </a: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士隐者贫，勇侠轻非。心常叹怨，戚戚多悲。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                                     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——《士不同》</a:t>
            </a:r>
            <a:endParaRPr lang="zh-CN" altLang="en-US" sz="28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7" name="标题 1"/>
          <p:cNvSpPr txBox="1"/>
          <p:nvPr/>
        </p:nvSpPr>
        <p:spPr>
          <a:xfrm>
            <a:off x="1010056" y="2827448"/>
            <a:ext cx="10171888" cy="779216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他有旷达的胸襟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“日月之行，若出其中；星汉灿烂，若出其里。”</a:t>
            </a: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                                      ——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《观沧海》</a:t>
            </a:r>
            <a:endParaRPr lang="zh-CN" altLang="en-US" sz="28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8" name="标题 1"/>
          <p:cNvSpPr txBox="1"/>
          <p:nvPr/>
        </p:nvSpPr>
        <p:spPr>
          <a:xfrm>
            <a:off x="669588" y="4032318"/>
            <a:ext cx="10852824" cy="949001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>
            <a:no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zh-CN" sz="2800" dirty="0"/>
              <a:t/>
            </a:r>
            <a:br>
              <a:rPr lang="zh-CN" altLang="zh-CN" sz="2800" dirty="0"/>
            </a:br>
            <a:r>
              <a:rPr lang="en-US" altLang="zh-CN" sz="2800" dirty="0"/>
              <a:t>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他以统一天下为己任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“山不厌高，水不厌深。周公吐哺，天下归心。”</a:t>
            </a:r>
            <a:endParaRPr lang="en-US" altLang="zh-CN" sz="28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                                         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——《短歌行》</a:t>
            </a:r>
            <a:endParaRPr lang="zh-CN" altLang="en-US" sz="28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09834" y="515135"/>
            <a:ext cx="3821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识志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42950" y="5150603"/>
            <a:ext cx="3450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万丈豪情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123315" y="2016760"/>
            <a:ext cx="10084435" cy="257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“诗人老去诗情在，振臂犹堪共一呼。”生命的意义不在于简单地“活着”，而在于奋发有为。希望同学们通过自身的努力去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丰富生命的意义</a:t>
            </a:r>
            <a:r>
              <a:rPr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，实现生命的价值，谱写出人生的华美乐章。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anchor="ctr" anchorCtr="0"/>
          <a:lstStyle/>
          <a:p>
            <a:pPr algn="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八年级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统编版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语文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第三单元</a:t>
            </a:r>
            <a:r>
              <a:rPr lang="zh-CN" altLang="zh-CN" b="1" dirty="0"/>
              <a:t/>
            </a:r>
            <a:br>
              <a:rPr lang="zh-CN" altLang="zh-CN" b="1" dirty="0"/>
            </a:br>
            <a:endParaRPr lang="zh-CN" altLang="en-US" b="1" dirty="0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609600" y="2132965"/>
            <a:ext cx="10972800" cy="93599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5400" dirty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课外古诗词</a:t>
            </a:r>
            <a:r>
              <a:rPr lang="en-US" altLang="zh-CN" sz="5400" dirty="0"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第一课时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745149" y="3068955"/>
            <a:ext cx="5330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答疑解惑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20316" y="1026426"/>
            <a:ext cx="1128985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 问题一：</a:t>
            </a:r>
            <a:r>
              <a:rPr kumimoji="0" lang="en-US" altLang="zh-CN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庭中有奇树</a:t>
            </a:r>
            <a:r>
              <a:rPr kumimoji="0" lang="en-US" altLang="zh-CN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描绘了怎样的画面？结合诗句说说你对诗作思想感情的理解。</a:t>
            </a:r>
            <a:endParaRPr kumimoji="0" lang="en-US" altLang="zh-CN" sz="3200" b="0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2147" y="2238356"/>
            <a:ext cx="103113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04800" algn="just"/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2800" kern="100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“庭中有奇树，绿叶发华滋。攀条折其荣，将以遗所思。”描绘了一幅</a:t>
            </a:r>
            <a:r>
              <a:rPr lang="zh-CN" altLang="en-US" sz="2800" kern="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“孤寂折花图”</a:t>
            </a:r>
            <a:r>
              <a:rPr lang="zh-CN" altLang="en-US" sz="2800" kern="100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。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庭院中有一株佳美的树，满树绿叶衬托着繁密的花朵，显得格外春意盎然。主人公攀引枝条，摘下最好看的一朵花，想把它赠送给日夜思念的人。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  <a:p>
            <a:pPr lvl="0" indent="304800" algn="just"/>
            <a:r>
              <a:rPr lang="zh-CN" altLang="en-US" sz="2800" kern="100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“馨香盈怀袖，路远莫致之。此物何足贵？但感别经时。”描绘了一幅</a:t>
            </a:r>
            <a:r>
              <a:rPr lang="zh-CN" altLang="en-US" sz="2800" kern="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“落寞赠花图”</a:t>
            </a:r>
            <a:r>
              <a:rPr lang="zh-CN" altLang="en-US" sz="2800" kern="100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。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花香充满了她的襟怀和衣袖，可是天遥地远，没能送到亲人手中。此时主人公无奈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地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感慨</a:t>
            </a:r>
            <a:r>
              <a:rPr lang="zh-CN" altLang="en-US" sz="2800" kern="100" dirty="0">
                <a:solidFill>
                  <a:srgbClr val="1E1E1E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：</a:t>
            </a:r>
            <a:r>
              <a:rPr kumimoji="0" lang="zh-CN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并不是此花有什么珍贵，只是别离太久，想借着花儿表达思念之情罢了。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74238" y="2064921"/>
            <a:ext cx="11144868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altLang="zh-CN" sz="2800" dirty="0"/>
              <a:t>     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“攀条折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其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荣，将以遗所思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”运用了动作描写，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将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主人公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折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花思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君的情感表达了出来。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“馨香盈怀袖，路远莫致之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表达了主人公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花不能赠的落寞、无奈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之情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“此物何足贵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？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但感别经时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”这两句是主人公自我宽慰的话，同时也点明了全诗的主题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全诗表达了主人公对远行亲人的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深切思念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以及长期期盼又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寄情无望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而产生的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忧愁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4238" y="987703"/>
            <a:ext cx="10940586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kern="100" dirty="0">
                <a:latin typeface="等线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       问题一：</a:t>
            </a:r>
            <a:r>
              <a:rPr lang="en-US" altLang="zh-CN" sz="3200" kern="100" dirty="0">
                <a:effectLst/>
                <a:latin typeface="等线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lang="zh-CN" altLang="en-US" sz="3200" kern="100" dirty="0">
                <a:effectLst/>
                <a:latin typeface="等线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庭中有奇树</a:t>
            </a:r>
            <a:r>
              <a:rPr lang="en-US" altLang="zh-CN" sz="3200" kern="100" dirty="0">
                <a:effectLst/>
                <a:latin typeface="等线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lang="zh-CN" altLang="en-US" sz="3200" kern="100" dirty="0">
                <a:effectLst/>
                <a:latin typeface="等线" panose="02010600030101010101" pitchFamily="2" charset="-122"/>
                <a:ea typeface="黑体" panose="02010609060101010101" charset="-122"/>
                <a:cs typeface="Times New Roman" panose="02020603050405020304" pitchFamily="18" charset="0"/>
              </a:rPr>
              <a:t>描绘了怎样的画面？结合诗句，说说你对诗作思想感情的理解。</a:t>
            </a:r>
            <a:endParaRPr lang="en-US" altLang="zh-CN" sz="3200" kern="100" dirty="0">
              <a:effectLst/>
              <a:latin typeface="等线" panose="02010600030101010101" pitchFamily="2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81616" y="1032107"/>
            <a:ext cx="10828764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 问题二：</a:t>
            </a:r>
            <a:r>
              <a:rPr lang="en-US" altLang="zh-CN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龟虽寿</a:t>
            </a:r>
            <a:r>
              <a:rPr lang="en-US" altLang="zh-CN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这首诗表达了诗人怎样的思想情感？请结合诗句分析。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1617" y="2109044"/>
            <a:ext cx="10828763" cy="340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“老骥伏枥，志在千里；烈士暮年，壮心不已。”这里曹操自比一匹上了年纪的千里马，虽然形体衰老但是胸中仍然激荡着驰骋千里的豪情。“烈士暮年”，曹操虽然到了晚年，但是有志向，想干一番事业，他奋斗的心不会因此消沉。“壮心不已”说明了人要永不停息地追求理想，要有积极进取的精神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这四句直抒胸臆，是全诗的核心，体现了曹操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老当益壮、自强不息、锐意进取的精神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37526" y="1125530"/>
            <a:ext cx="10906483" cy="106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just"/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 问题二：</a:t>
            </a:r>
            <a:r>
              <a:rPr lang="en-US" altLang="zh-CN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龟虽寿</a:t>
            </a:r>
            <a:r>
              <a:rPr lang="en-US" altLang="zh-CN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lang="zh-CN" altLang="en-US" sz="3200" kern="100" dirty="0"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这首诗表达了诗人怎样的思想情感？请结合诗句分析。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18162" y="2641572"/>
            <a:ext cx="10155676" cy="15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kern="100" dirty="0">
                <a:solidFill>
                  <a:srgbClr val="404040"/>
                </a:solidFill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   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“盈缩之期，不但在天；养怡之福，可得永年。”人寿命的长短不完全决定于天，只要保持身心</a:t>
            </a:r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和悦</a:t>
            </a:r>
            <a:r>
              <a:rPr lang="zh-CN" altLang="zh-CN" sz="2800" kern="100" dirty="0"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就能益寿延年。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这里可见诗人对天命持</a:t>
            </a:r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理性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态度，对事在人为</a:t>
            </a:r>
            <a:r>
              <a:rPr lang="zh-CN" altLang="en-US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葆</a:t>
            </a:r>
            <a:r>
              <a:rPr lang="zh-CN" altLang="zh-CN" sz="2800" kern="100" dirty="0"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有信心的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乐观主义精神</a:t>
            </a:r>
            <a:r>
              <a:rPr lang="zh-CN" altLang="en-US" sz="2800" kern="100" dirty="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</a:rPr>
              <a:t>。</a:t>
            </a:r>
            <a:endParaRPr lang="zh-CN" altLang="zh-CN" sz="2800" kern="100" dirty="0">
              <a:effectLst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47623" y="1068479"/>
            <a:ext cx="10896754" cy="106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    问题二：</a:t>
            </a:r>
            <a:r>
              <a:rPr kumimoji="0" lang="en-US" altLang="zh-CN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龟虽寿</a:t>
            </a:r>
            <a:r>
              <a:rPr kumimoji="0" lang="en-US" altLang="zh-CN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kumimoji="0" lang="zh-CN" altLang="en-US" sz="3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这首诗表达了诗人怎样的思想情感？请结合诗句分析。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41705" y="2495657"/>
            <a:ext cx="10155676" cy="15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800" kern="10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2800" kern="1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《</a:t>
            </a:r>
            <a:r>
              <a:rPr lang="zh-CN" altLang="en-US" sz="2800" kern="1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龟虽寿</a:t>
            </a:r>
            <a:r>
              <a:rPr lang="en-US" altLang="zh-CN" sz="2800" kern="1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》</a:t>
            </a:r>
            <a:r>
              <a:rPr lang="zh-CN" altLang="en-US" sz="2800" kern="1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这首诗蕴含着一股自强不息的豪迈气概。诗人以形象的比喻，刚健有力的语言，抒发了</a:t>
            </a:r>
            <a:r>
              <a:rPr lang="zh-CN" altLang="en-US" sz="2800" kern="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老当益壮、锐意进取、乐观向上的豪情壮志</a:t>
            </a:r>
            <a:r>
              <a:rPr lang="zh-CN" altLang="en-US" sz="2800" kern="1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。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104501" y="2204004"/>
            <a:ext cx="59825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谢谢观看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2809"/>
  <p:tag name="KSO_WM_TEMPLATE_THUMBS_INDEX" val="1、4、7、8、9、10、11、12、13、14、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2809_9*f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2809_9*f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1_Office 主题​​">
  <a:themeElements>
    <a:clrScheme name="20202809">
      <a:dk1>
        <a:sysClr val="windowText" lastClr="000000"/>
      </a:dk1>
      <a:lt1>
        <a:sysClr val="window" lastClr="FFFFFF"/>
      </a:lt1>
      <a:dk2>
        <a:srgbClr val="EFECEB"/>
      </a:dk2>
      <a:lt2>
        <a:srgbClr val="FFFFFF"/>
      </a:lt2>
      <a:accent1>
        <a:srgbClr val="ACC4B3"/>
      </a:accent1>
      <a:accent2>
        <a:srgbClr val="AFC4AC"/>
      </a:accent2>
      <a:accent3>
        <a:srgbClr val="B8C4AC"/>
      </a:accent3>
      <a:accent4>
        <a:srgbClr val="C2C4AC"/>
      </a:accent4>
      <a:accent5>
        <a:srgbClr val="C4BDAC"/>
      </a:accent5>
      <a:accent6>
        <a:srgbClr val="C4B3AC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2507</Words>
  <Application>Microsoft Office PowerPoint</Application>
  <PresentationFormat>宽屏</PresentationFormat>
  <Paragraphs>225</Paragraphs>
  <Slides>37</Slides>
  <Notes>4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37</vt:i4>
      </vt:variant>
    </vt:vector>
  </HeadingPairs>
  <TitlesOfParts>
    <vt:vector size="51" baseType="lpstr">
      <vt:lpstr>等线</vt:lpstr>
      <vt:lpstr>汉仪尚巍手书W</vt:lpstr>
      <vt:lpstr>黑体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1_Office 主题​​</vt:lpstr>
      <vt:lpstr>1_默认设计模板</vt:lpstr>
      <vt:lpstr>默认设计模板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八年级—统编版—语文—第三单元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初二—人教版—语文—第三单元 </dc:title>
  <dc:creator>haier20</dc:creator>
  <cp:lastModifiedBy>lyq</cp:lastModifiedBy>
  <cp:revision>334</cp:revision>
  <dcterms:created xsi:type="dcterms:W3CDTF">2019-06-19T02:08:00Z</dcterms:created>
  <dcterms:modified xsi:type="dcterms:W3CDTF">2022-10-17T00:36:01Z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  <property fmtid="{D5CDD505-2E9C-101B-9397-08002B2CF9AE}" pid="3" name="KSOSaveFontToCloudKey">
    <vt:lpwstr>644613937_btnclosed</vt:lpwstr>
  </property>
  <property fmtid="{D5CDD505-2E9C-101B-9397-08002B2CF9AE}" pid="4" name="ICV">
    <vt:lpwstr>90FF35CDDAE34CD981E17E028D454683</vt:lpwstr>
  </property>
</Properties>
</file>