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0" r:id="rId3"/>
    <p:sldMasterId id="2147483652" r:id="rId4"/>
    <p:sldMasterId id="2147483656" r:id="rId5"/>
  </p:sldMasterIdLst>
  <p:notesMasterIdLst>
    <p:notesMasterId r:id="rId8"/>
  </p:notesMasterIdLst>
  <p:handoutMasterIdLst>
    <p:handoutMasterId r:id="rId40"/>
  </p:handoutMasterIdLst>
  <p:sldIdLst>
    <p:sldId id="1756" r:id="rId6"/>
    <p:sldId id="1757" r:id="rId7"/>
    <p:sldId id="1758" r:id="rId9"/>
    <p:sldId id="1789" r:id="rId10"/>
    <p:sldId id="1673" r:id="rId11"/>
    <p:sldId id="902" r:id="rId12"/>
    <p:sldId id="1627" r:id="rId13"/>
    <p:sldId id="1791" r:id="rId14"/>
    <p:sldId id="1629" r:id="rId15"/>
    <p:sldId id="1816" r:id="rId16"/>
    <p:sldId id="1625" r:id="rId17"/>
    <p:sldId id="1345" r:id="rId18"/>
    <p:sldId id="1660" r:id="rId19"/>
    <p:sldId id="1661" r:id="rId20"/>
    <p:sldId id="1602" r:id="rId21"/>
    <p:sldId id="1626" r:id="rId22"/>
    <p:sldId id="1793" r:id="rId23"/>
    <p:sldId id="1795" r:id="rId24"/>
    <p:sldId id="1630" r:id="rId25"/>
    <p:sldId id="1735" r:id="rId26"/>
    <p:sldId id="1759" r:id="rId27"/>
    <p:sldId id="1760" r:id="rId28"/>
    <p:sldId id="1762" r:id="rId29"/>
    <p:sldId id="1665" r:id="rId30"/>
    <p:sldId id="1718" r:id="rId31"/>
    <p:sldId id="1818" r:id="rId32"/>
    <p:sldId id="1817" r:id="rId33"/>
    <p:sldId id="1700" r:id="rId34"/>
    <p:sldId id="1695" r:id="rId35"/>
    <p:sldId id="1696" r:id="rId36"/>
    <p:sldId id="1727" r:id="rId37"/>
    <p:sldId id="1728" r:id="rId38"/>
    <p:sldId id="1726" r:id="rId39"/>
  </p:sldIdLst>
  <p:sldSz cx="9144000" cy="5143500" type="screen16x9"/>
  <p:notesSz cx="6858000" cy="9144000"/>
  <p:custDataLst>
    <p:tags r:id="rId45"/>
  </p:custDataLst>
  <p:defaultTextStyle>
    <a:defPPr>
      <a:defRPr lang="zh-CN"/>
    </a:defPPr>
    <a:lvl1pPr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1pPr>
    <a:lvl2pPr marL="439420"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2pPr>
    <a:lvl3pPr marL="879475"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3pPr>
    <a:lvl4pPr marL="1318895"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4pPr>
    <a:lvl5pPr marL="1758315" algn="l" rtl="0" fontAlgn="base">
      <a:lnSpc>
        <a:spcPct val="130000"/>
      </a:lnSpc>
      <a:spcBef>
        <a:spcPct val="0"/>
      </a:spcBef>
      <a:spcAft>
        <a:spcPct val="0"/>
      </a:spcAft>
      <a:defRPr sz="1900" b="1" kern="1200">
        <a:solidFill>
          <a:schemeClr val="tx1"/>
        </a:solidFill>
        <a:latin typeface="宋体" panose="02010600030101010101" pitchFamily="2" charset="-122"/>
        <a:ea typeface="宋体" panose="02010600030101010101" pitchFamily="2" charset="-122"/>
        <a:cs typeface="+mn-cs"/>
      </a:defRPr>
    </a:lvl5pPr>
    <a:lvl6pPr marL="2197735" algn="l" defTabSz="879475" rtl="0" eaLnBrk="1" latinLnBrk="0" hangingPunct="1">
      <a:defRPr sz="1900" b="1" kern="1200">
        <a:solidFill>
          <a:schemeClr val="tx1"/>
        </a:solidFill>
        <a:latin typeface="宋体" panose="02010600030101010101" pitchFamily="2" charset="-122"/>
        <a:ea typeface="宋体" panose="02010600030101010101" pitchFamily="2" charset="-122"/>
        <a:cs typeface="+mn-cs"/>
      </a:defRPr>
    </a:lvl6pPr>
    <a:lvl7pPr marL="2637790" algn="l" defTabSz="879475" rtl="0" eaLnBrk="1" latinLnBrk="0" hangingPunct="1">
      <a:defRPr sz="1900" b="1" kern="1200">
        <a:solidFill>
          <a:schemeClr val="tx1"/>
        </a:solidFill>
        <a:latin typeface="宋体" panose="02010600030101010101" pitchFamily="2" charset="-122"/>
        <a:ea typeface="宋体" panose="02010600030101010101" pitchFamily="2" charset="-122"/>
        <a:cs typeface="+mn-cs"/>
      </a:defRPr>
    </a:lvl7pPr>
    <a:lvl8pPr marL="3077210" algn="l" defTabSz="879475" rtl="0" eaLnBrk="1" latinLnBrk="0" hangingPunct="1">
      <a:defRPr sz="1900" b="1" kern="1200">
        <a:solidFill>
          <a:schemeClr val="tx1"/>
        </a:solidFill>
        <a:latin typeface="宋体" panose="02010600030101010101" pitchFamily="2" charset="-122"/>
        <a:ea typeface="宋体" panose="02010600030101010101" pitchFamily="2" charset="-122"/>
        <a:cs typeface="+mn-cs"/>
      </a:defRPr>
    </a:lvl8pPr>
    <a:lvl9pPr marL="3516630" algn="l" defTabSz="879475" rtl="0" eaLnBrk="1" latinLnBrk="0" hangingPunct="1">
      <a:defRPr sz="1900" b="1" kern="1200">
        <a:solidFill>
          <a:schemeClr val="tx1"/>
        </a:solidFill>
        <a:latin typeface="宋体" panose="02010600030101010101" pitchFamily="2" charset="-122"/>
        <a:ea typeface="宋体" panose="02010600030101010101" pitchFamily="2" charset="-122"/>
        <a:cs typeface="+mn-cs"/>
      </a:defRPr>
    </a:lvl9pPr>
  </p:defaultTextStyle>
  <p:extLst>
    <p:ext uri="{EFAFB233-063F-42B5-8137-9DF3F51BA10A}">
      <p15:sldGuideLst xmlns:p15="http://schemas.microsoft.com/office/powerpoint/2012/main">
        <p15:guide id="1" orient="horz" pos="1620" userDrawn="1">
          <p15:clr>
            <a:srgbClr val="A4A3A4"/>
          </p15:clr>
        </p15:guide>
        <p15:guide id="2" pos="2835"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iwenping" initials="" lastIdx="0" clrIdx="0"/>
  <p:cmAuthor id="7" name="1206988966@qq.com" initials="1" lastIdx="0" clrIdx="2"/>
  <p:cmAuthor id="1" name="zhang bq" initials="zb" lastIdx="1" clrIdx="0"/>
  <p:cmAuthor id="8" name="姜伟光" initials="姜" lastIdx="0" clrIdx="0"/>
  <p:cmAuthor id="2" name="作者" initials="A" lastIdx="0" clrIdx="1"/>
  <p:cmAuthor id="9" name="倩文 黄" initials="倩文" lastIdx="1" clrIdx="3"/>
  <p:cmAuthor id="3" name="abacab" initials="a" lastIdx="2" clrIdx="2"/>
  <p:cmAuthor id="10" name="86136" initials="8" lastIdx="1" clrIdx="9"/>
  <p:cmAuthor id="4" name="林细尘" initials="林" lastIdx="0" clrIdx="3"/>
  <p:cmAuthor id="5" name="宋洁然" initials="宋" lastIdx="0" clrIdx="1"/>
  <p:cmAuthor id="6" name="ming qiu" initials="m"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3300"/>
    <a:srgbClr val="66CCFF"/>
    <a:srgbClr val="F9C5A5"/>
    <a:srgbClr val="FFFA9F"/>
    <a:srgbClr val="0099FF"/>
    <a:srgbClr val="00FF00"/>
    <a:srgbClr val="DDEFED"/>
    <a:srgbClr val="0080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70" autoAdjust="0"/>
    <p:restoredTop sz="98707" autoAdjust="0"/>
  </p:normalViewPr>
  <p:slideViewPr>
    <p:cSldViewPr showGuides="1">
      <p:cViewPr varScale="1">
        <p:scale>
          <a:sx n="85" d="100"/>
          <a:sy n="85" d="100"/>
        </p:scale>
        <p:origin x="12" y="264"/>
      </p:cViewPr>
      <p:guideLst>
        <p:guide orient="horz" pos="1620"/>
        <p:guide pos="2835"/>
      </p:guideLst>
    </p:cSldViewPr>
  </p:slideViewPr>
  <p:notesTextViewPr>
    <p:cViewPr>
      <p:scale>
        <a:sx n="100" d="100"/>
        <a:sy n="100" d="100"/>
      </p:scale>
      <p:origin x="0" y="0"/>
    </p:cViewPr>
  </p:notesTextViewPr>
  <p:sorterViewPr>
    <p:cViewPr>
      <p:scale>
        <a:sx n="25" d="100"/>
        <a:sy n="25" d="100"/>
      </p:scale>
      <p:origin x="0" y="0"/>
    </p:cViewPr>
  </p:sorterViewPr>
  <p:notesViewPr>
    <p:cSldViewPr>
      <p:cViewPr varScale="1">
        <p:scale>
          <a:sx n="83" d="100"/>
          <a:sy n="83" d="100"/>
        </p:scale>
        <p:origin x="-3960" y="-102"/>
      </p:cViewPr>
      <p:guideLst>
        <p:guide orient="horz" pos="2880"/>
        <p:guide pos="2126"/>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3.xml"/><Relationship Id="rId8" Type="http://schemas.openxmlformats.org/officeDocument/2006/relationships/notesMaster" Target="notesMasters/notesMaster1.xml"/><Relationship Id="rId7" Type="http://schemas.openxmlformats.org/officeDocument/2006/relationships/slide" Target="slides/slide2.xml"/><Relationship Id="rId6" Type="http://schemas.openxmlformats.org/officeDocument/2006/relationships/slide" Target="slides/slide1.xml"/><Relationship Id="rId5" Type="http://schemas.openxmlformats.org/officeDocument/2006/relationships/slideMaster" Target="slideMasters/slideMaster4.xml"/><Relationship Id="rId45" Type="http://schemas.openxmlformats.org/officeDocument/2006/relationships/tags" Target="tags/tag20.xml"/><Relationship Id="rId44" Type="http://schemas.openxmlformats.org/officeDocument/2006/relationships/commentAuthors" Target="commentAuthors.xml"/><Relationship Id="rId43" Type="http://schemas.openxmlformats.org/officeDocument/2006/relationships/tableStyles" Target="tableStyles.xml"/><Relationship Id="rId42" Type="http://schemas.openxmlformats.org/officeDocument/2006/relationships/viewProps" Target="viewProps.xml"/><Relationship Id="rId41" Type="http://schemas.openxmlformats.org/officeDocument/2006/relationships/presProps" Target="presProps.xml"/><Relationship Id="rId40" Type="http://schemas.openxmlformats.org/officeDocument/2006/relationships/handoutMaster" Target="handoutMasters/handoutMaster1.xml"/><Relationship Id="rId4" Type="http://schemas.openxmlformats.org/officeDocument/2006/relationships/slideMaster" Target="slideMasters/slideMaster3.xml"/><Relationship Id="rId39" Type="http://schemas.openxmlformats.org/officeDocument/2006/relationships/slide" Target="slides/slide33.xml"/><Relationship Id="rId38" Type="http://schemas.openxmlformats.org/officeDocument/2006/relationships/slide" Target="slides/slide32.xml"/><Relationship Id="rId37" Type="http://schemas.openxmlformats.org/officeDocument/2006/relationships/slide" Target="slides/slide31.xml"/><Relationship Id="rId36" Type="http://schemas.openxmlformats.org/officeDocument/2006/relationships/slide" Target="slides/slide30.xml"/><Relationship Id="rId35" Type="http://schemas.openxmlformats.org/officeDocument/2006/relationships/slide" Target="slides/slide29.xml"/><Relationship Id="rId34" Type="http://schemas.openxmlformats.org/officeDocument/2006/relationships/slide" Target="slides/slide28.xml"/><Relationship Id="rId33" Type="http://schemas.openxmlformats.org/officeDocument/2006/relationships/slide" Target="slides/slide27.xml"/><Relationship Id="rId32" Type="http://schemas.openxmlformats.org/officeDocument/2006/relationships/slide" Target="slides/slide26.xml"/><Relationship Id="rId31" Type="http://schemas.openxmlformats.org/officeDocument/2006/relationships/slide" Target="slides/slide25.xml"/><Relationship Id="rId30" Type="http://schemas.openxmlformats.org/officeDocument/2006/relationships/slide" Target="slides/slide24.xml"/><Relationship Id="rId3" Type="http://schemas.openxmlformats.org/officeDocument/2006/relationships/slideMaster" Target="slideMasters/slideMaster2.xml"/><Relationship Id="rId29" Type="http://schemas.openxmlformats.org/officeDocument/2006/relationships/slide" Target="slides/slide23.xml"/><Relationship Id="rId28" Type="http://schemas.openxmlformats.org/officeDocument/2006/relationships/slide" Target="slides/slide22.xml"/><Relationship Id="rId27" Type="http://schemas.openxmlformats.org/officeDocument/2006/relationships/slide" Target="slides/slide21.xml"/><Relationship Id="rId26" Type="http://schemas.openxmlformats.org/officeDocument/2006/relationships/slide" Target="slides/slide20.xml"/><Relationship Id="rId25" Type="http://schemas.openxmlformats.org/officeDocument/2006/relationships/slide" Target="slides/slide19.xml"/><Relationship Id="rId24" Type="http://schemas.openxmlformats.org/officeDocument/2006/relationships/slide" Target="slides/slide18.xml"/><Relationship Id="rId23" Type="http://schemas.openxmlformats.org/officeDocument/2006/relationships/slide" Target="slides/slide17.xml"/><Relationship Id="rId22" Type="http://schemas.openxmlformats.org/officeDocument/2006/relationships/slide" Target="slides/slide16.xml"/><Relationship Id="rId21" Type="http://schemas.openxmlformats.org/officeDocument/2006/relationships/slide" Target="slides/slide15.xml"/><Relationship Id="rId20" Type="http://schemas.openxmlformats.org/officeDocument/2006/relationships/slide" Target="slides/slide14.xml"/><Relationship Id="rId2" Type="http://schemas.openxmlformats.org/officeDocument/2006/relationships/theme" Target="theme/theme1.xml"/><Relationship Id="rId19" Type="http://schemas.openxmlformats.org/officeDocument/2006/relationships/slide" Target="slides/slide13.xml"/><Relationship Id="rId18" Type="http://schemas.openxmlformats.org/officeDocument/2006/relationships/slide" Target="slides/slide12.xml"/><Relationship Id="rId17" Type="http://schemas.openxmlformats.org/officeDocument/2006/relationships/slide" Target="slides/slide11.xml"/><Relationship Id="rId16" Type="http://schemas.openxmlformats.org/officeDocument/2006/relationships/slide" Target="slides/slide10.xml"/><Relationship Id="rId15" Type="http://schemas.openxmlformats.org/officeDocument/2006/relationships/slide" Target="slides/slide9.xml"/><Relationship Id="rId14" Type="http://schemas.openxmlformats.org/officeDocument/2006/relationships/slide" Target="slides/slide8.xml"/><Relationship Id="rId13" Type="http://schemas.openxmlformats.org/officeDocument/2006/relationships/slide" Target="slides/slide7.xml"/><Relationship Id="rId12" Type="http://schemas.openxmlformats.org/officeDocument/2006/relationships/slide" Target="slides/slide6.xml"/><Relationship Id="rId11" Type="http://schemas.openxmlformats.org/officeDocument/2006/relationships/slide" Target="slides/slide5.xml"/><Relationship Id="rId10" Type="http://schemas.openxmlformats.org/officeDocument/2006/relationships/slide" Target="slides/slide4.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lstStyle>
            <a:lvl1pPr>
              <a:lnSpc>
                <a:spcPct val="100000"/>
              </a:lnSpc>
              <a:defRPr sz="1200" b="0">
                <a:latin typeface="Arial" panose="020B0604020202020204" pitchFamily="34" charset="0"/>
              </a:defRPr>
            </a:lvl1pPr>
          </a:lstStyle>
          <a:p>
            <a:pPr>
              <a:defRPr/>
            </a:pPr>
            <a:endParaRPr lang="en-US" altLang="zh-CN"/>
          </a:p>
        </p:txBody>
      </p:sp>
      <p:sp>
        <p:nvSpPr>
          <p:cNvPr id="4099" name="Rectangle 3"/>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lstStyle>
            <a:lvl1pPr algn="r">
              <a:lnSpc>
                <a:spcPct val="100000"/>
              </a:lnSpc>
              <a:defRPr sz="1200" b="0">
                <a:latin typeface="Arial" panose="020B0604020202020204" pitchFamily="34" charset="0"/>
              </a:defRPr>
            </a:lvl1pPr>
          </a:lstStyle>
          <a:p>
            <a:pPr>
              <a:defRPr/>
            </a:pPr>
            <a:endParaRPr lang="en-US" altLang="zh-CN"/>
          </a:p>
        </p:txBody>
      </p:sp>
      <p:sp>
        <p:nvSpPr>
          <p:cNvPr id="52228"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ln>
        </p:spPr>
      </p:sp>
      <p:sp>
        <p:nvSpPr>
          <p:cNvPr id="4101" name="Rectangle 5"/>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smtClean="0"/>
          </a:p>
        </p:txBody>
      </p:sp>
      <p:sp>
        <p:nvSpPr>
          <p:cNvPr id="4102" name="Rectangle 6"/>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lstStyle>
            <a:lvl1pPr>
              <a:lnSpc>
                <a:spcPct val="100000"/>
              </a:lnSpc>
              <a:defRPr sz="1200" b="0">
                <a:latin typeface="Arial" panose="020B0604020202020204" pitchFamily="34" charset="0"/>
              </a:defRPr>
            </a:lvl1pPr>
          </a:lstStyle>
          <a:p>
            <a:pPr>
              <a:defRPr/>
            </a:pPr>
            <a:endParaRPr lang="en-US" altLang="zh-CN"/>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lstStyle>
            <a:lvl1pPr algn="r">
              <a:lnSpc>
                <a:spcPct val="100000"/>
              </a:lnSpc>
              <a:defRPr sz="1200" b="0">
                <a:latin typeface="Arial" panose="020B0604020202020204" pitchFamily="34" charset="0"/>
              </a:defRPr>
            </a:lvl1pPr>
          </a:lstStyle>
          <a:p>
            <a:pPr>
              <a:defRPr/>
            </a:pPr>
            <a:fld id="{34670FB2-006C-4847-BB90-20723631ED0B}" type="slidenum">
              <a:rPr lang="en-US" altLang="zh-CN"/>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43942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879475"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318895"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1758315"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197735" algn="l" defTabSz="879475" rtl="0" eaLnBrk="1" latinLnBrk="0" hangingPunct="1">
      <a:defRPr sz="1200" kern="1200">
        <a:solidFill>
          <a:schemeClr val="tx1"/>
        </a:solidFill>
        <a:latin typeface="+mn-lt"/>
        <a:ea typeface="+mn-ea"/>
        <a:cs typeface="+mn-cs"/>
      </a:defRPr>
    </a:lvl6pPr>
    <a:lvl7pPr marL="2637790" algn="l" defTabSz="879475" rtl="0" eaLnBrk="1" latinLnBrk="0" hangingPunct="1">
      <a:defRPr sz="1200" kern="1200">
        <a:solidFill>
          <a:schemeClr val="tx1"/>
        </a:solidFill>
        <a:latin typeface="+mn-lt"/>
        <a:ea typeface="+mn-ea"/>
        <a:cs typeface="+mn-cs"/>
      </a:defRPr>
    </a:lvl7pPr>
    <a:lvl8pPr marL="3077210" algn="l" defTabSz="879475" rtl="0" eaLnBrk="1" latinLnBrk="0" hangingPunct="1">
      <a:defRPr sz="1200" kern="1200">
        <a:solidFill>
          <a:schemeClr val="tx1"/>
        </a:solidFill>
        <a:latin typeface="+mn-lt"/>
        <a:ea typeface="+mn-ea"/>
        <a:cs typeface="+mn-cs"/>
      </a:defRPr>
    </a:lvl8pPr>
    <a:lvl9pPr marL="3516630" algn="l" defTabSz="87947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记得公元</a:t>
            </a:r>
            <a:r>
              <a:rPr lang="en-US" altLang="zh-CN"/>
              <a:t>1</a:t>
            </a:r>
            <a:r>
              <a:rPr lang="zh-CN" altLang="en-US"/>
              <a:t>年在西汉</a:t>
            </a:r>
            <a:endParaRPr lang="zh-CN" altLang="en-US"/>
          </a:p>
          <a:p>
            <a:r>
              <a:rPr lang="zh-CN" altLang="en-US"/>
              <a:t>汉武帝时期将全国划分为</a:t>
            </a:r>
            <a:r>
              <a:rPr lang="en-US" altLang="zh-CN"/>
              <a:t>13</a:t>
            </a:r>
            <a:r>
              <a:rPr lang="zh-CN" altLang="en-US"/>
              <a:t>个州部，分设刺史，负责对辖区内郡级官员及子弟和豪强势力进行巡视监察。</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ym typeface="+mn-ea"/>
              </a:rPr>
              <a:t>A项表述与材料“最后必须经皇帝裁决，方能施行”相矛盾。B项在材料中无法体现。C项对材料的理解错误，并不能起到限制皇权的作用。所以应选D。</a:t>
            </a:r>
            <a:endParaRPr lang="zh-CN" altLang="en-US"/>
          </a:p>
          <a:p>
            <a:endParaRPr lang="zh-CN" altLang="en-US"/>
          </a:p>
          <a:p>
            <a:pPr algn="l" fontAlgn="base"/>
            <a:r>
              <a:rPr lang="zh-CN" altLang="en-US" b="1">
                <a:latin typeface="微软雅黑" panose="020B0503020204020204" charset="-122"/>
                <a:ea typeface="微软雅黑" panose="020B0503020204020204" charset="-122"/>
                <a:sym typeface="+mn-ea"/>
              </a:rPr>
              <a:t>九卿：管理具体事务（其中郎中令、卫尉等都是管理皇家事务的），</a:t>
            </a:r>
            <a:r>
              <a:rPr lang="zh-CN" altLang="en-US">
                <a:sym typeface="+mn-ea"/>
              </a:rPr>
              <a:t>体现了</a:t>
            </a:r>
            <a:r>
              <a:rPr lang="zh-CN" altLang="en-US" b="1">
                <a:sym typeface="+mn-ea"/>
              </a:rPr>
              <a:t>家国一体</a:t>
            </a:r>
            <a:r>
              <a:rPr lang="zh-CN" altLang="en-US">
                <a:sym typeface="+mn-ea"/>
              </a:rPr>
              <a:t>的特点。</a:t>
            </a:r>
            <a:endParaRPr lang="zh-CN" altLang="en-US" b="1">
              <a:latin typeface="微软雅黑" panose="020B0503020204020204" charset="-122"/>
              <a:ea typeface="微软雅黑" panose="020B0503020204020204" charset="-122"/>
            </a:endParaRPr>
          </a:p>
          <a:p>
            <a:pPr algn="l" fontAlgn="base"/>
            <a:endParaRPr lang="zh-CN" altLang="en-US"/>
          </a:p>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266700" indent="-66675" algn="just">
              <a:lnSpc>
                <a:spcPct val="150000"/>
              </a:lnSpc>
            </a:pPr>
            <a:r>
              <a:rPr lang="zh-CN" altLang="zh-CN" sz="1800" kern="100" dirty="0">
                <a:solidFill>
                  <a:srgbClr val="FF0000"/>
                </a:solidFill>
                <a:effectLst/>
                <a:latin typeface="Times New Roman" panose="02020603050405020304" pitchFamily="18" charset="0"/>
                <a:ea typeface="黑体" panose="02010609060101010101" pitchFamily="49" charset="-122"/>
              </a:rPr>
              <a:t>【考点】</a:t>
            </a:r>
            <a:r>
              <a:rPr lang="zh-CN" altLang="zh-CN" sz="1800" kern="100" dirty="0">
                <a:effectLst/>
                <a:latin typeface="Times New Roman" panose="02020603050405020304" pitchFamily="18" charset="0"/>
                <a:ea typeface="楷体_GB2312"/>
              </a:rPr>
              <a:t>史学理论</a:t>
            </a:r>
            <a:r>
              <a:rPr lang="en-US" altLang="zh-CN" sz="1800" kern="100" dirty="0">
                <a:effectLst/>
                <a:latin typeface="Times New Roman" panose="02020603050405020304" pitchFamily="18" charset="0"/>
                <a:ea typeface="楷体_GB2312"/>
              </a:rPr>
              <a:t>——</a:t>
            </a:r>
            <a:r>
              <a:rPr lang="zh-CN" altLang="zh-CN" sz="1800" kern="100" dirty="0">
                <a:effectLst/>
                <a:latin typeface="Times New Roman" panose="02020603050405020304" pitchFamily="18" charset="0"/>
                <a:ea typeface="楷体_GB2312"/>
              </a:rPr>
              <a:t>历史认识论</a:t>
            </a:r>
            <a:endParaRPr lang="zh-CN" altLang="zh-CN" sz="1800" kern="100" dirty="0">
              <a:effectLst/>
              <a:latin typeface="Times New Roman" panose="02020603050405020304" pitchFamily="18" charset="0"/>
              <a:ea typeface="宋体" panose="02010600030101010101" pitchFamily="2" charset="-122"/>
            </a:endParaRPr>
          </a:p>
          <a:p>
            <a:pPr marL="266700" indent="-66675" algn="just">
              <a:lnSpc>
                <a:spcPct val="150000"/>
              </a:lnSpc>
            </a:pPr>
            <a:r>
              <a:rPr lang="zh-CN" altLang="zh-CN" sz="1800" kern="100" dirty="0">
                <a:solidFill>
                  <a:srgbClr val="FF0000"/>
                </a:solidFill>
                <a:effectLst/>
                <a:latin typeface="Times New Roman" panose="02020603050405020304" pitchFamily="18" charset="0"/>
                <a:ea typeface="黑体" panose="02010609060101010101" pitchFamily="49" charset="-122"/>
              </a:rPr>
              <a:t>【解析】</a:t>
            </a:r>
            <a:r>
              <a:rPr lang="zh-CN" altLang="zh-CN" sz="1800" kern="100" dirty="0">
                <a:effectLst/>
                <a:latin typeface="Times New Roman" panose="02020603050405020304" pitchFamily="18" charset="0"/>
                <a:ea typeface="楷体_GB2312"/>
              </a:rPr>
              <a:t>根据材料“如果不是秦始皇统一文字，方块字还不知道会裂变成几种古怪的文字呢……有学者翻检史书注意到……战国七雄的文字，发现</a:t>
            </a:r>
            <a:r>
              <a:rPr lang="en-US" altLang="zh-CN" sz="1800" kern="100" dirty="0">
                <a:effectLst/>
                <a:latin typeface="Times New Roman" panose="02020603050405020304" pitchFamily="18" charset="0"/>
                <a:ea typeface="楷体_GB2312"/>
              </a:rPr>
              <a:t>90%</a:t>
            </a:r>
            <a:r>
              <a:rPr lang="zh-CN" altLang="zh-CN" sz="1800" kern="100" dirty="0">
                <a:effectLst/>
                <a:latin typeface="Times New Roman" panose="02020603050405020304" pitchFamily="18" charset="0"/>
                <a:ea typeface="楷体_GB2312"/>
              </a:rPr>
              <a:t>以上是一样的”，表明固化的观点，不可盲从，需要与原始史料加以印证，故选</a:t>
            </a:r>
            <a:r>
              <a:rPr lang="en-US" altLang="zh-CN" sz="1800" kern="100" dirty="0">
                <a:effectLst/>
                <a:latin typeface="Times New Roman" panose="02020603050405020304" pitchFamily="18" charset="0"/>
                <a:ea typeface="楷体_GB2312"/>
              </a:rPr>
              <a:t>C</a:t>
            </a:r>
            <a:r>
              <a:rPr lang="zh-CN" altLang="zh-CN" sz="1800" kern="100" dirty="0">
                <a:effectLst/>
                <a:latin typeface="Times New Roman" panose="02020603050405020304" pitchFamily="18" charset="0"/>
                <a:ea typeface="楷体_GB2312"/>
              </a:rPr>
              <a:t>项；材料体现了怀疑历史定势思维（发现问题），进行深入考证，排除</a:t>
            </a:r>
            <a:r>
              <a:rPr lang="en-US" altLang="zh-CN" sz="1800" kern="100" dirty="0">
                <a:effectLst/>
                <a:latin typeface="Times New Roman" panose="02020603050405020304" pitchFamily="18" charset="0"/>
                <a:ea typeface="楷体_GB2312"/>
              </a:rPr>
              <a:t>A</a:t>
            </a:r>
            <a:r>
              <a:rPr lang="zh-CN" altLang="zh-CN" sz="1800" kern="100" dirty="0">
                <a:effectLst/>
                <a:latin typeface="Times New Roman" panose="02020603050405020304" pitchFamily="18" charset="0"/>
                <a:ea typeface="楷体_GB2312"/>
              </a:rPr>
              <a:t>项；材料与“摸索的过程”不存必然的关联，排除</a:t>
            </a:r>
            <a:r>
              <a:rPr lang="en-US" altLang="zh-CN" sz="1800" kern="100" dirty="0">
                <a:effectLst/>
                <a:latin typeface="Times New Roman" panose="02020603050405020304" pitchFamily="18" charset="0"/>
                <a:ea typeface="楷体_GB2312"/>
              </a:rPr>
              <a:t>B</a:t>
            </a:r>
            <a:r>
              <a:rPr lang="zh-CN" altLang="zh-CN" sz="1800" kern="100" dirty="0">
                <a:effectLst/>
                <a:latin typeface="Times New Roman" panose="02020603050405020304" pitchFamily="18" charset="0"/>
                <a:ea typeface="楷体_GB2312"/>
              </a:rPr>
              <a:t>项；材料恰恰体现了先怀疑观点，再查找资料加以考证，得出正确结论，排除</a:t>
            </a:r>
            <a:r>
              <a:rPr lang="en-US" altLang="zh-CN" sz="1800" kern="100" dirty="0">
                <a:effectLst/>
                <a:latin typeface="Times New Roman" panose="02020603050405020304" pitchFamily="18" charset="0"/>
                <a:ea typeface="楷体_GB2312"/>
              </a:rPr>
              <a:t>D</a:t>
            </a:r>
            <a:r>
              <a:rPr lang="zh-CN" altLang="zh-CN" sz="1800" kern="100" dirty="0">
                <a:effectLst/>
                <a:latin typeface="Times New Roman" panose="02020603050405020304" pitchFamily="18" charset="0"/>
                <a:ea typeface="楷体_GB2312"/>
              </a:rPr>
              <a:t>项。</a:t>
            </a:r>
            <a:endParaRPr lang="zh-CN" altLang="zh-CN" sz="1800" kern="100" dirty="0">
              <a:effectLst/>
              <a:latin typeface="Times New Roman" panose="02020603050405020304" pitchFamily="18" charset="0"/>
              <a:ea typeface="宋体" panose="02010600030101010101" pitchFamily="2" charset="-122"/>
            </a:endParaRPr>
          </a:p>
          <a:p>
            <a:pPr marL="266700" indent="-66675" algn="l">
              <a:lnSpc>
                <a:spcPct val="150000"/>
              </a:lnSpc>
            </a:pPr>
            <a:r>
              <a:rPr lang="zh-CN" altLang="zh-CN" sz="1800" kern="100" dirty="0">
                <a:solidFill>
                  <a:srgbClr val="FF0000"/>
                </a:solidFill>
                <a:effectLst/>
                <a:latin typeface="Times New Roman" panose="02020603050405020304" pitchFamily="18" charset="0"/>
                <a:ea typeface="黑体" panose="02010609060101010101" pitchFamily="49" charset="-122"/>
              </a:rPr>
              <a:t>【答案】</a:t>
            </a:r>
            <a:r>
              <a:rPr lang="en-US" altLang="zh-CN" sz="1800" kern="100" dirty="0">
                <a:effectLst/>
                <a:latin typeface="Times New Roman" panose="02020603050405020304" pitchFamily="18" charset="0"/>
                <a:ea typeface="宋体" panose="02010600030101010101" pitchFamily="2" charset="-122"/>
              </a:rPr>
              <a:t>C</a:t>
            </a:r>
            <a:endParaRPr lang="zh-CN" altLang="zh-CN" sz="1800" kern="100" dirty="0">
              <a:effectLst/>
              <a:latin typeface="Times New Roman" panose="02020603050405020304" pitchFamily="18" charset="0"/>
              <a:ea typeface="宋体" panose="02010600030101010101" pitchFamily="2" charset="-122"/>
            </a:endParaRPr>
          </a:p>
          <a:p>
            <a:endParaRPr lang="zh-CN" altLang="en-US" dirty="0"/>
          </a:p>
        </p:txBody>
      </p:sp>
      <p:sp>
        <p:nvSpPr>
          <p:cNvPr id="4" name="灯片编号占位符 3"/>
          <p:cNvSpPr>
            <a:spLocks noGrp="1"/>
          </p:cNvSpPr>
          <p:nvPr>
            <p:ph type="sldNum" sz="quarter" idx="5"/>
          </p:nvPr>
        </p:nvSpPr>
        <p:spPr/>
        <p:txBody>
          <a:bodyPr/>
          <a:lstStyle/>
          <a:p>
            <a:fld id="{6E22BA88-5578-4906-A4CD-4FAE99831B21}"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b="1">
                <a:solidFill>
                  <a:srgbClr val="FF0000"/>
                </a:solidFill>
                <a:latin typeface="宋体" panose="02010600030101010101" pitchFamily="2" charset="-122"/>
                <a:cs typeface="Times New Roman" panose="02020603050405020304"/>
                <a:sym typeface="+mn-ea"/>
              </a:rPr>
              <a:t>奠定了</a:t>
            </a:r>
            <a:r>
              <a:rPr lang="zh-CN" b="1">
                <a:latin typeface="宋体" panose="02010600030101010101" pitchFamily="2" charset="-122"/>
                <a:cs typeface="Times New Roman" panose="02020603050405020304"/>
                <a:sym typeface="+mn-ea"/>
              </a:rPr>
              <a:t>大一统中央集权</a:t>
            </a:r>
            <a:r>
              <a:rPr lang="zh-CN" b="1">
                <a:solidFill>
                  <a:srgbClr val="FF0000"/>
                </a:solidFill>
                <a:latin typeface="宋体" panose="02010600030101010101" pitchFamily="2" charset="-122"/>
                <a:cs typeface="Times New Roman" panose="02020603050405020304"/>
                <a:sym typeface="+mn-ea"/>
              </a:rPr>
              <a:t>国家治理的基本模式</a:t>
            </a:r>
            <a:r>
              <a:rPr lang="zh-CN" b="1">
                <a:latin typeface="宋体" panose="02010600030101010101" pitchFamily="2" charset="-122"/>
                <a:cs typeface="Times New Roman" panose="02020603050405020304"/>
                <a:sym typeface="+mn-ea"/>
              </a:rPr>
              <a:t>。</a:t>
            </a:r>
            <a:endParaRPr lang="zh-CN">
              <a:latin typeface="宋体" panose="02010600030101010101" pitchFamily="2" charset="-122"/>
              <a:ea typeface="宋体" panose="02010600030101010101" pitchFamily="2" charset="-122"/>
              <a:cs typeface="Times New Roman" panose="02020603050405020304"/>
            </a:endParaRPr>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dirty="0" smtClean="0">
                <a:solidFill>
                  <a:srgbClr val="FF0000"/>
                </a:solidFill>
                <a:latin typeface="黑体" panose="02010609060101010101" pitchFamily="49" charset="-122"/>
                <a:ea typeface="黑体" panose="02010609060101010101" pitchFamily="49" charset="-122"/>
                <a:sym typeface="+mn-ea"/>
              </a:rPr>
              <a:t>[</a:t>
            </a:r>
            <a:r>
              <a:rPr lang="zh-CN" altLang="en-US" dirty="0" smtClean="0">
                <a:solidFill>
                  <a:srgbClr val="FF0000"/>
                </a:solidFill>
                <a:latin typeface="黑体" panose="02010609060101010101" pitchFamily="49" charset="-122"/>
                <a:ea typeface="黑体" panose="02010609060101010101" pitchFamily="49" charset="-122"/>
                <a:sym typeface="+mn-ea"/>
              </a:rPr>
              <a:t>结论</a:t>
            </a:r>
            <a:r>
              <a:rPr lang="en-US" dirty="0" smtClean="0">
                <a:solidFill>
                  <a:srgbClr val="FF0000"/>
                </a:solidFill>
                <a:latin typeface="黑体" panose="02010609060101010101" pitchFamily="49" charset="-122"/>
                <a:ea typeface="黑体" panose="02010609060101010101" pitchFamily="49" charset="-122"/>
                <a:sym typeface="+mn-ea"/>
              </a:rPr>
              <a:t>] </a:t>
            </a:r>
            <a:r>
              <a:rPr lang="en-US" dirty="0" smtClean="0">
                <a:sym typeface="+mn-ea"/>
              </a:rPr>
              <a:t>(1)</a:t>
            </a:r>
            <a:r>
              <a:rPr lang="zh-CN" altLang="en-US" dirty="0" smtClean="0">
                <a:sym typeface="+mn-ea"/>
              </a:rPr>
              <a:t>①版图确立</a:t>
            </a:r>
            <a:r>
              <a:rPr lang="en-US" dirty="0" smtClean="0">
                <a:sym typeface="+mn-ea"/>
              </a:rPr>
              <a:t>:</a:t>
            </a:r>
            <a:r>
              <a:rPr lang="zh-CN" altLang="en-US" dirty="0" smtClean="0">
                <a:sym typeface="+mn-ea"/>
              </a:rPr>
              <a:t>秦统一六国</a:t>
            </a:r>
            <a:r>
              <a:rPr lang="en-US" dirty="0" smtClean="0">
                <a:sym typeface="+mn-ea"/>
              </a:rPr>
              <a:t>,</a:t>
            </a:r>
            <a:r>
              <a:rPr lang="zh-CN" altLang="en-US" dirty="0" smtClean="0">
                <a:sym typeface="+mn-ea"/>
              </a:rPr>
              <a:t>征服南方越族地区</a:t>
            </a:r>
            <a:r>
              <a:rPr lang="en-US" dirty="0" smtClean="0">
                <a:sym typeface="+mn-ea"/>
              </a:rPr>
              <a:t>,</a:t>
            </a:r>
            <a:r>
              <a:rPr lang="zh-CN" altLang="en-US" dirty="0" smtClean="0">
                <a:sym typeface="+mn-ea"/>
              </a:rPr>
              <a:t>加强对云、贵一带西南夷的控制</a:t>
            </a:r>
            <a:r>
              <a:rPr lang="en-US" dirty="0" smtClean="0">
                <a:sym typeface="+mn-ea"/>
              </a:rPr>
              <a:t>,</a:t>
            </a:r>
            <a:r>
              <a:rPr lang="zh-CN" altLang="en-US" dirty="0" smtClean="0">
                <a:sym typeface="+mn-ea"/>
              </a:rPr>
              <a:t>北退匈奴。</a:t>
            </a:r>
            <a:endParaRPr lang="zh-CN" altLang="en-US" dirty="0" smtClean="0">
              <a:sym typeface="+mn-ea"/>
            </a:endParaRPr>
          </a:p>
          <a:p>
            <a:r>
              <a:rPr lang="zh-CN" altLang="en-US" dirty="0" smtClean="0">
                <a:sym typeface="+mn-ea"/>
              </a:rPr>
              <a:t>②民族形成</a:t>
            </a:r>
            <a:r>
              <a:rPr lang="en-US" dirty="0" smtClean="0">
                <a:sym typeface="+mn-ea"/>
              </a:rPr>
              <a:t>:</a:t>
            </a:r>
            <a:r>
              <a:rPr lang="zh-CN" altLang="en-US" dirty="0" smtClean="0">
                <a:sym typeface="+mn-ea"/>
              </a:rPr>
              <a:t>秦统一货币、度量衡、文字等措施</a:t>
            </a:r>
            <a:r>
              <a:rPr lang="en-US" dirty="0" smtClean="0">
                <a:sym typeface="+mn-ea"/>
              </a:rPr>
              <a:t>,</a:t>
            </a:r>
            <a:r>
              <a:rPr lang="zh-CN" altLang="en-US" dirty="0" smtClean="0">
                <a:sym typeface="+mn-ea"/>
              </a:rPr>
              <a:t>促进了统一社会的形成和民族间的交往交流交融。</a:t>
            </a:r>
            <a:endParaRPr lang="zh-CN" altLang="en-US" dirty="0" smtClean="0">
              <a:sym typeface="+mn-ea"/>
            </a:endParaRPr>
          </a:p>
          <a:p>
            <a:r>
              <a:rPr lang="zh-CN" altLang="en-US" dirty="0" smtClean="0">
                <a:sym typeface="+mn-ea"/>
              </a:rPr>
              <a:t>③政治制度创立</a:t>
            </a:r>
            <a:r>
              <a:rPr lang="en-US" dirty="0" smtClean="0">
                <a:sym typeface="+mn-ea"/>
              </a:rPr>
              <a:t>:</a:t>
            </a:r>
            <a:r>
              <a:rPr lang="zh-CN" altLang="en-US" dirty="0" smtClean="0">
                <a:sym typeface="+mn-ea"/>
              </a:rPr>
              <a:t>秦建立中央集权制度</a:t>
            </a:r>
            <a:r>
              <a:rPr lang="en-US" dirty="0" smtClean="0">
                <a:sym typeface="+mn-ea"/>
              </a:rPr>
              <a:t>,</a:t>
            </a:r>
            <a:r>
              <a:rPr lang="zh-CN" altLang="en-US" dirty="0" smtClean="0">
                <a:sym typeface="+mn-ea"/>
              </a:rPr>
              <a:t>如皇帝制、三公九卿制等</a:t>
            </a:r>
            <a:r>
              <a:rPr lang="en-US" dirty="0" smtClean="0">
                <a:sym typeface="+mn-ea"/>
              </a:rPr>
              <a:t>,</a:t>
            </a:r>
            <a:r>
              <a:rPr lang="zh-CN" altLang="en-US" dirty="0" smtClean="0">
                <a:sym typeface="+mn-ea"/>
              </a:rPr>
              <a:t>促进了统一多民族国家政治体制的形成和发展</a:t>
            </a:r>
            <a:r>
              <a:rPr lang="en-US" dirty="0" smtClean="0">
                <a:sym typeface="+mn-ea"/>
              </a:rPr>
              <a:t>,</a:t>
            </a:r>
            <a:r>
              <a:rPr lang="zh-CN" altLang="en-US" dirty="0" smtClean="0">
                <a:sym typeface="+mn-ea"/>
              </a:rPr>
              <a:t>被以后王朝长期沿用。</a:t>
            </a:r>
            <a:endParaRPr lang="zh-CN" altLang="en-US" dirty="0" smtClean="0">
              <a:sym typeface="+mn-ea"/>
            </a:endParaRPr>
          </a:p>
          <a:p>
            <a:r>
              <a:rPr lang="zh-CN" altLang="en-US" dirty="0" smtClean="0">
                <a:sym typeface="+mn-ea"/>
              </a:rPr>
              <a:t>④学术思想奠定</a:t>
            </a:r>
            <a:r>
              <a:rPr lang="en-US" dirty="0" smtClean="0">
                <a:sym typeface="+mn-ea"/>
              </a:rPr>
              <a:t>:</a:t>
            </a:r>
            <a:r>
              <a:rPr lang="zh-CN" altLang="en-US" dirty="0" smtClean="0">
                <a:sym typeface="+mn-ea"/>
              </a:rPr>
              <a:t>秦奉行法家思想</a:t>
            </a:r>
            <a:r>
              <a:rPr lang="en-US" dirty="0" smtClean="0">
                <a:sym typeface="+mn-ea"/>
              </a:rPr>
              <a:t>,</a:t>
            </a:r>
            <a:r>
              <a:rPr lang="zh-CN" altLang="en-US" dirty="0" smtClean="0">
                <a:sym typeface="+mn-ea"/>
              </a:rPr>
              <a:t>这种以思想统一维护政治统一的做法</a:t>
            </a:r>
            <a:r>
              <a:rPr lang="en-US" dirty="0" smtClean="0">
                <a:sym typeface="+mn-ea"/>
              </a:rPr>
              <a:t>,</a:t>
            </a:r>
            <a:r>
              <a:rPr lang="zh-CN" altLang="en-US" dirty="0" smtClean="0">
                <a:sym typeface="+mn-ea"/>
              </a:rPr>
              <a:t>奠定了我国历代学术思想服务于政治统治的基础。</a:t>
            </a:r>
            <a:endParaRPr lang="zh-CN" altLang="en-US" dirty="0"/>
          </a:p>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just">
              <a:lnSpc>
                <a:spcPct val="110000"/>
              </a:lnSpc>
            </a:pPr>
            <a:r>
              <a:rPr lang="en-US" dirty="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结论</a:t>
            </a:r>
            <a:r>
              <a:rPr lang="en-US" dirty="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 </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(2)</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柳宗元认为郡县制的实行不可改变。顾炎武认为废除分封制不是一时的产物</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实行郡县制是历史发展的必然结果。两人都认为</a:t>
            </a:r>
            <a:r>
              <a:rPr lang="zh-CN" altLang="en-US" b="1" dirty="0" smtClean="0">
                <a:latin typeface="黑体" panose="02010609060101010101" pitchFamily="49" charset="-122"/>
                <a:ea typeface="黑体" panose="02010609060101010101" pitchFamily="49" charset="-122"/>
                <a:cs typeface="黑体" panose="02010609060101010101" pitchFamily="49" charset="-122"/>
                <a:sym typeface="+mn-ea"/>
              </a:rPr>
              <a:t>郡县制的实行是历史发展的必然结果。</a:t>
            </a:r>
            <a:endParaRPr lang="zh-CN" altLang="en-US" b="1" dirty="0" smtClean="0">
              <a:latin typeface="黑体" panose="02010609060101010101" pitchFamily="49" charset="-122"/>
              <a:ea typeface="黑体" panose="02010609060101010101" pitchFamily="49" charset="-122"/>
              <a:cs typeface="黑体" panose="02010609060101010101" pitchFamily="49" charset="-122"/>
            </a:endParaRPr>
          </a:p>
          <a:p>
            <a:pPr algn="just">
              <a:lnSpc>
                <a:spcPct val="110000"/>
              </a:lnSpc>
            </a:pP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论证</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b="1" dirty="0" smtClean="0">
                <a:latin typeface="黑体" panose="02010609060101010101" pitchFamily="49" charset="-122"/>
                <a:ea typeface="黑体" panose="02010609060101010101" pitchFamily="49" charset="-122"/>
                <a:cs typeface="黑体" panose="02010609060101010101" pitchFamily="49" charset="-122"/>
                <a:sym typeface="+mn-ea"/>
              </a:rPr>
              <a:t>【经济：经济基础决定上层建筑，实行郡县制的背景】</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春秋战国时期生产力水平提高</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井田制逐步瓦解。个体小农产生并发展</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其分散性与脆弱性需要强有力的国家政权保护。</a:t>
            </a:r>
            <a:endParaRPr lang="zh-CN" altLang="en-US" dirty="0" smtClean="0">
              <a:latin typeface="黑体" panose="02010609060101010101" pitchFamily="49" charset="-122"/>
              <a:ea typeface="黑体" panose="02010609060101010101" pitchFamily="49" charset="-122"/>
              <a:cs typeface="黑体" panose="02010609060101010101" pitchFamily="49" charset="-122"/>
            </a:endParaRPr>
          </a:p>
          <a:p>
            <a:pPr algn="just">
              <a:lnSpc>
                <a:spcPct val="110000"/>
              </a:lnSpc>
            </a:pPr>
            <a:endParaRPr lang="zh-CN" altLang="en-US" dirty="0" smtClean="0">
              <a:latin typeface="黑体" panose="02010609060101010101" pitchFamily="49" charset="-122"/>
              <a:ea typeface="黑体" panose="02010609060101010101" pitchFamily="49" charset="-122"/>
              <a:cs typeface="黑体" panose="02010609060101010101" pitchFamily="49" charset="-122"/>
              <a:sym typeface="+mn-ea"/>
            </a:endParaRPr>
          </a:p>
          <a:p>
            <a:pPr algn="just">
              <a:lnSpc>
                <a:spcPct val="110000"/>
              </a:lnSpc>
            </a:pPr>
            <a:r>
              <a:rPr lang="zh-CN" altLang="en-US" b="1" dirty="0" smtClean="0">
                <a:latin typeface="黑体" panose="02010609060101010101" pitchFamily="49" charset="-122"/>
                <a:ea typeface="黑体" panose="02010609060101010101" pitchFamily="49" charset="-122"/>
                <a:cs typeface="黑体" panose="02010609060101010101" pitchFamily="49" charset="-122"/>
                <a:sym typeface="+mn-ea"/>
              </a:rPr>
              <a:t>【政治：郡县制的意义（当时）】</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郡县制下地方服从中央</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地方长官由中央任免与考核</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有效避免了分裂割据</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加强了中央集权</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有利于经济发展、国家统一和多民族国家的巩固。</a:t>
            </a:r>
            <a:r>
              <a:rPr lang="zh-CN" altLang="en-US" b="1" dirty="0" smtClean="0">
                <a:latin typeface="黑体" panose="02010609060101010101" pitchFamily="49" charset="-122"/>
                <a:ea typeface="黑体" panose="02010609060101010101" pitchFamily="49" charset="-122"/>
                <a:cs typeface="黑体" panose="02010609060101010101" pitchFamily="49" charset="-122"/>
                <a:sym typeface="+mn-ea"/>
              </a:rPr>
              <a:t>【对后世的意义】</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郡县制作为中央集权制度下的地方行政体制</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被后世王朝所沿用。</a:t>
            </a:r>
            <a:endParaRPr lang="zh-CN" altLang="en-US" dirty="0">
              <a:latin typeface="黑体" panose="02010609060101010101" pitchFamily="49" charset="-122"/>
              <a:ea typeface="黑体" panose="02010609060101010101" pitchFamily="49" charset="-122"/>
              <a:cs typeface="黑体" panose="02010609060101010101" pitchFamily="49" charset="-122"/>
            </a:endParaRPr>
          </a:p>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just"/>
            <a:r>
              <a:rPr lang="en-US" dirty="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结论</a:t>
            </a:r>
            <a:r>
              <a:rPr lang="en-US" dirty="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 </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(3)</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信息</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基层治理机构是里</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实行军功爵制度</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社会等级分明</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男耕女织个体小家庭的构成</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户籍制度细密</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赋役征发按照户籍登记</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政府加强对民众的人身控制</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使用隶书</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书写载体多为竹简。</a:t>
            </a:r>
            <a:endParaRPr lang="zh-CN" altLang="en-US" dirty="0" smtClean="0">
              <a:latin typeface="黑体" panose="02010609060101010101" pitchFamily="49" charset="-122"/>
              <a:ea typeface="黑体" panose="02010609060101010101" pitchFamily="49" charset="-122"/>
              <a:cs typeface="黑体" panose="02010609060101010101" pitchFamily="49" charset="-122"/>
            </a:endParaRPr>
          </a:p>
          <a:p>
            <a:pPr algn="just"/>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史料价值</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内容上</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能补文献史料记载之缺</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信度上</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因其为第一手史料</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可信度更高。</a:t>
            </a:r>
            <a:endParaRPr lang="zh-CN" altLang="en-US" dirty="0">
              <a:latin typeface="黑体" panose="02010609060101010101" pitchFamily="49" charset="-122"/>
              <a:ea typeface="黑体" panose="02010609060101010101" pitchFamily="49" charset="-122"/>
              <a:cs typeface="黑体" panose="02010609060101010101" pitchFamily="49" charset="-122"/>
            </a:endParaRPr>
          </a:p>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dirty="0" smtClean="0">
                <a:sym typeface="+mn-ea"/>
              </a:rPr>
              <a:t>①秦朝建立了统一多民族国家</a:t>
            </a:r>
            <a:r>
              <a:rPr lang="en-US" dirty="0" smtClean="0">
                <a:sym typeface="+mn-ea"/>
              </a:rPr>
              <a:t>,</a:t>
            </a:r>
            <a:r>
              <a:rPr lang="zh-CN" altLang="en-US" dirty="0" smtClean="0">
                <a:sym typeface="+mn-ea"/>
              </a:rPr>
              <a:t>疆域广大</a:t>
            </a:r>
            <a:r>
              <a:rPr lang="en-US" dirty="0" smtClean="0">
                <a:sym typeface="+mn-ea"/>
              </a:rPr>
              <a:t>;</a:t>
            </a:r>
            <a:r>
              <a:rPr lang="zh-CN" altLang="en-US" dirty="0" smtClean="0">
                <a:sym typeface="+mn-ea"/>
              </a:rPr>
              <a:t>②建立了中央集权制度</a:t>
            </a:r>
            <a:r>
              <a:rPr lang="en-US" dirty="0" smtClean="0">
                <a:sym typeface="+mn-ea"/>
              </a:rPr>
              <a:t>;</a:t>
            </a:r>
            <a:r>
              <a:rPr lang="zh-CN" altLang="en-US" dirty="0" smtClean="0">
                <a:sym typeface="+mn-ea"/>
              </a:rPr>
              <a:t>用郡县制取代分封宗法制</a:t>
            </a:r>
            <a:r>
              <a:rPr lang="en-US" dirty="0" smtClean="0">
                <a:sym typeface="+mn-ea"/>
              </a:rPr>
              <a:t>,</a:t>
            </a:r>
            <a:r>
              <a:rPr lang="zh-CN" altLang="en-US" dirty="0" smtClean="0">
                <a:sym typeface="+mn-ea"/>
              </a:rPr>
              <a:t>用官僚政治取代贵族政治</a:t>
            </a:r>
            <a:r>
              <a:rPr lang="en-US" dirty="0" smtClean="0">
                <a:sym typeface="+mn-ea"/>
              </a:rPr>
              <a:t>,</a:t>
            </a:r>
            <a:r>
              <a:rPr lang="zh-CN" altLang="en-US" dirty="0" smtClean="0">
                <a:sym typeface="+mn-ea"/>
              </a:rPr>
              <a:t>用地缘政治取代血缘政治</a:t>
            </a:r>
            <a:r>
              <a:rPr lang="en-US" dirty="0" smtClean="0">
                <a:sym typeface="+mn-ea"/>
              </a:rPr>
              <a:t>,</a:t>
            </a:r>
            <a:r>
              <a:rPr lang="zh-CN" altLang="en-US" dirty="0" smtClean="0">
                <a:sym typeface="+mn-ea"/>
              </a:rPr>
              <a:t>政权组织结构更加紧密</a:t>
            </a:r>
            <a:r>
              <a:rPr lang="en-US" dirty="0" smtClean="0">
                <a:sym typeface="+mn-ea"/>
              </a:rPr>
              <a:t>,</a:t>
            </a:r>
            <a:r>
              <a:rPr lang="zh-CN" altLang="en-US" dirty="0" smtClean="0">
                <a:sym typeface="+mn-ea"/>
              </a:rPr>
              <a:t>管理力度更为强化</a:t>
            </a:r>
            <a:r>
              <a:rPr lang="en-US" dirty="0" smtClean="0">
                <a:sym typeface="+mn-ea"/>
              </a:rPr>
              <a:t>;</a:t>
            </a:r>
            <a:r>
              <a:rPr lang="zh-CN" altLang="en-US" dirty="0" smtClean="0">
                <a:sym typeface="+mn-ea"/>
              </a:rPr>
              <a:t>③构建了新型的国家形态和国家管理方式</a:t>
            </a:r>
            <a:r>
              <a:rPr lang="en-US" dirty="0" smtClean="0">
                <a:sym typeface="+mn-ea"/>
              </a:rPr>
              <a:t>,</a:t>
            </a:r>
            <a:r>
              <a:rPr lang="zh-CN" altLang="en-US" dirty="0" smtClean="0">
                <a:sym typeface="+mn-ea"/>
              </a:rPr>
              <a:t>有效维护了国家统一</a:t>
            </a:r>
            <a:r>
              <a:rPr lang="en-US" dirty="0" smtClean="0">
                <a:sym typeface="+mn-ea"/>
              </a:rPr>
              <a:t>,</a:t>
            </a:r>
            <a:r>
              <a:rPr lang="zh-CN" altLang="en-US" dirty="0" smtClean="0">
                <a:sym typeface="+mn-ea"/>
              </a:rPr>
              <a:t>推动了各地区各民族之间的交融和文化认同。</a:t>
            </a:r>
            <a:endParaRPr lang="zh-CN" altLang="en-US" dirty="0"/>
          </a:p>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ym typeface="+mn-ea"/>
              </a:rPr>
              <a:t>地缘政治：主要是根据地理要素和政治格局的地域形式，分析和预测世界或地区范围的战略形势和有关国家的政治行为；从天下公主到中央集权</a:t>
            </a:r>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just"/>
            <a:r>
              <a:rPr lang="en-US" dirty="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结论</a:t>
            </a:r>
            <a:r>
              <a:rPr lang="en-US" dirty="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 </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(1)</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班固</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认为秦朝刑法严苛</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矛盾激化</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暴政导致速亡</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对秦朝持批判态度。</a:t>
            </a:r>
            <a:endParaRPr lang="zh-CN" altLang="en-US" dirty="0" smtClean="0">
              <a:latin typeface="黑体" panose="02010609060101010101" pitchFamily="49" charset="-122"/>
              <a:ea typeface="黑体" panose="02010609060101010101" pitchFamily="49" charset="-122"/>
              <a:cs typeface="黑体" panose="02010609060101010101" pitchFamily="49" charset="-122"/>
              <a:sym typeface="+mn-ea"/>
            </a:endParaRPr>
          </a:p>
          <a:p>
            <a:pPr algn="just"/>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着眼于</a:t>
            </a:r>
            <a:r>
              <a:rPr lang="zh-CN" altLang="en-US" b="1" dirty="0" smtClean="0">
                <a:latin typeface="黑体" panose="02010609060101010101" pitchFamily="49" charset="-122"/>
                <a:ea typeface="黑体" panose="02010609060101010101" pitchFamily="49" charset="-122"/>
                <a:cs typeface="黑体" panose="02010609060101010101" pitchFamily="49" charset="-122"/>
                <a:sym typeface="+mn-ea"/>
              </a:rPr>
              <a:t>对秦速亡的反思。</a:t>
            </a:r>
            <a:endParaRPr lang="zh-CN" altLang="en-US" dirty="0" smtClean="0">
              <a:latin typeface="黑体" panose="02010609060101010101" pitchFamily="49" charset="-122"/>
              <a:ea typeface="黑体" panose="02010609060101010101" pitchFamily="49" charset="-122"/>
              <a:cs typeface="黑体" panose="02010609060101010101" pitchFamily="49" charset="-122"/>
            </a:endParaRPr>
          </a:p>
          <a:p>
            <a:pPr algn="just"/>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柳宗元</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认为秦朝的郡县制是“公天下”，</a:t>
            </a:r>
            <a:r>
              <a:rPr lang="zh-CN" altLang="en-US" b="1" dirty="0" smtClean="0">
                <a:latin typeface="黑体" panose="02010609060101010101" pitchFamily="49" charset="-122"/>
                <a:ea typeface="黑体" panose="02010609060101010101" pitchFamily="49" charset="-122"/>
                <a:cs typeface="黑体" panose="02010609060101010101" pitchFamily="49" charset="-122"/>
                <a:sym typeface="+mn-ea"/>
              </a:rPr>
              <a:t>对秦朝持赞扬态度。</a:t>
            </a:r>
            <a:endParaRPr lang="zh-CN" altLang="en-US" dirty="0" smtClean="0">
              <a:latin typeface="黑体" panose="02010609060101010101" pitchFamily="49" charset="-122"/>
              <a:ea typeface="黑体" panose="02010609060101010101" pitchFamily="49" charset="-122"/>
              <a:cs typeface="黑体" panose="02010609060101010101" pitchFamily="49" charset="-122"/>
              <a:sym typeface="+mn-ea"/>
            </a:endParaRPr>
          </a:p>
          <a:p>
            <a:pPr algn="just"/>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着眼于为反对唐中后期的藩镇割据寻找历史依据。</a:t>
            </a:r>
            <a:endParaRPr lang="zh-CN" altLang="en-US" dirty="0">
              <a:latin typeface="黑体" panose="02010609060101010101" pitchFamily="49" charset="-122"/>
              <a:ea typeface="黑体" panose="02010609060101010101" pitchFamily="49" charset="-122"/>
              <a:cs typeface="黑体" panose="02010609060101010101" pitchFamily="49" charset="-122"/>
            </a:endParaRPr>
          </a:p>
          <a:p>
            <a:endParaRPr lang="zh-CN" altLang="en-US"/>
          </a:p>
          <a:p>
            <a:r>
              <a:rPr lang="zh-CN" altLang="en-US"/>
              <a:t>材料二翻译：秦朝之所以把分封制废除，推行郡具制，却是出于最大的公心；从</a:t>
            </a:r>
            <a:r>
              <a:rPr lang="zh-CN" altLang="en-US">
                <a:sym typeface="+mn-ea"/>
              </a:rPr>
              <a:t>秦</a:t>
            </a:r>
            <a:r>
              <a:rPr lang="zh-CN" altLang="en-US"/>
              <a:t>始皇的真实情况来看，他是出</a:t>
            </a:r>
            <a:r>
              <a:rPr lang="zh-CN" altLang="en-US">
                <a:sym typeface="+mn-ea"/>
              </a:rPr>
              <a:t>于</a:t>
            </a:r>
            <a:r>
              <a:rPr lang="zh-CN" altLang="en-US"/>
              <a:t>私心，是要用郡具制加强他个人的权威，要天下的人都臣服于他。但是用公心来治理天下，却是从秦朝开始的。</a:t>
            </a:r>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en-US" dirty="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结论</a:t>
            </a:r>
            <a:r>
              <a:rPr lang="en-US" dirty="0" smtClean="0">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 </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(2)</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客观</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时代背景、历史条件。</a:t>
            </a:r>
            <a:endParaRPr lang="zh-CN" altLang="en-US" dirty="0" smtClean="0">
              <a:latin typeface="黑体" panose="02010609060101010101" pitchFamily="49" charset="-122"/>
              <a:ea typeface="黑体" panose="02010609060101010101" pitchFamily="49" charset="-122"/>
              <a:cs typeface="黑体" panose="02010609060101010101" pitchFamily="49" charset="-122"/>
            </a:endParaRPr>
          </a:p>
          <a:p>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主观</a:t>
            </a:r>
            <a:r>
              <a:rPr lang="en-US"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dirty="0" smtClean="0">
                <a:latin typeface="黑体" panose="02010609060101010101" pitchFamily="49" charset="-122"/>
                <a:ea typeface="黑体" panose="02010609060101010101" pitchFamily="49" charset="-122"/>
                <a:cs typeface="黑体" panose="02010609060101010101" pitchFamily="49" charset="-122"/>
                <a:sym typeface="+mn-ea"/>
              </a:rPr>
              <a:t>历史评价者的阶级立场、研究视角、价值取向、学术功底、对史料的掌握状况、研究能力等。</a:t>
            </a:r>
            <a:endParaRPr lang="zh-CN" altLang="en-US" dirty="0">
              <a:latin typeface="黑体" panose="02010609060101010101" pitchFamily="49" charset="-122"/>
              <a:ea typeface="黑体" panose="02010609060101010101" pitchFamily="49" charset="-122"/>
              <a:cs typeface="黑体" panose="02010609060101010101" pitchFamily="49" charset="-122"/>
            </a:endParaRPr>
          </a:p>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这本书的作者指出了周秦之变的最突出的一个表现，即</a:t>
            </a:r>
            <a:r>
              <a:rPr lang="zh-CN" altLang="en-US">
                <a:sym typeface="+mn-ea"/>
              </a:rPr>
              <a:t>从分封制到郡县制。但是周秦之变绝不是只有政治方面的变化，还有经济、思想文化等方面的变化。</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456300" y="456300"/>
            <a:ext cx="8226900" cy="529200"/>
          </a:xfrm>
        </p:spPr>
        <p:txBody>
          <a:bodyPr vert="horz" lIns="90000" tIns="46800" rIns="90000" bIns="46800" rtlCol="0" anchor="ctr" anchorCtr="0">
            <a:normAutofit/>
          </a:bodyPr>
          <a:lstStyle/>
          <a:p>
            <a:pPr lvl="0"/>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456300" y="1117800"/>
            <a:ext cx="8226900" cy="3569400"/>
          </a:xfrm>
        </p:spPr>
        <p:txBody>
          <a:bodyPr vert="horz" lIns="90000" tIns="46800" rIns="90000" bIns="4680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a:xfrm>
            <a:off x="459000" y="4735800"/>
            <a:ext cx="2025000" cy="237600"/>
          </a:xfrm>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a:xfrm>
            <a:off x="3087000" y="4735800"/>
            <a:ext cx="2970000" cy="237600"/>
          </a:xfrm>
        </p:spPr>
        <p:txBody>
          <a:bodyPr/>
          <a:lstStyle/>
          <a:p>
            <a:endParaRPr lang="zh-CN" altLang="en-US"/>
          </a:p>
        </p:txBody>
      </p:sp>
      <p:sp>
        <p:nvSpPr>
          <p:cNvPr id="6" name="灯片编号占位符 5"/>
          <p:cNvSpPr>
            <a:spLocks noGrp="1"/>
          </p:cNvSpPr>
          <p:nvPr>
            <p:ph type="sldNum" sz="quarter" idx="12"/>
            <p:custDataLst>
              <p:tags r:id="rId6"/>
            </p:custDataLst>
          </p:nvPr>
        </p:nvSpPr>
        <p:spPr>
          <a:xfrm>
            <a:off x="6658200" y="4735800"/>
            <a:ext cx="2025000" cy="237600"/>
          </a:xfrm>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垂直排列标题与文本">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image" Target="../media/image1.jpeg"/><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5" Type="http://schemas.openxmlformats.org/officeDocument/2006/relationships/theme" Target="../theme/theme2.xml"/><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4" Type="http://schemas.openxmlformats.org/officeDocument/2006/relationships/theme" Target="../theme/theme3.xml"/><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 name="Picture 2" descr="https://img.pptjia.com/image/20190424/67814c43894d3385b07e0d3b4d367a6e.JPG"/>
          <p:cNvPicPr>
            <a:picLocks noChangeAspect="1" noChangeArrowheads="1"/>
          </p:cNvPicPr>
          <p:nvPr/>
        </p:nvPicPr>
        <p:blipFill>
          <a:blip r:embed="rId2"/>
          <a:srcRect/>
          <a:stretch>
            <a:fillRect/>
          </a:stretch>
        </p:blipFill>
        <p:spPr bwMode="auto">
          <a:xfrm>
            <a:off x="0" y="0"/>
            <a:ext cx="9147362" cy="5143500"/>
          </a:xfrm>
          <a:prstGeom prst="rect">
            <a:avLst/>
          </a:prstGeom>
          <a:noFill/>
        </p:spPr>
      </p:pic>
    </p:spTree>
  </p:cSld>
  <p:clrMap bg1="lt1" tx1="dk1" bg2="lt2" tx2="dk2" accent1="accent1" accent2="accent2" accent3="accent3" accent4="accent4" accent5="accent5" accent6="accent6" hlink="hlink" folHlink="folHlink"/>
  <p:sldLayoutIdLst>
    <p:sldLayoutId id="2147483649" r:id="rId1"/>
  </p:sldLayoutIdLst>
  <p:timing>
    <p:tnLst>
      <p:par>
        <p:cTn id="1" dur="indefinite" restart="never" nodeType="tmRoot"/>
      </p:par>
    </p:tnLst>
  </p:timing>
  <p:txStyles>
    <p:titleStyle>
      <a:lvl1pPr algn="ctr" defTabSz="659130" rtl="0" eaLnBrk="0" fontAlgn="base" hangingPunct="0">
        <a:spcBef>
          <a:spcPct val="0"/>
        </a:spcBef>
        <a:spcAft>
          <a:spcPct val="0"/>
        </a:spcAft>
        <a:defRPr sz="3200">
          <a:solidFill>
            <a:schemeClr val="tx2"/>
          </a:solidFill>
          <a:latin typeface="+mj-lt"/>
          <a:ea typeface="+mj-ea"/>
          <a:cs typeface="+mj-cs"/>
        </a:defRPr>
      </a:lvl1pPr>
      <a:lvl2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2pPr>
      <a:lvl3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3pPr>
      <a:lvl4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4pPr>
      <a:lvl5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5pPr>
      <a:lvl6pPr marL="439420"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6pPr>
      <a:lvl7pPr marL="87947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7pPr>
      <a:lvl8pPr marL="131889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8pPr>
      <a:lvl9pPr marL="175831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9pPr>
    </p:titleStyle>
    <p:bodyStyle>
      <a:lvl1pPr marL="247015" indent="-247015" algn="l" defTabSz="659130" rtl="0" eaLnBrk="0" fontAlgn="base" hangingPunct="0">
        <a:spcBef>
          <a:spcPct val="20000"/>
        </a:spcBef>
        <a:spcAft>
          <a:spcPct val="0"/>
        </a:spcAft>
        <a:buChar char="•"/>
        <a:defRPr sz="2300">
          <a:solidFill>
            <a:schemeClr val="tx1"/>
          </a:solidFill>
          <a:latin typeface="+mn-lt"/>
          <a:ea typeface="+mn-ea"/>
          <a:cs typeface="+mn-cs"/>
        </a:defRPr>
      </a:lvl1pPr>
      <a:lvl2pPr marL="535940" indent="-206375" algn="l" defTabSz="659130" rtl="0" eaLnBrk="0" fontAlgn="base" hangingPunct="0">
        <a:spcBef>
          <a:spcPct val="20000"/>
        </a:spcBef>
        <a:spcAft>
          <a:spcPct val="0"/>
        </a:spcAft>
        <a:buChar char="–"/>
        <a:defRPr sz="2000">
          <a:solidFill>
            <a:schemeClr val="tx1"/>
          </a:solidFill>
          <a:latin typeface="+mn-lt"/>
          <a:ea typeface="+mn-ea"/>
        </a:defRPr>
      </a:lvl2pPr>
      <a:lvl3pPr marL="824230" indent="-165100" algn="l" defTabSz="659130" rtl="0" eaLnBrk="0" fontAlgn="base" hangingPunct="0">
        <a:spcBef>
          <a:spcPct val="20000"/>
        </a:spcBef>
        <a:spcAft>
          <a:spcPct val="0"/>
        </a:spcAft>
        <a:buChar char="•"/>
        <a:defRPr sz="2300">
          <a:solidFill>
            <a:schemeClr val="tx1"/>
          </a:solidFill>
          <a:latin typeface="+mn-lt"/>
          <a:ea typeface="+mn-ea"/>
        </a:defRPr>
      </a:lvl3pPr>
      <a:lvl4pPr marL="1153795" indent="-165100" algn="l" defTabSz="659130" rtl="0" eaLnBrk="0" fontAlgn="base" hangingPunct="0">
        <a:spcBef>
          <a:spcPct val="20000"/>
        </a:spcBef>
        <a:spcAft>
          <a:spcPct val="0"/>
        </a:spcAft>
        <a:buChar char="–"/>
        <a:defRPr sz="1400">
          <a:solidFill>
            <a:schemeClr val="tx1"/>
          </a:solidFill>
          <a:latin typeface="+mn-lt"/>
          <a:ea typeface="+mn-ea"/>
        </a:defRPr>
      </a:lvl4pPr>
      <a:lvl5pPr marL="1483360" indent="-165100" algn="l" defTabSz="659130" rtl="0" eaLnBrk="0" fontAlgn="base" hangingPunct="0">
        <a:spcBef>
          <a:spcPct val="20000"/>
        </a:spcBef>
        <a:spcAft>
          <a:spcPct val="0"/>
        </a:spcAft>
        <a:buChar char="»"/>
        <a:defRPr sz="1400">
          <a:solidFill>
            <a:schemeClr val="tx1"/>
          </a:solidFill>
          <a:latin typeface="+mn-lt"/>
          <a:ea typeface="+mn-ea"/>
        </a:defRPr>
      </a:lvl5pPr>
      <a:lvl6pPr marL="1923415" indent="-165100" algn="l" defTabSz="659130" rtl="0" fontAlgn="base">
        <a:spcBef>
          <a:spcPct val="20000"/>
        </a:spcBef>
        <a:spcAft>
          <a:spcPct val="0"/>
        </a:spcAft>
        <a:buChar char="»"/>
        <a:defRPr sz="1400">
          <a:solidFill>
            <a:schemeClr val="tx1"/>
          </a:solidFill>
          <a:latin typeface="+mn-lt"/>
          <a:ea typeface="+mn-ea"/>
        </a:defRPr>
      </a:lvl6pPr>
      <a:lvl7pPr marL="2362835" indent="-165100" algn="l" defTabSz="659130" rtl="0" fontAlgn="base">
        <a:spcBef>
          <a:spcPct val="20000"/>
        </a:spcBef>
        <a:spcAft>
          <a:spcPct val="0"/>
        </a:spcAft>
        <a:buChar char="»"/>
        <a:defRPr sz="1400">
          <a:solidFill>
            <a:schemeClr val="tx1"/>
          </a:solidFill>
          <a:latin typeface="+mn-lt"/>
          <a:ea typeface="+mn-ea"/>
        </a:defRPr>
      </a:lvl7pPr>
      <a:lvl8pPr marL="2802255" indent="-165100" algn="l" defTabSz="659130" rtl="0" fontAlgn="base">
        <a:spcBef>
          <a:spcPct val="20000"/>
        </a:spcBef>
        <a:spcAft>
          <a:spcPct val="0"/>
        </a:spcAft>
        <a:buChar char="»"/>
        <a:defRPr sz="1400">
          <a:solidFill>
            <a:schemeClr val="tx1"/>
          </a:solidFill>
          <a:latin typeface="+mn-lt"/>
          <a:ea typeface="+mn-ea"/>
        </a:defRPr>
      </a:lvl8pPr>
      <a:lvl9pPr marL="3242310" indent="-165100" algn="l" defTabSz="659130" rtl="0" fontAlgn="base">
        <a:spcBef>
          <a:spcPct val="20000"/>
        </a:spcBef>
        <a:spcAft>
          <a:spcPct val="0"/>
        </a:spcAft>
        <a:buChar char="»"/>
        <a:defRPr sz="1400">
          <a:solidFill>
            <a:schemeClr val="tx1"/>
          </a:solidFill>
          <a:latin typeface="+mn-lt"/>
          <a:ea typeface="+mn-ea"/>
        </a:defRPr>
      </a:lvl9pPr>
    </p:bodyStyle>
    <p:otherStyle>
      <a:defPPr>
        <a:defRPr lang="zh-CN"/>
      </a:defPPr>
      <a:lvl1pPr marL="0" algn="l" defTabSz="879475" rtl="0" eaLnBrk="1" latinLnBrk="0" hangingPunct="1">
        <a:defRPr sz="1700" kern="1200">
          <a:solidFill>
            <a:schemeClr val="tx1"/>
          </a:solidFill>
          <a:latin typeface="+mn-lt"/>
          <a:ea typeface="+mn-ea"/>
          <a:cs typeface="+mn-cs"/>
        </a:defRPr>
      </a:lvl1pPr>
      <a:lvl2pPr marL="439420" algn="l" defTabSz="879475" rtl="0" eaLnBrk="1" latinLnBrk="0" hangingPunct="1">
        <a:defRPr sz="1700" kern="1200">
          <a:solidFill>
            <a:schemeClr val="tx1"/>
          </a:solidFill>
          <a:latin typeface="+mn-lt"/>
          <a:ea typeface="+mn-ea"/>
          <a:cs typeface="+mn-cs"/>
        </a:defRPr>
      </a:lvl2pPr>
      <a:lvl3pPr marL="879475" algn="l" defTabSz="879475" rtl="0" eaLnBrk="1" latinLnBrk="0" hangingPunct="1">
        <a:defRPr sz="1700" kern="1200">
          <a:solidFill>
            <a:schemeClr val="tx1"/>
          </a:solidFill>
          <a:latin typeface="+mn-lt"/>
          <a:ea typeface="+mn-ea"/>
          <a:cs typeface="+mn-cs"/>
        </a:defRPr>
      </a:lvl3pPr>
      <a:lvl4pPr marL="1318895" algn="l" defTabSz="879475" rtl="0" eaLnBrk="1" latinLnBrk="0" hangingPunct="1">
        <a:defRPr sz="1700" kern="1200">
          <a:solidFill>
            <a:schemeClr val="tx1"/>
          </a:solidFill>
          <a:latin typeface="+mn-lt"/>
          <a:ea typeface="+mn-ea"/>
          <a:cs typeface="+mn-cs"/>
        </a:defRPr>
      </a:lvl4pPr>
      <a:lvl5pPr marL="1758315" algn="l" defTabSz="879475" rtl="0" eaLnBrk="1" latinLnBrk="0" hangingPunct="1">
        <a:defRPr sz="1700" kern="1200">
          <a:solidFill>
            <a:schemeClr val="tx1"/>
          </a:solidFill>
          <a:latin typeface="+mn-lt"/>
          <a:ea typeface="+mn-ea"/>
          <a:cs typeface="+mn-cs"/>
        </a:defRPr>
      </a:lvl5pPr>
      <a:lvl6pPr marL="2197735" algn="l" defTabSz="879475" rtl="0" eaLnBrk="1" latinLnBrk="0" hangingPunct="1">
        <a:defRPr sz="1700" kern="1200">
          <a:solidFill>
            <a:schemeClr val="tx1"/>
          </a:solidFill>
          <a:latin typeface="+mn-lt"/>
          <a:ea typeface="+mn-ea"/>
          <a:cs typeface="+mn-cs"/>
        </a:defRPr>
      </a:lvl6pPr>
      <a:lvl7pPr marL="2637790" algn="l" defTabSz="879475" rtl="0" eaLnBrk="1" latinLnBrk="0" hangingPunct="1">
        <a:defRPr sz="1700" kern="1200">
          <a:solidFill>
            <a:schemeClr val="tx1"/>
          </a:solidFill>
          <a:latin typeface="+mn-lt"/>
          <a:ea typeface="+mn-ea"/>
          <a:cs typeface="+mn-cs"/>
        </a:defRPr>
      </a:lvl7pPr>
      <a:lvl8pPr marL="3077210" algn="l" defTabSz="879475" rtl="0" eaLnBrk="1" latinLnBrk="0" hangingPunct="1">
        <a:defRPr sz="1700" kern="1200">
          <a:solidFill>
            <a:schemeClr val="tx1"/>
          </a:solidFill>
          <a:latin typeface="+mn-lt"/>
          <a:ea typeface="+mn-ea"/>
          <a:cs typeface="+mn-cs"/>
        </a:defRPr>
      </a:lvl8pPr>
      <a:lvl9pPr marL="3516630" algn="l" defTabSz="879475" rtl="0" eaLnBrk="1" latinLnBrk="0" hangingPunct="1">
        <a:defRPr sz="17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484" name="Picture 4" descr="C:\Users\Administrator\Desktop\图片1.png"/>
          <p:cNvPicPr>
            <a:picLocks noChangeAspect="1" noChangeArrowheads="1"/>
          </p:cNvPicPr>
          <p:nvPr/>
        </p:nvPicPr>
        <p:blipFill>
          <a:blip r:embed="rId2"/>
          <a:srcRect l="6944"/>
          <a:stretch>
            <a:fillRect/>
          </a:stretch>
        </p:blipFill>
        <p:spPr bwMode="auto">
          <a:xfrm>
            <a:off x="1095596" y="3214692"/>
            <a:ext cx="8077000" cy="1928826"/>
          </a:xfrm>
          <a:prstGeom prst="rect">
            <a:avLst/>
          </a:prstGeom>
          <a:noFill/>
        </p:spPr>
      </p:pic>
      <p:sp>
        <p:nvSpPr>
          <p:cNvPr id="6" name="矩形 5"/>
          <p:cNvSpPr/>
          <p:nvPr/>
        </p:nvSpPr>
        <p:spPr bwMode="auto">
          <a:xfrm>
            <a:off x="428596" y="3447889"/>
            <a:ext cx="8715404" cy="1692771"/>
          </a:xfrm>
          <a:prstGeom prst="rect">
            <a:avLst/>
          </a:prstGeom>
          <a:solidFill>
            <a:schemeClr val="bg1">
              <a:alpha val="80000"/>
            </a:schemeClr>
          </a:solidFill>
          <a:ln w="9525" cap="flat" cmpd="sng" algn="ctr">
            <a:noFill/>
            <a:prstDash val="solid"/>
            <a:round/>
            <a:headEnd type="none" w="med" len="med"/>
            <a:tailEnd type="none" w="med" len="med"/>
          </a:ln>
          <a:effectLst>
            <a:outerShdw blurRad="50800" dist="50800" dir="5400000" algn="ctr" rotWithShape="0">
              <a:srgbClr val="000000">
                <a:alpha val="0"/>
              </a:srgbClr>
            </a:outerShdw>
          </a:effectLst>
        </p:spPr>
        <p:txBody>
          <a:bodyPr vert="horz" wrap="square" lIns="91440" tIns="45720" rIns="91440" bIns="45720" numCol="1" rtlCol="0" anchor="t" anchorCtr="0" compatLnSpc="1">
            <a:spAutoFit/>
          </a:bodyPr>
          <a:lstStyle/>
          <a:p>
            <a:pPr marL="0" marR="0" indent="0" algn="l" defTabSz="685800" rtl="0" eaLnBrk="1" fontAlgn="base" latinLnBrk="0" hangingPunct="1">
              <a:lnSpc>
                <a:spcPct val="130000"/>
              </a:lnSpc>
              <a:spcBef>
                <a:spcPct val="0"/>
              </a:spcBef>
              <a:spcAft>
                <a:spcPct val="0"/>
              </a:spcAft>
              <a:buClrTx/>
              <a:buSzTx/>
              <a:buFontTx/>
              <a:buNone/>
            </a:pPr>
            <a:endParaRPr kumimoji="0" lang="en-US" altLang="zh-CN" sz="20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p>
            <a:pPr marL="0" marR="0" indent="0" algn="l" defTabSz="685800" rtl="0" eaLnBrk="1" fontAlgn="base" latinLnBrk="0" hangingPunct="1">
              <a:lnSpc>
                <a:spcPct val="130000"/>
              </a:lnSpc>
              <a:spcBef>
                <a:spcPct val="0"/>
              </a:spcBef>
              <a:spcAft>
                <a:spcPct val="0"/>
              </a:spcAft>
              <a:buClrTx/>
              <a:buSzTx/>
              <a:buFontTx/>
              <a:buNone/>
            </a:pPr>
            <a:endParaRPr kumimoji="0" lang="en-US" altLang="zh-CN" sz="20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p>
            <a:pPr marL="0" marR="0" indent="0" algn="l" defTabSz="685800" rtl="0" eaLnBrk="1" fontAlgn="base" latinLnBrk="0" hangingPunct="1">
              <a:lnSpc>
                <a:spcPct val="130000"/>
              </a:lnSpc>
              <a:spcBef>
                <a:spcPct val="0"/>
              </a:spcBef>
              <a:spcAft>
                <a:spcPct val="0"/>
              </a:spcAft>
              <a:buClrTx/>
              <a:buSzTx/>
              <a:buFontTx/>
              <a:buNone/>
            </a:pPr>
            <a:endParaRPr kumimoji="0" lang="en-US" altLang="zh-CN" sz="20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p>
            <a:pPr marL="0" marR="0" indent="0" algn="l" defTabSz="685800" rtl="0" eaLnBrk="1" fontAlgn="base" latinLnBrk="0" hangingPunct="1">
              <a:lnSpc>
                <a:spcPct val="130000"/>
              </a:lnSpc>
              <a:spcBef>
                <a:spcPct val="0"/>
              </a:spcBef>
              <a:spcAft>
                <a:spcPct val="0"/>
              </a:spcAft>
              <a:buClrTx/>
              <a:buSzTx/>
              <a:buFontTx/>
              <a:buNone/>
            </a:pPr>
            <a:endParaRPr kumimoji="0" lang="zh-CN" altLang="en-US" sz="20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p:txBody>
      </p:sp>
      <p:grpSp>
        <p:nvGrpSpPr>
          <p:cNvPr id="21" name="组合 20"/>
          <p:cNvGrpSpPr/>
          <p:nvPr/>
        </p:nvGrpSpPr>
        <p:grpSpPr>
          <a:xfrm>
            <a:off x="564329" y="0"/>
            <a:ext cx="8579671" cy="168085"/>
            <a:chOff x="564329" y="0"/>
            <a:chExt cx="8508265" cy="166686"/>
          </a:xfrm>
        </p:grpSpPr>
        <p:pic>
          <p:nvPicPr>
            <p:cNvPr id="55301" name="Picture 5" descr="C:\Users\Administrator\Desktop\320.png"/>
            <p:cNvPicPr>
              <a:picLocks noChangeAspect="1" noChangeArrowheads="1"/>
            </p:cNvPicPr>
            <p:nvPr userDrawn="1"/>
          </p:nvPicPr>
          <p:blipFill>
            <a:blip r:embed="rId3"/>
            <a:srcRect/>
            <a:stretch>
              <a:fillRect/>
            </a:stretch>
          </p:blipFill>
          <p:spPr bwMode="auto">
            <a:xfrm>
              <a:off x="564329" y="0"/>
              <a:ext cx="927885" cy="166686"/>
            </a:xfrm>
            <a:prstGeom prst="rect">
              <a:avLst/>
            </a:prstGeom>
            <a:noFill/>
          </p:spPr>
        </p:pic>
        <p:pic>
          <p:nvPicPr>
            <p:cNvPr id="12" name="Picture 5" descr="C:\Users\Administrator\Desktop\320.png"/>
            <p:cNvPicPr>
              <a:picLocks noChangeAspect="1" noChangeArrowheads="1"/>
            </p:cNvPicPr>
            <p:nvPr userDrawn="1"/>
          </p:nvPicPr>
          <p:blipFill>
            <a:blip r:embed="rId3"/>
            <a:srcRect/>
            <a:stretch>
              <a:fillRect/>
            </a:stretch>
          </p:blipFill>
          <p:spPr bwMode="auto">
            <a:xfrm>
              <a:off x="1485057" y="0"/>
              <a:ext cx="927885" cy="166686"/>
            </a:xfrm>
            <a:prstGeom prst="rect">
              <a:avLst/>
            </a:prstGeom>
            <a:noFill/>
          </p:spPr>
        </p:pic>
        <p:pic>
          <p:nvPicPr>
            <p:cNvPr id="13" name="Picture 5" descr="C:\Users\Administrator\Desktop\320.png"/>
            <p:cNvPicPr>
              <a:picLocks noChangeAspect="1" noChangeArrowheads="1"/>
            </p:cNvPicPr>
            <p:nvPr userDrawn="1"/>
          </p:nvPicPr>
          <p:blipFill>
            <a:blip r:embed="rId3"/>
            <a:srcRect/>
            <a:stretch>
              <a:fillRect/>
            </a:stretch>
          </p:blipFill>
          <p:spPr bwMode="auto">
            <a:xfrm>
              <a:off x="2404167" y="0"/>
              <a:ext cx="927885" cy="166686"/>
            </a:xfrm>
            <a:prstGeom prst="rect">
              <a:avLst/>
            </a:prstGeom>
            <a:noFill/>
          </p:spPr>
        </p:pic>
        <p:pic>
          <p:nvPicPr>
            <p:cNvPr id="14" name="Picture 5" descr="C:\Users\Administrator\Desktop\320.png"/>
            <p:cNvPicPr>
              <a:picLocks noChangeAspect="1" noChangeArrowheads="1"/>
            </p:cNvPicPr>
            <p:nvPr userDrawn="1"/>
          </p:nvPicPr>
          <p:blipFill>
            <a:blip r:embed="rId3"/>
            <a:srcRect/>
            <a:stretch>
              <a:fillRect/>
            </a:stretch>
          </p:blipFill>
          <p:spPr bwMode="auto">
            <a:xfrm>
              <a:off x="3320263" y="0"/>
              <a:ext cx="927885" cy="166686"/>
            </a:xfrm>
            <a:prstGeom prst="rect">
              <a:avLst/>
            </a:prstGeom>
            <a:noFill/>
          </p:spPr>
        </p:pic>
        <p:pic>
          <p:nvPicPr>
            <p:cNvPr id="15" name="Picture 5" descr="C:\Users\Administrator\Desktop\320.png"/>
            <p:cNvPicPr>
              <a:picLocks noChangeAspect="1" noChangeArrowheads="1"/>
            </p:cNvPicPr>
            <p:nvPr userDrawn="1"/>
          </p:nvPicPr>
          <p:blipFill>
            <a:blip r:embed="rId3"/>
            <a:srcRect/>
            <a:stretch>
              <a:fillRect/>
            </a:stretch>
          </p:blipFill>
          <p:spPr bwMode="auto">
            <a:xfrm>
              <a:off x="4239432" y="0"/>
              <a:ext cx="927885" cy="166686"/>
            </a:xfrm>
            <a:prstGeom prst="rect">
              <a:avLst/>
            </a:prstGeom>
            <a:noFill/>
          </p:spPr>
        </p:pic>
        <p:pic>
          <p:nvPicPr>
            <p:cNvPr id="16" name="Picture 5" descr="C:\Users\Administrator\Desktop\320.png"/>
            <p:cNvPicPr>
              <a:picLocks noChangeAspect="1" noChangeArrowheads="1"/>
            </p:cNvPicPr>
            <p:nvPr userDrawn="1"/>
          </p:nvPicPr>
          <p:blipFill>
            <a:blip r:embed="rId3"/>
            <a:srcRect/>
            <a:stretch>
              <a:fillRect/>
            </a:stretch>
          </p:blipFill>
          <p:spPr bwMode="auto">
            <a:xfrm>
              <a:off x="5158601" y="0"/>
              <a:ext cx="927885" cy="166686"/>
            </a:xfrm>
            <a:prstGeom prst="rect">
              <a:avLst/>
            </a:prstGeom>
            <a:noFill/>
          </p:spPr>
        </p:pic>
        <p:pic>
          <p:nvPicPr>
            <p:cNvPr id="17" name="Picture 5" descr="C:\Users\Administrator\Desktop\320.png"/>
            <p:cNvPicPr>
              <a:picLocks noChangeAspect="1" noChangeArrowheads="1"/>
            </p:cNvPicPr>
            <p:nvPr userDrawn="1"/>
          </p:nvPicPr>
          <p:blipFill>
            <a:blip r:embed="rId3"/>
            <a:srcRect/>
            <a:stretch>
              <a:fillRect/>
            </a:stretch>
          </p:blipFill>
          <p:spPr bwMode="auto">
            <a:xfrm>
              <a:off x="6072198" y="0"/>
              <a:ext cx="927885" cy="166686"/>
            </a:xfrm>
            <a:prstGeom prst="rect">
              <a:avLst/>
            </a:prstGeom>
            <a:noFill/>
          </p:spPr>
        </p:pic>
        <p:pic>
          <p:nvPicPr>
            <p:cNvPr id="18" name="Picture 5" descr="C:\Users\Administrator\Desktop\320.png"/>
            <p:cNvPicPr>
              <a:picLocks noChangeAspect="1" noChangeArrowheads="1"/>
            </p:cNvPicPr>
            <p:nvPr userDrawn="1"/>
          </p:nvPicPr>
          <p:blipFill>
            <a:blip r:embed="rId3"/>
            <a:srcRect/>
            <a:stretch>
              <a:fillRect/>
            </a:stretch>
          </p:blipFill>
          <p:spPr bwMode="auto">
            <a:xfrm>
              <a:off x="6991368" y="0"/>
              <a:ext cx="927885" cy="166686"/>
            </a:xfrm>
            <a:prstGeom prst="rect">
              <a:avLst/>
            </a:prstGeom>
            <a:noFill/>
          </p:spPr>
        </p:pic>
        <p:pic>
          <p:nvPicPr>
            <p:cNvPr id="19" name="Picture 5" descr="C:\Users\Administrator\Desktop\320.png"/>
            <p:cNvPicPr>
              <a:picLocks noChangeAspect="1" noChangeArrowheads="1"/>
            </p:cNvPicPr>
            <p:nvPr userDrawn="1"/>
          </p:nvPicPr>
          <p:blipFill>
            <a:blip r:embed="rId3"/>
            <a:srcRect/>
            <a:stretch>
              <a:fillRect/>
            </a:stretch>
          </p:blipFill>
          <p:spPr bwMode="auto">
            <a:xfrm>
              <a:off x="7910538" y="0"/>
              <a:ext cx="927885" cy="166686"/>
            </a:xfrm>
            <a:prstGeom prst="rect">
              <a:avLst/>
            </a:prstGeom>
            <a:noFill/>
          </p:spPr>
        </p:pic>
        <p:pic>
          <p:nvPicPr>
            <p:cNvPr id="20" name="Picture 5" descr="C:\Users\Administrator\Desktop\320.png"/>
            <p:cNvPicPr>
              <a:picLocks noChangeAspect="1" noChangeArrowheads="1"/>
            </p:cNvPicPr>
            <p:nvPr userDrawn="1"/>
          </p:nvPicPr>
          <p:blipFill>
            <a:blip r:embed="rId3"/>
            <a:srcRect r="73911"/>
            <a:stretch>
              <a:fillRect/>
            </a:stretch>
          </p:blipFill>
          <p:spPr bwMode="auto">
            <a:xfrm>
              <a:off x="8830517" y="0"/>
              <a:ext cx="242077" cy="166686"/>
            </a:xfrm>
            <a:prstGeom prst="rect">
              <a:avLst/>
            </a:prstGeom>
            <a:noFill/>
          </p:spPr>
        </p:pic>
      </p:grpSp>
      <p:pic>
        <p:nvPicPr>
          <p:cNvPr id="55299" name="Picture 3" descr="C:\Users\Administrator\Desktop\780.png"/>
          <p:cNvPicPr>
            <a:picLocks noChangeAspect="1" noChangeArrowheads="1"/>
          </p:cNvPicPr>
          <p:nvPr/>
        </p:nvPicPr>
        <p:blipFill>
          <a:blip r:embed="rId4" cstate="print"/>
          <a:srcRect/>
          <a:stretch>
            <a:fillRect/>
          </a:stretch>
        </p:blipFill>
        <p:spPr bwMode="auto">
          <a:xfrm>
            <a:off x="-7620" y="-30480"/>
            <a:ext cx="579092" cy="887718"/>
          </a:xfrm>
          <a:prstGeom prst="rect">
            <a:avLst/>
          </a:prstGeom>
          <a:noFill/>
        </p:spPr>
      </p:pic>
      <p:sp>
        <p:nvSpPr>
          <p:cNvPr id="8" name="TextBox 7"/>
          <p:cNvSpPr txBox="1"/>
          <p:nvPr/>
        </p:nvSpPr>
        <p:spPr>
          <a:xfrm>
            <a:off x="-11040" y="86660"/>
            <a:ext cx="646331" cy="785818"/>
          </a:xfrm>
          <a:prstGeom prst="rect">
            <a:avLst/>
          </a:prstGeom>
          <a:noFill/>
        </p:spPr>
        <p:txBody>
          <a:bodyPr vert="eaVert" wrap="square" rtlCol="0">
            <a:spAutoFit/>
          </a:bodyPr>
          <a:lstStyle/>
          <a:p>
            <a:pPr>
              <a:lnSpc>
                <a:spcPct val="150000"/>
              </a:lnSpc>
            </a:pPr>
            <a:r>
              <a:rPr lang="zh-CN" altLang="en-US" sz="2000" dirty="0" smtClean="0">
                <a:solidFill>
                  <a:schemeClr val="bg1"/>
                </a:solidFill>
                <a:latin typeface="楷体" panose="02010609060101010101" pitchFamily="49" charset="-122"/>
                <a:ea typeface="楷体" panose="02010609060101010101" pitchFamily="49" charset="-122"/>
              </a:rPr>
              <a:t>历史</a:t>
            </a:r>
            <a:endParaRPr lang="zh-CN" altLang="en-US" sz="2000" dirty="0" smtClean="0">
              <a:solidFill>
                <a:schemeClr val="bg1"/>
              </a:solidFill>
              <a:latin typeface="楷体" panose="02010609060101010101" pitchFamily="49" charset="-122"/>
              <a:ea typeface="楷体" panose="02010609060101010101" pitchFamily="49" charset="-122"/>
            </a:endParaRPr>
          </a:p>
        </p:txBody>
      </p:sp>
    </p:spTree>
  </p:cSld>
  <p:clrMap bg1="lt1" tx1="dk1" bg2="lt2" tx2="dk2" accent1="accent1" accent2="accent2" accent3="accent3" accent4="accent4" accent5="accent5" accent6="accent6" hlink="hlink" folHlink="folHlink"/>
  <p:sldLayoutIdLst>
    <p:sldLayoutId id="2147483651" r:id="rId1"/>
  </p:sldLayoutIdLst>
  <p:timing>
    <p:tnLst>
      <p:par>
        <p:cTn id="1" dur="indefinite" restart="never" nodeType="tmRoot"/>
      </p:par>
    </p:tnLst>
  </p:timing>
  <p:txStyles>
    <p:titleStyle>
      <a:lvl1pPr algn="ctr" defTabSz="659130" rtl="0" eaLnBrk="0" fontAlgn="base" hangingPunct="0">
        <a:spcBef>
          <a:spcPct val="0"/>
        </a:spcBef>
        <a:spcAft>
          <a:spcPct val="0"/>
        </a:spcAft>
        <a:defRPr sz="3200">
          <a:solidFill>
            <a:schemeClr val="tx2"/>
          </a:solidFill>
          <a:latin typeface="+mj-lt"/>
          <a:ea typeface="+mj-ea"/>
          <a:cs typeface="+mj-cs"/>
        </a:defRPr>
      </a:lvl1pPr>
      <a:lvl2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2pPr>
      <a:lvl3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3pPr>
      <a:lvl4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4pPr>
      <a:lvl5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5pPr>
      <a:lvl6pPr marL="439420"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6pPr>
      <a:lvl7pPr marL="87947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7pPr>
      <a:lvl8pPr marL="131889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8pPr>
      <a:lvl9pPr marL="175831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9pPr>
    </p:titleStyle>
    <p:bodyStyle>
      <a:lvl1pPr marL="247015" indent="-247015" algn="l" defTabSz="659130" rtl="0" eaLnBrk="0" fontAlgn="base" hangingPunct="0">
        <a:spcBef>
          <a:spcPct val="20000"/>
        </a:spcBef>
        <a:spcAft>
          <a:spcPct val="0"/>
        </a:spcAft>
        <a:buChar char="•"/>
        <a:defRPr sz="2300">
          <a:solidFill>
            <a:schemeClr val="tx1"/>
          </a:solidFill>
          <a:latin typeface="+mn-lt"/>
          <a:ea typeface="+mn-ea"/>
          <a:cs typeface="+mn-cs"/>
        </a:defRPr>
      </a:lvl1pPr>
      <a:lvl2pPr marL="535940" indent="-206375" algn="l" defTabSz="659130" rtl="0" eaLnBrk="0" fontAlgn="base" hangingPunct="0">
        <a:spcBef>
          <a:spcPct val="20000"/>
        </a:spcBef>
        <a:spcAft>
          <a:spcPct val="0"/>
        </a:spcAft>
        <a:buChar char="–"/>
        <a:defRPr sz="2000">
          <a:solidFill>
            <a:schemeClr val="tx1"/>
          </a:solidFill>
          <a:latin typeface="+mn-lt"/>
          <a:ea typeface="+mn-ea"/>
        </a:defRPr>
      </a:lvl2pPr>
      <a:lvl3pPr marL="824230" indent="-165100" algn="l" defTabSz="659130" rtl="0" eaLnBrk="0" fontAlgn="base" hangingPunct="0">
        <a:spcBef>
          <a:spcPct val="20000"/>
        </a:spcBef>
        <a:spcAft>
          <a:spcPct val="0"/>
        </a:spcAft>
        <a:buChar char="•"/>
        <a:defRPr sz="2300">
          <a:solidFill>
            <a:schemeClr val="tx1"/>
          </a:solidFill>
          <a:latin typeface="+mn-lt"/>
          <a:ea typeface="+mn-ea"/>
        </a:defRPr>
      </a:lvl3pPr>
      <a:lvl4pPr marL="1153795" indent="-165100" algn="l" defTabSz="659130" rtl="0" eaLnBrk="0" fontAlgn="base" hangingPunct="0">
        <a:spcBef>
          <a:spcPct val="20000"/>
        </a:spcBef>
        <a:spcAft>
          <a:spcPct val="0"/>
        </a:spcAft>
        <a:buChar char="–"/>
        <a:defRPr sz="1400">
          <a:solidFill>
            <a:schemeClr val="tx1"/>
          </a:solidFill>
          <a:latin typeface="+mn-lt"/>
          <a:ea typeface="+mn-ea"/>
        </a:defRPr>
      </a:lvl4pPr>
      <a:lvl5pPr marL="1483360" indent="-165100" algn="l" defTabSz="659130" rtl="0" eaLnBrk="0" fontAlgn="base" hangingPunct="0">
        <a:spcBef>
          <a:spcPct val="20000"/>
        </a:spcBef>
        <a:spcAft>
          <a:spcPct val="0"/>
        </a:spcAft>
        <a:buChar char="»"/>
        <a:defRPr sz="1400">
          <a:solidFill>
            <a:schemeClr val="tx1"/>
          </a:solidFill>
          <a:latin typeface="+mn-lt"/>
          <a:ea typeface="+mn-ea"/>
        </a:defRPr>
      </a:lvl5pPr>
      <a:lvl6pPr marL="1923415" indent="-165100" algn="l" defTabSz="659130" rtl="0" fontAlgn="base">
        <a:spcBef>
          <a:spcPct val="20000"/>
        </a:spcBef>
        <a:spcAft>
          <a:spcPct val="0"/>
        </a:spcAft>
        <a:buChar char="»"/>
        <a:defRPr sz="1400">
          <a:solidFill>
            <a:schemeClr val="tx1"/>
          </a:solidFill>
          <a:latin typeface="+mn-lt"/>
          <a:ea typeface="+mn-ea"/>
        </a:defRPr>
      </a:lvl6pPr>
      <a:lvl7pPr marL="2362835" indent="-165100" algn="l" defTabSz="659130" rtl="0" fontAlgn="base">
        <a:spcBef>
          <a:spcPct val="20000"/>
        </a:spcBef>
        <a:spcAft>
          <a:spcPct val="0"/>
        </a:spcAft>
        <a:buChar char="»"/>
        <a:defRPr sz="1400">
          <a:solidFill>
            <a:schemeClr val="tx1"/>
          </a:solidFill>
          <a:latin typeface="+mn-lt"/>
          <a:ea typeface="+mn-ea"/>
        </a:defRPr>
      </a:lvl7pPr>
      <a:lvl8pPr marL="2802255" indent="-165100" algn="l" defTabSz="659130" rtl="0" fontAlgn="base">
        <a:spcBef>
          <a:spcPct val="20000"/>
        </a:spcBef>
        <a:spcAft>
          <a:spcPct val="0"/>
        </a:spcAft>
        <a:buChar char="»"/>
        <a:defRPr sz="1400">
          <a:solidFill>
            <a:schemeClr val="tx1"/>
          </a:solidFill>
          <a:latin typeface="+mn-lt"/>
          <a:ea typeface="+mn-ea"/>
        </a:defRPr>
      </a:lvl8pPr>
      <a:lvl9pPr marL="3242310" indent="-165100" algn="l" defTabSz="659130" rtl="0" fontAlgn="base">
        <a:spcBef>
          <a:spcPct val="20000"/>
        </a:spcBef>
        <a:spcAft>
          <a:spcPct val="0"/>
        </a:spcAft>
        <a:buChar char="»"/>
        <a:defRPr sz="1400">
          <a:solidFill>
            <a:schemeClr val="tx1"/>
          </a:solidFill>
          <a:latin typeface="+mn-lt"/>
          <a:ea typeface="+mn-ea"/>
        </a:defRPr>
      </a:lvl9pPr>
    </p:bodyStyle>
    <p:otherStyle>
      <a:defPPr>
        <a:defRPr lang="zh-CN"/>
      </a:defPPr>
      <a:lvl1pPr marL="0" algn="l" defTabSz="879475" rtl="0" eaLnBrk="1" latinLnBrk="0" hangingPunct="1">
        <a:defRPr sz="1700" kern="1200">
          <a:solidFill>
            <a:schemeClr val="tx1"/>
          </a:solidFill>
          <a:latin typeface="+mn-lt"/>
          <a:ea typeface="+mn-ea"/>
          <a:cs typeface="+mn-cs"/>
        </a:defRPr>
      </a:lvl1pPr>
      <a:lvl2pPr marL="439420" algn="l" defTabSz="879475" rtl="0" eaLnBrk="1" latinLnBrk="0" hangingPunct="1">
        <a:defRPr sz="1700" kern="1200">
          <a:solidFill>
            <a:schemeClr val="tx1"/>
          </a:solidFill>
          <a:latin typeface="+mn-lt"/>
          <a:ea typeface="+mn-ea"/>
          <a:cs typeface="+mn-cs"/>
        </a:defRPr>
      </a:lvl2pPr>
      <a:lvl3pPr marL="879475" algn="l" defTabSz="879475" rtl="0" eaLnBrk="1" latinLnBrk="0" hangingPunct="1">
        <a:defRPr sz="1700" kern="1200">
          <a:solidFill>
            <a:schemeClr val="tx1"/>
          </a:solidFill>
          <a:latin typeface="+mn-lt"/>
          <a:ea typeface="+mn-ea"/>
          <a:cs typeface="+mn-cs"/>
        </a:defRPr>
      </a:lvl3pPr>
      <a:lvl4pPr marL="1318895" algn="l" defTabSz="879475" rtl="0" eaLnBrk="1" latinLnBrk="0" hangingPunct="1">
        <a:defRPr sz="1700" kern="1200">
          <a:solidFill>
            <a:schemeClr val="tx1"/>
          </a:solidFill>
          <a:latin typeface="+mn-lt"/>
          <a:ea typeface="+mn-ea"/>
          <a:cs typeface="+mn-cs"/>
        </a:defRPr>
      </a:lvl4pPr>
      <a:lvl5pPr marL="1758315" algn="l" defTabSz="879475" rtl="0" eaLnBrk="1" latinLnBrk="0" hangingPunct="1">
        <a:defRPr sz="1700" kern="1200">
          <a:solidFill>
            <a:schemeClr val="tx1"/>
          </a:solidFill>
          <a:latin typeface="+mn-lt"/>
          <a:ea typeface="+mn-ea"/>
          <a:cs typeface="+mn-cs"/>
        </a:defRPr>
      </a:lvl5pPr>
      <a:lvl6pPr marL="2197735" algn="l" defTabSz="879475" rtl="0" eaLnBrk="1" latinLnBrk="0" hangingPunct="1">
        <a:defRPr sz="1700" kern="1200">
          <a:solidFill>
            <a:schemeClr val="tx1"/>
          </a:solidFill>
          <a:latin typeface="+mn-lt"/>
          <a:ea typeface="+mn-ea"/>
          <a:cs typeface="+mn-cs"/>
        </a:defRPr>
      </a:lvl6pPr>
      <a:lvl7pPr marL="2637790" algn="l" defTabSz="879475" rtl="0" eaLnBrk="1" latinLnBrk="0" hangingPunct="1">
        <a:defRPr sz="1700" kern="1200">
          <a:solidFill>
            <a:schemeClr val="tx1"/>
          </a:solidFill>
          <a:latin typeface="+mn-lt"/>
          <a:ea typeface="+mn-ea"/>
          <a:cs typeface="+mn-cs"/>
        </a:defRPr>
      </a:lvl7pPr>
      <a:lvl8pPr marL="3077210" algn="l" defTabSz="879475" rtl="0" eaLnBrk="1" latinLnBrk="0" hangingPunct="1">
        <a:defRPr sz="1700" kern="1200">
          <a:solidFill>
            <a:schemeClr val="tx1"/>
          </a:solidFill>
          <a:latin typeface="+mn-lt"/>
          <a:ea typeface="+mn-ea"/>
          <a:cs typeface="+mn-cs"/>
        </a:defRPr>
      </a:lvl8pPr>
      <a:lvl9pPr marL="3516630" algn="l" defTabSz="879475" rtl="0" eaLnBrk="1" latinLnBrk="0" hangingPunct="1">
        <a:defRPr sz="17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Lst>
  <p:timing>
    <p:tnLst>
      <p:par>
        <p:cTn id="1" dur="indefinite" restart="never" nodeType="tmRoot"/>
      </p:par>
    </p:tnLst>
  </p:timing>
  <p:txStyles>
    <p:titleStyle>
      <a:lvl1pPr algn="ctr" defTabSz="659130" rtl="0" eaLnBrk="0" fontAlgn="base" hangingPunct="0">
        <a:spcBef>
          <a:spcPct val="0"/>
        </a:spcBef>
        <a:spcAft>
          <a:spcPct val="0"/>
        </a:spcAft>
        <a:defRPr sz="3200">
          <a:solidFill>
            <a:schemeClr val="tx2"/>
          </a:solidFill>
          <a:latin typeface="+mj-lt"/>
          <a:ea typeface="+mj-ea"/>
          <a:cs typeface="+mj-cs"/>
        </a:defRPr>
      </a:lvl1pPr>
      <a:lvl2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2pPr>
      <a:lvl3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3pPr>
      <a:lvl4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4pPr>
      <a:lvl5pPr algn="ctr" defTabSz="659130" rtl="0" eaLnBrk="0" fontAlgn="base" hangingPunct="0">
        <a:spcBef>
          <a:spcPct val="0"/>
        </a:spcBef>
        <a:spcAft>
          <a:spcPct val="0"/>
        </a:spcAft>
        <a:defRPr sz="3200">
          <a:solidFill>
            <a:schemeClr val="tx2"/>
          </a:solidFill>
          <a:latin typeface="Arial" panose="020B0604020202020204" pitchFamily="34" charset="0"/>
          <a:ea typeface="宋体" panose="02010600030101010101" pitchFamily="2" charset="-122"/>
        </a:defRPr>
      </a:lvl5pPr>
      <a:lvl6pPr marL="439420"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6pPr>
      <a:lvl7pPr marL="87947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7pPr>
      <a:lvl8pPr marL="131889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8pPr>
      <a:lvl9pPr marL="1758315" algn="ctr" defTabSz="659130" rtl="0" fontAlgn="base">
        <a:spcBef>
          <a:spcPct val="0"/>
        </a:spcBef>
        <a:spcAft>
          <a:spcPct val="0"/>
        </a:spcAft>
        <a:defRPr sz="3200">
          <a:solidFill>
            <a:schemeClr val="tx2"/>
          </a:solidFill>
          <a:latin typeface="Arial" panose="020B0604020202020204" pitchFamily="34" charset="0"/>
          <a:ea typeface="宋体" panose="02010600030101010101" pitchFamily="2" charset="-122"/>
        </a:defRPr>
      </a:lvl9pPr>
    </p:titleStyle>
    <p:bodyStyle>
      <a:lvl1pPr marL="247015" indent="-247015" algn="l" defTabSz="659130" rtl="0" eaLnBrk="0" fontAlgn="base" hangingPunct="0">
        <a:spcBef>
          <a:spcPct val="20000"/>
        </a:spcBef>
        <a:spcAft>
          <a:spcPct val="0"/>
        </a:spcAft>
        <a:buChar char="•"/>
        <a:defRPr sz="2300">
          <a:solidFill>
            <a:schemeClr val="tx1"/>
          </a:solidFill>
          <a:latin typeface="+mn-lt"/>
          <a:ea typeface="+mn-ea"/>
          <a:cs typeface="+mn-cs"/>
        </a:defRPr>
      </a:lvl1pPr>
      <a:lvl2pPr marL="535940" indent="-206375" algn="l" defTabSz="659130" rtl="0" eaLnBrk="0" fontAlgn="base" hangingPunct="0">
        <a:spcBef>
          <a:spcPct val="20000"/>
        </a:spcBef>
        <a:spcAft>
          <a:spcPct val="0"/>
        </a:spcAft>
        <a:buChar char="–"/>
        <a:defRPr sz="2000">
          <a:solidFill>
            <a:schemeClr val="tx1"/>
          </a:solidFill>
          <a:latin typeface="+mn-lt"/>
          <a:ea typeface="+mn-ea"/>
        </a:defRPr>
      </a:lvl2pPr>
      <a:lvl3pPr marL="824230" indent="-165100" algn="l" defTabSz="659130" rtl="0" eaLnBrk="0" fontAlgn="base" hangingPunct="0">
        <a:spcBef>
          <a:spcPct val="20000"/>
        </a:spcBef>
        <a:spcAft>
          <a:spcPct val="0"/>
        </a:spcAft>
        <a:buChar char="•"/>
        <a:defRPr sz="2300">
          <a:solidFill>
            <a:schemeClr val="tx1"/>
          </a:solidFill>
          <a:latin typeface="+mn-lt"/>
          <a:ea typeface="+mn-ea"/>
        </a:defRPr>
      </a:lvl3pPr>
      <a:lvl4pPr marL="1153795" indent="-165100" algn="l" defTabSz="659130" rtl="0" eaLnBrk="0" fontAlgn="base" hangingPunct="0">
        <a:spcBef>
          <a:spcPct val="20000"/>
        </a:spcBef>
        <a:spcAft>
          <a:spcPct val="0"/>
        </a:spcAft>
        <a:buChar char="–"/>
        <a:defRPr sz="1400">
          <a:solidFill>
            <a:schemeClr val="tx1"/>
          </a:solidFill>
          <a:latin typeface="+mn-lt"/>
          <a:ea typeface="+mn-ea"/>
        </a:defRPr>
      </a:lvl4pPr>
      <a:lvl5pPr marL="1483360" indent="-165100" algn="l" defTabSz="659130" rtl="0" eaLnBrk="0" fontAlgn="base" hangingPunct="0">
        <a:spcBef>
          <a:spcPct val="20000"/>
        </a:spcBef>
        <a:spcAft>
          <a:spcPct val="0"/>
        </a:spcAft>
        <a:buChar char="»"/>
        <a:defRPr sz="1400">
          <a:solidFill>
            <a:schemeClr val="tx1"/>
          </a:solidFill>
          <a:latin typeface="+mn-lt"/>
          <a:ea typeface="+mn-ea"/>
        </a:defRPr>
      </a:lvl5pPr>
      <a:lvl6pPr marL="1923415" indent="-165100" algn="l" defTabSz="659130" rtl="0" fontAlgn="base">
        <a:spcBef>
          <a:spcPct val="20000"/>
        </a:spcBef>
        <a:spcAft>
          <a:spcPct val="0"/>
        </a:spcAft>
        <a:buChar char="»"/>
        <a:defRPr sz="1400">
          <a:solidFill>
            <a:schemeClr val="tx1"/>
          </a:solidFill>
          <a:latin typeface="+mn-lt"/>
          <a:ea typeface="+mn-ea"/>
        </a:defRPr>
      </a:lvl6pPr>
      <a:lvl7pPr marL="2362835" indent="-165100" algn="l" defTabSz="659130" rtl="0" fontAlgn="base">
        <a:spcBef>
          <a:spcPct val="20000"/>
        </a:spcBef>
        <a:spcAft>
          <a:spcPct val="0"/>
        </a:spcAft>
        <a:buChar char="»"/>
        <a:defRPr sz="1400">
          <a:solidFill>
            <a:schemeClr val="tx1"/>
          </a:solidFill>
          <a:latin typeface="+mn-lt"/>
          <a:ea typeface="+mn-ea"/>
        </a:defRPr>
      </a:lvl7pPr>
      <a:lvl8pPr marL="2802255" indent="-165100" algn="l" defTabSz="659130" rtl="0" fontAlgn="base">
        <a:spcBef>
          <a:spcPct val="20000"/>
        </a:spcBef>
        <a:spcAft>
          <a:spcPct val="0"/>
        </a:spcAft>
        <a:buChar char="»"/>
        <a:defRPr sz="1400">
          <a:solidFill>
            <a:schemeClr val="tx1"/>
          </a:solidFill>
          <a:latin typeface="+mn-lt"/>
          <a:ea typeface="+mn-ea"/>
        </a:defRPr>
      </a:lvl8pPr>
      <a:lvl9pPr marL="3242310" indent="-165100" algn="l" defTabSz="659130" rtl="0" fontAlgn="base">
        <a:spcBef>
          <a:spcPct val="20000"/>
        </a:spcBef>
        <a:spcAft>
          <a:spcPct val="0"/>
        </a:spcAft>
        <a:buChar char="»"/>
        <a:defRPr sz="1400">
          <a:solidFill>
            <a:schemeClr val="tx1"/>
          </a:solidFill>
          <a:latin typeface="+mn-lt"/>
          <a:ea typeface="+mn-ea"/>
        </a:defRPr>
      </a:lvl9pPr>
    </p:bodyStyle>
    <p:otherStyle>
      <a:defPPr>
        <a:defRPr lang="zh-CN"/>
      </a:defPPr>
      <a:lvl1pPr marL="0" algn="l" defTabSz="879475" rtl="0" eaLnBrk="1" latinLnBrk="0" hangingPunct="1">
        <a:defRPr sz="1700" kern="1200">
          <a:solidFill>
            <a:schemeClr val="tx1"/>
          </a:solidFill>
          <a:latin typeface="+mn-lt"/>
          <a:ea typeface="+mn-ea"/>
          <a:cs typeface="+mn-cs"/>
        </a:defRPr>
      </a:lvl1pPr>
      <a:lvl2pPr marL="439420" algn="l" defTabSz="879475" rtl="0" eaLnBrk="1" latinLnBrk="0" hangingPunct="1">
        <a:defRPr sz="1700" kern="1200">
          <a:solidFill>
            <a:schemeClr val="tx1"/>
          </a:solidFill>
          <a:latin typeface="+mn-lt"/>
          <a:ea typeface="+mn-ea"/>
          <a:cs typeface="+mn-cs"/>
        </a:defRPr>
      </a:lvl2pPr>
      <a:lvl3pPr marL="879475" algn="l" defTabSz="879475" rtl="0" eaLnBrk="1" latinLnBrk="0" hangingPunct="1">
        <a:defRPr sz="1700" kern="1200">
          <a:solidFill>
            <a:schemeClr val="tx1"/>
          </a:solidFill>
          <a:latin typeface="+mn-lt"/>
          <a:ea typeface="+mn-ea"/>
          <a:cs typeface="+mn-cs"/>
        </a:defRPr>
      </a:lvl3pPr>
      <a:lvl4pPr marL="1318895" algn="l" defTabSz="879475" rtl="0" eaLnBrk="1" latinLnBrk="0" hangingPunct="1">
        <a:defRPr sz="1700" kern="1200">
          <a:solidFill>
            <a:schemeClr val="tx1"/>
          </a:solidFill>
          <a:latin typeface="+mn-lt"/>
          <a:ea typeface="+mn-ea"/>
          <a:cs typeface="+mn-cs"/>
        </a:defRPr>
      </a:lvl4pPr>
      <a:lvl5pPr marL="1758315" algn="l" defTabSz="879475" rtl="0" eaLnBrk="1" latinLnBrk="0" hangingPunct="1">
        <a:defRPr sz="1700" kern="1200">
          <a:solidFill>
            <a:schemeClr val="tx1"/>
          </a:solidFill>
          <a:latin typeface="+mn-lt"/>
          <a:ea typeface="+mn-ea"/>
          <a:cs typeface="+mn-cs"/>
        </a:defRPr>
      </a:lvl5pPr>
      <a:lvl6pPr marL="2197735" algn="l" defTabSz="879475" rtl="0" eaLnBrk="1" latinLnBrk="0" hangingPunct="1">
        <a:defRPr sz="1700" kern="1200">
          <a:solidFill>
            <a:schemeClr val="tx1"/>
          </a:solidFill>
          <a:latin typeface="+mn-lt"/>
          <a:ea typeface="+mn-ea"/>
          <a:cs typeface="+mn-cs"/>
        </a:defRPr>
      </a:lvl6pPr>
      <a:lvl7pPr marL="2637790" algn="l" defTabSz="879475" rtl="0" eaLnBrk="1" latinLnBrk="0" hangingPunct="1">
        <a:defRPr sz="1700" kern="1200">
          <a:solidFill>
            <a:schemeClr val="tx1"/>
          </a:solidFill>
          <a:latin typeface="+mn-lt"/>
          <a:ea typeface="+mn-ea"/>
          <a:cs typeface="+mn-cs"/>
        </a:defRPr>
      </a:lvl7pPr>
      <a:lvl8pPr marL="3077210" algn="l" defTabSz="879475" rtl="0" eaLnBrk="1" latinLnBrk="0" hangingPunct="1">
        <a:defRPr sz="1700" kern="1200">
          <a:solidFill>
            <a:schemeClr val="tx1"/>
          </a:solidFill>
          <a:latin typeface="+mn-lt"/>
          <a:ea typeface="+mn-ea"/>
          <a:cs typeface="+mn-cs"/>
        </a:defRPr>
      </a:lvl8pPr>
      <a:lvl9pPr marL="3516630" algn="l" defTabSz="879475" rtl="0" eaLnBrk="1" latinLnBrk="0" hangingPunct="1">
        <a:defRPr sz="17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7" name="组合 6"/>
          <p:cNvGrpSpPr/>
          <p:nvPr/>
        </p:nvGrpSpPr>
        <p:grpSpPr>
          <a:xfrm>
            <a:off x="0" y="1571618"/>
            <a:ext cx="9144000" cy="1785950"/>
            <a:chOff x="0" y="1571618"/>
            <a:chExt cx="9144000" cy="1785950"/>
          </a:xfrm>
        </p:grpSpPr>
        <p:sp>
          <p:nvSpPr>
            <p:cNvPr id="8" name="矩形 7"/>
            <p:cNvSpPr/>
            <p:nvPr/>
          </p:nvSpPr>
          <p:spPr bwMode="auto">
            <a:xfrm>
              <a:off x="0" y="1571618"/>
              <a:ext cx="9144000" cy="1785950"/>
            </a:xfrm>
            <a:prstGeom prst="rect">
              <a:avLst/>
            </a:prstGeom>
            <a:solidFill>
              <a:srgbClr val="003399">
                <a:alpha val="76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spAutoFit/>
            </a:bodyPr>
            <a:lstStyle/>
            <a:p>
              <a:pPr marL="0" marR="0" indent="0" algn="l" defTabSz="685800" rtl="0" eaLnBrk="1" fontAlgn="base" latinLnBrk="0" hangingPunct="1">
                <a:lnSpc>
                  <a:spcPct val="130000"/>
                </a:lnSpc>
                <a:spcBef>
                  <a:spcPct val="0"/>
                </a:spcBef>
                <a:spcAft>
                  <a:spcPct val="0"/>
                </a:spcAft>
                <a:buClrTx/>
                <a:buSzTx/>
                <a:buFontTx/>
                <a:buNone/>
              </a:pPr>
              <a:endParaRPr kumimoji="0" lang="zh-CN" altLang="en-US"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p:txBody>
        </p:sp>
        <p:sp>
          <p:nvSpPr>
            <p:cNvPr id="9" name="TextBox 8"/>
            <p:cNvSpPr txBox="1"/>
            <p:nvPr/>
          </p:nvSpPr>
          <p:spPr>
            <a:xfrm>
              <a:off x="341918" y="1643056"/>
              <a:ext cx="8501122" cy="1377749"/>
            </a:xfrm>
            <a:prstGeom prst="rect">
              <a:avLst/>
            </a:prstGeom>
            <a:noFill/>
          </p:spPr>
          <p:txBody>
            <a:bodyPr wrap="square" rtlCol="0">
              <a:spAutoFit/>
            </a:bodyPr>
            <a:lstStyle/>
            <a:p>
              <a:pPr algn="ctr">
                <a:lnSpc>
                  <a:spcPct val="150000"/>
                </a:lnSpc>
              </a:pPr>
              <a:r>
                <a:rPr lang="zh-CN" altLang="en-US" sz="6600" dirty="0" smtClean="0">
                  <a:solidFill>
                    <a:schemeClr val="bg1"/>
                  </a:solidFill>
                  <a:latin typeface="黑体" panose="02010609060101010101" pitchFamily="49" charset="-122"/>
                  <a:ea typeface="黑体" panose="02010609060101010101" pitchFamily="49" charset="-122"/>
                </a:rPr>
                <a:t>谢谢观赏</a:t>
              </a:r>
              <a:endParaRPr lang="zh-CN" altLang="en-US" sz="6600" dirty="0">
                <a:solidFill>
                  <a:schemeClr val="bg1"/>
                </a:solidFill>
                <a:latin typeface="黑体" panose="02010609060101010101" pitchFamily="49" charset="-122"/>
                <a:ea typeface="黑体" panose="02010609060101010101" pitchFamily="49" charset="-122"/>
              </a:endParaRPr>
            </a:p>
          </p:txBody>
        </p:sp>
      </p:grpSp>
    </p:spTree>
  </p:cSld>
  <p:clrMap bg1="lt1" tx1="dk1" bg2="lt2" tx2="dk2" accent1="accent1" accent2="accent2" accent3="accent3" accent4="accent4" accent5="accent5" accent6="accent6" hlink="hlink" folHlink="folHlink"/>
  <p:sldLayoutIdLst>
    <p:sldLayoutId id="2147483657"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3.xml"/><Relationship Id="rId1"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7.xml"/><Relationship Id="rId1" Type="http://schemas.openxmlformats.org/officeDocument/2006/relationships/tags" Target="../tags/tag6.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notesSlide" Target="../notesSlides/notesSlide2.xml"/><Relationship Id="rId7" Type="http://schemas.openxmlformats.org/officeDocument/2006/relationships/slideLayout" Target="../slideLayouts/slideLayout3.xml"/><Relationship Id="rId6" Type="http://schemas.openxmlformats.org/officeDocument/2006/relationships/tags" Target="../tags/tag13.xml"/><Relationship Id="rId5" Type="http://schemas.openxmlformats.org/officeDocument/2006/relationships/tags" Target="../tags/tag12.xml"/><Relationship Id="rId4" Type="http://schemas.openxmlformats.org/officeDocument/2006/relationships/tags" Target="../tags/tag11.xml"/><Relationship Id="rId3" Type="http://schemas.openxmlformats.org/officeDocument/2006/relationships/image" Target="../media/image6.png"/><Relationship Id="rId2" Type="http://schemas.openxmlformats.org/officeDocument/2006/relationships/tags" Target="../tags/tag10.xml"/><Relationship Id="rId1" Type="http://schemas.openxmlformats.org/officeDocument/2006/relationships/tags" Target="../tags/tag9.xml"/></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3.xml"/><Relationship Id="rId3" Type="http://schemas.openxmlformats.org/officeDocument/2006/relationships/tags" Target="../tags/tag15.xml"/><Relationship Id="rId2" Type="http://schemas.openxmlformats.org/officeDocument/2006/relationships/image" Target="../media/image7.png"/><Relationship Id="rId1" Type="http://schemas.openxmlformats.org/officeDocument/2006/relationships/tags" Target="../tags/tag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image" Target="../media/image8.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image" Target="../media/image8.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ags" Target="../tags/tag16.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85720" y="1714494"/>
            <a:ext cx="8572560" cy="1430584"/>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3600" dirty="0" smtClean="0">
                <a:ln w="11430"/>
                <a:solidFill>
                  <a:srgbClr val="0000FF"/>
                </a:solidFill>
                <a:latin typeface="黑体" panose="02010609060101010101" pitchFamily="49" charset="-122"/>
                <a:ea typeface="黑体" panose="02010609060101010101" pitchFamily="49" charset="-122"/>
              </a:rPr>
              <a:t>第二单元　秦汉统一多民族封建国家的</a:t>
            </a:r>
            <a:endParaRPr lang="en-US" altLang="zh-CN" sz="3600" dirty="0" smtClean="0">
              <a:ln w="11430"/>
              <a:solidFill>
                <a:srgbClr val="0000FF"/>
              </a:solidFill>
              <a:latin typeface="黑体" panose="02010609060101010101" pitchFamily="49" charset="-122"/>
              <a:ea typeface="黑体" panose="02010609060101010101" pitchFamily="49" charset="-122"/>
            </a:endParaRPr>
          </a:p>
          <a:p>
            <a:pPr algn="ctr"/>
            <a:r>
              <a:rPr lang="zh-CN" altLang="en-US" sz="3600" dirty="0" smtClean="0">
                <a:ln w="11430"/>
                <a:solidFill>
                  <a:srgbClr val="0000FF"/>
                </a:solidFill>
                <a:latin typeface="黑体" panose="02010609060101010101" pitchFamily="49" charset="-122"/>
                <a:ea typeface="黑体" panose="02010609060101010101" pitchFamily="49" charset="-122"/>
              </a:rPr>
              <a:t>形成与巩固</a:t>
            </a:r>
            <a:endParaRPr lang="zh-CN" altLang="en-US" sz="3600" dirty="0" smtClean="0">
              <a:ln w="11430"/>
              <a:solidFill>
                <a:srgbClr val="0000FF"/>
              </a:solidFill>
              <a:latin typeface="黑体" panose="02010609060101010101" pitchFamily="49" charset="-122"/>
              <a:ea typeface="黑体" panose="02010609060101010101" pitchFamily="49" charset="-122"/>
            </a:endParaRPr>
          </a:p>
        </p:txBody>
      </p:sp>
    </p:spTree>
  </p:cSld>
  <p:clrMapOvr>
    <a:masterClrMapping/>
  </p:clrMapOvr>
  <p:transition>
    <p:cover dir="l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Y23ZFX1LTSALS1.eps"/>
          <p:cNvPicPr/>
          <p:nvPr/>
        </p:nvPicPr>
        <p:blipFill>
          <a:blip r:embed="rId1"/>
          <a:stretch>
            <a:fillRect/>
          </a:stretch>
        </p:blipFill>
        <p:spPr>
          <a:xfrm>
            <a:off x="142844" y="500048"/>
            <a:ext cx="8868534" cy="3714776"/>
          </a:xfrm>
          <a:prstGeom prst="rect">
            <a:avLst/>
          </a:prstGeom>
        </p:spPr>
      </p:pic>
    </p:spTree>
  </p:cSld>
  <p:clrMapOvr>
    <a:masterClrMapping/>
  </p:clrMapOvr>
  <p:transition>
    <p:pull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44" y="71420"/>
            <a:ext cx="8858312" cy="401328"/>
          </a:xfrm>
          <a:prstGeom prst="rect">
            <a:avLst/>
          </a:prstGeom>
          <a:noFill/>
        </p:spPr>
        <p:txBody>
          <a:bodyPr wrap="square" rtlCol="0">
            <a:spAutoFit/>
          </a:bodyPr>
          <a:lstStyle/>
          <a:p>
            <a:r>
              <a:rPr lang="en-US" sz="1800" dirty="0" smtClean="0">
                <a:solidFill>
                  <a:srgbClr val="0000FF"/>
                </a:solidFill>
                <a:latin typeface="黑体" panose="02010609060101010101" pitchFamily="49" charset="-122"/>
                <a:ea typeface="黑体" panose="02010609060101010101" pitchFamily="49" charset="-122"/>
              </a:rPr>
              <a:t>[</a:t>
            </a:r>
            <a:r>
              <a:rPr lang="zh-CN" altLang="en-US" sz="1800" dirty="0" smtClean="0">
                <a:solidFill>
                  <a:srgbClr val="0000FF"/>
                </a:solidFill>
                <a:latin typeface="黑体" panose="02010609060101010101" pitchFamily="49" charset="-122"/>
                <a:ea typeface="黑体" panose="02010609060101010101" pitchFamily="49" charset="-122"/>
              </a:rPr>
              <a:t>阶段特征</a:t>
            </a:r>
            <a:r>
              <a:rPr lang="en-US" sz="1800" dirty="0" smtClean="0">
                <a:solidFill>
                  <a:srgbClr val="0000FF"/>
                </a:solidFill>
                <a:latin typeface="黑体" panose="02010609060101010101" pitchFamily="49" charset="-122"/>
                <a:ea typeface="黑体" panose="02010609060101010101" pitchFamily="49" charset="-122"/>
              </a:rPr>
              <a:t>]</a:t>
            </a:r>
            <a:endParaRPr lang="zh-CN" altLang="en-US" sz="1800" dirty="0" smtClean="0">
              <a:solidFill>
                <a:srgbClr val="0000FF"/>
              </a:solidFill>
              <a:latin typeface="黑体" panose="02010609060101010101" pitchFamily="49" charset="-122"/>
              <a:ea typeface="黑体" panose="02010609060101010101" pitchFamily="49" charset="-122"/>
            </a:endParaRPr>
          </a:p>
        </p:txBody>
      </p:sp>
      <p:graphicFrame>
        <p:nvGraphicFramePr>
          <p:cNvPr id="5" name="表格 4"/>
          <p:cNvGraphicFramePr>
            <a:graphicFrameLocks noGrp="1"/>
          </p:cNvGraphicFramePr>
          <p:nvPr>
            <p:custDataLst>
              <p:tags r:id="rId1"/>
            </p:custDataLst>
          </p:nvPr>
        </p:nvGraphicFramePr>
        <p:xfrm>
          <a:off x="142844" y="571486"/>
          <a:ext cx="8858312" cy="1558648"/>
        </p:xfrm>
        <a:graphic>
          <a:graphicData uri="http://schemas.openxmlformats.org/drawingml/2006/table">
            <a:tbl>
              <a:tblPr/>
              <a:tblGrid>
                <a:gridCol w="1172210"/>
                <a:gridCol w="7686102"/>
              </a:tblGrid>
              <a:tr h="779324">
                <a:tc>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总体特征</a:t>
                      </a:r>
                      <a:endParaRPr lang="zh-CN" sz="18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秦汉</a:t>
                      </a:r>
                      <a:r>
                        <a:rPr lang="en-US" sz="1800" b="1">
                          <a:latin typeface="宋体" panose="02010600030101010101" pitchFamily="2" charset="-122"/>
                          <a:ea typeface="宋体" panose="02010600030101010101" pitchFamily="2" charset="-122"/>
                          <a:cs typeface="Times New Roman" panose="02020603050405020304"/>
                        </a:rPr>
                        <a:t>(</a:t>
                      </a:r>
                      <a:r>
                        <a:rPr lang="zh-CN" sz="1800" b="1">
                          <a:latin typeface="宋体" panose="02010600030101010101" pitchFamily="2" charset="-122"/>
                          <a:ea typeface="宋体" panose="02010600030101010101" pitchFamily="2" charset="-122"/>
                          <a:cs typeface="Times New Roman" panose="02020603050405020304"/>
                        </a:rPr>
                        <a:t>公元前</a:t>
                      </a:r>
                      <a:r>
                        <a:rPr lang="en-US" sz="1800" b="1">
                          <a:latin typeface="宋体" panose="02010600030101010101" pitchFamily="2" charset="-122"/>
                          <a:ea typeface="宋体" panose="02010600030101010101" pitchFamily="2" charset="-122"/>
                          <a:cs typeface="Times New Roman" panose="02020603050405020304"/>
                        </a:rPr>
                        <a:t>221</a:t>
                      </a:r>
                      <a:r>
                        <a:rPr lang="zh-CN" sz="1800" b="1">
                          <a:latin typeface="宋体" panose="02010600030101010101" pitchFamily="2" charset="-122"/>
                          <a:ea typeface="宋体" panose="02010600030101010101" pitchFamily="2" charset="-122"/>
                          <a:cs typeface="Times New Roman" panose="02020603050405020304"/>
                        </a:rPr>
                        <a:t>—公元</a:t>
                      </a:r>
                      <a:r>
                        <a:rPr lang="en-US" sz="1800" b="1">
                          <a:latin typeface="宋体" panose="02010600030101010101" pitchFamily="2" charset="-122"/>
                          <a:ea typeface="宋体" panose="02010600030101010101" pitchFamily="2" charset="-122"/>
                          <a:cs typeface="Times New Roman" panose="02020603050405020304"/>
                        </a:rPr>
                        <a:t>220</a:t>
                      </a:r>
                      <a:r>
                        <a:rPr lang="zh-CN" sz="1800" b="1">
                          <a:latin typeface="宋体" panose="02010600030101010101" pitchFamily="2" charset="-122"/>
                          <a:ea typeface="宋体" panose="02010600030101010101" pitchFamily="2" charset="-122"/>
                          <a:cs typeface="Times New Roman" panose="02020603050405020304"/>
                        </a:rPr>
                        <a:t>年</a:t>
                      </a:r>
                      <a:r>
                        <a:rPr lang="en-US" sz="1800" b="1">
                          <a:latin typeface="宋体" panose="02010600030101010101" pitchFamily="2" charset="-122"/>
                          <a:ea typeface="宋体" panose="02010600030101010101" pitchFamily="2" charset="-122"/>
                          <a:cs typeface="Times New Roman" panose="02020603050405020304"/>
                        </a:rPr>
                        <a:t>)</a:t>
                      </a:r>
                      <a:r>
                        <a:rPr lang="zh-CN" sz="1800" b="1">
                          <a:latin typeface="宋体" panose="02010600030101010101" pitchFamily="2" charset="-122"/>
                          <a:ea typeface="宋体" panose="02010600030101010101" pitchFamily="2" charset="-122"/>
                          <a:cs typeface="Times New Roman" panose="02020603050405020304"/>
                        </a:rPr>
                        <a:t>是我国统一多民族封建国家的形成和初步发展时期</a:t>
                      </a:r>
                      <a:r>
                        <a:rPr lang="en-US" sz="1800" b="1">
                          <a:latin typeface="宋体" panose="02010600030101010101" pitchFamily="2" charset="-122"/>
                          <a:ea typeface="宋体" panose="02010600030101010101" pitchFamily="2" charset="-122"/>
                          <a:cs typeface="Times New Roman" panose="02020603050405020304"/>
                        </a:rPr>
                        <a:t>,</a:t>
                      </a:r>
                      <a:r>
                        <a:rPr lang="zh-CN" sz="1800" b="1">
                          <a:solidFill>
                            <a:srgbClr val="FF0000"/>
                          </a:solidFill>
                          <a:latin typeface="宋体" panose="02010600030101010101" pitchFamily="2" charset="-122"/>
                          <a:ea typeface="宋体" panose="02010600030101010101" pitchFamily="2" charset="-122"/>
                          <a:cs typeface="Times New Roman" panose="02020603050405020304"/>
                        </a:rPr>
                        <a:t>奠定了</a:t>
                      </a:r>
                      <a:r>
                        <a:rPr lang="zh-CN" sz="1800" b="1">
                          <a:latin typeface="宋体" panose="02010600030101010101" pitchFamily="2" charset="-122"/>
                          <a:ea typeface="宋体" panose="02010600030101010101" pitchFamily="2" charset="-122"/>
                          <a:cs typeface="Times New Roman" panose="02020603050405020304"/>
                        </a:rPr>
                        <a:t>大一统中央集权</a:t>
                      </a:r>
                      <a:r>
                        <a:rPr lang="zh-CN" sz="1800" b="1">
                          <a:solidFill>
                            <a:srgbClr val="FF0000"/>
                          </a:solidFill>
                          <a:latin typeface="宋体" panose="02010600030101010101" pitchFamily="2" charset="-122"/>
                          <a:ea typeface="宋体" panose="02010600030101010101" pitchFamily="2" charset="-122"/>
                          <a:cs typeface="Times New Roman" panose="02020603050405020304"/>
                        </a:rPr>
                        <a:t>国家治理的基本模式</a:t>
                      </a:r>
                      <a:r>
                        <a:rPr lang="zh-CN" sz="1800" b="1">
                          <a:latin typeface="宋体" panose="02010600030101010101" pitchFamily="2" charset="-122"/>
                          <a:ea typeface="宋体" panose="02010600030101010101" pitchFamily="2" charset="-122"/>
                          <a:cs typeface="Times New Roman" panose="02020603050405020304"/>
                        </a:rPr>
                        <a:t>。</a:t>
                      </a:r>
                      <a:endParaRPr lang="zh-CN" sz="18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79324">
                <a:tc>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政治</a:t>
                      </a:r>
                      <a:endParaRPr lang="zh-CN" sz="18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统一国家建立</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中央集权制度确立并发展</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solidFill>
                            <a:srgbClr val="FF0000"/>
                          </a:solidFill>
                          <a:latin typeface="微软雅黑" panose="020B0503020204020204" charset="-122"/>
                          <a:ea typeface="微软雅黑" panose="020B0503020204020204" charset="-122"/>
                          <a:cs typeface="Times New Roman" panose="02020603050405020304"/>
                        </a:rPr>
                        <a:t>郡县制成为官僚政治取代贵族政治的重要标志</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加强了对边疆地区少数民族的有效管辖</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拓展了疆域。</a:t>
                      </a:r>
                      <a:endParaRPr lang="zh-CN" sz="18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 name="TextBox 4"/>
          <p:cNvSpPr txBox="1"/>
          <p:nvPr>
            <p:custDataLst>
              <p:tags r:id="rId2"/>
            </p:custDataLst>
          </p:nvPr>
        </p:nvSpPr>
        <p:spPr>
          <a:xfrm>
            <a:off x="107284" y="2427588"/>
            <a:ext cx="8858312" cy="2491740"/>
          </a:xfrm>
          <a:prstGeom prst="rect">
            <a:avLst/>
          </a:prstGeom>
          <a:noFill/>
        </p:spPr>
        <p:txBody>
          <a:bodyPr wrap="square" rtlCol="0">
            <a:spAutoFit/>
          </a:bodyPr>
          <a:lstStyle/>
          <a:p>
            <a:pPr algn="just"/>
            <a:r>
              <a:rPr lang="en-US" sz="2000" dirty="0" smtClean="0">
                <a:latin typeface="黑体" panose="02010609060101010101" pitchFamily="49" charset="-122"/>
                <a:ea typeface="黑体" panose="02010609060101010101" pitchFamily="49" charset="-122"/>
                <a:sym typeface="+mn-ea"/>
              </a:rPr>
              <a:t>[</a:t>
            </a:r>
            <a:r>
              <a:rPr lang="zh-CN" altLang="en-US" sz="2000" dirty="0" smtClean="0">
                <a:latin typeface="黑体" panose="02010609060101010101" pitchFamily="49" charset="-122"/>
                <a:ea typeface="黑体" panose="02010609060101010101" pitchFamily="49" charset="-122"/>
                <a:sym typeface="+mn-ea"/>
              </a:rPr>
              <a:t>概念</a:t>
            </a:r>
            <a:r>
              <a:rPr lang="en-US" sz="2000" dirty="0" smtClean="0">
                <a:latin typeface="黑体" panose="02010609060101010101" pitchFamily="49" charset="-122"/>
                <a:ea typeface="黑体" panose="02010609060101010101" pitchFamily="49" charset="-122"/>
                <a:sym typeface="+mn-ea"/>
              </a:rPr>
              <a:t>]</a:t>
            </a:r>
            <a:r>
              <a:rPr lang="en-US" sz="2000" dirty="0" smtClean="0">
                <a:latin typeface="楷体" panose="02010609060101010101" pitchFamily="49" charset="-122"/>
                <a:ea typeface="楷体" panose="02010609060101010101" pitchFamily="49" charset="-122"/>
              </a:rPr>
              <a:t>2.</a:t>
            </a:r>
            <a:r>
              <a:rPr lang="zh-CN" altLang="en-US" sz="2000" dirty="0" smtClean="0">
                <a:latin typeface="楷体" panose="02010609060101010101" pitchFamily="49" charset="-122"/>
                <a:ea typeface="楷体" panose="02010609060101010101" pitchFamily="49" charset="-122"/>
              </a:rPr>
              <a:t>官僚政治</a:t>
            </a:r>
            <a:r>
              <a:rPr lang="en-US" altLang="zh-CN" sz="2000" dirty="0" smtClean="0">
                <a:latin typeface="楷体" panose="02010609060101010101" pitchFamily="49" charset="-122"/>
                <a:ea typeface="楷体" panose="02010609060101010101" pitchFamily="49" charset="-122"/>
              </a:rPr>
              <a:t> P24</a:t>
            </a:r>
            <a:endParaRPr lang="zh-CN" altLang="en-US" sz="2000" dirty="0" smtClean="0">
              <a:latin typeface="楷体" panose="02010609060101010101" pitchFamily="49" charset="-122"/>
              <a:ea typeface="楷体" panose="02010609060101010101" pitchFamily="49" charset="-122"/>
            </a:endParaRPr>
          </a:p>
          <a:p>
            <a:pPr algn="just"/>
            <a:r>
              <a:rPr lang="zh-CN" altLang="en-US" sz="2000" dirty="0" smtClean="0">
                <a:latin typeface="楷体" panose="02010609060101010101" pitchFamily="49" charset="-122"/>
                <a:ea typeface="楷体" panose="02010609060101010101" pitchFamily="49" charset="-122"/>
              </a:rPr>
              <a:t>西周宗法分封制下“官”以</a:t>
            </a:r>
            <a:r>
              <a:rPr lang="zh-CN" altLang="en-US" sz="2000" dirty="0" smtClean="0">
                <a:solidFill>
                  <a:srgbClr val="FF0000"/>
                </a:solidFill>
                <a:latin typeface="楷体" panose="02010609060101010101" pitchFamily="49" charset="-122"/>
                <a:ea typeface="楷体" panose="02010609060101010101" pitchFamily="49" charset="-122"/>
              </a:rPr>
              <a:t>贵族血统</a:t>
            </a:r>
            <a:r>
              <a:rPr lang="zh-CN" altLang="en-US" sz="2000" dirty="0" smtClean="0">
                <a:latin typeface="楷体" panose="02010609060101010101" pitchFamily="49" charset="-122"/>
                <a:ea typeface="楷体" panose="02010609060101010101" pitchFamily="49" charset="-122"/>
              </a:rPr>
              <a:t>世袭</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秦以后的“官”则是</a:t>
            </a:r>
            <a:r>
              <a:rPr lang="zh-CN" altLang="en-US" sz="2000" dirty="0" smtClean="0">
                <a:solidFill>
                  <a:srgbClr val="FF0000"/>
                </a:solidFill>
                <a:latin typeface="楷体" panose="02010609060101010101" pitchFamily="49" charset="-122"/>
                <a:ea typeface="楷体" panose="02010609060101010101" pitchFamily="49" charset="-122"/>
              </a:rPr>
              <a:t>皇帝任免</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俸禄来自国家税收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形成了完善的官僚政治体系。官僚制度有严格的职务分工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职权分明</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有职则有权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离职则无权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当官实际上成为一种</a:t>
            </a:r>
            <a:r>
              <a:rPr lang="zh-CN" altLang="en-US" sz="2000" dirty="0" smtClean="0">
                <a:solidFill>
                  <a:srgbClr val="FF0000"/>
                </a:solidFill>
                <a:latin typeface="楷体" panose="02010609060101010101" pitchFamily="49" charset="-122"/>
                <a:ea typeface="楷体" panose="02010609060101010101" pitchFamily="49" charset="-122"/>
              </a:rPr>
              <a:t>职业</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是</a:t>
            </a:r>
            <a:r>
              <a:rPr lang="zh-CN" altLang="en-US" sz="2000" dirty="0" smtClean="0">
                <a:solidFill>
                  <a:srgbClr val="FF0000"/>
                </a:solidFill>
                <a:latin typeface="楷体" panose="02010609060101010101" pitchFamily="49" charset="-122"/>
                <a:ea typeface="楷体" panose="02010609060101010101" pitchFamily="49" charset="-122"/>
              </a:rPr>
              <a:t>君主专制中央集权的产物</a:t>
            </a:r>
            <a:r>
              <a:rPr lang="zh-CN" altLang="en-US" sz="2000" dirty="0" smtClean="0">
                <a:latin typeface="楷体" panose="02010609060101010101" pitchFamily="49" charset="-122"/>
                <a:ea typeface="楷体" panose="02010609060101010101" pitchFamily="49" charset="-122"/>
              </a:rPr>
              <a:t>。韩非主张“主卖官爵</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臣卖智力”。官僚政治体系还包括管理官僚、选拔官僚的制度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官僚履行职责、执行政务的制度。</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44" y="71420"/>
            <a:ext cx="8858312" cy="401328"/>
          </a:xfrm>
          <a:prstGeom prst="rect">
            <a:avLst/>
          </a:prstGeom>
          <a:noFill/>
        </p:spPr>
        <p:txBody>
          <a:bodyPr wrap="square" rtlCol="0">
            <a:spAutoFit/>
          </a:bodyPr>
          <a:lstStyle/>
          <a:p>
            <a:r>
              <a:rPr lang="en-US" sz="1800" dirty="0" smtClean="0">
                <a:solidFill>
                  <a:srgbClr val="0000FF"/>
                </a:solidFill>
                <a:latin typeface="黑体" panose="02010609060101010101" pitchFamily="49" charset="-122"/>
                <a:ea typeface="黑体" panose="02010609060101010101" pitchFamily="49" charset="-122"/>
              </a:rPr>
              <a:t>[</a:t>
            </a:r>
            <a:r>
              <a:rPr lang="zh-CN" altLang="en-US" sz="1800" dirty="0" smtClean="0">
                <a:solidFill>
                  <a:srgbClr val="0000FF"/>
                </a:solidFill>
                <a:latin typeface="黑体" panose="02010609060101010101" pitchFamily="49" charset="-122"/>
                <a:ea typeface="黑体" panose="02010609060101010101" pitchFamily="49" charset="-122"/>
              </a:rPr>
              <a:t>阶段特征</a:t>
            </a:r>
            <a:r>
              <a:rPr lang="en-US" sz="1800" dirty="0" smtClean="0">
                <a:solidFill>
                  <a:srgbClr val="0000FF"/>
                </a:solidFill>
                <a:latin typeface="黑体" panose="02010609060101010101" pitchFamily="49" charset="-122"/>
                <a:ea typeface="黑体" panose="02010609060101010101" pitchFamily="49" charset="-122"/>
              </a:rPr>
              <a:t>]</a:t>
            </a:r>
            <a:endParaRPr lang="zh-CN" altLang="en-US" sz="1800" dirty="0" smtClean="0">
              <a:solidFill>
                <a:srgbClr val="0000FF"/>
              </a:solidFill>
              <a:latin typeface="黑体" panose="02010609060101010101" pitchFamily="49" charset="-122"/>
              <a:ea typeface="黑体" panose="02010609060101010101" pitchFamily="49" charset="-122"/>
            </a:endParaRPr>
          </a:p>
        </p:txBody>
      </p:sp>
      <p:graphicFrame>
        <p:nvGraphicFramePr>
          <p:cNvPr id="5" name="表格 4"/>
          <p:cNvGraphicFramePr>
            <a:graphicFrameLocks noGrp="1"/>
          </p:cNvGraphicFramePr>
          <p:nvPr>
            <p:custDataLst>
              <p:tags r:id="rId1"/>
            </p:custDataLst>
          </p:nvPr>
        </p:nvGraphicFramePr>
        <p:xfrm>
          <a:off x="142844" y="571486"/>
          <a:ext cx="8858312" cy="4286280"/>
        </p:xfrm>
        <a:graphic>
          <a:graphicData uri="http://schemas.openxmlformats.org/drawingml/2006/table">
            <a:tbl>
              <a:tblPr/>
              <a:tblGrid>
                <a:gridCol w="1172210"/>
                <a:gridCol w="7686102"/>
              </a:tblGrid>
              <a:tr h="779324">
                <a:tc>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总体特征</a:t>
                      </a:r>
                      <a:endParaRPr lang="zh-CN" sz="18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秦汉</a:t>
                      </a:r>
                      <a:r>
                        <a:rPr lang="en-US" sz="1800" b="1">
                          <a:latin typeface="宋体" panose="02010600030101010101" pitchFamily="2" charset="-122"/>
                          <a:ea typeface="宋体" panose="02010600030101010101" pitchFamily="2" charset="-122"/>
                          <a:cs typeface="Times New Roman" panose="02020603050405020304"/>
                        </a:rPr>
                        <a:t>(</a:t>
                      </a:r>
                      <a:r>
                        <a:rPr lang="zh-CN" sz="1800" b="1">
                          <a:latin typeface="宋体" panose="02010600030101010101" pitchFamily="2" charset="-122"/>
                          <a:ea typeface="宋体" panose="02010600030101010101" pitchFamily="2" charset="-122"/>
                          <a:cs typeface="Times New Roman" panose="02020603050405020304"/>
                        </a:rPr>
                        <a:t>公元前</a:t>
                      </a:r>
                      <a:r>
                        <a:rPr lang="en-US" sz="1800" b="1">
                          <a:latin typeface="宋体" panose="02010600030101010101" pitchFamily="2" charset="-122"/>
                          <a:ea typeface="宋体" panose="02010600030101010101" pitchFamily="2" charset="-122"/>
                          <a:cs typeface="Times New Roman" panose="02020603050405020304"/>
                        </a:rPr>
                        <a:t>221</a:t>
                      </a:r>
                      <a:r>
                        <a:rPr lang="zh-CN" sz="1800" b="1">
                          <a:latin typeface="宋体" panose="02010600030101010101" pitchFamily="2" charset="-122"/>
                          <a:ea typeface="宋体" panose="02010600030101010101" pitchFamily="2" charset="-122"/>
                          <a:cs typeface="Times New Roman" panose="02020603050405020304"/>
                        </a:rPr>
                        <a:t>—公元</a:t>
                      </a:r>
                      <a:r>
                        <a:rPr lang="en-US" sz="1800" b="1">
                          <a:latin typeface="宋体" panose="02010600030101010101" pitchFamily="2" charset="-122"/>
                          <a:ea typeface="宋体" panose="02010600030101010101" pitchFamily="2" charset="-122"/>
                          <a:cs typeface="Times New Roman" panose="02020603050405020304"/>
                        </a:rPr>
                        <a:t>220</a:t>
                      </a:r>
                      <a:r>
                        <a:rPr lang="zh-CN" sz="1800" b="1">
                          <a:latin typeface="宋体" panose="02010600030101010101" pitchFamily="2" charset="-122"/>
                          <a:ea typeface="宋体" panose="02010600030101010101" pitchFamily="2" charset="-122"/>
                          <a:cs typeface="Times New Roman" panose="02020603050405020304"/>
                        </a:rPr>
                        <a:t>年</a:t>
                      </a:r>
                      <a:r>
                        <a:rPr lang="en-US" sz="1800" b="1">
                          <a:latin typeface="宋体" panose="02010600030101010101" pitchFamily="2" charset="-122"/>
                          <a:ea typeface="宋体" panose="02010600030101010101" pitchFamily="2" charset="-122"/>
                          <a:cs typeface="Times New Roman" panose="02020603050405020304"/>
                        </a:rPr>
                        <a:t>)</a:t>
                      </a:r>
                      <a:r>
                        <a:rPr lang="zh-CN" sz="1800" b="1">
                          <a:latin typeface="宋体" panose="02010600030101010101" pitchFamily="2" charset="-122"/>
                          <a:ea typeface="宋体" panose="02010600030101010101" pitchFamily="2" charset="-122"/>
                          <a:cs typeface="Times New Roman" panose="02020603050405020304"/>
                        </a:rPr>
                        <a:t>是我国统一多民族封建国家的形成和初步发展时期</a:t>
                      </a:r>
                      <a:r>
                        <a:rPr lang="en-US" sz="1800" b="1">
                          <a:latin typeface="宋体" panose="02010600030101010101" pitchFamily="2" charset="-122"/>
                          <a:ea typeface="宋体" panose="02010600030101010101" pitchFamily="2" charset="-122"/>
                          <a:cs typeface="Times New Roman" panose="02020603050405020304"/>
                        </a:rPr>
                        <a:t>,</a:t>
                      </a:r>
                      <a:r>
                        <a:rPr lang="zh-CN" sz="1800" b="1">
                          <a:solidFill>
                            <a:srgbClr val="FF0000"/>
                          </a:solidFill>
                          <a:latin typeface="宋体" panose="02010600030101010101" pitchFamily="2" charset="-122"/>
                          <a:ea typeface="宋体" panose="02010600030101010101" pitchFamily="2" charset="-122"/>
                          <a:cs typeface="Times New Roman" panose="02020603050405020304"/>
                        </a:rPr>
                        <a:t>奠定了</a:t>
                      </a:r>
                      <a:r>
                        <a:rPr lang="zh-CN" sz="1800" b="1">
                          <a:latin typeface="宋体" panose="02010600030101010101" pitchFamily="2" charset="-122"/>
                          <a:ea typeface="宋体" panose="02010600030101010101" pitchFamily="2" charset="-122"/>
                          <a:cs typeface="Times New Roman" panose="02020603050405020304"/>
                        </a:rPr>
                        <a:t>大一统中央集权</a:t>
                      </a:r>
                      <a:r>
                        <a:rPr lang="zh-CN" sz="1800" b="1">
                          <a:solidFill>
                            <a:srgbClr val="FF0000"/>
                          </a:solidFill>
                          <a:latin typeface="宋体" panose="02010600030101010101" pitchFamily="2" charset="-122"/>
                          <a:ea typeface="宋体" panose="02010600030101010101" pitchFamily="2" charset="-122"/>
                          <a:cs typeface="Times New Roman" panose="02020603050405020304"/>
                        </a:rPr>
                        <a:t>国家治理的基本模式</a:t>
                      </a:r>
                      <a:r>
                        <a:rPr lang="zh-CN" sz="1800" b="1">
                          <a:latin typeface="宋体" panose="02010600030101010101" pitchFamily="2" charset="-122"/>
                          <a:ea typeface="宋体" panose="02010600030101010101" pitchFamily="2" charset="-122"/>
                          <a:cs typeface="Times New Roman" panose="02020603050405020304"/>
                        </a:rPr>
                        <a:t>。</a:t>
                      </a:r>
                      <a:endParaRPr lang="zh-CN" sz="18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79324">
                <a:tc>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政治</a:t>
                      </a:r>
                      <a:endParaRPr lang="zh-CN" sz="18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统一国家建立</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中央集权制度确立并发展</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solidFill>
                            <a:srgbClr val="FF0000"/>
                          </a:solidFill>
                          <a:latin typeface="微软雅黑" panose="020B0503020204020204" charset="-122"/>
                          <a:ea typeface="微软雅黑" panose="020B0503020204020204" charset="-122"/>
                          <a:cs typeface="Times New Roman" panose="02020603050405020304"/>
                        </a:rPr>
                        <a:t>郡县制成为官僚政治取代贵族政治的重要标志</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加强了对边疆地区少数民族的有效管辖</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拓展了疆域。</a:t>
                      </a:r>
                      <a:endParaRPr lang="zh-CN" sz="18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58647">
                <a:tc>
                  <a:txBody>
                    <a:bodyPr/>
                    <a:lstStyle/>
                    <a:p>
                      <a:pPr algn="ct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经济</a:t>
                      </a:r>
                      <a:endParaRPr lang="zh-CN" sz="18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封建经济初步发展</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铁犁牛耕推广到全国</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农业生产力不断进步</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封建土地私有制和租佃关系发展</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汉代</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田庄经济</a:t>
                      </a:r>
                      <a:r>
                        <a:rPr lang="zh-CN" sz="1800" b="1" dirty="0">
                          <a:latin typeface="宋体" panose="02010600030101010101" pitchFamily="2" charset="-122"/>
                          <a:ea typeface="宋体" panose="02010600030101010101" pitchFamily="2" charset="-122"/>
                          <a:cs typeface="Times New Roman" panose="02020603050405020304"/>
                        </a:rPr>
                        <a:t>兴起</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手工业较发达</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领先世界</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商业发展</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政府对</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市</a:t>
                      </a:r>
                      <a:r>
                        <a:rPr lang="zh-CN" sz="1800" b="1" dirty="0">
                          <a:latin typeface="宋体" panose="02010600030101010101" pitchFamily="2" charset="-122"/>
                          <a:ea typeface="宋体" panose="02010600030101010101" pitchFamily="2" charset="-122"/>
                          <a:cs typeface="Times New Roman" panose="02020603050405020304"/>
                        </a:rPr>
                        <a:t>有</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时间和空间的限制</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重农抑商政策强化</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陆上和海上丝绸之路的开辟沟通了中西方的贸易往来。</a:t>
                      </a:r>
                      <a:endParaRPr lang="zh-CN" sz="18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68985">
                <a:tc>
                  <a:txBody>
                    <a:bodyPr/>
                    <a:lstStyle/>
                    <a:p>
                      <a:pPr algn="ctr">
                        <a:lnSpc>
                          <a:spcPct val="100000"/>
                        </a:lnSpc>
                        <a:spcAft>
                          <a:spcPts val="0"/>
                        </a:spcAft>
                      </a:pPr>
                      <a:r>
                        <a:rPr lang="zh-CN" sz="1800" b="1">
                          <a:latin typeface="宋体" panose="02010600030101010101" pitchFamily="2" charset="-122"/>
                          <a:ea typeface="宋体" panose="02010600030101010101" pitchFamily="2" charset="-122"/>
                          <a:cs typeface="Times New Roman" panose="02020603050405020304"/>
                        </a:rPr>
                        <a:t>思想</a:t>
                      </a:r>
                      <a:endParaRPr lang="zh-CN" sz="18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800" b="1" dirty="0">
                          <a:latin typeface="宋体" panose="02010600030101010101" pitchFamily="2" charset="-122"/>
                          <a:ea typeface="宋体" panose="02010600030101010101" pitchFamily="2" charset="-122"/>
                          <a:cs typeface="Times New Roman" panose="02020603050405020304"/>
                        </a:rPr>
                        <a:t>经历了</a:t>
                      </a:r>
                      <a:r>
                        <a:rPr lang="zh-CN" sz="1800" b="1" dirty="0">
                          <a:solidFill>
                            <a:srgbClr val="FF0000"/>
                          </a:solidFill>
                          <a:latin typeface="宋体" panose="02010600030101010101" pitchFamily="2" charset="-122"/>
                          <a:ea typeface="宋体" panose="02010600030101010101" pitchFamily="2" charset="-122"/>
                          <a:cs typeface="Times New Roman" panose="02020603050405020304"/>
                        </a:rPr>
                        <a:t>从推崇法家、奉行黄老思想到汉武帝尊崇儒术</a:t>
                      </a:r>
                      <a:r>
                        <a:rPr lang="zh-CN" sz="1800" b="1" dirty="0">
                          <a:latin typeface="宋体" panose="02010600030101010101" pitchFamily="2" charset="-122"/>
                          <a:ea typeface="宋体" panose="02010600030101010101" pitchFamily="2" charset="-122"/>
                          <a:cs typeface="Times New Roman" panose="02020603050405020304"/>
                        </a:rPr>
                        <a:t>的演变</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儒学成为封建社会的主流意识形态</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佛教传入</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道教兴起。文学艺术</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汉赋</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的发展具有鲜明的时代特色</a:t>
                      </a:r>
                      <a:r>
                        <a:rPr lang="en-US" sz="1800" b="1" dirty="0">
                          <a:latin typeface="宋体" panose="02010600030101010101" pitchFamily="2" charset="-122"/>
                          <a:ea typeface="宋体" panose="02010600030101010101" pitchFamily="2" charset="-122"/>
                          <a:cs typeface="Times New Roman" panose="02020603050405020304"/>
                        </a:rPr>
                        <a:t>,</a:t>
                      </a:r>
                      <a:r>
                        <a:rPr lang="zh-CN" sz="1800" b="1" dirty="0">
                          <a:latin typeface="宋体" panose="02010600030101010101" pitchFamily="2" charset="-122"/>
                          <a:ea typeface="宋体" panose="02010600030101010101" pitchFamily="2" charset="-122"/>
                          <a:cs typeface="Times New Roman" panose="02020603050405020304"/>
                        </a:rPr>
                        <a:t>造纸术等发明。</a:t>
                      </a:r>
                      <a:endParaRPr lang="zh-CN" sz="18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27604" y="1616344"/>
            <a:ext cx="8929750" cy="1430584"/>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3600" dirty="0" smtClean="0">
                <a:ln w="11430"/>
                <a:solidFill>
                  <a:srgbClr val="0000FF"/>
                </a:solidFill>
                <a:latin typeface="黑体" panose="02010609060101010101" pitchFamily="49" charset="-122"/>
                <a:ea typeface="黑体" panose="02010609060101010101" pitchFamily="49" charset="-122"/>
              </a:rPr>
              <a:t>第</a:t>
            </a:r>
            <a:r>
              <a:rPr lang="en-US" altLang="zh-CN" sz="3600" dirty="0" smtClean="0">
                <a:ln w="11430"/>
                <a:solidFill>
                  <a:srgbClr val="0000FF"/>
                </a:solidFill>
                <a:latin typeface="黑体" panose="02010609060101010101" pitchFamily="49" charset="-122"/>
                <a:ea typeface="黑体" panose="02010609060101010101" pitchFamily="49" charset="-122"/>
              </a:rPr>
              <a:t>3</a:t>
            </a:r>
            <a:r>
              <a:rPr lang="zh-CN" altLang="en-US" sz="3600" dirty="0" smtClean="0">
                <a:ln w="11430"/>
                <a:solidFill>
                  <a:srgbClr val="0000FF"/>
                </a:solidFill>
                <a:latin typeface="黑体" panose="02010609060101010101" pitchFamily="49" charset="-122"/>
                <a:ea typeface="黑体" panose="02010609060101010101" pitchFamily="49" charset="-122"/>
              </a:rPr>
              <a:t>课时　秦朝</a:t>
            </a:r>
            <a:r>
              <a:rPr lang="en-US" altLang="zh-CN" sz="3600" dirty="0" smtClean="0">
                <a:ln w="11430"/>
                <a:solidFill>
                  <a:srgbClr val="0000FF"/>
                </a:solidFill>
                <a:latin typeface="黑体" panose="02010609060101010101" pitchFamily="49" charset="-122"/>
                <a:ea typeface="黑体" panose="02010609060101010101" pitchFamily="49" charset="-122"/>
              </a:rPr>
              <a:t>——</a:t>
            </a:r>
            <a:r>
              <a:rPr lang="zh-CN" altLang="en-US" sz="3600" dirty="0" smtClean="0">
                <a:ln w="11430"/>
                <a:solidFill>
                  <a:srgbClr val="0000FF"/>
                </a:solidFill>
                <a:latin typeface="黑体" panose="02010609060101010101" pitchFamily="49" charset="-122"/>
                <a:ea typeface="黑体" panose="02010609060101010101" pitchFamily="49" charset="-122"/>
              </a:rPr>
              <a:t>统一多民族封建国家的建立与国家治理</a:t>
            </a:r>
            <a:endParaRPr lang="zh-CN" altLang="en-US" sz="3600" dirty="0" smtClean="0">
              <a:ln w="11430"/>
              <a:solidFill>
                <a:srgbClr val="0000FF"/>
              </a:solidFill>
              <a:latin typeface="黑体" panose="02010609060101010101" pitchFamily="49" charset="-122"/>
              <a:ea typeface="黑体" panose="02010609060101010101" pitchFamily="49" charset="-122"/>
            </a:endParaRPr>
          </a:p>
        </p:txBody>
      </p:sp>
    </p:spTree>
  </p:cSld>
  <p:clrMapOvr>
    <a:masterClrMapping/>
  </p:clrMapOvr>
  <p:transition>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000100" y="1714494"/>
            <a:ext cx="7072330" cy="779059"/>
          </a:xfrm>
          <a:prstGeom prst="rect">
            <a:avLst/>
          </a:prstGeom>
          <a:solidFill>
            <a:schemeClr val="bg1"/>
          </a:solidFill>
        </p:spPr>
        <p:txBody>
          <a:bodyPr wrap="square">
            <a:spAutoFit/>
          </a:bodyPr>
          <a:lstStyle/>
          <a:p>
            <a:pPr algn="ctr"/>
            <a:r>
              <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必备知识</a:t>
            </a:r>
            <a:endPar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ransition>
    <p:pull dir="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06" y="142858"/>
            <a:ext cx="8858312" cy="4893647"/>
          </a:xfrm>
          <a:prstGeom prst="rect">
            <a:avLst/>
          </a:prstGeom>
          <a:noFill/>
        </p:spPr>
        <p:txBody>
          <a:bodyPr wrap="square" rtlCol="0">
            <a:spAutoFit/>
          </a:bodyPr>
          <a:lstStyle/>
          <a:p>
            <a:pPr>
              <a:lnSpc>
                <a:spcPct val="120000"/>
              </a:lnSpc>
            </a:pPr>
            <a:r>
              <a:rPr lang="zh-CN" altLang="en-US" sz="2000" dirty="0" smtClean="0">
                <a:solidFill>
                  <a:srgbClr val="0000FF"/>
                </a:solidFill>
                <a:latin typeface="黑体" panose="02010609060101010101" pitchFamily="49" charset="-122"/>
                <a:ea typeface="黑体" panose="02010609060101010101" pitchFamily="49" charset="-122"/>
              </a:rPr>
              <a:t>一、秦的统一</a:t>
            </a:r>
            <a:endParaRPr lang="zh-CN" altLang="en-US" sz="2000" dirty="0" smtClean="0">
              <a:solidFill>
                <a:srgbClr val="0000FF"/>
              </a:solidFill>
              <a:latin typeface="黑体" panose="02010609060101010101" pitchFamily="49" charset="-122"/>
              <a:ea typeface="黑体" panose="02010609060101010101" pitchFamily="49" charset="-122"/>
            </a:endParaRPr>
          </a:p>
          <a:p>
            <a:pPr>
              <a:lnSpc>
                <a:spcPct val="120000"/>
              </a:lnSpc>
            </a:pPr>
            <a:r>
              <a:rPr lang="en-US" sz="2000" dirty="0" smtClean="0">
                <a:latin typeface="黑体" panose="02010609060101010101" pitchFamily="49" charset="-122"/>
                <a:ea typeface="黑体" panose="02010609060101010101" pitchFamily="49" charset="-122"/>
              </a:rPr>
              <a:t>1.</a:t>
            </a:r>
            <a:r>
              <a:rPr lang="zh-CN" altLang="en-US" sz="2000" dirty="0" smtClean="0">
                <a:latin typeface="黑体" panose="02010609060101010101" pitchFamily="49" charset="-122"/>
                <a:ea typeface="黑体" panose="02010609060101010101" pitchFamily="49" charset="-122"/>
              </a:rPr>
              <a:t>条件</a:t>
            </a:r>
            <a:endParaRPr lang="zh-CN" altLang="en-US" sz="2000" dirty="0" smtClean="0">
              <a:latin typeface="黑体" panose="02010609060101010101" pitchFamily="49" charset="-122"/>
              <a:ea typeface="黑体" panose="02010609060101010101" pitchFamily="49" charset="-122"/>
            </a:endParaRPr>
          </a:p>
          <a:p>
            <a:pPr algn="just">
              <a:lnSpc>
                <a:spcPct val="120000"/>
              </a:lnSpc>
            </a:pPr>
            <a:r>
              <a:rPr lang="en-US" sz="2000" dirty="0" smtClean="0"/>
              <a:t>(1)</a:t>
            </a:r>
            <a:r>
              <a:rPr lang="zh-CN" altLang="en-US" sz="2000" dirty="0" smtClean="0"/>
              <a:t>时代背景</a:t>
            </a:r>
            <a:endParaRPr lang="zh-CN" altLang="en-US" sz="2000" dirty="0" smtClean="0"/>
          </a:p>
          <a:p>
            <a:pPr algn="just">
              <a:lnSpc>
                <a:spcPct val="120000"/>
              </a:lnSpc>
            </a:pPr>
            <a:r>
              <a:rPr lang="zh-CN" altLang="en-US" sz="2000" dirty="0" smtClean="0"/>
              <a:t>①民心所向</a:t>
            </a:r>
            <a:r>
              <a:rPr lang="en-US" sz="2000" dirty="0" smtClean="0"/>
              <a:t>:</a:t>
            </a:r>
            <a:r>
              <a:rPr lang="zh-CN" altLang="en-US" sz="2000" dirty="0" smtClean="0"/>
              <a:t>顺应历史发展潮流</a:t>
            </a:r>
            <a:r>
              <a:rPr lang="en-US" sz="2000" dirty="0" smtClean="0"/>
              <a:t>,</a:t>
            </a:r>
            <a:r>
              <a:rPr lang="zh-CN" altLang="en-US" sz="2000" dirty="0" smtClean="0"/>
              <a:t>长期战乱给社会带来巨大灾难</a:t>
            </a:r>
            <a:r>
              <a:rPr lang="en-US" sz="2000" dirty="0" smtClean="0"/>
              <a:t>,</a:t>
            </a:r>
            <a:r>
              <a:rPr lang="zh-CN" altLang="en-US" sz="2000" dirty="0" smtClean="0"/>
              <a:t>人民渴望安定统一。</a:t>
            </a:r>
            <a:endParaRPr lang="zh-CN" altLang="en-US" sz="2000" dirty="0" smtClean="0"/>
          </a:p>
          <a:p>
            <a:pPr algn="just">
              <a:lnSpc>
                <a:spcPct val="120000"/>
              </a:lnSpc>
            </a:pPr>
            <a:r>
              <a:rPr lang="zh-CN" altLang="en-US" sz="2000" dirty="0" smtClean="0"/>
              <a:t>②经济发展</a:t>
            </a:r>
            <a:r>
              <a:rPr lang="en-US" sz="2000" dirty="0" smtClean="0"/>
              <a:t>:</a:t>
            </a:r>
            <a:r>
              <a:rPr lang="zh-CN" altLang="en-US" sz="2000" dirty="0" smtClean="0"/>
              <a:t>各地域经济的发展</a:t>
            </a:r>
            <a:r>
              <a:rPr lang="en-US" sz="2000" dirty="0" smtClean="0"/>
              <a:t>,</a:t>
            </a:r>
            <a:r>
              <a:rPr lang="zh-CN" altLang="en-US" sz="2000" dirty="0" smtClean="0"/>
              <a:t>要求打破政治分裂所带来的阻碍。</a:t>
            </a:r>
            <a:endParaRPr lang="zh-CN" altLang="en-US" sz="2000" dirty="0" smtClean="0"/>
          </a:p>
          <a:p>
            <a:pPr algn="just">
              <a:lnSpc>
                <a:spcPct val="120000"/>
              </a:lnSpc>
            </a:pPr>
            <a:r>
              <a:rPr lang="zh-CN" altLang="en-US" sz="2000" dirty="0" smtClean="0"/>
              <a:t>③华夏认同</a:t>
            </a:r>
            <a:r>
              <a:rPr lang="en-US" sz="2000" dirty="0" smtClean="0"/>
              <a:t>:</a:t>
            </a:r>
            <a:r>
              <a:rPr lang="zh-CN" altLang="en-US" sz="2000" dirty="0" smtClean="0">
                <a:solidFill>
                  <a:srgbClr val="FF0000"/>
                </a:solidFill>
              </a:rPr>
              <a:t>华夏认同观念增强</a:t>
            </a:r>
            <a:r>
              <a:rPr lang="en-US" sz="2000" dirty="0" smtClean="0"/>
              <a:t>,</a:t>
            </a:r>
            <a:r>
              <a:rPr lang="zh-CN" altLang="en-US" sz="2000" dirty="0" smtClean="0"/>
              <a:t>华夏族壮大</a:t>
            </a:r>
            <a:r>
              <a:rPr lang="en-US" sz="2000" dirty="0" smtClean="0"/>
              <a:t>,</a:t>
            </a:r>
            <a:r>
              <a:rPr lang="zh-CN" altLang="en-US" sz="2000" dirty="0" smtClean="0"/>
              <a:t>为统一创造条件。</a:t>
            </a:r>
            <a:endParaRPr lang="zh-CN" altLang="en-US" sz="2000" dirty="0" smtClean="0"/>
          </a:p>
          <a:p>
            <a:pPr algn="just">
              <a:lnSpc>
                <a:spcPct val="120000"/>
              </a:lnSpc>
            </a:pPr>
            <a:r>
              <a:rPr lang="en-US" sz="2000" dirty="0" smtClean="0"/>
              <a:t>(2)</a:t>
            </a:r>
            <a:r>
              <a:rPr lang="zh-CN" altLang="en-US" sz="2000" dirty="0" smtClean="0"/>
              <a:t>秦国优势</a:t>
            </a:r>
            <a:endParaRPr lang="zh-CN" altLang="en-US" sz="2000" dirty="0" smtClean="0"/>
          </a:p>
          <a:p>
            <a:pPr algn="just">
              <a:lnSpc>
                <a:spcPct val="120000"/>
              </a:lnSpc>
            </a:pPr>
            <a:r>
              <a:rPr lang="zh-CN" altLang="en-US" sz="2000" dirty="0" smtClean="0"/>
              <a:t>①地理位置</a:t>
            </a:r>
            <a:r>
              <a:rPr lang="en-US" sz="2000" dirty="0" smtClean="0"/>
              <a:t>:</a:t>
            </a:r>
            <a:r>
              <a:rPr lang="zh-CN" altLang="en-US" sz="2000" dirty="0" smtClean="0"/>
              <a:t>秦国地理位置优越</a:t>
            </a:r>
            <a:r>
              <a:rPr lang="en-US" sz="2000" dirty="0" smtClean="0"/>
              <a:t>,</a:t>
            </a:r>
            <a:r>
              <a:rPr lang="zh-CN" altLang="en-US" sz="2000" dirty="0" smtClean="0"/>
              <a:t>物质基础雄厚。</a:t>
            </a:r>
            <a:endParaRPr lang="en-US" altLang="zh-CN" sz="2000" dirty="0" smtClean="0"/>
          </a:p>
          <a:p>
            <a:pPr algn="just">
              <a:lnSpc>
                <a:spcPct val="120000"/>
              </a:lnSpc>
            </a:pPr>
            <a:r>
              <a:rPr lang="zh-CN" altLang="en-US" sz="2000" dirty="0" smtClean="0"/>
              <a:t>②主观努力</a:t>
            </a:r>
            <a:r>
              <a:rPr lang="en-US" sz="2000" dirty="0" smtClean="0"/>
              <a:t>:</a:t>
            </a:r>
            <a:r>
              <a:rPr lang="zh-CN" altLang="en-US" sz="2000" dirty="0" smtClean="0"/>
              <a:t>秦王励精图治</a:t>
            </a:r>
            <a:r>
              <a:rPr lang="en-US" sz="2000" dirty="0" smtClean="0"/>
              <a:t>,</a:t>
            </a:r>
            <a:r>
              <a:rPr lang="zh-CN" altLang="en-US" sz="2000" dirty="0" smtClean="0"/>
              <a:t>广纳贤才</a:t>
            </a:r>
            <a:r>
              <a:rPr lang="en-US" sz="2000" dirty="0" smtClean="0"/>
              <a:t>,</a:t>
            </a:r>
            <a:r>
              <a:rPr lang="zh-CN" altLang="en-US" sz="2000" dirty="0" smtClean="0"/>
              <a:t>吏治较为清明。</a:t>
            </a:r>
            <a:endParaRPr lang="zh-CN" altLang="en-US" sz="2000" dirty="0" smtClean="0"/>
          </a:p>
          <a:p>
            <a:pPr algn="just">
              <a:lnSpc>
                <a:spcPct val="120000"/>
              </a:lnSpc>
            </a:pPr>
            <a:r>
              <a:rPr lang="zh-CN" altLang="en-US" sz="2000" dirty="0" smtClean="0"/>
              <a:t>③商鞅变法</a:t>
            </a:r>
            <a:r>
              <a:rPr lang="en-US" sz="2000" dirty="0" smtClean="0"/>
              <a:t>:</a:t>
            </a:r>
            <a:r>
              <a:rPr lang="zh-CN" altLang="en-US" sz="2000" dirty="0" smtClean="0"/>
              <a:t>秦尊奉法家</a:t>
            </a:r>
            <a:r>
              <a:rPr lang="en-US" sz="2000" dirty="0" smtClean="0"/>
              <a:t>,</a:t>
            </a:r>
            <a:r>
              <a:rPr lang="zh-CN" altLang="en-US" sz="2000" dirty="0" smtClean="0"/>
              <a:t>奖励耕战</a:t>
            </a:r>
            <a:r>
              <a:rPr lang="en-US" sz="2000" dirty="0" smtClean="0"/>
              <a:t>,</a:t>
            </a:r>
            <a:r>
              <a:rPr lang="zh-CN" altLang="en-US" sz="2000" dirty="0" smtClean="0"/>
              <a:t>国家日益强盛。</a:t>
            </a:r>
            <a:endParaRPr lang="zh-CN" altLang="en-US" sz="2000" dirty="0" smtClean="0"/>
          </a:p>
          <a:p>
            <a:pPr algn="just">
              <a:lnSpc>
                <a:spcPct val="120000"/>
              </a:lnSpc>
            </a:pPr>
            <a:r>
              <a:rPr lang="en-US"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过程</a:t>
            </a:r>
            <a:r>
              <a:rPr lang="en-US" sz="2000" dirty="0" smtClean="0">
                <a:latin typeface="黑体" panose="02010609060101010101" pitchFamily="49" charset="-122"/>
                <a:ea typeface="黑体" panose="02010609060101010101" pitchFamily="49" charset="-122"/>
              </a:rPr>
              <a:t>:</a:t>
            </a:r>
            <a:r>
              <a:rPr lang="zh-CN" altLang="en-US" sz="2000" dirty="0" smtClean="0"/>
              <a:t>从公元前</a:t>
            </a:r>
            <a:r>
              <a:rPr lang="en-US" sz="2000" dirty="0" smtClean="0"/>
              <a:t>230</a:t>
            </a:r>
            <a:r>
              <a:rPr lang="en-US" altLang="zh-CN" sz="2000" dirty="0" smtClean="0"/>
              <a:t>—</a:t>
            </a:r>
            <a:r>
              <a:rPr lang="zh-CN" altLang="en-US" sz="2000" dirty="0" smtClean="0"/>
              <a:t>前</a:t>
            </a:r>
            <a:r>
              <a:rPr lang="en-US" sz="2000" dirty="0" smtClean="0"/>
              <a:t>221</a:t>
            </a:r>
            <a:r>
              <a:rPr lang="zh-CN" altLang="en-US" sz="2000" dirty="0" smtClean="0"/>
              <a:t>年</a:t>
            </a:r>
            <a:r>
              <a:rPr lang="en-US" sz="2000" dirty="0" smtClean="0"/>
              <a:t>,</a:t>
            </a:r>
            <a:r>
              <a:rPr lang="zh-CN" altLang="en-US" sz="2000" dirty="0" smtClean="0"/>
              <a:t>秦国相继灭掉东方六国</a:t>
            </a:r>
            <a:r>
              <a:rPr lang="en-US" sz="2000" dirty="0" smtClean="0"/>
              <a:t>,</a:t>
            </a:r>
            <a:r>
              <a:rPr lang="zh-CN" altLang="en-US" sz="2000" dirty="0" smtClean="0"/>
              <a:t>建立起第一个统一王朝</a:t>
            </a:r>
            <a:r>
              <a:rPr lang="en-US" altLang="zh-CN" sz="2000" dirty="0" smtClean="0"/>
              <a:t>——</a:t>
            </a:r>
            <a:r>
              <a:rPr lang="zh-CN" altLang="en-US" sz="2000" dirty="0" smtClean="0"/>
              <a:t>秦朝</a:t>
            </a:r>
            <a:r>
              <a:rPr lang="en-US" sz="2000" dirty="0" smtClean="0"/>
              <a:t>,</a:t>
            </a:r>
            <a:r>
              <a:rPr lang="zh-CN" altLang="en-US" sz="2000" dirty="0" smtClean="0"/>
              <a:t>定都</a:t>
            </a:r>
            <a:r>
              <a:rPr lang="zh-CN" altLang="en-US" sz="2000" u="sng" dirty="0" smtClean="0"/>
              <a:t>        </a:t>
            </a:r>
            <a:r>
              <a:rPr lang="zh-CN" altLang="en-US" sz="2000" dirty="0" smtClean="0"/>
              <a:t>。</a:t>
            </a:r>
            <a:endParaRPr lang="zh-CN" altLang="en-US" sz="2000" dirty="0" smtClean="0"/>
          </a:p>
        </p:txBody>
      </p:sp>
      <p:sp>
        <p:nvSpPr>
          <p:cNvPr id="24" name="TextBox 23"/>
          <p:cNvSpPr txBox="1"/>
          <p:nvPr/>
        </p:nvSpPr>
        <p:spPr>
          <a:xfrm>
            <a:off x="2285984" y="4429138"/>
            <a:ext cx="1643074" cy="435697"/>
          </a:xfrm>
          <a:prstGeom prst="rect">
            <a:avLst/>
          </a:prstGeom>
          <a:noFill/>
        </p:spPr>
        <p:txBody>
          <a:bodyPr wrap="square" rtlCol="0">
            <a:spAutoFit/>
          </a:bodyPr>
          <a:lstStyle/>
          <a:p>
            <a:r>
              <a:rPr lang="zh-CN" altLang="en-US" sz="2000" dirty="0" smtClean="0">
                <a:solidFill>
                  <a:srgbClr val="FF0000"/>
                </a:solidFill>
              </a:rPr>
              <a:t>咸阳</a:t>
            </a:r>
            <a:endParaRPr lang="zh-CN" altLang="en-US" sz="2000" dirty="0" smtClean="0">
              <a:solidFill>
                <a:srgbClr val="FF0000"/>
              </a:solidFill>
            </a:endParaRPr>
          </a:p>
        </p:txBody>
      </p:sp>
    </p:spTree>
  </p:cSld>
  <p:clrMapOvr>
    <a:masterClrMapping/>
  </p:clrMapOvr>
  <p:transition>
    <p:pull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Effect transition="in" filter="wipe(down)">
                                      <p:cBhvr>
                                        <p:cTn id="7" dur="500"/>
                                        <p:tgtEl>
                                          <p:spTgt spid="4">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xEl>
                                              <p:pRg st="5" end="5"/>
                                            </p:txEl>
                                          </p:spTgt>
                                        </p:tgtEl>
                                        <p:attrNameLst>
                                          <p:attrName>style.visibility</p:attrName>
                                        </p:attrNameLst>
                                      </p:cBhvr>
                                      <p:to>
                                        <p:strVal val="visible"/>
                                      </p:to>
                                    </p:set>
                                    <p:animEffect transition="in" filter="wipe(down)">
                                      <p:cBhvr>
                                        <p:cTn id="12" dur="500"/>
                                        <p:tgtEl>
                                          <p:spTgt spid="4">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xEl>
                                              <p:pRg st="6" end="6"/>
                                            </p:txEl>
                                          </p:spTgt>
                                        </p:tgtEl>
                                        <p:attrNameLst>
                                          <p:attrName>style.visibility</p:attrName>
                                        </p:attrNameLst>
                                      </p:cBhvr>
                                      <p:to>
                                        <p:strVal val="visible"/>
                                      </p:to>
                                    </p:set>
                                    <p:animEffect transition="in" filter="wipe(down)">
                                      <p:cBhvr>
                                        <p:cTn id="17" dur="500"/>
                                        <p:tgtEl>
                                          <p:spTgt spid="4">
                                            <p:txEl>
                                              <p:pRg st="6" end="6"/>
                                            </p:txEl>
                                          </p:spTgt>
                                        </p:tgtEl>
                                      </p:cBhvr>
                                    </p:animEffect>
                                  </p:childTnLst>
                                </p:cTn>
                              </p:par>
                              <p:par>
                                <p:cTn id="18" presetID="22" presetClass="entr" presetSubtype="4" fill="hold" nodeType="withEffect">
                                  <p:stCondLst>
                                    <p:cond delay="0"/>
                                  </p:stCondLst>
                                  <p:childTnLst>
                                    <p:set>
                                      <p:cBhvr>
                                        <p:cTn id="19" dur="1" fill="hold">
                                          <p:stCondLst>
                                            <p:cond delay="0"/>
                                          </p:stCondLst>
                                        </p:cTn>
                                        <p:tgtEl>
                                          <p:spTgt spid="4">
                                            <p:txEl>
                                              <p:pRg st="7" end="7"/>
                                            </p:txEl>
                                          </p:spTgt>
                                        </p:tgtEl>
                                        <p:attrNameLst>
                                          <p:attrName>style.visibility</p:attrName>
                                        </p:attrNameLst>
                                      </p:cBhvr>
                                      <p:to>
                                        <p:strVal val="visible"/>
                                      </p:to>
                                    </p:set>
                                    <p:animEffect transition="in" filter="wipe(down)">
                                      <p:cBhvr>
                                        <p:cTn id="20" dur="500"/>
                                        <p:tgtEl>
                                          <p:spTgt spid="4">
                                            <p:txEl>
                                              <p:pRg st="7" end="7"/>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4">
                                            <p:txEl>
                                              <p:pRg st="8" end="8"/>
                                            </p:txEl>
                                          </p:spTgt>
                                        </p:tgtEl>
                                        <p:attrNameLst>
                                          <p:attrName>style.visibility</p:attrName>
                                        </p:attrNameLst>
                                      </p:cBhvr>
                                      <p:to>
                                        <p:strVal val="visible"/>
                                      </p:to>
                                    </p:set>
                                    <p:animEffect transition="in" filter="wipe(down)">
                                      <p:cBhvr>
                                        <p:cTn id="25" dur="500"/>
                                        <p:tgtEl>
                                          <p:spTgt spid="4">
                                            <p:txEl>
                                              <p:pRg st="8" end="8"/>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4">
                                            <p:txEl>
                                              <p:pRg st="9" end="9"/>
                                            </p:txEl>
                                          </p:spTgt>
                                        </p:tgtEl>
                                        <p:attrNameLst>
                                          <p:attrName>style.visibility</p:attrName>
                                        </p:attrNameLst>
                                      </p:cBhvr>
                                      <p:to>
                                        <p:strVal val="visible"/>
                                      </p:to>
                                    </p:set>
                                    <p:animEffect transition="in" filter="wipe(down)">
                                      <p:cBhvr>
                                        <p:cTn id="30" dur="500"/>
                                        <p:tgtEl>
                                          <p:spTgt spid="4">
                                            <p:txEl>
                                              <p:pRg st="9" end="9"/>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4">
                                            <p:txEl>
                                              <p:pRg st="10" end="10"/>
                                            </p:txEl>
                                          </p:spTgt>
                                        </p:tgtEl>
                                        <p:attrNameLst>
                                          <p:attrName>style.visibility</p:attrName>
                                        </p:attrNameLst>
                                      </p:cBhvr>
                                      <p:to>
                                        <p:strVal val="visible"/>
                                      </p:to>
                                    </p:set>
                                    <p:animEffect transition="in" filter="wipe(down)">
                                      <p:cBhvr>
                                        <p:cTn id="35" dur="500"/>
                                        <p:tgtEl>
                                          <p:spTgt spid="4">
                                            <p:txEl>
                                              <p:pRg st="10" end="1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wipe(down)">
                                      <p:cBhvr>
                                        <p:cTn id="4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1406" y="71420"/>
            <a:ext cx="8858312" cy="298351"/>
          </a:xfrm>
          <a:prstGeom prst="rect">
            <a:avLst/>
          </a:prstGeom>
          <a:noFill/>
        </p:spPr>
        <p:txBody>
          <a:bodyPr wrap="square" rtlCol="0">
            <a:spAutoFit/>
          </a:bodyPr>
          <a:lstStyle/>
          <a:p>
            <a:r>
              <a:rPr lang="en-US" altLang="zh-CN" sz="1200" dirty="0" smtClean="0">
                <a:latin typeface="黑体" panose="02010609060101010101" pitchFamily="49" charset="-122"/>
                <a:ea typeface="黑体" panose="02010609060101010101" pitchFamily="49" charset="-122"/>
              </a:rPr>
              <a:t>3.</a:t>
            </a:r>
            <a:r>
              <a:rPr lang="zh-CN" altLang="en-US" sz="1200" dirty="0" smtClean="0">
                <a:latin typeface="黑体" panose="02010609060101010101" pitchFamily="49" charset="-122"/>
                <a:ea typeface="黑体" panose="02010609060101010101" pitchFamily="49" charset="-122"/>
              </a:rPr>
              <a:t>巩固统一</a:t>
            </a:r>
            <a:endParaRPr lang="zh-CN" altLang="en-US" sz="1200" dirty="0" smtClean="0">
              <a:latin typeface="黑体" panose="02010609060101010101" pitchFamily="49" charset="-122"/>
              <a:ea typeface="黑体" panose="02010609060101010101" pitchFamily="49" charset="-122"/>
            </a:endParaRPr>
          </a:p>
        </p:txBody>
      </p:sp>
      <p:sp>
        <p:nvSpPr>
          <p:cNvPr id="11" name="TextBox 10"/>
          <p:cNvSpPr txBox="1"/>
          <p:nvPr/>
        </p:nvSpPr>
        <p:spPr>
          <a:xfrm>
            <a:off x="6500826" y="785800"/>
            <a:ext cx="1214446" cy="298351"/>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御史大夫</a:t>
            </a:r>
            <a:endParaRPr lang="zh-CN" altLang="en-US" sz="1200" dirty="0" smtClean="0">
              <a:solidFill>
                <a:srgbClr val="FF0000"/>
              </a:solidFill>
            </a:endParaRPr>
          </a:p>
        </p:txBody>
      </p:sp>
      <p:graphicFrame>
        <p:nvGraphicFramePr>
          <p:cNvPr id="8" name="表格 7"/>
          <p:cNvGraphicFramePr>
            <a:graphicFrameLocks noGrp="1"/>
          </p:cNvGraphicFramePr>
          <p:nvPr>
            <p:custDataLst>
              <p:tags r:id="rId1"/>
            </p:custDataLst>
          </p:nvPr>
        </p:nvGraphicFramePr>
        <p:xfrm>
          <a:off x="142844" y="446258"/>
          <a:ext cx="8786873" cy="923512"/>
        </p:xfrm>
        <a:graphic>
          <a:graphicData uri="http://schemas.openxmlformats.org/drawingml/2006/table">
            <a:tbl>
              <a:tblPr/>
              <a:tblGrid>
                <a:gridCol w="750108"/>
                <a:gridCol w="750108"/>
                <a:gridCol w="6429402"/>
                <a:gridCol w="857255"/>
              </a:tblGrid>
              <a:tr h="326256">
                <a:tc rowSpan="2">
                  <a:txBody>
                    <a:bodyPr/>
                    <a:lstStyle/>
                    <a:p>
                      <a:pPr algn="ct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政治</a:t>
                      </a:r>
                      <a:endParaRPr lang="zh-CN" sz="1200" dirty="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00000"/>
                        </a:lnSpc>
                        <a:spcAft>
                          <a:spcPts val="0"/>
                        </a:spcAft>
                      </a:pPr>
                      <a:r>
                        <a:rPr lang="zh-CN" sz="1200" b="1">
                          <a:latin typeface="宋体" panose="02010600030101010101" pitchFamily="2" charset="-122"/>
                          <a:ea typeface="宋体" panose="02010600030101010101" pitchFamily="2" charset="-122"/>
                          <a:cs typeface="Times New Roman" panose="02020603050405020304"/>
                        </a:rPr>
                        <a:t>中央</a:t>
                      </a:r>
                      <a:endParaRPr lang="zh-CN" sz="120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200" b="1">
                          <a:latin typeface="宋体" panose="02010600030101010101" pitchFamily="2" charset="-122"/>
                          <a:ea typeface="宋体" panose="02010600030101010101" pitchFamily="2" charset="-122"/>
                          <a:cs typeface="Times New Roman" panose="02020603050405020304"/>
                        </a:rPr>
                        <a:t>皇帝制度</a:t>
                      </a:r>
                      <a:r>
                        <a:rPr lang="en-US" sz="1200" b="1">
                          <a:latin typeface="宋体" panose="02010600030101010101" pitchFamily="2" charset="-122"/>
                          <a:ea typeface="宋体" panose="02010600030101010101" pitchFamily="2" charset="-122"/>
                          <a:cs typeface="Times New Roman" panose="02020603050405020304"/>
                        </a:rPr>
                        <a:t>:</a:t>
                      </a:r>
                      <a:r>
                        <a:rPr lang="zh-CN" sz="1200" b="1">
                          <a:latin typeface="宋体" panose="02010600030101010101" pitchFamily="2" charset="-122"/>
                          <a:ea typeface="宋体" panose="02010600030101010101" pitchFamily="2" charset="-122"/>
                          <a:cs typeface="Times New Roman" panose="02020603050405020304"/>
                        </a:rPr>
                        <a:t>皇权至上、皇位世袭、皇帝独尊</a:t>
                      </a:r>
                      <a:endParaRPr lang="zh-CN" sz="120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官僚政</a:t>
                      </a:r>
                      <a:endParaRPr lang="zh-CN" sz="12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治、皇权</a:t>
                      </a:r>
                      <a:endParaRPr lang="zh-CN" sz="12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至上、高</a:t>
                      </a:r>
                      <a:endParaRPr lang="zh-CN" sz="12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度集权</a:t>
                      </a:r>
                      <a:endParaRPr lang="zh-CN" sz="1200" dirty="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7256">
                <a:tc vMerge="1">
                  <a:tcPr/>
                </a:tc>
                <a:tc vMerge="1">
                  <a:tcPr/>
                </a:tc>
                <a:tc>
                  <a:txBody>
                    <a:bodyPr/>
                    <a:lstStyle/>
                    <a:p>
                      <a:pPr>
                        <a:lnSpc>
                          <a:spcPct val="100000"/>
                        </a:lnSpc>
                        <a:spcAft>
                          <a:spcPts val="0"/>
                        </a:spcAft>
                        <a:tabLst>
                          <a:tab pos="3947795" algn="l"/>
                        </a:tabLst>
                      </a:pPr>
                      <a:r>
                        <a:rPr lang="zh-CN" sz="1200" b="1" dirty="0">
                          <a:latin typeface="宋体" panose="02010600030101010101" pitchFamily="2" charset="-122"/>
                          <a:ea typeface="宋体" panose="02010600030101010101" pitchFamily="2" charset="-122"/>
                          <a:cs typeface="Times New Roman" panose="02020603050405020304"/>
                        </a:rPr>
                        <a:t>三公九卿</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三公</a:t>
                      </a:r>
                      <a:r>
                        <a:rPr lang="zh-CN" sz="1200" b="1" dirty="0" smtClean="0">
                          <a:latin typeface="宋体" panose="02010600030101010101" pitchFamily="2" charset="-122"/>
                          <a:ea typeface="宋体" panose="02010600030101010101" pitchFamily="2" charset="-122"/>
                          <a:cs typeface="Times New Roman" panose="02020603050405020304"/>
                        </a:rPr>
                        <a:t>指</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en-US" sz="1200" b="1" dirty="0" smtClean="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统领百官、行政权</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、太尉</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最高武官</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掌军事</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smtClean="0">
                          <a:latin typeface="宋体" panose="02010600030101010101" pitchFamily="2" charset="-122"/>
                          <a:ea typeface="宋体" panose="02010600030101010101" pitchFamily="2" charset="-122"/>
                          <a:cs typeface="Times New Roman" panose="02020603050405020304"/>
                        </a:rPr>
                        <a:t>、</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en-US" sz="1200" b="1" dirty="0" smtClean="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副丞相、最高监察官</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九卿分掌具体事务</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solidFill>
                            <a:srgbClr val="FF0000"/>
                          </a:solidFill>
                          <a:latin typeface="宋体" panose="02010600030101010101" pitchFamily="2" charset="-122"/>
                          <a:ea typeface="宋体" panose="02010600030101010101" pitchFamily="2" charset="-122"/>
                          <a:cs typeface="Times New Roman" panose="02020603050405020304"/>
                        </a:rPr>
                        <a:t>体现“家国一体”</a:t>
                      </a:r>
                      <a:r>
                        <a:rPr lang="zh-CN" sz="1200" b="1" dirty="0">
                          <a:latin typeface="宋体" panose="02010600030101010101" pitchFamily="2" charset="-122"/>
                          <a:ea typeface="宋体" panose="02010600030101010101" pitchFamily="2" charset="-122"/>
                          <a:cs typeface="Times New Roman" panose="02020603050405020304"/>
                        </a:rPr>
                        <a:t>。</a:t>
                      </a:r>
                      <a:r>
                        <a:rPr lang="zh-CN" sz="1200" b="1" dirty="0" smtClean="0">
                          <a:latin typeface="宋体" panose="02010600030101010101" pitchFamily="2" charset="-122"/>
                          <a:ea typeface="宋体" panose="02010600030101010101" pitchFamily="2" charset="-122"/>
                          <a:cs typeface="Times New Roman" panose="02020603050405020304"/>
                        </a:rPr>
                        <a:t>实行</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en-US" altLang="zh-CN" sz="1200" b="1" u="sng" dirty="0" smtClean="0">
                          <a:solidFill>
                            <a:schemeClr val="bg1"/>
                          </a:solidFill>
                          <a:latin typeface="宋体" panose="02010600030101010101" pitchFamily="2" charset="-122"/>
                          <a:ea typeface="宋体" panose="02010600030101010101" pitchFamily="2" charset="-122"/>
                          <a:cs typeface="Times New Roman" panose="02020603050405020304"/>
                        </a:rPr>
                        <a:t>.</a:t>
                      </a:r>
                      <a:endParaRPr lang="zh-CN" sz="1200" dirty="0">
                        <a:solidFill>
                          <a:schemeClr val="bg1"/>
                        </a:solidFill>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bl>
          </a:graphicData>
        </a:graphic>
      </p:graphicFrame>
      <p:sp>
        <p:nvSpPr>
          <p:cNvPr id="9" name="TextBox 8"/>
          <p:cNvSpPr txBox="1"/>
          <p:nvPr/>
        </p:nvSpPr>
        <p:spPr>
          <a:xfrm>
            <a:off x="2786050" y="785800"/>
            <a:ext cx="500066" cy="298351"/>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丞相</a:t>
            </a:r>
            <a:endParaRPr lang="zh-CN" altLang="en-US" sz="1200" dirty="0" smtClean="0">
              <a:solidFill>
                <a:srgbClr val="FF0000"/>
              </a:solidFill>
            </a:endParaRPr>
          </a:p>
        </p:txBody>
      </p:sp>
      <p:sp>
        <p:nvSpPr>
          <p:cNvPr id="10" name="TextBox 9"/>
          <p:cNvSpPr txBox="1"/>
          <p:nvPr/>
        </p:nvSpPr>
        <p:spPr>
          <a:xfrm>
            <a:off x="5643570" y="992377"/>
            <a:ext cx="1071570" cy="298351"/>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廷议制度</a:t>
            </a:r>
            <a:endParaRPr lang="zh-CN" altLang="en-US" sz="1200" dirty="0" smtClean="0">
              <a:solidFill>
                <a:srgbClr val="FF0000"/>
              </a:solidFill>
            </a:endParaRPr>
          </a:p>
        </p:txBody>
      </p:sp>
      <p:pic>
        <p:nvPicPr>
          <p:cNvPr id="17" name="图片 16"/>
          <p:cNvPicPr>
            <a:picLocks noChangeAspect="1"/>
          </p:cNvPicPr>
          <p:nvPr>
            <p:custDataLst>
              <p:tags r:id="rId2"/>
            </p:custDataLst>
          </p:nvPr>
        </p:nvPicPr>
        <p:blipFill>
          <a:blip r:embed="rId3"/>
          <a:stretch>
            <a:fillRect/>
          </a:stretch>
        </p:blipFill>
        <p:spPr>
          <a:xfrm>
            <a:off x="130016" y="1767364"/>
            <a:ext cx="4978718" cy="3180874"/>
          </a:xfrm>
          <a:prstGeom prst="rect">
            <a:avLst/>
          </a:prstGeom>
          <a:ln w="12700" cmpd="sng">
            <a:solidFill>
              <a:srgbClr val="5B9BD5">
                <a:shade val="50000"/>
              </a:srgbClr>
            </a:solidFill>
            <a:prstDash val="solid"/>
          </a:ln>
        </p:spPr>
      </p:pic>
      <p:sp>
        <p:nvSpPr>
          <p:cNvPr id="18" name="文本框 17"/>
          <p:cNvSpPr txBox="1"/>
          <p:nvPr>
            <p:custDataLst>
              <p:tags r:id="rId4"/>
            </p:custDataLst>
          </p:nvPr>
        </p:nvSpPr>
        <p:spPr>
          <a:xfrm>
            <a:off x="4079081" y="2091690"/>
            <a:ext cx="603409" cy="810260"/>
          </a:xfrm>
          <a:prstGeom prst="rect">
            <a:avLst/>
          </a:prstGeom>
          <a:solidFill>
            <a:srgbClr val="FF0000">
              <a:alpha val="10000"/>
            </a:srgbClr>
          </a:solidFill>
        </p:spPr>
        <p:txBody>
          <a:bodyPr wrap="square" rtlCol="0" anchor="t">
            <a:spAutoFit/>
          </a:bodyPr>
          <a:lstStyle/>
          <a:p>
            <a:r>
              <a:rPr lang="zh-CN" altLang="en-US" sz="1800" b="1"/>
              <a:t>廷议</a:t>
            </a:r>
            <a:endParaRPr lang="zh-CN" altLang="en-US" sz="1800" b="1"/>
          </a:p>
        </p:txBody>
      </p:sp>
      <p:sp>
        <p:nvSpPr>
          <p:cNvPr id="19" name="文本框 18"/>
          <p:cNvSpPr txBox="1"/>
          <p:nvPr>
            <p:custDataLst>
              <p:tags r:id="rId5"/>
            </p:custDataLst>
          </p:nvPr>
        </p:nvSpPr>
        <p:spPr>
          <a:xfrm>
            <a:off x="5217319" y="1767364"/>
            <a:ext cx="3791903" cy="2832100"/>
          </a:xfrm>
          <a:prstGeom prst="rect">
            <a:avLst/>
          </a:prstGeom>
          <a:solidFill>
            <a:schemeClr val="accent4">
              <a:lumMod val="20000"/>
              <a:lumOff val="80000"/>
            </a:schemeClr>
          </a:solidFill>
        </p:spPr>
        <p:txBody>
          <a:bodyPr wrap="square" rtlCol="0" anchor="t">
            <a:spAutoFit/>
          </a:bodyPr>
          <a:lstStyle/>
          <a:p>
            <a:pPr algn="l" fontAlgn="auto">
              <a:lnSpc>
                <a:spcPct val="110000"/>
              </a:lnSpc>
            </a:pPr>
            <a:r>
              <a:rPr lang="zh-CN" altLang="en-US" sz="1800" b="1" dirty="0">
                <a:solidFill>
                  <a:schemeClr val="tx1"/>
                </a:solidFill>
                <a:latin typeface="黑体" panose="02010609060101010101" pitchFamily="49" charset="-122"/>
                <a:ea typeface="黑体" panose="02010609060101010101" pitchFamily="49" charset="-122"/>
                <a:cs typeface="+mn-ea"/>
                <a:sym typeface="+mn-ea"/>
              </a:rPr>
              <a:t>（</a:t>
            </a:r>
            <a:r>
              <a:rPr lang="en-US" altLang="zh-CN" sz="1800" b="1" dirty="0">
                <a:solidFill>
                  <a:schemeClr val="tx1"/>
                </a:solidFill>
                <a:latin typeface="黑体" panose="02010609060101010101" pitchFamily="49" charset="-122"/>
                <a:ea typeface="黑体" panose="02010609060101010101" pitchFamily="49" charset="-122"/>
                <a:cs typeface="+mn-ea"/>
                <a:sym typeface="+mn-ea"/>
              </a:rPr>
              <a:t>2015</a:t>
            </a:r>
            <a:r>
              <a:rPr lang="zh-CN" altLang="en-US" sz="1800" b="1" dirty="0">
                <a:solidFill>
                  <a:schemeClr val="tx1"/>
                </a:solidFill>
                <a:latin typeface="黑体" panose="02010609060101010101" pitchFamily="49" charset="-122"/>
                <a:ea typeface="黑体" panose="02010609060101010101" pitchFamily="49" charset="-122"/>
                <a:cs typeface="+mn-ea"/>
                <a:sym typeface="+mn-ea"/>
              </a:rPr>
              <a:t>天津文综）秦汉时期设立了朝议制度，凡遇军国大事，皇帝往往“下其议”于群臣，议定的结果，通常由宰相领衔上奏，最后必须经皇帝裁决，方能施行。这一制度</a:t>
            </a:r>
            <a:r>
              <a:rPr lang="en-US" altLang="zh-CN" sz="1800" b="1" dirty="0">
                <a:solidFill>
                  <a:schemeClr val="tx1"/>
                </a:solidFill>
                <a:latin typeface="黑体" panose="02010609060101010101" pitchFamily="49" charset="-122"/>
                <a:ea typeface="黑体" panose="02010609060101010101" pitchFamily="49" charset="-122"/>
                <a:cs typeface="+mn-ea"/>
                <a:sym typeface="+mn-ea"/>
              </a:rPr>
              <a:t>(  )</a:t>
            </a:r>
            <a:endParaRPr lang="zh-CN" altLang="en-US" sz="1800" b="1" dirty="0">
              <a:solidFill>
                <a:schemeClr val="tx1"/>
              </a:solidFill>
              <a:latin typeface="黑体" panose="02010609060101010101" pitchFamily="49" charset="-122"/>
              <a:ea typeface="黑体" panose="02010609060101010101" pitchFamily="49" charset="-122"/>
            </a:endParaRPr>
          </a:p>
          <a:p>
            <a:pPr algn="l" fontAlgn="auto">
              <a:lnSpc>
                <a:spcPct val="110000"/>
              </a:lnSpc>
            </a:pPr>
            <a:r>
              <a:rPr lang="en-US" altLang="zh-CN" sz="1800" b="1" dirty="0">
                <a:solidFill>
                  <a:schemeClr val="tx1"/>
                </a:solidFill>
                <a:latin typeface="黑体" panose="02010609060101010101" pitchFamily="49" charset="-122"/>
                <a:ea typeface="黑体" panose="02010609060101010101" pitchFamily="49" charset="-122"/>
                <a:cs typeface="+mn-ea"/>
                <a:sym typeface="+mn-ea"/>
              </a:rPr>
              <a:t>A</a:t>
            </a:r>
            <a:r>
              <a:rPr lang="zh-CN" altLang="en-US" sz="1800" b="1" dirty="0">
                <a:solidFill>
                  <a:schemeClr val="tx1"/>
                </a:solidFill>
                <a:latin typeface="黑体" panose="02010609060101010101" pitchFamily="49" charset="-122"/>
                <a:ea typeface="黑体" panose="02010609060101010101" pitchFamily="49" charset="-122"/>
                <a:cs typeface="+mn-ea"/>
                <a:sym typeface="+mn-ea"/>
              </a:rPr>
              <a:t>．表明军国大事最终由朝臣议定   </a:t>
            </a:r>
            <a:r>
              <a:rPr lang="en-US" altLang="zh-CN" sz="1800" b="1" dirty="0">
                <a:solidFill>
                  <a:schemeClr val="tx1"/>
                </a:solidFill>
                <a:latin typeface="黑体" panose="02010609060101010101" pitchFamily="49" charset="-122"/>
                <a:ea typeface="黑体" panose="02010609060101010101" pitchFamily="49" charset="-122"/>
                <a:cs typeface="+mn-ea"/>
                <a:sym typeface="+mn-ea"/>
              </a:rPr>
              <a:t>B</a:t>
            </a:r>
            <a:r>
              <a:rPr lang="zh-CN" altLang="en-US" sz="1800" b="1" dirty="0">
                <a:solidFill>
                  <a:schemeClr val="tx1"/>
                </a:solidFill>
                <a:latin typeface="黑体" panose="02010609060101010101" pitchFamily="49" charset="-122"/>
                <a:ea typeface="黑体" panose="02010609060101010101" pitchFamily="49" charset="-122"/>
                <a:cs typeface="+mn-ea"/>
                <a:sym typeface="+mn-ea"/>
              </a:rPr>
              <a:t>．反映了皇权与相权的矛盾</a:t>
            </a:r>
            <a:endParaRPr lang="zh-CN" altLang="en-US" sz="1800" b="1" dirty="0">
              <a:solidFill>
                <a:schemeClr val="tx1"/>
              </a:solidFill>
              <a:latin typeface="黑体" panose="02010609060101010101" pitchFamily="49" charset="-122"/>
              <a:ea typeface="黑体" panose="02010609060101010101" pitchFamily="49" charset="-122"/>
            </a:endParaRPr>
          </a:p>
          <a:p>
            <a:pPr algn="l" fontAlgn="auto">
              <a:lnSpc>
                <a:spcPct val="110000"/>
              </a:lnSpc>
            </a:pPr>
            <a:r>
              <a:rPr lang="en-US" altLang="zh-CN" sz="1800" b="1" dirty="0">
                <a:solidFill>
                  <a:schemeClr val="tx1"/>
                </a:solidFill>
                <a:latin typeface="黑体" panose="02010609060101010101" pitchFamily="49" charset="-122"/>
                <a:ea typeface="黑体" panose="02010609060101010101" pitchFamily="49" charset="-122"/>
                <a:cs typeface="+mn-ea"/>
                <a:sym typeface="+mn-ea"/>
              </a:rPr>
              <a:t>C</a:t>
            </a:r>
            <a:r>
              <a:rPr lang="zh-CN" altLang="en-US" sz="1800" b="1" dirty="0">
                <a:solidFill>
                  <a:schemeClr val="tx1"/>
                </a:solidFill>
                <a:latin typeface="黑体" panose="02010609060101010101" pitchFamily="49" charset="-122"/>
                <a:ea typeface="黑体" panose="02010609060101010101" pitchFamily="49" charset="-122"/>
                <a:cs typeface="+mn-ea"/>
                <a:sym typeface="+mn-ea"/>
              </a:rPr>
              <a:t>．起到了限制、监督皇权的作用   </a:t>
            </a:r>
            <a:r>
              <a:rPr lang="en-US" altLang="zh-CN" sz="1800" b="1" dirty="0">
                <a:solidFill>
                  <a:schemeClr val="tx1"/>
                </a:solidFill>
                <a:latin typeface="黑体" panose="02010609060101010101" pitchFamily="49" charset="-122"/>
                <a:ea typeface="黑体" panose="02010609060101010101" pitchFamily="49" charset="-122"/>
                <a:cs typeface="+mn-ea"/>
                <a:sym typeface="+mn-ea"/>
              </a:rPr>
              <a:t>D</a:t>
            </a:r>
            <a:r>
              <a:rPr lang="zh-CN" altLang="en-US" sz="1800" b="1" dirty="0">
                <a:solidFill>
                  <a:schemeClr val="tx1"/>
                </a:solidFill>
                <a:latin typeface="黑体" panose="02010609060101010101" pitchFamily="49" charset="-122"/>
                <a:ea typeface="黑体" panose="02010609060101010101" pitchFamily="49" charset="-122"/>
                <a:cs typeface="+mn-ea"/>
                <a:sym typeface="+mn-ea"/>
              </a:rPr>
              <a:t>．有利于皇帝决策时集思广益</a:t>
            </a:r>
            <a:endParaRPr lang="zh-CN" altLang="en-US" sz="1800" b="1" dirty="0">
              <a:solidFill>
                <a:schemeClr val="tx1"/>
              </a:solidFill>
              <a:latin typeface="黑体" panose="02010609060101010101" pitchFamily="49" charset="-122"/>
              <a:ea typeface="黑体" panose="02010609060101010101" pitchFamily="49" charset="-122"/>
              <a:cs typeface="+mn-ea"/>
              <a:sym typeface="+mn-ea"/>
            </a:endParaRPr>
          </a:p>
        </p:txBody>
      </p:sp>
      <p:sp>
        <p:nvSpPr>
          <p:cNvPr id="20" name="文本框 19"/>
          <p:cNvSpPr txBox="1"/>
          <p:nvPr>
            <p:custDataLst>
              <p:tags r:id="rId6"/>
            </p:custDataLst>
          </p:nvPr>
        </p:nvSpPr>
        <p:spPr>
          <a:xfrm>
            <a:off x="8532495" y="2859246"/>
            <a:ext cx="371951" cy="614363"/>
          </a:xfrm>
          <a:prstGeom prst="rect">
            <a:avLst/>
          </a:prstGeom>
          <a:noFill/>
        </p:spPr>
        <p:txBody>
          <a:bodyPr wrap="none" rtlCol="0">
            <a:noAutofit/>
          </a:bodyPr>
          <a:lstStyle/>
          <a:p>
            <a:pPr indent="0" fontAlgn="auto">
              <a:lnSpc>
                <a:spcPct val="100000"/>
              </a:lnSpc>
              <a:buFont typeface="Wingdings" panose="05000000000000000000" charset="0"/>
              <a:buNone/>
            </a:pPr>
            <a:r>
              <a:rPr lang="en-US" altLang="zh-CN" sz="3600">
                <a:solidFill>
                  <a:srgbClr val="C00000"/>
                </a:solidFill>
              </a:rPr>
              <a:t>D</a:t>
            </a:r>
            <a:endParaRPr lang="en-US" altLang="zh-CN" sz="3600">
              <a:solidFill>
                <a:srgbClr val="C00000"/>
              </a:solidFill>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ou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3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diamond(ou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32"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diamond(out)">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barn(inVertical)">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blinds(horizontal)">
                                      <p:cBhvr>
                                        <p:cTn id="27" dur="500"/>
                                        <p:tgtEl>
                                          <p:spTgt spid="18"/>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blinds(horizontal)">
                                      <p:cBhvr>
                                        <p:cTn id="30" dur="500"/>
                                        <p:tgtEl>
                                          <p:spTgt spid="19"/>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barn(inVertical)">
                                      <p:cBhvr>
                                        <p:cTn id="3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9" grpId="0"/>
      <p:bldP spid="10" grpId="0"/>
      <p:bldP spid="18" grpId="0" bldLvl="0" animBg="1"/>
      <p:bldP spid="19" grpId="0" bldLvl="0" animBg="1"/>
      <p:bldP spid="2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1406" y="71420"/>
            <a:ext cx="8858312" cy="298351"/>
          </a:xfrm>
          <a:prstGeom prst="rect">
            <a:avLst/>
          </a:prstGeom>
          <a:noFill/>
        </p:spPr>
        <p:txBody>
          <a:bodyPr wrap="square" rtlCol="0">
            <a:spAutoFit/>
          </a:bodyPr>
          <a:lstStyle/>
          <a:p>
            <a:r>
              <a:rPr lang="en-US" altLang="zh-CN" sz="1200" dirty="0" smtClean="0">
                <a:latin typeface="黑体" panose="02010609060101010101" pitchFamily="49" charset="-122"/>
                <a:ea typeface="黑体" panose="02010609060101010101" pitchFamily="49" charset="-122"/>
              </a:rPr>
              <a:t>3.</a:t>
            </a:r>
            <a:r>
              <a:rPr lang="zh-CN" altLang="en-US" sz="1200" dirty="0" smtClean="0">
                <a:latin typeface="黑体" panose="02010609060101010101" pitchFamily="49" charset="-122"/>
                <a:ea typeface="黑体" panose="02010609060101010101" pitchFamily="49" charset="-122"/>
              </a:rPr>
              <a:t>巩固统一</a:t>
            </a:r>
            <a:endParaRPr lang="zh-CN" altLang="en-US" sz="1200" dirty="0" smtClean="0">
              <a:latin typeface="黑体" panose="02010609060101010101" pitchFamily="49" charset="-122"/>
              <a:ea typeface="黑体" panose="02010609060101010101" pitchFamily="49" charset="-122"/>
            </a:endParaRPr>
          </a:p>
        </p:txBody>
      </p:sp>
      <p:sp>
        <p:nvSpPr>
          <p:cNvPr id="11" name="TextBox 10"/>
          <p:cNvSpPr txBox="1"/>
          <p:nvPr/>
        </p:nvSpPr>
        <p:spPr>
          <a:xfrm>
            <a:off x="6500826" y="785800"/>
            <a:ext cx="1214446" cy="298351"/>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御史大夫</a:t>
            </a:r>
            <a:endParaRPr lang="zh-CN" altLang="en-US" sz="1200" dirty="0" smtClean="0">
              <a:solidFill>
                <a:srgbClr val="FF0000"/>
              </a:solidFill>
            </a:endParaRPr>
          </a:p>
        </p:txBody>
      </p:sp>
      <p:graphicFrame>
        <p:nvGraphicFramePr>
          <p:cNvPr id="8" name="表格 7"/>
          <p:cNvGraphicFramePr>
            <a:graphicFrameLocks noGrp="1"/>
          </p:cNvGraphicFramePr>
          <p:nvPr>
            <p:custDataLst>
              <p:tags r:id="rId1"/>
            </p:custDataLst>
          </p:nvPr>
        </p:nvGraphicFramePr>
        <p:xfrm>
          <a:off x="142844" y="446258"/>
          <a:ext cx="8786873" cy="4619735"/>
        </p:xfrm>
        <a:graphic>
          <a:graphicData uri="http://schemas.openxmlformats.org/drawingml/2006/table">
            <a:tbl>
              <a:tblPr/>
              <a:tblGrid>
                <a:gridCol w="750108"/>
                <a:gridCol w="750108"/>
                <a:gridCol w="6429402"/>
                <a:gridCol w="857255"/>
              </a:tblGrid>
              <a:tr h="326256">
                <a:tc rowSpan="7">
                  <a:txBody>
                    <a:bodyPr/>
                    <a:lstStyle/>
                    <a:p>
                      <a:pPr algn="ct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政治</a:t>
                      </a:r>
                      <a:endParaRPr lang="zh-CN" sz="1200" dirty="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00000"/>
                        </a:lnSpc>
                        <a:spcAft>
                          <a:spcPts val="0"/>
                        </a:spcAft>
                      </a:pPr>
                      <a:r>
                        <a:rPr lang="zh-CN" sz="1200" b="1">
                          <a:latin typeface="宋体" panose="02010600030101010101" pitchFamily="2" charset="-122"/>
                          <a:ea typeface="宋体" panose="02010600030101010101" pitchFamily="2" charset="-122"/>
                          <a:cs typeface="Times New Roman" panose="02020603050405020304"/>
                        </a:rPr>
                        <a:t>中央</a:t>
                      </a:r>
                      <a:endParaRPr lang="zh-CN" sz="120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200" b="1">
                          <a:latin typeface="宋体" panose="02010600030101010101" pitchFamily="2" charset="-122"/>
                          <a:ea typeface="宋体" panose="02010600030101010101" pitchFamily="2" charset="-122"/>
                          <a:cs typeface="Times New Roman" panose="02020603050405020304"/>
                        </a:rPr>
                        <a:t>皇帝制度</a:t>
                      </a:r>
                      <a:r>
                        <a:rPr lang="en-US" sz="1200" b="1">
                          <a:latin typeface="宋体" panose="02010600030101010101" pitchFamily="2" charset="-122"/>
                          <a:ea typeface="宋体" panose="02010600030101010101" pitchFamily="2" charset="-122"/>
                          <a:cs typeface="Times New Roman" panose="02020603050405020304"/>
                        </a:rPr>
                        <a:t>:</a:t>
                      </a:r>
                      <a:r>
                        <a:rPr lang="zh-CN" sz="1200" b="1">
                          <a:latin typeface="宋体" panose="02010600030101010101" pitchFamily="2" charset="-122"/>
                          <a:ea typeface="宋体" panose="02010600030101010101" pitchFamily="2" charset="-122"/>
                          <a:cs typeface="Times New Roman" panose="02020603050405020304"/>
                        </a:rPr>
                        <a:t>皇权至上、皇位世袭、皇帝独尊</a:t>
                      </a:r>
                      <a:endParaRPr lang="zh-CN" sz="120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1">
                  <a:txBody>
                    <a:bodyPr/>
                    <a:lstStyle/>
                    <a:p>
                      <a:pPr algn="ct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官僚政</a:t>
                      </a:r>
                      <a:endParaRPr lang="zh-CN" sz="12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治、皇权</a:t>
                      </a:r>
                      <a:endParaRPr lang="zh-CN" sz="12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至上、高</a:t>
                      </a:r>
                      <a:endParaRPr lang="zh-CN" sz="12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度集权</a:t>
                      </a:r>
                      <a:endParaRPr lang="zh-CN" sz="1200" dirty="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7256">
                <a:tc vMerge="1">
                  <a:tcPr/>
                </a:tc>
                <a:tc vMerge="1">
                  <a:tcPr/>
                </a:tc>
                <a:tc>
                  <a:txBody>
                    <a:bodyPr/>
                    <a:lstStyle/>
                    <a:p>
                      <a:pPr>
                        <a:lnSpc>
                          <a:spcPct val="100000"/>
                        </a:lnSpc>
                        <a:spcAft>
                          <a:spcPts val="0"/>
                        </a:spcAft>
                        <a:tabLst>
                          <a:tab pos="3947795" algn="l"/>
                        </a:tabLst>
                      </a:pPr>
                      <a:r>
                        <a:rPr lang="zh-CN" sz="1200" b="1" dirty="0">
                          <a:latin typeface="宋体" panose="02010600030101010101" pitchFamily="2" charset="-122"/>
                          <a:ea typeface="宋体" panose="02010600030101010101" pitchFamily="2" charset="-122"/>
                          <a:cs typeface="Times New Roman" panose="02020603050405020304"/>
                        </a:rPr>
                        <a:t>三公九卿</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三公</a:t>
                      </a:r>
                      <a:r>
                        <a:rPr lang="zh-CN" sz="1200" b="1" dirty="0" smtClean="0">
                          <a:latin typeface="宋体" panose="02010600030101010101" pitchFamily="2" charset="-122"/>
                          <a:ea typeface="宋体" panose="02010600030101010101" pitchFamily="2" charset="-122"/>
                          <a:cs typeface="Times New Roman" panose="02020603050405020304"/>
                        </a:rPr>
                        <a:t>指</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en-US" sz="1200" b="1" dirty="0" smtClean="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统领百官、行政权</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、太尉</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最高武官</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掌军事</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smtClean="0">
                          <a:latin typeface="宋体" panose="02010600030101010101" pitchFamily="2" charset="-122"/>
                          <a:ea typeface="宋体" panose="02010600030101010101" pitchFamily="2" charset="-122"/>
                          <a:cs typeface="Times New Roman" panose="02020603050405020304"/>
                        </a:rPr>
                        <a:t>、</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en-US" sz="1200" b="1" dirty="0" smtClean="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副丞相、最高监察官</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九卿分掌具体事务</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体现“家国一体”。</a:t>
                      </a:r>
                      <a:r>
                        <a:rPr lang="zh-CN" sz="1200" b="1" dirty="0" smtClean="0">
                          <a:latin typeface="宋体" panose="02010600030101010101" pitchFamily="2" charset="-122"/>
                          <a:ea typeface="宋体" panose="02010600030101010101" pitchFamily="2" charset="-122"/>
                          <a:cs typeface="Times New Roman" panose="02020603050405020304"/>
                        </a:rPr>
                        <a:t>实行</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en-US" altLang="zh-CN" sz="1200" b="1" u="sng" dirty="0" smtClean="0">
                          <a:solidFill>
                            <a:schemeClr val="bg1"/>
                          </a:solidFill>
                          <a:latin typeface="宋体" panose="02010600030101010101" pitchFamily="2" charset="-122"/>
                          <a:ea typeface="宋体" panose="02010600030101010101" pitchFamily="2" charset="-122"/>
                          <a:cs typeface="Times New Roman" panose="02020603050405020304"/>
                        </a:rPr>
                        <a:t>.</a:t>
                      </a:r>
                      <a:endParaRPr lang="zh-CN" sz="1200" dirty="0">
                        <a:solidFill>
                          <a:schemeClr val="bg1"/>
                        </a:solidFill>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597535">
                <a:tc vMerge="1">
                  <a:tcPr/>
                </a:tc>
                <a:tc rowSpan="2">
                  <a:txBody>
                    <a:bodyPr/>
                    <a:lstStyle/>
                    <a:p>
                      <a:pPr algn="ctr">
                        <a:lnSpc>
                          <a:spcPct val="100000"/>
                        </a:lnSpc>
                        <a:spcAft>
                          <a:spcPts val="0"/>
                        </a:spcAft>
                      </a:pPr>
                      <a:r>
                        <a:rPr lang="zh-CN" sz="1200" b="1">
                          <a:latin typeface="宋体" panose="02010600030101010101" pitchFamily="2" charset="-122"/>
                          <a:ea typeface="宋体" panose="02010600030101010101" pitchFamily="2" charset="-122"/>
                          <a:cs typeface="Times New Roman" panose="02020603050405020304"/>
                        </a:rPr>
                        <a:t>地方</a:t>
                      </a:r>
                      <a:endParaRPr lang="zh-CN" sz="120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郡县制</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在地方废除分封制</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设立郡、县两级行政机构</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其主要官员</a:t>
                      </a:r>
                      <a:r>
                        <a:rPr lang="zh-CN" sz="1200" b="1" dirty="0" smtClean="0">
                          <a:latin typeface="宋体" panose="02010600030101010101" pitchFamily="2" charset="-122"/>
                          <a:ea typeface="宋体" panose="02010600030101010101" pitchFamily="2" charset="-122"/>
                          <a:cs typeface="Times New Roman" panose="02020603050405020304"/>
                        </a:rPr>
                        <a:t>由</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zh-CN" sz="1200" b="1" dirty="0" smtClean="0">
                          <a:latin typeface="宋体" panose="02010600030101010101" pitchFamily="2" charset="-122"/>
                          <a:ea typeface="宋体" panose="02010600030101010101" pitchFamily="2" charset="-122"/>
                          <a:cs typeface="Times New Roman" panose="02020603050405020304"/>
                        </a:rPr>
                        <a:t>任免</a:t>
                      </a:r>
                      <a:r>
                        <a:rPr lang="zh-CN" sz="1200" b="1" dirty="0">
                          <a:latin typeface="宋体" panose="02010600030101010101" pitchFamily="2" charset="-122"/>
                          <a:ea typeface="宋体" panose="02010600030101010101" pitchFamily="2" charset="-122"/>
                          <a:cs typeface="Times New Roman" panose="02020603050405020304"/>
                        </a:rPr>
                        <a:t>和考核</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县下设乡、里和亭。实现中央集权</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巩固统一</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smtClean="0">
                          <a:latin typeface="宋体" panose="02010600030101010101" pitchFamily="2" charset="-122"/>
                          <a:ea typeface="宋体" panose="02010600030101010101" pitchFamily="2" charset="-122"/>
                          <a:cs typeface="Times New Roman" panose="02020603050405020304"/>
                        </a:rPr>
                        <a:t>是</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zh-CN" sz="1200" b="1" dirty="0" smtClean="0">
                          <a:latin typeface="宋体" panose="02010600030101010101" pitchFamily="2" charset="-122"/>
                          <a:ea typeface="宋体" panose="02010600030101010101" pitchFamily="2" charset="-122"/>
                          <a:cs typeface="Times New Roman" panose="02020603050405020304"/>
                        </a:rPr>
                        <a:t>取代</a:t>
                      </a:r>
                      <a:r>
                        <a:rPr lang="zh-CN" sz="1200" b="1" dirty="0">
                          <a:latin typeface="宋体" panose="02010600030101010101" pitchFamily="2" charset="-122"/>
                          <a:ea typeface="宋体" panose="02010600030101010101" pitchFamily="2" charset="-122"/>
                          <a:cs typeface="Times New Roman" panose="02020603050405020304"/>
                        </a:rPr>
                        <a:t>贵族政治的标志</a:t>
                      </a:r>
                      <a:endParaRPr lang="zh-CN" sz="1200" dirty="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511934">
                <a:tc vMerge="1">
                  <a:tcPr/>
                </a:tc>
                <a:tc vMerge="1">
                  <a:tcPr/>
                </a:tc>
                <a:tc>
                  <a:txBody>
                    <a:bodyPr/>
                    <a:lstStyle/>
                    <a:p>
                      <a:pP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文书制度</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各级官僚机构以文书行政</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建立以邮传为中心的文书传送系统</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以</a:t>
                      </a:r>
                      <a:r>
                        <a:rPr lang="zh-CN" sz="1200" b="1" dirty="0" smtClean="0">
                          <a:latin typeface="宋体" panose="02010600030101010101" pitchFamily="2" charset="-122"/>
                          <a:ea typeface="宋体" panose="02010600030101010101" pitchFamily="2" charset="-122"/>
                          <a:cs typeface="Times New Roman" panose="02020603050405020304"/>
                        </a:rPr>
                        <a:t>保障皇帝</a:t>
                      </a:r>
                      <a:r>
                        <a:rPr lang="zh-CN" sz="1200" b="1" dirty="0">
                          <a:latin typeface="宋体" panose="02010600030101010101" pitchFamily="2" charset="-122"/>
                          <a:ea typeface="宋体" panose="02010600030101010101" pitchFamily="2" charset="-122"/>
                          <a:cs typeface="Times New Roman" panose="02020603050405020304"/>
                        </a:rPr>
                        <a:t>和中央的政令能够传送到全国各地</a:t>
                      </a:r>
                      <a:endParaRPr lang="zh-CN" sz="1200" dirty="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219492">
                <a:tc vMerge="1">
                  <a:tcPr/>
                </a:tc>
                <a:tc>
                  <a:txBody>
                    <a:bodyPr/>
                    <a:lstStyle/>
                    <a:p>
                      <a:pPr algn="ct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选官</a:t>
                      </a:r>
                      <a:endParaRPr lang="zh-CN" sz="1200" dirty="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200" b="1">
                          <a:latin typeface="宋体" panose="02010600030101010101" pitchFamily="2" charset="-122"/>
                          <a:ea typeface="宋体" panose="02010600030101010101" pitchFamily="2" charset="-122"/>
                          <a:cs typeface="Times New Roman" panose="02020603050405020304"/>
                        </a:rPr>
                        <a:t>“以法为教”“以吏为师”</a:t>
                      </a:r>
                      <a:r>
                        <a:rPr lang="zh-CN" sz="1200" b="1">
                          <a:solidFill>
                            <a:srgbClr val="FF0000"/>
                          </a:solidFill>
                          <a:latin typeface="宋体" panose="02010600030101010101" pitchFamily="2" charset="-122"/>
                          <a:ea typeface="宋体" panose="02010600030101010101" pitchFamily="2" charset="-122"/>
                          <a:cs typeface="Times New Roman" panose="02020603050405020304"/>
                        </a:rPr>
                        <a:t>【向官吏学习律令而为官】</a:t>
                      </a:r>
                      <a:endParaRPr lang="zh-CN" sz="1200" b="1">
                        <a:solidFill>
                          <a:srgbClr val="FF0000"/>
                        </a:solidFill>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255967">
                <a:tc vMerge="1">
                  <a:tcPr/>
                </a:tc>
                <a:tc>
                  <a:txBody>
                    <a:bodyPr/>
                    <a:lstStyle/>
                    <a:p>
                      <a:pPr algn="ctr">
                        <a:lnSpc>
                          <a:spcPct val="100000"/>
                        </a:lnSpc>
                        <a:spcAft>
                          <a:spcPts val="0"/>
                        </a:spcAft>
                      </a:pPr>
                      <a:r>
                        <a:rPr lang="zh-CN" sz="1200" b="1">
                          <a:latin typeface="宋体" panose="02010600030101010101" pitchFamily="2" charset="-122"/>
                          <a:ea typeface="宋体" panose="02010600030101010101" pitchFamily="2" charset="-122"/>
                          <a:cs typeface="Times New Roman" panose="02020603050405020304"/>
                        </a:rPr>
                        <a:t>考核</a:t>
                      </a:r>
                      <a:endParaRPr lang="zh-CN" sz="120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上计制</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每年岁末</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郡国汇总</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上报中央</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御史参与审核</a:t>
                      </a:r>
                      <a:endParaRPr lang="zh-CN" sz="1200" dirty="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219492">
                <a:tc vMerge="1">
                  <a:tcPr/>
                </a:tc>
                <a:tc>
                  <a:txBody>
                    <a:bodyPr/>
                    <a:lstStyle/>
                    <a:p>
                      <a:pPr algn="ctr">
                        <a:lnSpc>
                          <a:spcPct val="100000"/>
                        </a:lnSpc>
                        <a:spcAft>
                          <a:spcPts val="0"/>
                        </a:spcAft>
                      </a:pPr>
                      <a:r>
                        <a:rPr lang="zh-CN" sz="1200" b="1">
                          <a:latin typeface="宋体" panose="02010600030101010101" pitchFamily="2" charset="-122"/>
                          <a:ea typeface="宋体" panose="02010600030101010101" pitchFamily="2" charset="-122"/>
                          <a:cs typeface="Times New Roman" panose="02020603050405020304"/>
                        </a:rPr>
                        <a:t>监察</a:t>
                      </a:r>
                      <a:endParaRPr lang="zh-CN" sz="120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200" b="1">
                          <a:latin typeface="宋体" panose="02010600030101010101" pitchFamily="2" charset="-122"/>
                          <a:ea typeface="宋体" panose="02010600030101010101" pitchFamily="2" charset="-122"/>
                          <a:cs typeface="Times New Roman" panose="02020603050405020304"/>
                        </a:rPr>
                        <a:t>中央</a:t>
                      </a:r>
                      <a:r>
                        <a:rPr lang="en-US" sz="1200" b="1">
                          <a:latin typeface="宋体" panose="02010600030101010101" pitchFamily="2" charset="-122"/>
                          <a:ea typeface="宋体" panose="02010600030101010101" pitchFamily="2" charset="-122"/>
                          <a:cs typeface="Times New Roman" panose="02020603050405020304"/>
                        </a:rPr>
                        <a:t>:</a:t>
                      </a:r>
                      <a:r>
                        <a:rPr lang="zh-CN" sz="1200" b="1">
                          <a:latin typeface="宋体" panose="02010600030101010101" pitchFamily="2" charset="-122"/>
                          <a:ea typeface="宋体" panose="02010600030101010101" pitchFamily="2" charset="-122"/>
                          <a:cs typeface="Times New Roman" panose="02020603050405020304"/>
                        </a:rPr>
                        <a:t>御史大夫</a:t>
                      </a:r>
                      <a:r>
                        <a:rPr lang="en-US" sz="1200" b="1">
                          <a:latin typeface="宋体" panose="02010600030101010101" pitchFamily="2" charset="-122"/>
                          <a:ea typeface="宋体" panose="02010600030101010101" pitchFamily="2" charset="-122"/>
                          <a:cs typeface="Times New Roman" panose="02020603050405020304"/>
                        </a:rPr>
                        <a:t>;</a:t>
                      </a:r>
                      <a:r>
                        <a:rPr lang="zh-CN" sz="1200" b="1">
                          <a:latin typeface="宋体" panose="02010600030101010101" pitchFamily="2" charset="-122"/>
                          <a:ea typeface="宋体" panose="02010600030101010101" pitchFamily="2" charset="-122"/>
                          <a:cs typeface="Times New Roman" panose="02020603050405020304"/>
                        </a:rPr>
                        <a:t>地方</a:t>
                      </a:r>
                      <a:r>
                        <a:rPr lang="en-US" sz="1200" b="1">
                          <a:latin typeface="宋体" panose="02010600030101010101" pitchFamily="2" charset="-122"/>
                          <a:ea typeface="宋体" panose="02010600030101010101" pitchFamily="2" charset="-122"/>
                          <a:cs typeface="Times New Roman" panose="02020603050405020304"/>
                        </a:rPr>
                        <a:t>:</a:t>
                      </a:r>
                      <a:r>
                        <a:rPr lang="zh-CN" sz="1200" b="1">
                          <a:latin typeface="宋体" panose="02010600030101010101" pitchFamily="2" charset="-122"/>
                          <a:ea typeface="宋体" panose="02010600030101010101" pitchFamily="2" charset="-122"/>
                          <a:cs typeface="Times New Roman" panose="02020603050405020304"/>
                        </a:rPr>
                        <a:t>监御史</a:t>
                      </a:r>
                      <a:endParaRPr lang="zh-CN" sz="120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597256">
                <a:tc gridSpan="2">
                  <a:txBody>
                    <a:bodyPr/>
                    <a:lstStyle/>
                    <a:p>
                      <a:pPr algn="ct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经济</a:t>
                      </a:r>
                      <a:endParaRPr lang="zh-CN" sz="1200" dirty="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a:txBody>
                    <a:bodyPr/>
                    <a:lstStyle/>
                    <a:p>
                      <a:pP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统一货币</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圆形方孔钱</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、度量衡</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统</a:t>
                      </a:r>
                      <a:r>
                        <a:rPr lang="zh-CN" sz="1200" b="1" dirty="0">
                          <a:solidFill>
                            <a:schemeClr val="tx1"/>
                          </a:solidFill>
                          <a:latin typeface="宋体" panose="02010600030101010101" pitchFamily="2" charset="-122"/>
                          <a:ea typeface="宋体" panose="02010600030101010101" pitchFamily="2" charset="-122"/>
                          <a:cs typeface="Times New Roman" panose="02020603050405020304"/>
                        </a:rPr>
                        <a:t>一车轨</a:t>
                      </a:r>
                      <a:r>
                        <a:rPr lang="en-US" sz="1200" b="1" dirty="0">
                          <a:solidFill>
                            <a:schemeClr val="tx1"/>
                          </a:solidFill>
                          <a:latin typeface="宋体" panose="02010600030101010101" pitchFamily="2" charset="-122"/>
                          <a:ea typeface="宋体" panose="02010600030101010101" pitchFamily="2" charset="-122"/>
                          <a:cs typeface="Times New Roman" panose="02020603050405020304"/>
                        </a:rPr>
                        <a:t>,</a:t>
                      </a:r>
                      <a:r>
                        <a:rPr lang="zh-CN" sz="1200" b="1" dirty="0">
                          <a:solidFill>
                            <a:schemeClr val="tx1"/>
                          </a:solidFill>
                          <a:latin typeface="宋体" panose="02010600030101010101" pitchFamily="2" charset="-122"/>
                          <a:ea typeface="宋体" panose="02010600030101010101" pitchFamily="2" charset="-122"/>
                          <a:cs typeface="Times New Roman" panose="02020603050405020304"/>
                        </a:rPr>
                        <a:t>修筑驰道、直道、五尺道等</a:t>
                      </a:r>
                      <a:r>
                        <a:rPr lang="en-US" sz="1200" b="1" dirty="0">
                          <a:solidFill>
                            <a:schemeClr val="tx1"/>
                          </a:solidFill>
                          <a:latin typeface="宋体" panose="02010600030101010101" pitchFamily="2" charset="-122"/>
                          <a:ea typeface="宋体" panose="02010600030101010101" pitchFamily="2" charset="-122"/>
                          <a:cs typeface="Times New Roman" panose="02020603050405020304"/>
                        </a:rPr>
                        <a:t>,</a:t>
                      </a:r>
                      <a:r>
                        <a:rPr lang="zh-CN" sz="1200" b="1" dirty="0">
                          <a:solidFill>
                            <a:schemeClr val="tx1"/>
                          </a:solidFill>
                          <a:latin typeface="宋体" panose="02010600030101010101" pitchFamily="2" charset="-122"/>
                          <a:ea typeface="宋体" panose="02010600030101010101" pitchFamily="2" charset="-122"/>
                          <a:cs typeface="Times New Roman" panose="02020603050405020304"/>
                        </a:rPr>
                        <a:t>构成以</a:t>
                      </a:r>
                      <a:r>
                        <a:rPr lang="zh-CN" sz="1200" b="1" dirty="0" smtClean="0">
                          <a:solidFill>
                            <a:schemeClr val="tx1"/>
                          </a:solidFill>
                          <a:latin typeface="宋体" panose="02010600030101010101" pitchFamily="2" charset="-122"/>
                          <a:ea typeface="宋体" panose="02010600030101010101" pitchFamily="2" charset="-122"/>
                          <a:cs typeface="Times New Roman" panose="02020603050405020304"/>
                        </a:rPr>
                        <a:t>咸阳为</a:t>
                      </a:r>
                      <a:r>
                        <a:rPr lang="zh-CN" sz="1200" b="1" dirty="0">
                          <a:solidFill>
                            <a:schemeClr val="tx1"/>
                          </a:solidFill>
                          <a:latin typeface="宋体" panose="02010600030101010101" pitchFamily="2" charset="-122"/>
                          <a:ea typeface="宋体" panose="02010600030101010101" pitchFamily="2" charset="-122"/>
                          <a:cs typeface="Times New Roman" panose="02020603050405020304"/>
                        </a:rPr>
                        <a:t>中心的全国性道路网</a:t>
                      </a:r>
                      <a:r>
                        <a:rPr lang="en-US" sz="1200" b="1" dirty="0">
                          <a:solidFill>
                            <a:schemeClr val="tx1"/>
                          </a:solidFill>
                          <a:latin typeface="宋体" panose="02010600030101010101" pitchFamily="2" charset="-122"/>
                          <a:ea typeface="宋体" panose="02010600030101010101" pitchFamily="2" charset="-122"/>
                          <a:cs typeface="Times New Roman" panose="02020603050405020304"/>
                        </a:rPr>
                        <a:t>,</a:t>
                      </a:r>
                      <a:r>
                        <a:rPr lang="zh-CN" sz="1200" b="1" dirty="0">
                          <a:solidFill>
                            <a:schemeClr val="tx1"/>
                          </a:solidFill>
                          <a:latin typeface="宋体" panose="02010600030101010101" pitchFamily="2" charset="-122"/>
                          <a:ea typeface="宋体" panose="02010600030101010101" pitchFamily="2" charset="-122"/>
                          <a:cs typeface="Times New Roman" panose="02020603050405020304"/>
                        </a:rPr>
                        <a:t>开凿灵渠</a:t>
                      </a:r>
                      <a:r>
                        <a:rPr lang="en-US" sz="1200" b="1" dirty="0">
                          <a:solidFill>
                            <a:schemeClr val="tx1"/>
                          </a:solidFill>
                          <a:latin typeface="宋体" panose="02010600030101010101" pitchFamily="2" charset="-122"/>
                          <a:ea typeface="宋体" panose="02010600030101010101" pitchFamily="2" charset="-122"/>
                          <a:cs typeface="Times New Roman" panose="02020603050405020304"/>
                        </a:rPr>
                        <a:t>,</a:t>
                      </a:r>
                      <a:r>
                        <a:rPr lang="zh-CN" sz="1200" b="1" dirty="0">
                          <a:solidFill>
                            <a:schemeClr val="tx1"/>
                          </a:solidFill>
                          <a:latin typeface="宋体" panose="02010600030101010101" pitchFamily="2" charset="-122"/>
                          <a:ea typeface="宋体" panose="02010600030101010101" pitchFamily="2" charset="-122"/>
                          <a:cs typeface="Times New Roman" panose="02020603050405020304"/>
                        </a:rPr>
                        <a:t>沟通长江和珠</a:t>
                      </a:r>
                      <a:r>
                        <a:rPr lang="zh-CN" sz="1200" b="1" dirty="0">
                          <a:latin typeface="宋体" panose="02010600030101010101" pitchFamily="2" charset="-122"/>
                          <a:ea typeface="宋体" panose="02010600030101010101" pitchFamily="2" charset="-122"/>
                          <a:cs typeface="Times New Roman" panose="02020603050405020304"/>
                        </a:rPr>
                        <a:t>江两大水系</a:t>
                      </a:r>
                      <a:endParaRPr lang="zh-CN" sz="1200" dirty="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219492">
                <a:tc gridSpan="2">
                  <a:txBody>
                    <a:bodyPr/>
                    <a:lstStyle/>
                    <a:p>
                      <a:pPr algn="ctr">
                        <a:lnSpc>
                          <a:spcPct val="100000"/>
                        </a:lnSpc>
                        <a:spcAft>
                          <a:spcPts val="0"/>
                        </a:spcAft>
                      </a:pPr>
                      <a:r>
                        <a:rPr lang="zh-CN" sz="1200" b="1">
                          <a:latin typeface="宋体" panose="02010600030101010101" pitchFamily="2" charset="-122"/>
                          <a:ea typeface="宋体" panose="02010600030101010101" pitchFamily="2" charset="-122"/>
                          <a:cs typeface="Times New Roman" panose="02020603050405020304"/>
                        </a:rPr>
                        <a:t>文化</a:t>
                      </a:r>
                      <a:endParaRPr lang="zh-CN" sz="120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a:txBody>
                    <a:bodyPr/>
                    <a:lstStyle/>
                    <a:p>
                      <a:pPr algn="l">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以法治国</a:t>
                      </a:r>
                      <a:r>
                        <a:rPr lang="en-US" sz="1200" b="1" dirty="0" smtClean="0">
                          <a:latin typeface="宋体" panose="02010600030101010101" pitchFamily="2" charset="-122"/>
                          <a:ea typeface="宋体" panose="02010600030101010101" pitchFamily="2" charset="-122"/>
                          <a:cs typeface="Times New Roman" panose="02020603050405020304"/>
                        </a:rPr>
                        <a:t>;</a:t>
                      </a:r>
                      <a:r>
                        <a:rPr lang="en-US" altLang="zh-CN" sz="1200" b="1" u="sng" dirty="0" smtClean="0">
                          <a:latin typeface="宋体" panose="02010600030101010101" pitchFamily="2" charset="-122"/>
                          <a:ea typeface="宋体" panose="02010600030101010101" pitchFamily="2" charset="-122"/>
                          <a:cs typeface="Times New Roman" panose="02020603050405020304"/>
                        </a:rPr>
                        <a:t>           </a:t>
                      </a:r>
                      <a:r>
                        <a:rPr lang="en-US" sz="1200" b="1" dirty="0" smtClean="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焚书坑儒</a:t>
                      </a:r>
                      <a:endParaRPr lang="zh-CN" sz="1200" dirty="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497840">
                <a:tc gridSpan="2">
                  <a:txBody>
                    <a:bodyPr/>
                    <a:lstStyle/>
                    <a:p>
                      <a:pPr algn="ctr">
                        <a:lnSpc>
                          <a:spcPct val="100000"/>
                        </a:lnSpc>
                        <a:spcAft>
                          <a:spcPts val="0"/>
                        </a:spcAft>
                      </a:pPr>
                      <a:r>
                        <a:rPr lang="zh-CN" sz="1200" b="1">
                          <a:latin typeface="宋体" panose="02010600030101010101" pitchFamily="2" charset="-122"/>
                          <a:ea typeface="宋体" panose="02010600030101010101" pitchFamily="2" charset="-122"/>
                          <a:cs typeface="Times New Roman" panose="02020603050405020304"/>
                        </a:rPr>
                        <a:t>民族关系</a:t>
                      </a:r>
                      <a:endParaRPr lang="zh-CN" sz="120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a:txBody>
                    <a:bodyPr/>
                    <a:lstStyle/>
                    <a:p>
                      <a:pP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设立官职</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设典客、典属国等官职来管理民族事务</a:t>
                      </a:r>
                      <a:endParaRPr lang="zh-CN" sz="1200" dirty="0">
                        <a:latin typeface="宋体" panose="02010600030101010101" pitchFamily="2" charset="-122"/>
                        <a:ea typeface="宋体" panose="02010600030101010101" pitchFamily="2" charset="-122"/>
                        <a:cs typeface="Times New Roman" panose="02020603050405020304"/>
                      </a:endParaRPr>
                    </a:p>
                    <a:p>
                      <a:pP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边疆管理</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北逐匈奴</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修筑长城</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南抚夷、越</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设南海郡、桂林郡、象郡等</a:t>
                      </a:r>
                      <a:endParaRPr lang="zh-CN" sz="1200" dirty="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r h="577215">
                <a:tc gridSpan="2">
                  <a:txBody>
                    <a:bodyPr/>
                    <a:lstStyle/>
                    <a:p>
                      <a:pPr algn="ct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其他</a:t>
                      </a:r>
                      <a:endParaRPr lang="zh-CN" sz="1200" dirty="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a:txBody>
                    <a:bodyPr/>
                    <a:lstStyle/>
                    <a:p>
                      <a:pPr>
                        <a:lnSpc>
                          <a:spcPct val="100000"/>
                        </a:lnSpc>
                        <a:spcAft>
                          <a:spcPts val="0"/>
                        </a:spcAft>
                      </a:pPr>
                      <a:r>
                        <a:rPr lang="zh-CN" sz="1200" b="1" dirty="0">
                          <a:latin typeface="宋体" panose="02010600030101010101" pitchFamily="2" charset="-122"/>
                          <a:ea typeface="宋体" panose="02010600030101010101" pitchFamily="2" charset="-122"/>
                          <a:cs typeface="Times New Roman" panose="02020603050405020304"/>
                        </a:rPr>
                        <a:t>颁法律</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律、令</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编户籍</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分类登记制度</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什伍组织</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迁六国贵族豪强</a:t>
                      </a:r>
                      <a:r>
                        <a:rPr lang="en-US" sz="1200" b="1" dirty="0">
                          <a:latin typeface="宋体" panose="02010600030101010101" pitchFamily="2" charset="-122"/>
                          <a:ea typeface="宋体" panose="02010600030101010101" pitchFamily="2" charset="-122"/>
                          <a:cs typeface="Times New Roman" panose="02020603050405020304"/>
                        </a:rPr>
                        <a:t>;</a:t>
                      </a:r>
                      <a:r>
                        <a:rPr lang="zh-CN" sz="1200" b="1" dirty="0">
                          <a:latin typeface="宋体" panose="02010600030101010101" pitchFamily="2" charset="-122"/>
                          <a:ea typeface="宋体" panose="02010600030101010101" pitchFamily="2" charset="-122"/>
                          <a:cs typeface="Times New Roman" panose="02020603050405020304"/>
                        </a:rPr>
                        <a:t>整顿社会风俗等</a:t>
                      </a:r>
                      <a:endParaRPr lang="zh-CN" sz="1200" dirty="0">
                        <a:latin typeface="宋体" panose="02010600030101010101" pitchFamily="2" charset="-122"/>
                        <a:ea typeface="宋体" panose="02010600030101010101" pitchFamily="2" charset="-122"/>
                        <a:cs typeface="Times New Roman" panose="02020603050405020304"/>
                      </a:endParaRPr>
                    </a:p>
                  </a:txBody>
                  <a:tcPr marL="27992" marR="2799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bl>
          </a:graphicData>
        </a:graphic>
      </p:graphicFrame>
      <p:sp>
        <p:nvSpPr>
          <p:cNvPr id="9" name="TextBox 8"/>
          <p:cNvSpPr txBox="1"/>
          <p:nvPr/>
        </p:nvSpPr>
        <p:spPr>
          <a:xfrm>
            <a:off x="2786050" y="785800"/>
            <a:ext cx="500066" cy="298351"/>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丞相</a:t>
            </a:r>
            <a:endParaRPr lang="zh-CN" altLang="en-US" sz="1200" dirty="0" smtClean="0">
              <a:solidFill>
                <a:srgbClr val="FF0000"/>
              </a:solidFill>
            </a:endParaRPr>
          </a:p>
        </p:txBody>
      </p:sp>
      <p:sp>
        <p:nvSpPr>
          <p:cNvPr id="10" name="TextBox 9"/>
          <p:cNvSpPr txBox="1"/>
          <p:nvPr/>
        </p:nvSpPr>
        <p:spPr>
          <a:xfrm>
            <a:off x="5643570" y="992377"/>
            <a:ext cx="1071570" cy="298351"/>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廷议制度</a:t>
            </a:r>
            <a:endParaRPr lang="zh-CN" altLang="en-US" sz="1200" dirty="0" smtClean="0">
              <a:solidFill>
                <a:srgbClr val="FF0000"/>
              </a:solidFill>
            </a:endParaRPr>
          </a:p>
        </p:txBody>
      </p:sp>
      <p:sp>
        <p:nvSpPr>
          <p:cNvPr id="12" name="TextBox 11"/>
          <p:cNvSpPr txBox="1"/>
          <p:nvPr/>
        </p:nvSpPr>
        <p:spPr>
          <a:xfrm>
            <a:off x="6215074" y="1382095"/>
            <a:ext cx="714380" cy="298351"/>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中央</a:t>
            </a:r>
            <a:endParaRPr lang="zh-CN" altLang="en-US" sz="1200" dirty="0" smtClean="0">
              <a:solidFill>
                <a:srgbClr val="FF0000"/>
              </a:solidFill>
            </a:endParaRPr>
          </a:p>
        </p:txBody>
      </p:sp>
      <p:sp>
        <p:nvSpPr>
          <p:cNvPr id="13" name="TextBox 12"/>
          <p:cNvSpPr txBox="1"/>
          <p:nvPr/>
        </p:nvSpPr>
        <p:spPr>
          <a:xfrm>
            <a:off x="4572000" y="1584588"/>
            <a:ext cx="1000132" cy="332399"/>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官僚政治</a:t>
            </a:r>
            <a:endParaRPr lang="zh-CN" altLang="en-US" sz="1200" dirty="0" smtClean="0">
              <a:solidFill>
                <a:srgbClr val="FF0000"/>
              </a:solidFill>
            </a:endParaRPr>
          </a:p>
        </p:txBody>
      </p:sp>
      <p:sp>
        <p:nvSpPr>
          <p:cNvPr id="14" name="TextBox 13"/>
          <p:cNvSpPr txBox="1"/>
          <p:nvPr/>
        </p:nvSpPr>
        <p:spPr>
          <a:xfrm>
            <a:off x="2376877" y="3701788"/>
            <a:ext cx="1000132" cy="298351"/>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统一文字</a:t>
            </a:r>
            <a:endParaRPr lang="zh-CN" altLang="en-US" sz="1200" dirty="0" smtClean="0">
              <a:solidFill>
                <a:srgbClr val="FF0000"/>
              </a:solidFill>
            </a:endParaRPr>
          </a:p>
        </p:txBody>
      </p:sp>
      <p:pic>
        <p:nvPicPr>
          <p:cNvPr id="2" name="图片 1"/>
          <p:cNvPicPr>
            <a:picLocks noChangeAspect="1"/>
          </p:cNvPicPr>
          <p:nvPr/>
        </p:nvPicPr>
        <p:blipFill>
          <a:blip r:embed="rId2"/>
          <a:stretch>
            <a:fillRect/>
          </a:stretch>
        </p:blipFill>
        <p:spPr>
          <a:xfrm>
            <a:off x="4355465" y="411480"/>
            <a:ext cx="4121785" cy="4394200"/>
          </a:xfrm>
          <a:prstGeom prst="rect">
            <a:avLst/>
          </a:prstGeom>
        </p:spPr>
      </p:pic>
      <p:sp>
        <p:nvSpPr>
          <p:cNvPr id="3" name="TextBox 13"/>
          <p:cNvSpPr txBox="1"/>
          <p:nvPr>
            <p:custDataLst>
              <p:tags r:id="rId3"/>
            </p:custDataLst>
          </p:nvPr>
        </p:nvSpPr>
        <p:spPr>
          <a:xfrm>
            <a:off x="3995420" y="4773930"/>
            <a:ext cx="3329305" cy="330835"/>
          </a:xfrm>
          <a:prstGeom prst="rect">
            <a:avLst/>
          </a:prstGeom>
          <a:noFill/>
        </p:spPr>
        <p:txBody>
          <a:bodyPr wrap="square" rtlCol="0">
            <a:spAutoFit/>
          </a:bodyPr>
          <a:lstStyle/>
          <a:p>
            <a:r>
              <a:rPr lang="zh-CN" altLang="en-US" sz="1200" dirty="0" smtClean="0">
                <a:solidFill>
                  <a:srgbClr val="FF0000"/>
                </a:solidFill>
                <a:cs typeface="Times New Roman" panose="02020603050405020304"/>
              </a:rPr>
              <a:t>基层民众的自我管理与相互监督机制</a:t>
            </a:r>
            <a:endParaRPr lang="zh-CN" altLang="en-US" sz="1200" dirty="0" smtClean="0">
              <a:solidFill>
                <a:srgbClr val="FF0000"/>
              </a:solidFill>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amond(ou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32"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diamond(out)">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xit" presetSubtype="4" fill="hold" nodeType="clickEffect">
                                  <p:stCondLst>
                                    <p:cond delay="0"/>
                                  </p:stCondLst>
                                  <p:childTnLst>
                                    <p:anim calcmode="lin" valueType="num">
                                      <p:cBhvr additive="base">
                                        <p:cTn id="22" dur="500"/>
                                        <p:tgtEl>
                                          <p:spTgt spid="2"/>
                                        </p:tgtEl>
                                        <p:attrNameLst>
                                          <p:attrName>ppt_x</p:attrName>
                                        </p:attrNameLst>
                                      </p:cBhvr>
                                      <p:tavLst>
                                        <p:tav tm="0">
                                          <p:val>
                                            <p:strVal val="ppt_x"/>
                                          </p:val>
                                        </p:tav>
                                        <p:tav tm="100000">
                                          <p:val>
                                            <p:strVal val="ppt_x"/>
                                          </p:val>
                                        </p:tav>
                                      </p:tavLst>
                                    </p:anim>
                                    <p:anim calcmode="lin" valueType="num">
                                      <p:cBhvr additive="base">
                                        <p:cTn id="23" dur="500"/>
                                        <p:tgtEl>
                                          <p:spTgt spid="2"/>
                                        </p:tgtEl>
                                        <p:attrNameLst>
                                          <p:attrName>ppt_y</p:attrName>
                                        </p:attrNameLst>
                                      </p:cBhvr>
                                      <p:tavLst>
                                        <p:tav tm="0">
                                          <p:val>
                                            <p:strVal val="ppt_y"/>
                                          </p:val>
                                        </p:tav>
                                        <p:tav tm="100000">
                                          <p:val>
                                            <p:strVal val="1+ppt_h/2"/>
                                          </p:val>
                                        </p:tav>
                                      </p:tavLst>
                                    </p:anim>
                                    <p:set>
                                      <p:cBhvr>
                                        <p:cTn id="24" dur="1" fill="hold">
                                          <p:stCondLst>
                                            <p:cond delay="499"/>
                                          </p:stCondLst>
                                        </p:cTn>
                                        <p:tgtEl>
                                          <p:spTgt spid="2"/>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8" presetClass="entr" presetSubtype="32"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diamond(out)">
                                      <p:cBhvr>
                                        <p:cTn id="29" dur="500"/>
                                        <p:tgtEl>
                                          <p:spTgt spid="14"/>
                                        </p:tgtEl>
                                      </p:cBhvr>
                                    </p:animEffect>
                                  </p:childTnLst>
                                </p:cTn>
                              </p:par>
                            </p:childTnLst>
                          </p:cTn>
                        </p:par>
                      </p:childTnLst>
                    </p:cTn>
                  </p:par>
                  <p:par>
                    <p:cTn id="30" fill="hold">
                      <p:stCondLst>
                        <p:cond delay="indefinite"/>
                      </p:stCondLst>
                      <p:childTnLst>
                        <p:par>
                          <p:cTn id="31" fill="hold">
                            <p:stCondLst>
                              <p:cond delay="0"/>
                            </p:stCondLst>
                            <p:childTnLst>
                              <p:par>
                                <p:cTn id="32" presetID="8" presetClass="entr" presetSubtype="32" fill="hold" grpId="0" nodeType="click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diamond(out)">
                                      <p:cBhvr>
                                        <p:cTn id="3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73412" y="276361"/>
            <a:ext cx="8055313" cy="4661535"/>
          </a:xfrm>
          <a:prstGeom prst="rect">
            <a:avLst/>
          </a:prstGeom>
          <a:noFill/>
        </p:spPr>
        <p:txBody>
          <a:bodyPr wrap="square">
            <a:spAutoFit/>
          </a:bodyPr>
          <a:lstStyle/>
          <a:p>
            <a:pPr marL="266700" indent="-266700" algn="just">
              <a:lnSpc>
                <a:spcPct val="150000"/>
              </a:lnSpc>
            </a:pPr>
            <a:r>
              <a:rPr lang="zh-CN" altLang="zh-CN" sz="1800" b="1" kern="100" dirty="0">
                <a:solidFill>
                  <a:schemeClr val="tx1"/>
                </a:solidFill>
                <a:effectLst/>
                <a:latin typeface="+mn-ea"/>
              </a:rPr>
              <a:t>（</a:t>
            </a:r>
            <a:r>
              <a:rPr lang="en-US" altLang="zh-CN" sz="1800" b="1" kern="100" dirty="0">
                <a:solidFill>
                  <a:schemeClr val="tx1"/>
                </a:solidFill>
                <a:effectLst/>
                <a:latin typeface="+mn-ea"/>
              </a:rPr>
              <a:t>2019.4·</a:t>
            </a:r>
            <a:r>
              <a:rPr lang="zh-CN" altLang="zh-CN" sz="1800" b="1" kern="100" dirty="0">
                <a:solidFill>
                  <a:schemeClr val="tx1"/>
                </a:solidFill>
                <a:effectLst/>
                <a:latin typeface="+mn-ea"/>
              </a:rPr>
              <a:t>浙江高考</a:t>
            </a:r>
            <a:r>
              <a:rPr lang="en-US" altLang="zh-CN" sz="1800" b="1" kern="100" dirty="0">
                <a:solidFill>
                  <a:schemeClr val="tx1"/>
                </a:solidFill>
                <a:effectLst/>
                <a:latin typeface="+mn-ea"/>
              </a:rPr>
              <a:t>·26</a:t>
            </a:r>
            <a:r>
              <a:rPr lang="zh-CN" altLang="zh-CN" sz="1800" b="1" kern="100" dirty="0">
                <a:solidFill>
                  <a:schemeClr val="tx1"/>
                </a:solidFill>
                <a:effectLst/>
                <a:latin typeface="+mn-ea"/>
              </a:rPr>
              <a:t>）【加试题】走进历史博物馆，人们经常能看到说明书上画着一个“马”字，但齐、楚、燕、韩、赵、魏、秦七国的写法却很是不同，使人感到，如果不是秦始皇统一文字，方块字还不知道会裂变成几种古怪的文字呢</a:t>
            </a:r>
            <a:r>
              <a:rPr lang="en-US" altLang="zh-CN" sz="1800" b="1" kern="100" dirty="0">
                <a:solidFill>
                  <a:schemeClr val="tx1"/>
                </a:solidFill>
                <a:effectLst/>
                <a:latin typeface="+mn-ea"/>
              </a:rPr>
              <a:t>!</a:t>
            </a:r>
            <a:r>
              <a:rPr lang="zh-CN" altLang="zh-CN" sz="1800" b="1" kern="100" dirty="0">
                <a:solidFill>
                  <a:schemeClr val="tx1"/>
                </a:solidFill>
                <a:effectLst/>
                <a:latin typeface="+mn-ea"/>
              </a:rPr>
              <a:t>印象一旦形成，往往根深蒂固。然而有学者翻检史书注意到，战国时的外交活动非常频繁，纵横家们到处上书，谋求列国君主信用，却没有出现任何文字障碍的例子。研究战国七雄的文字，发现</a:t>
            </a:r>
            <a:r>
              <a:rPr lang="en-US" altLang="zh-CN" sz="1800" b="1" kern="100" dirty="0">
                <a:solidFill>
                  <a:schemeClr val="tx1"/>
                </a:solidFill>
                <a:effectLst/>
                <a:latin typeface="+mn-ea"/>
              </a:rPr>
              <a:t>90%</a:t>
            </a:r>
            <a:r>
              <a:rPr lang="zh-CN" altLang="zh-CN" sz="1800" b="1" kern="100" dirty="0">
                <a:solidFill>
                  <a:schemeClr val="tx1"/>
                </a:solidFill>
                <a:effectLst/>
                <a:latin typeface="+mn-ea"/>
              </a:rPr>
              <a:t>以上是一样的，秦统一文字的工作只是“罢其不与秦文合者”。这说明</a:t>
            </a:r>
            <a:r>
              <a:rPr lang="en-US" altLang="zh-CN" sz="1800" b="1" kern="100" dirty="0">
                <a:solidFill>
                  <a:schemeClr val="tx1"/>
                </a:solidFill>
                <a:effectLst/>
                <a:latin typeface="+mn-ea"/>
              </a:rPr>
              <a:t>(</a:t>
            </a:r>
            <a:r>
              <a:rPr lang="zh-CN" altLang="zh-CN" sz="1800" b="1" kern="100" dirty="0">
                <a:solidFill>
                  <a:schemeClr val="tx1"/>
                </a:solidFill>
                <a:effectLst/>
                <a:latin typeface="+mn-ea"/>
              </a:rPr>
              <a:t>　　</a:t>
            </a:r>
            <a:r>
              <a:rPr lang="en-US" altLang="zh-CN" sz="1800" b="1" kern="100" dirty="0">
                <a:solidFill>
                  <a:schemeClr val="tx1"/>
                </a:solidFill>
                <a:effectLst/>
                <a:latin typeface="+mn-ea"/>
              </a:rPr>
              <a:t>)</a:t>
            </a:r>
            <a:endParaRPr lang="zh-CN" altLang="zh-CN" sz="1800" b="1" kern="100" dirty="0">
              <a:solidFill>
                <a:schemeClr val="tx1"/>
              </a:solidFill>
              <a:effectLst/>
              <a:latin typeface="+mn-ea"/>
            </a:endParaRPr>
          </a:p>
          <a:p>
            <a:pPr indent="266700" algn="just">
              <a:lnSpc>
                <a:spcPct val="150000"/>
              </a:lnSpc>
            </a:pPr>
            <a:r>
              <a:rPr lang="en-US" altLang="zh-CN" sz="1800" b="1" kern="100" dirty="0">
                <a:solidFill>
                  <a:schemeClr val="tx1"/>
                </a:solidFill>
                <a:effectLst/>
                <a:latin typeface="+mn-ea"/>
              </a:rPr>
              <a:t>A</a:t>
            </a:r>
            <a:r>
              <a:rPr lang="zh-CN" altLang="zh-CN" sz="1800" b="1" kern="100" dirty="0">
                <a:solidFill>
                  <a:schemeClr val="tx1"/>
                </a:solidFill>
                <a:effectLst/>
                <a:latin typeface="+mn-ea"/>
              </a:rPr>
              <a:t>．治史之难，难在问题的发现与提出，难在观点的梳理与解读</a:t>
            </a:r>
            <a:endParaRPr lang="zh-CN" altLang="zh-CN" sz="1800" b="1" kern="100" dirty="0">
              <a:solidFill>
                <a:schemeClr val="tx1"/>
              </a:solidFill>
              <a:effectLst/>
              <a:latin typeface="+mn-ea"/>
            </a:endParaRPr>
          </a:p>
          <a:p>
            <a:pPr indent="266700" algn="just">
              <a:lnSpc>
                <a:spcPct val="150000"/>
              </a:lnSpc>
            </a:pPr>
            <a:r>
              <a:rPr lang="en-US" altLang="zh-CN" sz="1800" b="1" kern="100" dirty="0">
                <a:solidFill>
                  <a:schemeClr val="tx1"/>
                </a:solidFill>
                <a:effectLst/>
                <a:latin typeface="+mn-ea"/>
              </a:rPr>
              <a:t>B</a:t>
            </a:r>
            <a:r>
              <a:rPr lang="zh-CN" altLang="zh-CN" sz="1800" b="1" kern="100" dirty="0">
                <a:solidFill>
                  <a:schemeClr val="tx1"/>
                </a:solidFill>
                <a:effectLst/>
                <a:latin typeface="+mn-ea"/>
              </a:rPr>
              <a:t>．认识事物有一个摸索的过程，但材料无疑是历史研究的出发点</a:t>
            </a:r>
            <a:endParaRPr lang="zh-CN" altLang="zh-CN" sz="1800" b="1" kern="100" dirty="0">
              <a:solidFill>
                <a:schemeClr val="tx1"/>
              </a:solidFill>
              <a:effectLst/>
              <a:latin typeface="+mn-ea"/>
            </a:endParaRPr>
          </a:p>
          <a:p>
            <a:pPr indent="266700" algn="just">
              <a:lnSpc>
                <a:spcPct val="150000"/>
              </a:lnSpc>
            </a:pPr>
            <a:r>
              <a:rPr lang="en-US" altLang="zh-CN" sz="1800" b="1" kern="100" dirty="0">
                <a:solidFill>
                  <a:schemeClr val="tx1"/>
                </a:solidFill>
                <a:effectLst/>
                <a:latin typeface="+mn-ea"/>
              </a:rPr>
              <a:t>C</a:t>
            </a:r>
            <a:r>
              <a:rPr lang="zh-CN" altLang="zh-CN" sz="1800" b="1" kern="100" dirty="0">
                <a:solidFill>
                  <a:schemeClr val="tx1"/>
                </a:solidFill>
                <a:effectLst/>
                <a:latin typeface="+mn-ea"/>
              </a:rPr>
              <a:t>．对人们视为定论的说法，不可盲从，应当搜集原始材料去检验</a:t>
            </a:r>
            <a:endParaRPr lang="zh-CN" altLang="zh-CN" sz="1800" b="1" kern="100" dirty="0">
              <a:solidFill>
                <a:schemeClr val="tx1"/>
              </a:solidFill>
              <a:effectLst/>
              <a:latin typeface="+mn-ea"/>
            </a:endParaRPr>
          </a:p>
          <a:p>
            <a:pPr indent="266700" algn="just">
              <a:lnSpc>
                <a:spcPct val="150000"/>
              </a:lnSpc>
            </a:pPr>
            <a:r>
              <a:rPr lang="en-US" altLang="zh-CN" sz="1800" b="1" kern="100" dirty="0">
                <a:solidFill>
                  <a:schemeClr val="tx1"/>
                </a:solidFill>
                <a:effectLst/>
                <a:latin typeface="+mn-ea"/>
              </a:rPr>
              <a:t>D</a:t>
            </a:r>
            <a:r>
              <a:rPr lang="zh-CN" altLang="zh-CN" sz="1800" b="1" kern="100" dirty="0">
                <a:solidFill>
                  <a:schemeClr val="tx1"/>
                </a:solidFill>
                <a:effectLst/>
                <a:latin typeface="+mn-ea"/>
              </a:rPr>
              <a:t>．处理问题与史料的关系时，须杜绝先树观点，再找材料的做法</a:t>
            </a:r>
            <a:endParaRPr lang="zh-CN" altLang="zh-CN" sz="1800" b="1" kern="100" dirty="0">
              <a:solidFill>
                <a:schemeClr val="tx1"/>
              </a:solidFill>
              <a:effectLst/>
              <a:latin typeface="+mn-ea"/>
            </a:endParaRPr>
          </a:p>
        </p:txBody>
      </p:sp>
      <p:sp>
        <p:nvSpPr>
          <p:cNvPr id="4" name="矩形 3"/>
          <p:cNvSpPr/>
          <p:nvPr/>
        </p:nvSpPr>
        <p:spPr>
          <a:xfrm>
            <a:off x="6516431" y="2428239"/>
            <a:ext cx="451485" cy="1058545"/>
          </a:xfrm>
          <a:prstGeom prst="rect">
            <a:avLst/>
          </a:prstGeom>
          <a:noFill/>
        </p:spPr>
        <p:txBody>
          <a:bodyPr wrap="none" lIns="68580" tIns="34290" rIns="68580" bIns="34290">
            <a:spAutoFit/>
          </a:bodyPr>
          <a:lstStyle/>
          <a:p>
            <a:pPr algn="ctr"/>
            <a:r>
              <a:rPr lang="en-US" altLang="zh-CN" sz="4950" b="0" cap="none" spc="0" dirty="0">
                <a:ln w="0"/>
                <a:solidFill>
                  <a:srgbClr val="FF0000"/>
                </a:solidFill>
                <a:effectLst>
                  <a:outerShdw blurRad="38100" dist="25400" dir="5400000" algn="ctr" rotWithShape="0">
                    <a:srgbClr val="6E747A">
                      <a:alpha val="43000"/>
                    </a:srgbClr>
                  </a:outerShdw>
                </a:effectLst>
              </a:rPr>
              <a:t>c</a:t>
            </a:r>
            <a:endParaRPr lang="en-US" altLang="zh-CN" sz="4950" b="0" cap="none" spc="0" dirty="0">
              <a:ln w="0"/>
              <a:solidFill>
                <a:srgbClr val="FF0000"/>
              </a:solidFill>
              <a:effectLst>
                <a:outerShdw blurRad="38100" dist="25400" dir="5400000" algn="ctr" rotWithShape="0">
                  <a:srgbClr val="6E747A">
                    <a:alpha val="43000"/>
                  </a:srgbClr>
                </a:outerShdw>
              </a:effectLst>
            </a:endParaRPr>
          </a:p>
        </p:txBody>
      </p:sp>
      <p:sp>
        <p:nvSpPr>
          <p:cNvPr id="9" name="TextBox 5"/>
          <p:cNvSpPr txBox="1"/>
          <p:nvPr/>
        </p:nvSpPr>
        <p:spPr>
          <a:xfrm>
            <a:off x="1016000" y="1071245"/>
            <a:ext cx="6970395" cy="3072130"/>
          </a:xfrm>
          <a:prstGeom prst="rect">
            <a:avLst/>
          </a:prstGeom>
          <a:ln>
            <a:solidFill>
              <a:srgbClr val="FF0000"/>
            </a:solidFill>
          </a:ln>
        </p:spPr>
        <p:style>
          <a:lnRef idx="2">
            <a:schemeClr val="accent4"/>
          </a:lnRef>
          <a:fillRef idx="1">
            <a:schemeClr val="lt1"/>
          </a:fillRef>
          <a:effectRef idx="0">
            <a:schemeClr val="accent4"/>
          </a:effectRef>
          <a:fontRef idx="minor">
            <a:schemeClr val="dk1"/>
          </a:fontRef>
        </p:style>
        <p:txBody>
          <a:bodyPr wrap="square" rtlCol="0">
            <a:noAutofit/>
          </a:bodyPr>
          <a:lstStyle/>
          <a:p>
            <a:pPr algn="ctr">
              <a:lnSpc>
                <a:spcPct val="125000"/>
              </a:lnSpc>
            </a:pPr>
            <a:r>
              <a:rPr lang="zh-CN" altLang="en-US" sz="2400" b="1" dirty="0">
                <a:solidFill>
                  <a:srgbClr val="0000FF"/>
                </a:solidFill>
                <a:latin typeface="微软雅黑" panose="020B0503020204020204" charset="-122"/>
                <a:ea typeface="微软雅黑" panose="020B0503020204020204" charset="-122"/>
                <a:cs typeface="微软雅黑" panose="020B0503020204020204" charset="-122"/>
              </a:rPr>
              <a:t>旧说新解</a:t>
            </a:r>
            <a:endParaRPr lang="zh-CN" altLang="en-US" sz="2400" b="1" dirty="0">
              <a:solidFill>
                <a:srgbClr val="0000FF"/>
              </a:solidFill>
              <a:latin typeface="微软雅黑" panose="020B0503020204020204" charset="-122"/>
              <a:ea typeface="微软雅黑" panose="020B0503020204020204" charset="-122"/>
              <a:cs typeface="微软雅黑" panose="020B0503020204020204" charset="-122"/>
            </a:endParaRPr>
          </a:p>
          <a:p>
            <a:pPr>
              <a:lnSpc>
                <a:spcPct val="125000"/>
              </a:lnSpc>
            </a:pPr>
            <a:r>
              <a:rPr lang="zh-CN" altLang="en-US" sz="2400" b="1" dirty="0">
                <a:solidFill>
                  <a:srgbClr val="0000FF"/>
                </a:solidFill>
                <a:latin typeface="微软雅黑" panose="020B0503020204020204" charset="-122"/>
                <a:ea typeface="微软雅黑" panose="020B0503020204020204" charset="-122"/>
                <a:cs typeface="微软雅黑" panose="020B0503020204020204" charset="-122"/>
              </a:rPr>
              <a:t>内涵：“书同文字”不只是统一文字的形体，包括统一文书</a:t>
            </a:r>
            <a:r>
              <a:rPr lang="zh-CN" altLang="en-US" sz="2400" b="1" dirty="0">
                <a:solidFill>
                  <a:srgbClr val="0000FF"/>
                </a:solidFill>
                <a:highlight>
                  <a:srgbClr val="FFFF00"/>
                </a:highlight>
                <a:latin typeface="微软雅黑" panose="020B0503020204020204" charset="-122"/>
                <a:ea typeface="微软雅黑" panose="020B0503020204020204" charset="-122"/>
                <a:cs typeface="微软雅黑" panose="020B0503020204020204" charset="-122"/>
              </a:rPr>
              <a:t>格式、程序、制度名物称谓</a:t>
            </a:r>
            <a:r>
              <a:rPr lang="zh-CN" altLang="en-US" sz="2400" b="1" dirty="0">
                <a:solidFill>
                  <a:srgbClr val="0000FF"/>
                </a:solidFill>
                <a:latin typeface="微软雅黑" panose="020B0503020204020204" charset="-122"/>
                <a:ea typeface="微软雅黑" panose="020B0503020204020204" charset="-122"/>
                <a:cs typeface="微软雅黑" panose="020B0503020204020204" charset="-122"/>
              </a:rPr>
              <a:t>在内。</a:t>
            </a:r>
            <a:endParaRPr lang="en-US" altLang="zh-CN" sz="2400" b="1" dirty="0">
              <a:solidFill>
                <a:srgbClr val="0000FF"/>
              </a:solidFill>
              <a:latin typeface="微软雅黑" panose="020B0503020204020204" charset="-122"/>
              <a:ea typeface="微软雅黑" panose="020B0503020204020204" charset="-122"/>
              <a:cs typeface="微软雅黑" panose="020B0503020204020204" charset="-122"/>
            </a:endParaRPr>
          </a:p>
          <a:p>
            <a:pPr>
              <a:lnSpc>
                <a:spcPct val="125000"/>
              </a:lnSpc>
            </a:pPr>
            <a:endParaRPr lang="en-US" altLang="zh-CN" sz="2400" b="1" dirty="0">
              <a:solidFill>
                <a:srgbClr val="0000FF"/>
              </a:solidFill>
              <a:latin typeface="微软雅黑" panose="020B0503020204020204" charset="-122"/>
              <a:ea typeface="微软雅黑" panose="020B0503020204020204" charset="-122"/>
              <a:cs typeface="微软雅黑" panose="020B0503020204020204" charset="-122"/>
            </a:endParaRPr>
          </a:p>
          <a:p>
            <a:pPr>
              <a:lnSpc>
                <a:spcPct val="125000"/>
              </a:lnSpc>
            </a:pPr>
            <a:r>
              <a:rPr lang="zh-CN" altLang="en-US" sz="2400" b="1" dirty="0">
                <a:solidFill>
                  <a:srgbClr val="0000FF"/>
                </a:solidFill>
                <a:latin typeface="微软雅黑" panose="020B0503020204020204" charset="-122"/>
                <a:ea typeface="微软雅黑" panose="020B0503020204020204" charset="-122"/>
                <a:cs typeface="微软雅黑" panose="020B0503020204020204" charset="-122"/>
              </a:rPr>
              <a:t>意义：为官僚政治提供统一的文书规</a:t>
            </a:r>
            <a:r>
              <a:rPr lang="zh-CN" altLang="en-US" sz="2400" b="1">
                <a:solidFill>
                  <a:srgbClr val="0000FF"/>
                </a:solidFill>
                <a:latin typeface="微软雅黑" panose="020B0503020204020204" charset="-122"/>
                <a:ea typeface="微软雅黑" panose="020B0503020204020204" charset="-122"/>
                <a:cs typeface="微软雅黑" panose="020B0503020204020204" charset="-122"/>
              </a:rPr>
              <a:t>范</a:t>
            </a:r>
            <a:r>
              <a:rPr lang="zh-CN" altLang="en-US" sz="2400" b="1" smtClean="0">
                <a:solidFill>
                  <a:srgbClr val="0000FF"/>
                </a:solidFill>
                <a:latin typeface="微软雅黑" panose="020B0503020204020204" charset="-122"/>
                <a:ea typeface="微软雅黑" panose="020B0503020204020204" charset="-122"/>
                <a:cs typeface="微软雅黑" panose="020B0503020204020204" charset="-122"/>
              </a:rPr>
              <a:t>；</a:t>
            </a:r>
            <a:endParaRPr lang="en-US" altLang="zh-CN" sz="2400" b="1" smtClean="0">
              <a:solidFill>
                <a:srgbClr val="0000FF"/>
              </a:solidFill>
              <a:latin typeface="微软雅黑" panose="020B0503020204020204" charset="-122"/>
              <a:ea typeface="微软雅黑" panose="020B0503020204020204" charset="-122"/>
              <a:cs typeface="微软雅黑" panose="020B0503020204020204" charset="-122"/>
            </a:endParaRPr>
          </a:p>
          <a:p>
            <a:pPr>
              <a:lnSpc>
                <a:spcPct val="125000"/>
              </a:lnSpc>
            </a:pPr>
            <a:r>
              <a:rPr lang="en-US" altLang="zh-CN" sz="2400">
                <a:solidFill>
                  <a:srgbClr val="0000FF"/>
                </a:solidFill>
                <a:latin typeface="微软雅黑" panose="020B0503020204020204" charset="-122"/>
                <a:ea typeface="微软雅黑" panose="020B0503020204020204" charset="-122"/>
                <a:cs typeface="微软雅黑" panose="020B0503020204020204" charset="-122"/>
              </a:rPr>
              <a:t> </a:t>
            </a:r>
            <a:r>
              <a:rPr lang="en-US" altLang="zh-CN" sz="2400" smtClean="0">
                <a:solidFill>
                  <a:srgbClr val="0000FF"/>
                </a:solidFill>
                <a:latin typeface="微软雅黑" panose="020B0503020204020204" charset="-122"/>
                <a:ea typeface="微软雅黑" panose="020B0503020204020204" charset="-122"/>
                <a:cs typeface="微软雅黑" panose="020B0503020204020204" charset="-122"/>
              </a:rPr>
              <a:t>         </a:t>
            </a:r>
            <a:r>
              <a:rPr lang="zh-CN" altLang="en-US" sz="2400" b="1" smtClean="0">
                <a:solidFill>
                  <a:srgbClr val="0000FF"/>
                </a:solidFill>
                <a:latin typeface="微软雅黑" panose="020B0503020204020204" charset="-122"/>
                <a:ea typeface="微软雅黑" panose="020B0503020204020204" charset="-122"/>
                <a:cs typeface="微软雅黑" panose="020B0503020204020204" charset="-122"/>
              </a:rPr>
              <a:t>宣</a:t>
            </a:r>
            <a:r>
              <a:rPr lang="zh-CN" altLang="en-US" sz="2400" b="1" dirty="0">
                <a:solidFill>
                  <a:srgbClr val="0000FF"/>
                </a:solidFill>
                <a:latin typeface="微软雅黑" panose="020B0503020204020204" charset="-122"/>
                <a:ea typeface="微软雅黑" panose="020B0503020204020204" charset="-122"/>
                <a:cs typeface="微软雅黑" panose="020B0503020204020204" charset="-122"/>
              </a:rPr>
              <a:t>扬了大一统的政治观念。</a:t>
            </a:r>
            <a:endParaRPr lang="zh-CN" altLang="en-US" sz="2400" b="1" dirty="0">
              <a:solidFill>
                <a:srgbClr val="0000FF"/>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alpha val="17000"/>
          </a:schemeClr>
        </a:solidFill>
        <a:effectLst/>
      </p:bgPr>
    </p:bg>
    <p:spTree>
      <p:nvGrpSpPr>
        <p:cNvPr id="1" name=""/>
        <p:cNvGrpSpPr/>
        <p:nvPr/>
      </p:nvGrpSpPr>
      <p:grpSpPr>
        <a:xfrm>
          <a:off x="0" y="0"/>
          <a:ext cx="0" cy="0"/>
          <a:chOff x="0" y="0"/>
          <a:chExt cx="0" cy="0"/>
        </a:xfrm>
      </p:grpSpPr>
      <p:sp>
        <p:nvSpPr>
          <p:cNvPr id="6" name="TextBox 5"/>
          <p:cNvSpPr txBox="1"/>
          <p:nvPr/>
        </p:nvSpPr>
        <p:spPr>
          <a:xfrm>
            <a:off x="71406" y="149914"/>
            <a:ext cx="9001188" cy="3291840"/>
          </a:xfrm>
          <a:prstGeom prst="rect">
            <a:avLst/>
          </a:prstGeom>
          <a:noFill/>
        </p:spPr>
        <p:txBody>
          <a:bodyPr wrap="square" rtlCol="0">
            <a:spAutoFit/>
          </a:bodyPr>
          <a:lstStyle/>
          <a:p>
            <a:pPr algn="dist"/>
            <a:r>
              <a:rPr lang="en-US" sz="2000" dirty="0" smtClean="0">
                <a:latin typeface="黑体" panose="02010609060101010101" pitchFamily="49" charset="-122"/>
                <a:ea typeface="黑体" panose="02010609060101010101" pitchFamily="49" charset="-122"/>
              </a:rPr>
              <a:t>4.</a:t>
            </a:r>
            <a:r>
              <a:rPr lang="zh-CN" altLang="en-US" sz="2000" dirty="0" smtClean="0">
                <a:latin typeface="黑体" panose="02010609060101010101" pitchFamily="49" charset="-122"/>
                <a:ea typeface="黑体" panose="02010609060101010101" pitchFamily="49" charset="-122"/>
              </a:rPr>
              <a:t>疆域</a:t>
            </a:r>
            <a:r>
              <a:rPr lang="en-US" sz="2000" dirty="0" smtClean="0">
                <a:latin typeface="黑体" panose="02010609060101010101" pitchFamily="49" charset="-122"/>
                <a:ea typeface="黑体" panose="02010609060101010101" pitchFamily="49" charset="-122"/>
              </a:rPr>
              <a:t>:</a:t>
            </a:r>
            <a:r>
              <a:rPr lang="zh-CN" altLang="en-US" sz="2000" dirty="0" smtClean="0"/>
              <a:t>东至海暨朝鲜</a:t>
            </a:r>
            <a:r>
              <a:rPr lang="en-US" sz="2000" dirty="0" smtClean="0"/>
              <a:t>,</a:t>
            </a:r>
            <a:r>
              <a:rPr lang="zh-CN" altLang="en-US" sz="2000" dirty="0" smtClean="0"/>
              <a:t>西至临洮、羌中</a:t>
            </a:r>
            <a:r>
              <a:rPr lang="en-US" sz="2000" dirty="0" smtClean="0"/>
              <a:t>,</a:t>
            </a:r>
            <a:r>
              <a:rPr lang="zh-CN" altLang="en-US" sz="2000" dirty="0" smtClean="0"/>
              <a:t>南至北向户</a:t>
            </a:r>
            <a:r>
              <a:rPr lang="en-US" sz="2000" dirty="0" smtClean="0"/>
              <a:t>,</a:t>
            </a:r>
            <a:r>
              <a:rPr lang="zh-CN" altLang="en-US" sz="2000" dirty="0" smtClean="0"/>
              <a:t>北据河为塞</a:t>
            </a:r>
            <a:r>
              <a:rPr lang="en-US" sz="2000" dirty="0" smtClean="0"/>
              <a:t>,</a:t>
            </a:r>
            <a:r>
              <a:rPr lang="zh-CN" altLang="en-US" sz="2000" dirty="0" smtClean="0"/>
              <a:t>并阴山至</a:t>
            </a:r>
            <a:endParaRPr lang="en-US" altLang="zh-CN" sz="2000" dirty="0" smtClean="0"/>
          </a:p>
          <a:p>
            <a:r>
              <a:rPr lang="zh-CN" altLang="en-US" sz="2000" dirty="0" smtClean="0"/>
              <a:t>辽东。</a:t>
            </a:r>
            <a:endParaRPr lang="zh-CN" altLang="en-US" sz="2000" dirty="0" smtClean="0"/>
          </a:p>
          <a:p>
            <a:r>
              <a:rPr lang="en-US" sz="2000" dirty="0" smtClean="0">
                <a:latin typeface="黑体" panose="02010609060101010101" pitchFamily="49" charset="-122"/>
                <a:ea typeface="黑体" panose="02010609060101010101" pitchFamily="49" charset="-122"/>
              </a:rPr>
              <a:t>5.</a:t>
            </a:r>
            <a:r>
              <a:rPr lang="zh-CN" altLang="en-US" sz="2000" dirty="0" smtClean="0">
                <a:latin typeface="黑体" panose="02010609060101010101" pitchFamily="49" charset="-122"/>
                <a:ea typeface="黑体" panose="02010609060101010101" pitchFamily="49" charset="-122"/>
              </a:rPr>
              <a:t>意义</a:t>
            </a:r>
            <a:endParaRPr lang="zh-CN" altLang="en-US" sz="2000" dirty="0" smtClean="0">
              <a:latin typeface="黑体" panose="02010609060101010101" pitchFamily="49" charset="-122"/>
              <a:ea typeface="黑体" panose="02010609060101010101" pitchFamily="49" charset="-122"/>
            </a:endParaRPr>
          </a:p>
          <a:p>
            <a:r>
              <a:rPr lang="en-US" sz="2000" dirty="0" smtClean="0"/>
              <a:t>(1)</a:t>
            </a:r>
            <a:r>
              <a:rPr lang="zh-CN" altLang="en-US" sz="2000" dirty="0" smtClean="0"/>
              <a:t>空前统一的封建国家促进了</a:t>
            </a:r>
            <a:r>
              <a:rPr lang="zh-CN" altLang="en-US" sz="2000" u="sng" dirty="0" smtClean="0"/>
              <a:t>                            </a:t>
            </a:r>
            <a:r>
              <a:rPr lang="en-US" sz="2000" dirty="0" smtClean="0"/>
              <a:t>,</a:t>
            </a:r>
            <a:r>
              <a:rPr lang="zh-CN" altLang="en-US" sz="2000" dirty="0" smtClean="0"/>
              <a:t>推动了统一多民族国家政治、经济、社会的发展。</a:t>
            </a:r>
            <a:endParaRPr lang="zh-CN" altLang="en-US" sz="2000" dirty="0" smtClean="0"/>
          </a:p>
          <a:p>
            <a:r>
              <a:rPr lang="en-US" sz="2000" dirty="0" smtClean="0"/>
              <a:t>(2)</a:t>
            </a:r>
            <a:r>
              <a:rPr lang="zh-CN" altLang="en-US" sz="2000" dirty="0" smtClean="0"/>
              <a:t>秦朝创立的</a:t>
            </a:r>
            <a:r>
              <a:rPr lang="zh-CN" altLang="en-US" sz="2000" u="sng" dirty="0" smtClean="0"/>
              <a:t>                 </a:t>
            </a:r>
            <a:r>
              <a:rPr lang="zh-CN" altLang="en-US" sz="2000" dirty="0" smtClean="0"/>
              <a:t>被以后王朝沿用</a:t>
            </a:r>
            <a:r>
              <a:rPr lang="en-US" sz="2000" dirty="0" smtClean="0"/>
              <a:t>,</a:t>
            </a:r>
            <a:r>
              <a:rPr lang="zh-CN" altLang="en-US" sz="2000" dirty="0" smtClean="0"/>
              <a:t>影响深远。</a:t>
            </a:r>
            <a:endParaRPr lang="zh-CN" altLang="en-US" sz="2000" dirty="0" smtClean="0"/>
          </a:p>
          <a:p>
            <a:r>
              <a:rPr lang="zh-CN" sz="2000">
                <a:solidFill>
                  <a:srgbClr val="FF0000"/>
                </a:solidFill>
                <a:highlight>
                  <a:srgbClr val="FFFF00"/>
                </a:highlight>
                <a:cs typeface="Times New Roman" panose="02020603050405020304"/>
                <a:sym typeface="+mn-ea"/>
              </a:rPr>
              <a:t>奠定了国家治理的基本模式</a:t>
            </a:r>
            <a:r>
              <a:rPr lang="zh-CN" sz="2000">
                <a:highlight>
                  <a:srgbClr val="FFFF00"/>
                </a:highlight>
                <a:cs typeface="Times New Roman" panose="02020603050405020304"/>
                <a:sym typeface="+mn-ea"/>
              </a:rPr>
              <a:t>。</a:t>
            </a:r>
            <a:endParaRPr lang="zh-CN" altLang="en-US" sz="2000" dirty="0" smtClean="0">
              <a:highlight>
                <a:srgbClr val="FFFF00"/>
              </a:highlight>
            </a:endParaRPr>
          </a:p>
          <a:p>
            <a:r>
              <a:rPr lang="en-US" sz="2000" dirty="0" smtClean="0"/>
              <a:t>(3)</a:t>
            </a:r>
            <a:r>
              <a:rPr lang="zh-CN" altLang="en-US" sz="2000" dirty="0" smtClean="0"/>
              <a:t>奠定统一多民族国家的疆域轮廓。</a:t>
            </a:r>
            <a:endParaRPr lang="zh-CN" altLang="en-US" sz="2000" dirty="0"/>
          </a:p>
        </p:txBody>
      </p:sp>
      <p:sp>
        <p:nvSpPr>
          <p:cNvPr id="4" name="TextBox 3"/>
          <p:cNvSpPr txBox="1"/>
          <p:nvPr/>
        </p:nvSpPr>
        <p:spPr>
          <a:xfrm>
            <a:off x="4000496" y="1214428"/>
            <a:ext cx="3214710" cy="492443"/>
          </a:xfrm>
          <a:prstGeom prst="rect">
            <a:avLst/>
          </a:prstGeom>
          <a:noFill/>
        </p:spPr>
        <p:txBody>
          <a:bodyPr wrap="square" rtlCol="0">
            <a:spAutoFit/>
          </a:bodyPr>
          <a:lstStyle/>
          <a:p>
            <a:r>
              <a:rPr lang="zh-CN" altLang="en-US" sz="2000" dirty="0" smtClean="0">
                <a:solidFill>
                  <a:srgbClr val="FF0000"/>
                </a:solidFill>
              </a:rPr>
              <a:t>各民族的交往交流交融</a:t>
            </a:r>
            <a:endParaRPr lang="zh-CN" altLang="en-US" sz="2000" dirty="0" smtClean="0">
              <a:solidFill>
                <a:srgbClr val="FF0000"/>
              </a:solidFill>
            </a:endParaRPr>
          </a:p>
        </p:txBody>
      </p:sp>
      <p:sp>
        <p:nvSpPr>
          <p:cNvPr id="5" name="TextBox 4"/>
          <p:cNvSpPr txBox="1"/>
          <p:nvPr/>
        </p:nvSpPr>
        <p:spPr>
          <a:xfrm>
            <a:off x="2000232" y="2071684"/>
            <a:ext cx="1928826" cy="492443"/>
          </a:xfrm>
          <a:prstGeom prst="rect">
            <a:avLst/>
          </a:prstGeom>
          <a:noFill/>
        </p:spPr>
        <p:txBody>
          <a:bodyPr wrap="square" rtlCol="0">
            <a:spAutoFit/>
          </a:bodyPr>
          <a:lstStyle/>
          <a:p>
            <a:r>
              <a:rPr lang="zh-CN" altLang="en-US" sz="2000" dirty="0" smtClean="0">
                <a:solidFill>
                  <a:srgbClr val="FF0000"/>
                </a:solidFill>
              </a:rPr>
              <a:t>中央集权制度</a:t>
            </a:r>
            <a:endParaRPr lang="zh-CN" altLang="en-US" sz="2000" dirty="0" smtClean="0">
              <a:solidFill>
                <a:srgbClr val="FF0000"/>
              </a:solidFill>
            </a:endParaRPr>
          </a:p>
        </p:txBody>
      </p:sp>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barn(inHorizontal)">
                                      <p:cBhvr>
                                        <p:cTn id="7" dur="500"/>
                                        <p:tgtEl>
                                          <p:spTgt spid="6">
                                            <p:txEl>
                                              <p:pRg st="2" end="2"/>
                                            </p:txEl>
                                          </p:spTgt>
                                        </p:tgtEl>
                                      </p:cBhvr>
                                    </p:animEffect>
                                  </p:childTnLst>
                                </p:cTn>
                              </p:par>
                              <p:par>
                                <p:cTn id="8" presetID="16" presetClass="entr" presetSubtype="26" fill="hold" nodeType="withEffect">
                                  <p:stCondLst>
                                    <p:cond delay="0"/>
                                  </p:stCondLst>
                                  <p:childTnLst>
                                    <p:set>
                                      <p:cBhvr>
                                        <p:cTn id="9" dur="1" fill="hold">
                                          <p:stCondLst>
                                            <p:cond delay="0"/>
                                          </p:stCondLst>
                                        </p:cTn>
                                        <p:tgtEl>
                                          <p:spTgt spid="6">
                                            <p:txEl>
                                              <p:pRg st="3" end="3"/>
                                            </p:txEl>
                                          </p:spTgt>
                                        </p:tgtEl>
                                        <p:attrNameLst>
                                          <p:attrName>style.visibility</p:attrName>
                                        </p:attrNameLst>
                                      </p:cBhvr>
                                      <p:to>
                                        <p:strVal val="visible"/>
                                      </p:to>
                                    </p:set>
                                    <p:animEffect transition="in" filter="barn(inHorizontal)">
                                      <p:cBhvr>
                                        <p:cTn id="10" dur="500"/>
                                        <p:tgtEl>
                                          <p:spTgt spid="6">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6"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Horizontal)">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6" fill="hold" nodeType="clickEffect">
                                  <p:stCondLst>
                                    <p:cond delay="0"/>
                                  </p:stCondLst>
                                  <p:childTnLst>
                                    <p:set>
                                      <p:cBhvr>
                                        <p:cTn id="19" dur="1" fill="hold">
                                          <p:stCondLst>
                                            <p:cond delay="0"/>
                                          </p:stCondLst>
                                        </p:cTn>
                                        <p:tgtEl>
                                          <p:spTgt spid="6">
                                            <p:txEl>
                                              <p:pRg st="4" end="4"/>
                                            </p:txEl>
                                          </p:spTgt>
                                        </p:tgtEl>
                                        <p:attrNameLst>
                                          <p:attrName>style.visibility</p:attrName>
                                        </p:attrNameLst>
                                      </p:cBhvr>
                                      <p:to>
                                        <p:strVal val="visible"/>
                                      </p:to>
                                    </p:set>
                                    <p:animEffect transition="in" filter="barn(inHorizontal)">
                                      <p:cBhvr>
                                        <p:cTn id="20" dur="500"/>
                                        <p:tgtEl>
                                          <p:spTgt spid="6">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6" fill="hold" nodeType="clickEffect">
                                  <p:stCondLst>
                                    <p:cond delay="0"/>
                                  </p:stCondLst>
                                  <p:childTnLst>
                                    <p:set>
                                      <p:cBhvr>
                                        <p:cTn id="24" dur="1" fill="hold">
                                          <p:stCondLst>
                                            <p:cond delay="0"/>
                                          </p:stCondLst>
                                        </p:cTn>
                                        <p:tgtEl>
                                          <p:spTgt spid="6">
                                            <p:txEl>
                                              <p:pRg st="5" end="5"/>
                                            </p:txEl>
                                          </p:spTgt>
                                        </p:tgtEl>
                                        <p:attrNameLst>
                                          <p:attrName>style.visibility</p:attrName>
                                        </p:attrNameLst>
                                      </p:cBhvr>
                                      <p:to>
                                        <p:strVal val="visible"/>
                                      </p:to>
                                    </p:set>
                                    <p:animEffect transition="in" filter="barn(inHorizontal)">
                                      <p:cBhvr>
                                        <p:cTn id="25" dur="500"/>
                                        <p:tgtEl>
                                          <p:spTgt spid="6">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6"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barn(inHorizontal)">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6" fill="hold"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animEffect transition="in" filter="barn(inHorizontal)">
                                      <p:cBhvr>
                                        <p:cTn id="35"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71406" y="71420"/>
            <a:ext cx="8929750" cy="3693319"/>
          </a:xfrm>
          <a:prstGeom prst="rect">
            <a:avLst/>
          </a:prstGeom>
          <a:noFill/>
        </p:spPr>
        <p:txBody>
          <a:bodyPr wrap="square" rtlCol="0">
            <a:spAutoFit/>
          </a:bodyPr>
          <a:lstStyle/>
          <a:p>
            <a:pPr algn="just"/>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概念</a:t>
            </a:r>
            <a:r>
              <a:rPr lang="en-US" sz="2000" dirty="0" smtClean="0">
                <a:latin typeface="黑体" panose="02010609060101010101" pitchFamily="49" charset="-122"/>
                <a:ea typeface="黑体" panose="02010609060101010101" pitchFamily="49" charset="-122"/>
              </a:rPr>
              <a:t>]</a:t>
            </a:r>
            <a:endParaRPr lang="zh-CN" altLang="en-US" sz="2000" dirty="0" smtClean="0">
              <a:latin typeface="黑体" panose="02010609060101010101" pitchFamily="49" charset="-122"/>
              <a:ea typeface="黑体" panose="02010609060101010101" pitchFamily="49" charset="-122"/>
            </a:endParaRPr>
          </a:p>
          <a:p>
            <a:pPr algn="just"/>
            <a:r>
              <a:rPr lang="en-US" sz="2000" dirty="0" smtClean="0">
                <a:latin typeface="楷体" panose="02010609060101010101" pitchFamily="49" charset="-122"/>
                <a:ea typeface="楷体" panose="02010609060101010101" pitchFamily="49" charset="-122"/>
              </a:rPr>
              <a:t>1.</a:t>
            </a:r>
            <a:r>
              <a:rPr lang="zh-CN" altLang="en-US" sz="2000" dirty="0" smtClean="0">
                <a:latin typeface="楷体" panose="02010609060101010101" pitchFamily="49" charset="-122"/>
                <a:ea typeface="楷体" panose="02010609060101010101" pitchFamily="49" charset="-122"/>
              </a:rPr>
              <a:t>专制主义与中央集权</a:t>
            </a:r>
            <a:endParaRPr lang="zh-CN" altLang="en-US" sz="2000" dirty="0" smtClean="0">
              <a:latin typeface="楷体" panose="02010609060101010101" pitchFamily="49" charset="-122"/>
              <a:ea typeface="楷体" panose="02010609060101010101" pitchFamily="49" charset="-122"/>
            </a:endParaRPr>
          </a:p>
          <a:p>
            <a:pPr algn="just"/>
            <a:r>
              <a:rPr lang="en-US" sz="2000" dirty="0" smtClean="0">
                <a:latin typeface="楷体" panose="02010609060101010101" pitchFamily="49" charset="-122"/>
                <a:ea typeface="楷体" panose="02010609060101010101" pitchFamily="49" charset="-122"/>
              </a:rPr>
              <a:t>(1)</a:t>
            </a:r>
            <a:r>
              <a:rPr lang="zh-CN" altLang="en-US" sz="2000" dirty="0" smtClean="0">
                <a:latin typeface="楷体" panose="02010609060101010101" pitchFamily="49" charset="-122"/>
                <a:ea typeface="楷体" panose="02010609060101010101" pitchFamily="49" charset="-122"/>
              </a:rPr>
              <a:t>专制主义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与“民主”对立</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一种决策方式。主要特征</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皇帝大权独揽</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专断独裁。这往往体现在</a:t>
            </a:r>
            <a:r>
              <a:rPr lang="zh-CN" altLang="en-US" sz="2000" dirty="0" smtClean="0">
                <a:solidFill>
                  <a:srgbClr val="FF0000"/>
                </a:solidFill>
                <a:latin typeface="楷体" panose="02010609060101010101" pitchFamily="49" charset="-122"/>
                <a:ea typeface="楷体" panose="02010609060101010101" pitchFamily="49" charset="-122"/>
              </a:rPr>
              <a:t>皇权对相权</a:t>
            </a:r>
            <a:r>
              <a:rPr lang="zh-CN" altLang="en-US" sz="2000" dirty="0" smtClean="0">
                <a:latin typeface="楷体" panose="02010609060101010101" pitchFamily="49" charset="-122"/>
                <a:ea typeface="楷体" panose="02010609060101010101" pitchFamily="49" charset="-122"/>
              </a:rPr>
              <a:t>的打压上</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比如汉武帝设内外朝</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二分相权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唐朝三省六部制三分相权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明朝废相</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这都体现君主专制的强化。其往往体现在中央官制的变迁上。</a:t>
            </a:r>
            <a:endParaRPr lang="zh-CN" altLang="en-US" sz="2000" dirty="0" smtClean="0">
              <a:latin typeface="楷体" panose="02010609060101010101" pitchFamily="49" charset="-122"/>
              <a:ea typeface="楷体" panose="02010609060101010101" pitchFamily="49" charset="-122"/>
            </a:endParaRPr>
          </a:p>
          <a:p>
            <a:pPr algn="just"/>
            <a:r>
              <a:rPr lang="en-US" sz="2000" dirty="0" smtClean="0">
                <a:latin typeface="楷体" panose="02010609060101010101" pitchFamily="49" charset="-122"/>
                <a:ea typeface="楷体" panose="02010609060101010101" pitchFamily="49" charset="-122"/>
              </a:rPr>
              <a:t>(2)</a:t>
            </a:r>
            <a:r>
              <a:rPr lang="zh-CN" altLang="en-US" sz="2000" dirty="0" smtClean="0">
                <a:latin typeface="楷体" panose="02010609060101010101" pitchFamily="49" charset="-122"/>
                <a:ea typeface="楷体" panose="02010609060101010101" pitchFamily="49" charset="-122"/>
              </a:rPr>
              <a:t>中央集权</a:t>
            </a:r>
            <a:r>
              <a:rPr lang="en-US" sz="2000" dirty="0" smtClean="0">
                <a:latin typeface="楷体" panose="02010609060101010101" pitchFamily="49" charset="-122"/>
                <a:ea typeface="楷体" panose="02010609060101010101" pitchFamily="49" charset="-122"/>
              </a:rPr>
              <a:t>:</a:t>
            </a:r>
            <a:r>
              <a:rPr lang="zh-CN" altLang="en-US" sz="2000" dirty="0" smtClean="0">
                <a:solidFill>
                  <a:srgbClr val="FF0000"/>
                </a:solidFill>
                <a:latin typeface="楷体" panose="02010609060101010101" pitchFamily="49" charset="-122"/>
                <a:ea typeface="楷体" panose="02010609060101010101" pitchFamily="49" charset="-122"/>
              </a:rPr>
              <a:t>与地方分权相对立</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一种管理方式。特点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地方政府在政治、经济、军事等方面没有独立性</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一切受制于中央。比如秦朝废分封设郡县等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都能体现地方权力向中央集中。其往往体现在地方行政机构的变革上。</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 calcmode="lin" valueType="num">
                                      <p:cBhvr additive="base">
                                        <p:cTn id="7"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3" end="3"/>
                                            </p:txEl>
                                          </p:spTgt>
                                        </p:tgtEl>
                                        <p:attrNameLst>
                                          <p:attrName>style.visibility</p:attrName>
                                        </p:attrNameLst>
                                      </p:cBhvr>
                                      <p:to>
                                        <p:strVal val="visible"/>
                                      </p:to>
                                    </p:set>
                                    <p:anim calcmode="lin" valueType="num">
                                      <p:cBhvr additive="base">
                                        <p:cTn id="13"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7284" y="699452"/>
            <a:ext cx="8858312" cy="2491740"/>
          </a:xfrm>
          <a:prstGeom prst="rect">
            <a:avLst/>
          </a:prstGeom>
          <a:noFill/>
        </p:spPr>
        <p:txBody>
          <a:bodyPr wrap="square" rtlCol="0">
            <a:spAutoFit/>
          </a:bodyPr>
          <a:lstStyle/>
          <a:p>
            <a:pPr algn="just"/>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提升</a:t>
            </a:r>
            <a:r>
              <a:rPr lang="en-US" sz="2000" dirty="0" smtClean="0">
                <a:latin typeface="黑体" panose="02010609060101010101" pitchFamily="49" charset="-122"/>
                <a:ea typeface="黑体" panose="02010609060101010101" pitchFamily="49" charset="-122"/>
              </a:rPr>
              <a:t>] </a:t>
            </a:r>
            <a:r>
              <a:rPr lang="zh-CN" altLang="en-US" sz="2000" dirty="0" smtClean="0">
                <a:latin typeface="楷体" panose="02010609060101010101" pitchFamily="49" charset="-122"/>
                <a:ea typeface="楷体" panose="02010609060101010101" pitchFamily="49" charset="-122"/>
              </a:rPr>
              <a:t>唯物史观</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中央集权体制与封建个体小农经济的关系</a:t>
            </a:r>
            <a:endParaRPr lang="zh-CN" altLang="en-US" sz="2000" dirty="0" smtClean="0">
              <a:latin typeface="楷体" panose="02010609060101010101" pitchFamily="49" charset="-122"/>
              <a:ea typeface="楷体" panose="02010609060101010101" pitchFamily="49" charset="-122"/>
            </a:endParaRPr>
          </a:p>
          <a:p>
            <a:pPr algn="just"/>
            <a:r>
              <a:rPr lang="zh-CN" altLang="en-US" sz="2000" dirty="0" smtClean="0">
                <a:solidFill>
                  <a:srgbClr val="FF0000"/>
                </a:solidFill>
                <a:latin typeface="微软雅黑" panose="020B0503020204020204" charset="-122"/>
                <a:ea typeface="微软雅黑" panose="020B0503020204020204" charset="-122"/>
              </a:rPr>
              <a:t>经济基础决定上层建筑</a:t>
            </a:r>
            <a:r>
              <a:rPr lang="zh-CN" altLang="en-US" sz="2000" dirty="0" smtClean="0">
                <a:latin typeface="楷体" panose="02010609060101010101" pitchFamily="49" charset="-122"/>
                <a:ea typeface="楷体" panose="02010609060101010101" pitchFamily="49" charset="-122"/>
              </a:rPr>
              <a:t>。</a:t>
            </a:r>
            <a:r>
              <a:rPr lang="zh-CN" altLang="en-US" sz="2000" dirty="0" smtClean="0">
                <a:solidFill>
                  <a:srgbClr val="FF0000"/>
                </a:solidFill>
                <a:latin typeface="楷体" panose="02010609060101010101" pitchFamily="49" charset="-122"/>
                <a:ea typeface="楷体" panose="02010609060101010101" pitchFamily="49" charset="-122"/>
              </a:rPr>
              <a:t>封建个体小农经济具有分散性和脆弱性</a:t>
            </a:r>
            <a:r>
              <a:rPr lang="en-US" sz="2000" dirty="0" smtClean="0">
                <a:solidFill>
                  <a:srgbClr val="FF0000"/>
                </a:solidFill>
                <a:latin typeface="楷体" panose="02010609060101010101" pitchFamily="49" charset="-122"/>
                <a:ea typeface="楷体" panose="02010609060101010101" pitchFamily="49" charset="-122"/>
              </a:rPr>
              <a:t>,</a:t>
            </a:r>
            <a:r>
              <a:rPr lang="zh-CN" altLang="en-US" sz="2000" dirty="0" smtClean="0">
                <a:solidFill>
                  <a:srgbClr val="FF0000"/>
                </a:solidFill>
                <a:latin typeface="楷体" panose="02010609060101010101" pitchFamily="49" charset="-122"/>
                <a:ea typeface="楷体" panose="02010609060101010101" pitchFamily="49" charset="-122"/>
              </a:rPr>
              <a:t>这种经济模式需要一个强有力的国家政权</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以维护国家的统一和社会的安定</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保证小农经济的生产和再生产</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新兴的地主阶级也需要建立中央集权制度来巩固其统治地位</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维护其政治、经济利益</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保护其土地所有制度。这种封建的生产方式决定了中央集权制的建立。</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214296"/>
            <a:ext cx="8858312" cy="4093428"/>
          </a:xfrm>
          <a:prstGeom prst="rect">
            <a:avLst/>
          </a:prstGeom>
          <a:noFill/>
        </p:spPr>
        <p:txBody>
          <a:bodyPr wrap="square" rtlCol="0">
            <a:spAutoFit/>
          </a:bodyPr>
          <a:lstStyle/>
          <a:p>
            <a:r>
              <a:rPr lang="zh-CN" altLang="en-US" sz="2000" dirty="0" smtClean="0">
                <a:solidFill>
                  <a:srgbClr val="0000FF"/>
                </a:solidFill>
                <a:latin typeface="黑体" panose="02010609060101010101" pitchFamily="49" charset="-122"/>
                <a:ea typeface="黑体" panose="02010609060101010101" pitchFamily="49" charset="-122"/>
              </a:rPr>
              <a:t>二、秦朝的暴政与速亡</a:t>
            </a:r>
            <a:endParaRPr lang="zh-CN" altLang="en-US" sz="2000" dirty="0" smtClean="0">
              <a:solidFill>
                <a:srgbClr val="0000FF"/>
              </a:solidFill>
              <a:latin typeface="黑体" panose="02010609060101010101" pitchFamily="49" charset="-122"/>
              <a:ea typeface="黑体" panose="02010609060101010101" pitchFamily="49" charset="-122"/>
            </a:endParaRPr>
          </a:p>
          <a:p>
            <a:pPr algn="just"/>
            <a:r>
              <a:rPr lang="en-US" sz="2000" dirty="0" smtClean="0">
                <a:latin typeface="黑体" panose="02010609060101010101" pitchFamily="49" charset="-122"/>
                <a:ea typeface="黑体" panose="02010609060101010101" pitchFamily="49" charset="-122"/>
              </a:rPr>
              <a:t>1.</a:t>
            </a:r>
            <a:r>
              <a:rPr lang="zh-CN" altLang="en-US" sz="2000" dirty="0" smtClean="0">
                <a:latin typeface="黑体" panose="02010609060101010101" pitchFamily="49" charset="-122"/>
                <a:ea typeface="黑体" panose="02010609060101010101" pitchFamily="49" charset="-122"/>
              </a:rPr>
              <a:t>速亡原因</a:t>
            </a:r>
            <a:endParaRPr lang="zh-CN" altLang="en-US" sz="2000" dirty="0" smtClean="0">
              <a:latin typeface="黑体" panose="02010609060101010101" pitchFamily="49" charset="-122"/>
              <a:ea typeface="黑体" panose="02010609060101010101" pitchFamily="49" charset="-122"/>
            </a:endParaRPr>
          </a:p>
          <a:p>
            <a:pPr algn="just"/>
            <a:r>
              <a:rPr lang="en-US" sz="2000" dirty="0" smtClean="0"/>
              <a:t>(1)</a:t>
            </a:r>
            <a:r>
              <a:rPr lang="zh-CN" altLang="en-US" sz="2000" dirty="0" smtClean="0"/>
              <a:t>秦朝暴政</a:t>
            </a:r>
            <a:r>
              <a:rPr lang="en-US" sz="2000" dirty="0" smtClean="0"/>
              <a:t>:</a:t>
            </a:r>
            <a:r>
              <a:rPr lang="zh-CN" altLang="en-US" sz="2000" dirty="0" smtClean="0"/>
              <a:t>大兴土木</a:t>
            </a:r>
            <a:r>
              <a:rPr lang="en-US" sz="2000" dirty="0" smtClean="0"/>
              <a:t>;</a:t>
            </a:r>
            <a:r>
              <a:rPr lang="zh-CN" altLang="en-US" sz="2000" dirty="0" smtClean="0"/>
              <a:t>赋役沉重</a:t>
            </a:r>
            <a:r>
              <a:rPr lang="en-US" sz="2000" dirty="0" smtClean="0"/>
              <a:t>;</a:t>
            </a:r>
            <a:r>
              <a:rPr lang="zh-CN" altLang="en-US" sz="2000" dirty="0" smtClean="0"/>
              <a:t>严刑峻法</a:t>
            </a:r>
            <a:r>
              <a:rPr lang="en-US" sz="2000" dirty="0" smtClean="0"/>
              <a:t>;</a:t>
            </a:r>
            <a:r>
              <a:rPr lang="zh-CN" altLang="en-US" sz="2000" dirty="0" smtClean="0"/>
              <a:t>“焚书坑儒”。阶级矛盾和统治阶层内部矛盾激化</a:t>
            </a:r>
            <a:r>
              <a:rPr lang="en-US" sz="2000" dirty="0" smtClean="0"/>
              <a:t>,</a:t>
            </a:r>
            <a:r>
              <a:rPr lang="zh-CN" altLang="en-US" sz="2000" dirty="0" smtClean="0"/>
              <a:t>农民起义爆发。</a:t>
            </a:r>
            <a:endParaRPr lang="zh-CN" altLang="en-US" sz="2000" dirty="0" smtClean="0"/>
          </a:p>
          <a:p>
            <a:pPr algn="just"/>
            <a:r>
              <a:rPr lang="en-US" sz="2000" dirty="0" smtClean="0"/>
              <a:t>(2)</a:t>
            </a:r>
            <a:r>
              <a:rPr lang="zh-CN" altLang="en-US" sz="2000" dirty="0" smtClean="0"/>
              <a:t>其他</a:t>
            </a:r>
            <a:r>
              <a:rPr lang="en-US" sz="2000" dirty="0" smtClean="0"/>
              <a:t>:</a:t>
            </a:r>
            <a:r>
              <a:rPr lang="zh-CN" altLang="en-US" sz="2000" dirty="0" smtClean="0"/>
              <a:t>统一的政治、文化认同尚不稳固</a:t>
            </a:r>
            <a:r>
              <a:rPr lang="en-US" sz="2000" dirty="0" smtClean="0"/>
              <a:t>,</a:t>
            </a:r>
            <a:r>
              <a:rPr lang="zh-CN" altLang="en-US" sz="2000" dirty="0" smtClean="0"/>
              <a:t>六国旧贵族起兵反秦。</a:t>
            </a:r>
            <a:endParaRPr lang="zh-CN" altLang="en-US" sz="2000" dirty="0" smtClean="0"/>
          </a:p>
          <a:p>
            <a:pPr algn="just"/>
            <a:r>
              <a:rPr lang="en-US"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秦末农民起义与秦的速亡</a:t>
            </a:r>
            <a:endParaRPr lang="zh-CN" altLang="en-US" sz="2000" dirty="0" smtClean="0">
              <a:latin typeface="黑体" panose="02010609060101010101" pitchFamily="49" charset="-122"/>
              <a:ea typeface="黑体" panose="02010609060101010101" pitchFamily="49" charset="-122"/>
            </a:endParaRPr>
          </a:p>
          <a:p>
            <a:pPr algn="just"/>
            <a:r>
              <a:rPr lang="en-US" sz="2000" dirty="0" smtClean="0"/>
              <a:t>(1)</a:t>
            </a:r>
            <a:r>
              <a:rPr lang="zh-CN" altLang="en-US" sz="2000" dirty="0" smtClean="0"/>
              <a:t>农民起义</a:t>
            </a:r>
            <a:r>
              <a:rPr lang="en-US" sz="2000" dirty="0" smtClean="0"/>
              <a:t>:</a:t>
            </a:r>
            <a:r>
              <a:rPr lang="zh-CN" altLang="en-US" sz="2000" dirty="0" smtClean="0"/>
              <a:t>公元前</a:t>
            </a:r>
            <a:r>
              <a:rPr lang="en-US" sz="2000" dirty="0" smtClean="0"/>
              <a:t>209</a:t>
            </a:r>
            <a:r>
              <a:rPr lang="zh-CN" altLang="en-US" sz="2000" dirty="0" smtClean="0"/>
              <a:t>年</a:t>
            </a:r>
            <a:r>
              <a:rPr lang="en-US" sz="2000" dirty="0" smtClean="0"/>
              <a:t>,</a:t>
            </a:r>
            <a:r>
              <a:rPr lang="zh-CN" altLang="en-US" sz="2000" dirty="0" smtClean="0"/>
              <a:t>陈胜、吴广起义。后项羽、刘邦等领导的反秦势力日益壮大。</a:t>
            </a:r>
            <a:endParaRPr lang="zh-CN" altLang="en-US" sz="2000" dirty="0" smtClean="0"/>
          </a:p>
          <a:p>
            <a:pPr algn="just"/>
            <a:r>
              <a:rPr lang="en-US" sz="2000" dirty="0" smtClean="0"/>
              <a:t>(2)</a:t>
            </a:r>
            <a:r>
              <a:rPr lang="zh-CN" altLang="en-US" sz="2000" dirty="0" smtClean="0"/>
              <a:t>秦朝灭亡</a:t>
            </a:r>
            <a:r>
              <a:rPr lang="en-US" sz="2000" dirty="0" smtClean="0"/>
              <a:t>:</a:t>
            </a:r>
            <a:r>
              <a:rPr lang="zh-CN" altLang="en-US" sz="2000" dirty="0" smtClean="0"/>
              <a:t>公元前</a:t>
            </a:r>
            <a:r>
              <a:rPr lang="en-US" sz="2000" dirty="0" smtClean="0"/>
              <a:t>207</a:t>
            </a:r>
            <a:r>
              <a:rPr lang="zh-CN" altLang="en-US" sz="2000" dirty="0" smtClean="0"/>
              <a:t>年</a:t>
            </a:r>
            <a:r>
              <a:rPr lang="en-US" sz="2000" dirty="0" smtClean="0"/>
              <a:t>,</a:t>
            </a:r>
            <a:r>
              <a:rPr lang="zh-CN" altLang="en-US" sz="2000" dirty="0" smtClean="0"/>
              <a:t>刘邦的军队进占咸阳</a:t>
            </a:r>
            <a:r>
              <a:rPr lang="en-US" sz="2000" dirty="0" smtClean="0"/>
              <a:t>,</a:t>
            </a:r>
            <a:r>
              <a:rPr lang="zh-CN" altLang="en-US" sz="2000" dirty="0" smtClean="0"/>
              <a:t>秦朝灭亡。</a:t>
            </a:r>
            <a:endParaRPr lang="zh-CN" altLang="en-US" sz="2000" dirty="0" smtClean="0"/>
          </a:p>
          <a:p>
            <a:pPr algn="just"/>
            <a:r>
              <a:rPr lang="en-US" sz="2000" dirty="0" smtClean="0"/>
              <a:t>(3)</a:t>
            </a:r>
            <a:r>
              <a:rPr lang="zh-CN" altLang="en-US" sz="2000" dirty="0" smtClean="0"/>
              <a:t>楚汉战争</a:t>
            </a:r>
            <a:r>
              <a:rPr lang="en-US" sz="2000" dirty="0" smtClean="0"/>
              <a:t>:</a:t>
            </a:r>
            <a:r>
              <a:rPr lang="zh-CN" altLang="en-US" sz="2000" dirty="0" smtClean="0"/>
              <a:t>刘邦击败项羽</a:t>
            </a:r>
            <a:r>
              <a:rPr lang="en-US" sz="2000" dirty="0" smtClean="0"/>
              <a:t>,</a:t>
            </a:r>
            <a:r>
              <a:rPr lang="zh-CN" altLang="en-US" sz="2000" dirty="0" smtClean="0"/>
              <a:t>于公元前</a:t>
            </a:r>
            <a:r>
              <a:rPr lang="en-US" sz="2000" dirty="0" smtClean="0"/>
              <a:t>202</a:t>
            </a:r>
            <a:r>
              <a:rPr lang="zh-CN" altLang="en-US" sz="2000" dirty="0" smtClean="0"/>
              <a:t>年建立汉朝。</a:t>
            </a:r>
            <a:endParaRPr lang="zh-CN" altLang="en-US" sz="2000" dirty="0"/>
          </a:p>
        </p:txBody>
      </p:sp>
    </p:spTree>
  </p:cSld>
  <p:clrMapOvr>
    <a:masterClrMapping/>
  </p:clrMapOvr>
  <p:transition>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142976" y="1714494"/>
            <a:ext cx="7072330" cy="779059"/>
          </a:xfrm>
          <a:prstGeom prst="rect">
            <a:avLst/>
          </a:prstGeom>
          <a:solidFill>
            <a:schemeClr val="bg1"/>
          </a:solidFill>
        </p:spPr>
        <p:txBody>
          <a:bodyPr wrap="square">
            <a:spAutoFit/>
          </a:bodyPr>
          <a:lstStyle/>
          <a:p>
            <a:pPr algn="ctr"/>
            <a:r>
              <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主题探究</a:t>
            </a:r>
            <a:endPar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ransition>
    <p:newsfla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71438" y="71420"/>
            <a:ext cx="8929718" cy="637675"/>
          </a:xfrm>
          <a:prstGeom prst="rect">
            <a:avLst/>
          </a:prstGeom>
          <a:noFill/>
        </p:spPr>
        <p:txBody>
          <a:bodyPr wrap="square" rtlCol="0">
            <a:spAutoFit/>
          </a:bodyPr>
          <a:lstStyle/>
          <a:p>
            <a:pPr algn="ctr">
              <a:lnSpc>
                <a:spcPct val="150000"/>
              </a:lnSpc>
            </a:pPr>
            <a:r>
              <a:rPr lang="zh-CN" altLang="en-US" sz="2800" dirty="0" smtClean="0">
                <a:solidFill>
                  <a:srgbClr val="0000FF"/>
                </a:solidFill>
                <a:latin typeface="黑体" panose="02010609060101010101" pitchFamily="49" charset="-122"/>
                <a:ea typeface="黑体" panose="02010609060101010101" pitchFamily="49" charset="-122"/>
              </a:rPr>
              <a:t>主题　秦之创制和得失</a:t>
            </a:r>
            <a:endParaRPr lang="zh-CN" altLang="en-US" sz="2800" dirty="0" smtClean="0">
              <a:solidFill>
                <a:srgbClr val="0000FF"/>
              </a:solidFill>
              <a:latin typeface="黑体" panose="02010609060101010101" pitchFamily="49" charset="-122"/>
              <a:ea typeface="黑体" panose="02010609060101010101" pitchFamily="49" charset="-122"/>
            </a:endParaRPr>
          </a:p>
        </p:txBody>
      </p:sp>
      <p:sp>
        <p:nvSpPr>
          <p:cNvPr id="8" name="TextBox 7"/>
          <p:cNvSpPr txBox="1"/>
          <p:nvPr/>
        </p:nvSpPr>
        <p:spPr>
          <a:xfrm>
            <a:off x="71406" y="785800"/>
            <a:ext cx="8929750" cy="2011045"/>
          </a:xfrm>
          <a:prstGeom prst="rect">
            <a:avLst/>
          </a:prstGeom>
          <a:noFill/>
        </p:spPr>
        <p:txBody>
          <a:bodyPr wrap="square" rtlCol="0">
            <a:spAutoFit/>
          </a:bodyPr>
          <a:lstStyle/>
          <a:p>
            <a:r>
              <a:rPr lang="zh-CN" altLang="en-US" sz="1600" dirty="0" smtClean="0">
                <a:solidFill>
                  <a:srgbClr val="0000FF"/>
                </a:solidFill>
                <a:latin typeface="黑体" panose="02010609060101010101" pitchFamily="49" charset="-122"/>
                <a:ea typeface="黑体" panose="02010609060101010101" pitchFamily="49" charset="-122"/>
              </a:rPr>
              <a:t>探究一　秦之统一与创制</a:t>
            </a:r>
            <a:endParaRPr lang="zh-CN" altLang="en-US" sz="1600" dirty="0" smtClean="0">
              <a:solidFill>
                <a:srgbClr val="0000FF"/>
              </a:solidFill>
              <a:latin typeface="黑体" panose="02010609060101010101" pitchFamily="49" charset="-122"/>
              <a:ea typeface="黑体" panose="02010609060101010101" pitchFamily="49" charset="-122"/>
            </a:endParaRPr>
          </a:p>
          <a:p>
            <a:r>
              <a:rPr lang="zh-CN" altLang="en-US" sz="1600" dirty="0" smtClean="0">
                <a:latin typeface="黑体" panose="02010609060101010101" pitchFamily="49" charset="-122"/>
                <a:ea typeface="黑体" panose="02010609060101010101" pitchFamily="49" charset="-122"/>
              </a:rPr>
              <a:t>视角</a:t>
            </a:r>
            <a:r>
              <a:rPr lang="en-US" sz="1600" dirty="0" smtClean="0">
                <a:latin typeface="黑体" panose="02010609060101010101" pitchFamily="49" charset="-122"/>
                <a:ea typeface="黑体" panose="02010609060101010101" pitchFamily="49" charset="-122"/>
              </a:rPr>
              <a:t>1</a:t>
            </a:r>
            <a:r>
              <a:rPr lang="zh-CN" altLang="en-US" sz="1600" dirty="0" smtClean="0">
                <a:latin typeface="黑体" panose="02010609060101010101" pitchFamily="49" charset="-122"/>
                <a:ea typeface="黑体" panose="02010609060101010101" pitchFamily="49" charset="-122"/>
              </a:rPr>
              <a:t>　国家统一</a:t>
            </a:r>
            <a:endParaRPr lang="zh-CN" altLang="en-US" sz="1600" dirty="0" smtClean="0">
              <a:latin typeface="黑体" panose="02010609060101010101" pitchFamily="49" charset="-122"/>
              <a:ea typeface="黑体" panose="02010609060101010101" pitchFamily="49" charset="-122"/>
            </a:endParaRPr>
          </a:p>
          <a:p>
            <a:r>
              <a:rPr lang="zh-CN" altLang="en-US" sz="1600" dirty="0" smtClean="0">
                <a:latin typeface="黑体" panose="02010609060101010101" pitchFamily="49" charset="-122"/>
                <a:ea typeface="黑体" panose="02010609060101010101" pitchFamily="49" charset="-122"/>
              </a:rPr>
              <a:t>材料一</a:t>
            </a:r>
            <a:r>
              <a:rPr lang="zh-CN" altLang="en-US" sz="1600" dirty="0" smtClean="0"/>
              <a:t>　</a:t>
            </a:r>
            <a:r>
              <a:rPr lang="zh-CN" altLang="en-US" sz="1600" dirty="0" smtClean="0">
                <a:latin typeface="楷体" panose="02010609060101010101" pitchFamily="49" charset="-122"/>
                <a:ea typeface="楷体" panose="02010609060101010101" pitchFamily="49" charset="-122"/>
              </a:rPr>
              <a:t>秦人统一</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此期间有极关重要者四事</a:t>
            </a:r>
            <a:r>
              <a:rPr lang="en-US" sz="1600" dirty="0" smtClean="0">
                <a:latin typeface="楷体" panose="02010609060101010101" pitchFamily="49" charset="-122"/>
                <a:ea typeface="楷体" panose="02010609060101010101" pitchFamily="49" charset="-122"/>
              </a:rPr>
              <a:t>:</a:t>
            </a:r>
            <a:r>
              <a:rPr lang="zh-CN" altLang="en-US" sz="1600" dirty="0" smtClean="0">
                <a:latin typeface="楷体" panose="02010609060101010101" pitchFamily="49" charset="-122"/>
                <a:ea typeface="楷体" panose="02010609060101010101" pitchFamily="49" charset="-122"/>
              </a:rPr>
              <a:t>一、为中国版图之确立。二、为中国民族之形成。三、为中国政治制度之创建。四、为中国学术思想之奠定。</a:t>
            </a:r>
            <a:endParaRPr lang="zh-CN" altLang="en-US" sz="1600" dirty="0" smtClean="0">
              <a:latin typeface="楷体" panose="02010609060101010101" pitchFamily="49" charset="-122"/>
              <a:ea typeface="楷体" panose="02010609060101010101" pitchFamily="49" charset="-122"/>
            </a:endParaRPr>
          </a:p>
          <a:p>
            <a:pPr algn="r"/>
            <a:r>
              <a:rPr lang="en-US" altLang="zh-CN" sz="1600" dirty="0" smtClean="0"/>
              <a:t>——</a:t>
            </a:r>
            <a:r>
              <a:rPr lang="zh-CN" altLang="en-US" sz="1600" dirty="0" smtClean="0"/>
              <a:t>钱穆</a:t>
            </a:r>
            <a:endParaRPr lang="zh-CN" altLang="en-US" sz="1600" dirty="0" smtClean="0"/>
          </a:p>
          <a:p>
            <a:r>
              <a:rPr lang="en-US" sz="1600" dirty="0" smtClean="0">
                <a:latin typeface="黑体" panose="02010609060101010101" pitchFamily="49" charset="-122"/>
                <a:ea typeface="黑体" panose="02010609060101010101" pitchFamily="49" charset="-122"/>
              </a:rPr>
              <a:t>[</a:t>
            </a:r>
            <a:r>
              <a:rPr lang="zh-CN" altLang="en-US" sz="1600" dirty="0" smtClean="0">
                <a:latin typeface="黑体" panose="02010609060101010101" pitchFamily="49" charset="-122"/>
                <a:ea typeface="黑体" panose="02010609060101010101" pitchFamily="49" charset="-122"/>
              </a:rPr>
              <a:t>问题</a:t>
            </a:r>
            <a:r>
              <a:rPr lang="en-US" sz="1600" dirty="0" smtClean="0">
                <a:latin typeface="黑体" panose="02010609060101010101" pitchFamily="49" charset="-122"/>
                <a:ea typeface="黑体" panose="02010609060101010101" pitchFamily="49" charset="-122"/>
              </a:rPr>
              <a:t>] </a:t>
            </a:r>
            <a:r>
              <a:rPr lang="en-US" sz="1600" dirty="0" smtClean="0"/>
              <a:t>(1)</a:t>
            </a:r>
            <a:r>
              <a:rPr lang="zh-CN" altLang="en-US" sz="1600" dirty="0" smtClean="0"/>
              <a:t>结合秦朝统一的相关史实分析说明材料一的观点。</a:t>
            </a:r>
            <a:r>
              <a:rPr lang="zh-CN" altLang="en-US" sz="1600" dirty="0" smtClean="0">
                <a:solidFill>
                  <a:srgbClr val="FF0000"/>
                </a:solidFill>
              </a:rPr>
              <a:t>【史论结合】</a:t>
            </a:r>
            <a:endParaRPr lang="zh-CN" altLang="en-US" sz="1600" dirty="0" smtClean="0">
              <a:solidFill>
                <a:srgbClr val="FF0000"/>
              </a:solidFill>
            </a:endParaRPr>
          </a:p>
        </p:txBody>
      </p:sp>
      <p:sp>
        <p:nvSpPr>
          <p:cNvPr id="13" name="Rectangle 2"/>
          <p:cNvSpPr>
            <a:spLocks noChangeArrowheads="1"/>
          </p:cNvSpPr>
          <p:nvPr/>
        </p:nvSpPr>
        <p:spPr bwMode="auto">
          <a:xfrm>
            <a:off x="142844" y="2857502"/>
            <a:ext cx="8786874" cy="1857388"/>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14" name="TextBox 13"/>
          <p:cNvSpPr txBox="1"/>
          <p:nvPr/>
        </p:nvSpPr>
        <p:spPr>
          <a:xfrm>
            <a:off x="285720" y="2928940"/>
            <a:ext cx="8572560" cy="1691005"/>
          </a:xfrm>
          <a:prstGeom prst="rect">
            <a:avLst/>
          </a:prstGeom>
          <a:noFill/>
        </p:spPr>
        <p:txBody>
          <a:bodyPr wrap="square" rtlCol="0">
            <a:spAutoFit/>
          </a:bodyPr>
          <a:lstStyle/>
          <a:p>
            <a:pPr algn="just"/>
            <a:r>
              <a:rPr lang="en-US" sz="1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1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结论</a:t>
            </a:r>
            <a:r>
              <a:rPr lang="en-US" sz="1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 </a:t>
            </a:r>
            <a:r>
              <a:rPr lang="en-US" sz="1600" dirty="0" smtClean="0">
                <a:latin typeface="黑体" panose="02010609060101010101" pitchFamily="49" charset="-122"/>
                <a:ea typeface="黑体" panose="02010609060101010101" pitchFamily="49" charset="-122"/>
                <a:cs typeface="黑体" panose="02010609060101010101" pitchFamily="49" charset="-122"/>
              </a:rPr>
              <a:t>(1)</a:t>
            </a:r>
            <a:r>
              <a:rPr lang="zh-CN" altLang="en-US" sz="1600" dirty="0" smtClean="0">
                <a:latin typeface="黑体" panose="02010609060101010101" pitchFamily="49" charset="-122"/>
                <a:ea typeface="黑体" panose="02010609060101010101" pitchFamily="49" charset="-122"/>
                <a:cs typeface="黑体" panose="02010609060101010101" pitchFamily="49" charset="-122"/>
              </a:rPr>
              <a:t>①版图确立</a:t>
            </a:r>
            <a:r>
              <a:rPr lang="en-US" sz="16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600" dirty="0" smtClean="0">
                <a:latin typeface="黑体" panose="02010609060101010101" pitchFamily="49" charset="-122"/>
                <a:ea typeface="黑体" panose="02010609060101010101" pitchFamily="49" charset="-122"/>
                <a:cs typeface="黑体" panose="02010609060101010101" pitchFamily="49" charset="-122"/>
              </a:rPr>
              <a:t>秦统一六国</a:t>
            </a:r>
            <a:r>
              <a:rPr lang="en-US" sz="16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600" dirty="0" smtClean="0">
                <a:latin typeface="黑体" panose="02010609060101010101" pitchFamily="49" charset="-122"/>
                <a:ea typeface="黑体" panose="02010609060101010101" pitchFamily="49" charset="-122"/>
                <a:cs typeface="黑体" panose="02010609060101010101" pitchFamily="49" charset="-122"/>
              </a:rPr>
              <a:t>征服南方越族地区</a:t>
            </a:r>
            <a:r>
              <a:rPr lang="en-US" sz="16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600" dirty="0" smtClean="0">
                <a:latin typeface="黑体" panose="02010609060101010101" pitchFamily="49" charset="-122"/>
                <a:ea typeface="黑体" panose="02010609060101010101" pitchFamily="49" charset="-122"/>
                <a:cs typeface="黑体" panose="02010609060101010101" pitchFamily="49" charset="-122"/>
              </a:rPr>
              <a:t>加强对云、贵一带西南夷的控制</a:t>
            </a:r>
            <a:r>
              <a:rPr lang="en-US" sz="16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600" dirty="0" smtClean="0">
                <a:latin typeface="黑体" panose="02010609060101010101" pitchFamily="49" charset="-122"/>
                <a:ea typeface="黑体" panose="02010609060101010101" pitchFamily="49" charset="-122"/>
                <a:cs typeface="黑体" panose="02010609060101010101" pitchFamily="49" charset="-122"/>
              </a:rPr>
              <a:t>北退匈奴。②</a:t>
            </a:r>
            <a:r>
              <a:rPr lang="zh-CN" altLang="en-US" sz="1600" dirty="0" smtClean="0">
                <a:latin typeface="黑体" panose="02010609060101010101" pitchFamily="49" charset="-122"/>
                <a:ea typeface="黑体" panose="02010609060101010101" pitchFamily="49" charset="-122"/>
                <a:cs typeface="黑体" panose="02010609060101010101" pitchFamily="49" charset="-122"/>
                <a:sym typeface="+mn-ea"/>
              </a:rPr>
              <a:t>民族形成</a:t>
            </a:r>
            <a:r>
              <a:rPr lang="en-US" sz="1600"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sz="1600" dirty="0" smtClean="0">
                <a:latin typeface="黑体" panose="02010609060101010101" pitchFamily="49" charset="-122"/>
                <a:ea typeface="黑体" panose="02010609060101010101" pitchFamily="49" charset="-122"/>
                <a:cs typeface="黑体" panose="02010609060101010101" pitchFamily="49" charset="-122"/>
                <a:sym typeface="+mn-ea"/>
              </a:rPr>
              <a:t>秦统一货币、度量衡、文字等措施</a:t>
            </a:r>
            <a:r>
              <a:rPr lang="en-US" sz="1600"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sz="1600" dirty="0" smtClean="0">
                <a:latin typeface="黑体" panose="02010609060101010101" pitchFamily="49" charset="-122"/>
                <a:ea typeface="黑体" panose="02010609060101010101" pitchFamily="49" charset="-122"/>
                <a:cs typeface="黑体" panose="02010609060101010101" pitchFamily="49" charset="-122"/>
                <a:sym typeface="+mn-ea"/>
              </a:rPr>
              <a:t>促进了统一社会的形成和民族间的交往交流交融。</a:t>
            </a:r>
            <a:r>
              <a:rPr lang="zh-CN" altLang="en-US" sz="1600" dirty="0" smtClean="0">
                <a:latin typeface="黑体" panose="02010609060101010101" pitchFamily="49" charset="-122"/>
                <a:ea typeface="黑体" panose="02010609060101010101" pitchFamily="49" charset="-122"/>
                <a:cs typeface="黑体" panose="02010609060101010101" pitchFamily="49" charset="-122"/>
              </a:rPr>
              <a:t>③</a:t>
            </a:r>
            <a:r>
              <a:rPr lang="zh-CN" altLang="en-US" sz="1600" dirty="0" smtClean="0">
                <a:latin typeface="黑体" panose="02010609060101010101" pitchFamily="49" charset="-122"/>
                <a:ea typeface="黑体" panose="02010609060101010101" pitchFamily="49" charset="-122"/>
                <a:cs typeface="黑体" panose="02010609060101010101" pitchFamily="49" charset="-122"/>
                <a:sym typeface="+mn-ea"/>
              </a:rPr>
              <a:t>政治制度创立</a:t>
            </a:r>
            <a:r>
              <a:rPr lang="en-US" sz="1600"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sz="1600" dirty="0" smtClean="0">
                <a:latin typeface="黑体" panose="02010609060101010101" pitchFamily="49" charset="-122"/>
                <a:ea typeface="黑体" panose="02010609060101010101" pitchFamily="49" charset="-122"/>
                <a:cs typeface="黑体" panose="02010609060101010101" pitchFamily="49" charset="-122"/>
                <a:sym typeface="+mn-ea"/>
              </a:rPr>
              <a:t>秦建立君主专制中央集权制度</a:t>
            </a:r>
            <a:r>
              <a:rPr lang="en-US" sz="1600"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sz="1600" dirty="0" smtClean="0">
                <a:latin typeface="黑体" panose="02010609060101010101" pitchFamily="49" charset="-122"/>
                <a:ea typeface="黑体" panose="02010609060101010101" pitchFamily="49" charset="-122"/>
                <a:cs typeface="黑体" panose="02010609060101010101" pitchFamily="49" charset="-122"/>
                <a:sym typeface="+mn-ea"/>
              </a:rPr>
              <a:t>如皇帝制、三公九卿制等</a:t>
            </a:r>
            <a:r>
              <a:rPr lang="en-US" sz="1600"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sz="1600" dirty="0" smtClean="0">
                <a:latin typeface="黑体" panose="02010609060101010101" pitchFamily="49" charset="-122"/>
                <a:ea typeface="黑体" panose="02010609060101010101" pitchFamily="49" charset="-122"/>
                <a:cs typeface="黑体" panose="02010609060101010101" pitchFamily="49" charset="-122"/>
                <a:sym typeface="+mn-ea"/>
              </a:rPr>
              <a:t>促进了统一多民族国家政治体制的形成和发展</a:t>
            </a:r>
            <a:r>
              <a:rPr lang="en-US" sz="1600" dirty="0" smtClean="0">
                <a:latin typeface="黑体" panose="02010609060101010101" pitchFamily="49" charset="-122"/>
                <a:ea typeface="黑体" panose="02010609060101010101" pitchFamily="49" charset="-122"/>
                <a:cs typeface="黑体" panose="02010609060101010101" pitchFamily="49" charset="-122"/>
                <a:sym typeface="+mn-ea"/>
              </a:rPr>
              <a:t>,</a:t>
            </a:r>
            <a:r>
              <a:rPr lang="zh-CN" altLang="en-US" sz="1600" dirty="0" smtClean="0">
                <a:latin typeface="黑体" panose="02010609060101010101" pitchFamily="49" charset="-122"/>
                <a:ea typeface="黑体" panose="02010609060101010101" pitchFamily="49" charset="-122"/>
                <a:cs typeface="黑体" panose="02010609060101010101" pitchFamily="49" charset="-122"/>
                <a:sym typeface="+mn-ea"/>
              </a:rPr>
              <a:t>被以后王朝长期沿用。</a:t>
            </a:r>
            <a:r>
              <a:rPr lang="zh-CN" altLang="en-US" sz="1600" dirty="0" smtClean="0">
                <a:latin typeface="黑体" panose="02010609060101010101" pitchFamily="49" charset="-122"/>
                <a:ea typeface="黑体" panose="02010609060101010101" pitchFamily="49" charset="-122"/>
                <a:cs typeface="黑体" panose="02010609060101010101" pitchFamily="49" charset="-122"/>
              </a:rPr>
              <a:t>④学术思想奠定</a:t>
            </a:r>
            <a:r>
              <a:rPr lang="en-US" sz="16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600" dirty="0" smtClean="0">
                <a:latin typeface="黑体" panose="02010609060101010101" pitchFamily="49" charset="-122"/>
                <a:ea typeface="黑体" panose="02010609060101010101" pitchFamily="49" charset="-122"/>
                <a:cs typeface="黑体" panose="02010609060101010101" pitchFamily="49" charset="-122"/>
              </a:rPr>
              <a:t>秦奉行法家思想</a:t>
            </a:r>
            <a:r>
              <a:rPr lang="en-US" sz="16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600" dirty="0" smtClean="0">
                <a:latin typeface="黑体" panose="02010609060101010101" pitchFamily="49" charset="-122"/>
                <a:ea typeface="黑体" panose="02010609060101010101" pitchFamily="49" charset="-122"/>
                <a:cs typeface="黑体" panose="02010609060101010101" pitchFamily="49" charset="-122"/>
              </a:rPr>
              <a:t>这种</a:t>
            </a:r>
            <a:r>
              <a:rPr lang="zh-CN" altLang="en-US" sz="16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以思想统一维护政治统一</a:t>
            </a:r>
            <a:r>
              <a:rPr lang="zh-CN" altLang="en-US" sz="1600" dirty="0" smtClean="0">
                <a:latin typeface="黑体" panose="02010609060101010101" pitchFamily="49" charset="-122"/>
                <a:ea typeface="黑体" panose="02010609060101010101" pitchFamily="49" charset="-122"/>
                <a:cs typeface="黑体" panose="02010609060101010101" pitchFamily="49" charset="-122"/>
              </a:rPr>
              <a:t>的做法</a:t>
            </a:r>
            <a:r>
              <a:rPr lang="en-US" sz="16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600" dirty="0" smtClean="0">
                <a:latin typeface="黑体" panose="02010609060101010101" pitchFamily="49" charset="-122"/>
                <a:ea typeface="黑体" panose="02010609060101010101" pitchFamily="49" charset="-122"/>
                <a:cs typeface="黑体" panose="02010609060101010101" pitchFamily="49" charset="-122"/>
              </a:rPr>
              <a:t>奠定了我国历代学术思想服务于政治统治的基础。</a:t>
            </a:r>
            <a:endParaRPr lang="zh-CN" altLang="en-US" sz="1600" dirty="0">
              <a:latin typeface="黑体" panose="02010609060101010101" pitchFamily="49" charset="-122"/>
              <a:ea typeface="黑体" panose="02010609060101010101" pitchFamily="49" charset="-122"/>
              <a:cs typeface="黑体" panose="02010609060101010101" pitchFamily="49" charset="-122"/>
            </a:endParaRP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style.rotation</p:attrName>
                                        </p:attrNameLst>
                                      </p:cBhvr>
                                      <p:tavLst>
                                        <p:tav tm="0">
                                          <p:val>
                                            <p:fltVal val="360"/>
                                          </p:val>
                                        </p:tav>
                                        <p:tav tm="100000">
                                          <p:val>
                                            <p:fltVal val="0"/>
                                          </p:val>
                                        </p:tav>
                                      </p:tavLst>
                                    </p:anim>
                                    <p:animEffect transition="in" filter="fade">
                                      <p:cBhvr>
                                        <p:cTn id="1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214296"/>
            <a:ext cx="8858312" cy="2461260"/>
          </a:xfrm>
          <a:prstGeom prst="rect">
            <a:avLst/>
          </a:prstGeom>
          <a:noFill/>
        </p:spPr>
        <p:txBody>
          <a:bodyPr wrap="square" rtlCol="0">
            <a:spAutoFit/>
          </a:bodyPr>
          <a:lstStyle/>
          <a:p>
            <a:pPr algn="just">
              <a:lnSpc>
                <a:spcPct val="110000"/>
              </a:lnSpc>
            </a:pPr>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深化拓展</a:t>
            </a:r>
            <a:r>
              <a:rPr lang="en-US" sz="2000" dirty="0" smtClean="0">
                <a:latin typeface="黑体" panose="02010609060101010101" pitchFamily="49" charset="-122"/>
                <a:ea typeface="黑体" panose="02010609060101010101" pitchFamily="49" charset="-122"/>
              </a:rPr>
              <a:t>]</a:t>
            </a:r>
            <a:endParaRPr lang="zh-CN" altLang="en-US" sz="2000" dirty="0" smtClean="0">
              <a:latin typeface="黑体" panose="02010609060101010101" pitchFamily="49" charset="-122"/>
              <a:ea typeface="黑体" panose="02010609060101010101" pitchFamily="49" charset="-122"/>
            </a:endParaRPr>
          </a:p>
          <a:p>
            <a:pPr algn="just">
              <a:lnSpc>
                <a:spcPct val="110000"/>
              </a:lnSpc>
            </a:pPr>
            <a:r>
              <a:rPr lang="zh-CN" altLang="en-US" sz="2000" dirty="0" smtClean="0">
                <a:solidFill>
                  <a:srgbClr val="0000FF"/>
                </a:solidFill>
                <a:latin typeface="黑体" panose="02010609060101010101" pitchFamily="49" charset="-122"/>
                <a:ea typeface="黑体" panose="02010609060101010101" pitchFamily="49" charset="-122"/>
              </a:rPr>
              <a:t>一、秦统一多民族国家建立的意义</a:t>
            </a:r>
            <a:endParaRPr lang="zh-CN" altLang="en-US" sz="2000" dirty="0" smtClean="0">
              <a:solidFill>
                <a:srgbClr val="0000FF"/>
              </a:solidFill>
              <a:latin typeface="黑体" panose="02010609060101010101" pitchFamily="49" charset="-122"/>
              <a:ea typeface="黑体" panose="02010609060101010101" pitchFamily="49" charset="-122"/>
            </a:endParaRPr>
          </a:p>
          <a:p>
            <a:pPr algn="just">
              <a:lnSpc>
                <a:spcPct val="110000"/>
              </a:lnSpc>
            </a:pPr>
            <a:r>
              <a:rPr lang="en-US" sz="2000" dirty="0" smtClean="0">
                <a:latin typeface="黑体" panose="02010609060101010101" pitchFamily="49" charset="-122"/>
                <a:ea typeface="黑体" panose="02010609060101010101" pitchFamily="49" charset="-122"/>
              </a:rPr>
              <a:t>1.</a:t>
            </a:r>
            <a:r>
              <a:rPr lang="zh-CN" altLang="en-US" sz="2000" dirty="0" smtClean="0">
                <a:latin typeface="黑体" panose="02010609060101010101" pitchFamily="49" charset="-122"/>
                <a:ea typeface="黑体" panose="02010609060101010101" pitchFamily="49" charset="-122"/>
              </a:rPr>
              <a:t>奠定国家疆域</a:t>
            </a:r>
            <a:r>
              <a:rPr lang="en-US" sz="2000" dirty="0" smtClean="0">
                <a:latin typeface="黑体" panose="02010609060101010101" pitchFamily="49" charset="-122"/>
                <a:ea typeface="黑体" panose="02010609060101010101" pitchFamily="49" charset="-122"/>
              </a:rPr>
              <a:t>:</a:t>
            </a:r>
            <a:r>
              <a:rPr lang="zh-CN" altLang="en-US" sz="2000" dirty="0" smtClean="0"/>
              <a:t>北击匈奴</a:t>
            </a:r>
            <a:r>
              <a:rPr lang="en-US" sz="2000" dirty="0" smtClean="0"/>
              <a:t>,</a:t>
            </a:r>
            <a:r>
              <a:rPr lang="zh-CN" altLang="en-US" sz="2000" dirty="0" smtClean="0"/>
              <a:t>开拓西南及南方疆域</a:t>
            </a:r>
            <a:r>
              <a:rPr lang="en-US" sz="2000" dirty="0" smtClean="0"/>
              <a:t>,</a:t>
            </a:r>
            <a:r>
              <a:rPr lang="zh-CN" altLang="en-US" sz="2000" dirty="0" smtClean="0"/>
              <a:t>建立起幅员辽阔的统一多民族国家。</a:t>
            </a:r>
            <a:endParaRPr lang="zh-CN" altLang="en-US" sz="2000" dirty="0" smtClean="0"/>
          </a:p>
          <a:p>
            <a:pPr algn="just">
              <a:lnSpc>
                <a:spcPct val="110000"/>
              </a:lnSpc>
            </a:pPr>
            <a:r>
              <a:rPr lang="en-US"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民族国家认同</a:t>
            </a:r>
            <a:r>
              <a:rPr lang="en-US" sz="2000" dirty="0" smtClean="0">
                <a:latin typeface="黑体" panose="02010609060101010101" pitchFamily="49" charset="-122"/>
                <a:ea typeface="黑体" panose="02010609060101010101" pitchFamily="49" charset="-122"/>
              </a:rPr>
              <a:t>:</a:t>
            </a:r>
            <a:r>
              <a:rPr lang="zh-CN" altLang="en-US" sz="2000" dirty="0" smtClean="0"/>
              <a:t>秦朝建立大一统国家</a:t>
            </a:r>
            <a:r>
              <a:rPr lang="en-US" sz="2000" dirty="0" smtClean="0"/>
              <a:t>,</a:t>
            </a:r>
            <a:r>
              <a:rPr lang="zh-CN" altLang="en-US" sz="2000" dirty="0" smtClean="0">
                <a:solidFill>
                  <a:srgbClr val="FF0000"/>
                </a:solidFill>
              </a:rPr>
              <a:t>泰山封禅</a:t>
            </a:r>
            <a:r>
              <a:rPr lang="en-US" sz="2000" dirty="0" smtClean="0"/>
              <a:t>,</a:t>
            </a:r>
            <a:r>
              <a:rPr lang="zh-CN" altLang="en-US" sz="2000" dirty="0" smtClean="0">
                <a:solidFill>
                  <a:srgbClr val="FF0000"/>
                </a:solidFill>
              </a:rPr>
              <a:t>祭祀</a:t>
            </a:r>
            <a:r>
              <a:rPr lang="zh-CN" altLang="en-US" sz="2000" dirty="0" smtClean="0"/>
              <a:t>文化名山和舜、禹等</a:t>
            </a:r>
            <a:r>
              <a:rPr lang="zh-CN" altLang="en-US" sz="2000" dirty="0" smtClean="0">
                <a:solidFill>
                  <a:srgbClr val="FF0000"/>
                </a:solidFill>
              </a:rPr>
              <a:t>华夏先王</a:t>
            </a:r>
            <a:r>
              <a:rPr lang="en-US" sz="2000" dirty="0" smtClean="0"/>
              <a:t>,</a:t>
            </a:r>
            <a:r>
              <a:rPr lang="zh-CN" altLang="en-US" sz="2000" dirty="0" smtClean="0">
                <a:solidFill>
                  <a:srgbClr val="FF0000"/>
                </a:solidFill>
                <a:latin typeface="微软雅黑" panose="020B0503020204020204" charset="-122"/>
                <a:ea typeface="微软雅黑" panose="020B0503020204020204" charset="-122"/>
              </a:rPr>
              <a:t>有利于强化华夏民族的祖先认同与文化认同</a:t>
            </a:r>
            <a:r>
              <a:rPr lang="en-US" sz="2000" dirty="0" smtClean="0"/>
              <a:t>,</a:t>
            </a:r>
            <a:r>
              <a:rPr lang="zh-CN" altLang="en-US" sz="2000" dirty="0" smtClean="0"/>
              <a:t>从而有利于增强中华民族的凝聚力。</a:t>
            </a:r>
            <a:endParaRPr lang="zh-CN" altLang="en-US" sz="2000" dirty="0" smtClean="0"/>
          </a:p>
        </p:txBody>
      </p:sp>
      <p:sp>
        <p:nvSpPr>
          <p:cNvPr id="2" name="文本框 1"/>
          <p:cNvSpPr txBox="1"/>
          <p:nvPr/>
        </p:nvSpPr>
        <p:spPr>
          <a:xfrm>
            <a:off x="179705" y="2787650"/>
            <a:ext cx="8930005" cy="2091690"/>
          </a:xfrm>
          <a:prstGeom prst="rect">
            <a:avLst/>
          </a:prstGeom>
          <a:noFill/>
          <a:ln>
            <a:solidFill>
              <a:srgbClr val="C00000"/>
            </a:solidFill>
          </a:ln>
        </p:spPr>
        <p:txBody>
          <a:bodyPr wrap="square" rtlCol="0">
            <a:spAutoFit/>
          </a:bodyPr>
          <a:lstStyle/>
          <a:p>
            <a:r>
              <a:rPr lang="zh-CN" altLang="en-US" sz="2000" dirty="0" smtClean="0"/>
              <a:t>泰山封禅是古代皇帝最隆重的祀仪之一。皇帝登临泰山筑土建坛,向天地报告自己的功业。古代进行过泰山封禅的先后有秦始皇、汉武帝、汉光武帝、唐高宗、唐玄宗、宋真宗六位皇帝。这反映（   ）</a:t>
            </a:r>
            <a:endParaRPr lang="zh-CN" altLang="en-US" sz="2000" dirty="0" smtClean="0"/>
          </a:p>
          <a:p>
            <a:r>
              <a:rPr lang="zh-CN" altLang="en-US" sz="2000" dirty="0" smtClean="0"/>
              <a:t>A．泰山封禅基于国家政治大一统</a:t>
            </a:r>
            <a:r>
              <a:rPr lang="en-US" altLang="zh-CN" sz="2000" dirty="0" smtClean="0"/>
              <a:t>        </a:t>
            </a:r>
            <a:r>
              <a:rPr lang="zh-CN" altLang="en-US" sz="2000" dirty="0" smtClean="0"/>
              <a:t>B．君主借助天人观念以强化统治</a:t>
            </a:r>
            <a:endParaRPr lang="zh-CN" altLang="en-US" sz="2000" dirty="0" smtClean="0"/>
          </a:p>
          <a:p>
            <a:r>
              <a:rPr lang="zh-CN" altLang="en-US" sz="2000" dirty="0" smtClean="0"/>
              <a:t>C．泰山封禅取决于帝王个人功</a:t>
            </a:r>
            <a:r>
              <a:rPr lang="en-US" altLang="zh-CN" sz="2000" dirty="0" smtClean="0"/>
              <a:t>          </a:t>
            </a:r>
            <a:r>
              <a:rPr lang="zh-CN" altLang="en-US" sz="2000" dirty="0" smtClean="0"/>
              <a:t>D．中原王朝的控制区域日益扩大</a:t>
            </a:r>
            <a:endParaRPr lang="zh-CN" altLang="en-US" sz="2000" dirty="0" smtClean="0"/>
          </a:p>
        </p:txBody>
      </p:sp>
      <p:sp>
        <p:nvSpPr>
          <p:cNvPr id="3" name="文本框 2"/>
          <p:cNvSpPr txBox="1"/>
          <p:nvPr/>
        </p:nvSpPr>
        <p:spPr>
          <a:xfrm>
            <a:off x="4869815" y="3651885"/>
            <a:ext cx="638810" cy="491490"/>
          </a:xfrm>
          <a:prstGeom prst="rect">
            <a:avLst/>
          </a:prstGeom>
          <a:noFill/>
        </p:spPr>
        <p:txBody>
          <a:bodyPr wrap="square" rtlCol="0" anchor="t">
            <a:spAutoFit/>
          </a:bodyPr>
          <a:lstStyle/>
          <a:p>
            <a:r>
              <a:rPr lang="en-US" altLang="zh-CN" sz="2000" dirty="0" smtClean="0">
                <a:solidFill>
                  <a:srgbClr val="FF0000"/>
                </a:solidFill>
                <a:latin typeface="微软雅黑" panose="020B0503020204020204" charset="-122"/>
                <a:ea typeface="微软雅黑" panose="020B0503020204020204" charset="-122"/>
                <a:sym typeface="+mn-ea"/>
              </a:rPr>
              <a:t>B</a:t>
            </a:r>
            <a:endParaRPr lang="en-US" altLang="zh-CN" sz="2000" dirty="0" smtClean="0">
              <a:solidFill>
                <a:srgbClr val="FF0000"/>
              </a:solidFill>
              <a:latin typeface="微软雅黑" panose="020B0503020204020204" charset="-122"/>
              <a:ea typeface="微软雅黑" panose="020B0503020204020204" charset="-122"/>
              <a:sym typeface="+mn-ea"/>
            </a:endParaRPr>
          </a:p>
        </p:txBody>
      </p:sp>
    </p:spTree>
  </p:cSld>
  <p:clrMapOvr>
    <a:masterClrMapping/>
  </p:clrMapOvr>
  <p:transition>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 calcmode="lin" valueType="num">
                                      <p:cBhvr>
                                        <p:cTn id="7" dur="500" fill="hold"/>
                                        <p:tgtEl>
                                          <p:spTgt spid="4">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4">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214296"/>
            <a:ext cx="8858312" cy="4492625"/>
          </a:xfrm>
          <a:prstGeom prst="rect">
            <a:avLst/>
          </a:prstGeom>
          <a:noFill/>
        </p:spPr>
        <p:txBody>
          <a:bodyPr wrap="square" rtlCol="0">
            <a:spAutoFit/>
          </a:bodyPr>
          <a:lstStyle/>
          <a:p>
            <a:pPr algn="just"/>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深化拓展</a:t>
            </a:r>
            <a:r>
              <a:rPr lang="en-US" sz="2000" dirty="0" smtClean="0">
                <a:latin typeface="黑体" panose="02010609060101010101" pitchFamily="49" charset="-122"/>
                <a:ea typeface="黑体" panose="02010609060101010101" pitchFamily="49" charset="-122"/>
              </a:rPr>
              <a:t>]</a:t>
            </a:r>
            <a:endParaRPr lang="zh-CN" altLang="en-US" sz="2000" dirty="0" smtClean="0">
              <a:latin typeface="黑体" panose="02010609060101010101" pitchFamily="49" charset="-122"/>
              <a:ea typeface="黑体" panose="02010609060101010101" pitchFamily="49" charset="-122"/>
            </a:endParaRPr>
          </a:p>
          <a:p>
            <a:pPr algn="just"/>
            <a:r>
              <a:rPr lang="zh-CN" altLang="en-US" sz="2000" dirty="0" smtClean="0">
                <a:solidFill>
                  <a:srgbClr val="0000FF"/>
                </a:solidFill>
                <a:latin typeface="黑体" panose="02010609060101010101" pitchFamily="49" charset="-122"/>
                <a:ea typeface="黑体" panose="02010609060101010101" pitchFamily="49" charset="-122"/>
              </a:rPr>
              <a:t>一、秦统一多民族国家建立的意义</a:t>
            </a:r>
            <a:endParaRPr lang="zh-CN" altLang="en-US" sz="2000" dirty="0" smtClean="0">
              <a:solidFill>
                <a:srgbClr val="0000FF"/>
              </a:solidFill>
              <a:latin typeface="黑体" panose="02010609060101010101" pitchFamily="49" charset="-122"/>
              <a:ea typeface="黑体" panose="02010609060101010101" pitchFamily="49" charset="-122"/>
            </a:endParaRPr>
          </a:p>
          <a:p>
            <a:pPr algn="just"/>
            <a:r>
              <a:rPr lang="en-US" sz="2000" dirty="0" smtClean="0">
                <a:latin typeface="黑体" panose="02010609060101010101" pitchFamily="49" charset="-122"/>
                <a:ea typeface="黑体" panose="02010609060101010101" pitchFamily="49" charset="-122"/>
              </a:rPr>
              <a:t>1.</a:t>
            </a:r>
            <a:r>
              <a:rPr lang="zh-CN" altLang="en-US" sz="2000" dirty="0" smtClean="0">
                <a:latin typeface="黑体" panose="02010609060101010101" pitchFamily="49" charset="-122"/>
                <a:ea typeface="黑体" panose="02010609060101010101" pitchFamily="49" charset="-122"/>
              </a:rPr>
              <a:t>奠定国家疆域</a:t>
            </a:r>
            <a:r>
              <a:rPr lang="en-US" sz="2000" dirty="0" smtClean="0">
                <a:latin typeface="黑体" panose="02010609060101010101" pitchFamily="49" charset="-122"/>
                <a:ea typeface="黑体" panose="02010609060101010101" pitchFamily="49" charset="-122"/>
              </a:rPr>
              <a:t>:</a:t>
            </a:r>
            <a:r>
              <a:rPr lang="zh-CN" altLang="en-US" sz="2000" dirty="0" smtClean="0"/>
              <a:t>北击匈奴</a:t>
            </a:r>
            <a:r>
              <a:rPr lang="en-US" sz="2000" dirty="0" smtClean="0"/>
              <a:t>,</a:t>
            </a:r>
            <a:r>
              <a:rPr lang="zh-CN" altLang="en-US" sz="2000" dirty="0" smtClean="0"/>
              <a:t>开拓西南及南方疆域</a:t>
            </a:r>
            <a:r>
              <a:rPr lang="en-US" sz="2000" dirty="0" smtClean="0"/>
              <a:t>,</a:t>
            </a:r>
            <a:r>
              <a:rPr lang="zh-CN" altLang="en-US" sz="2000" dirty="0" smtClean="0"/>
              <a:t>建立起幅员辽阔的统一多民族国家。</a:t>
            </a:r>
            <a:endParaRPr lang="zh-CN" altLang="en-US" sz="2000" dirty="0" smtClean="0"/>
          </a:p>
          <a:p>
            <a:pPr algn="just"/>
            <a:r>
              <a:rPr lang="en-US" sz="2000" dirty="0" smtClean="0">
                <a:latin typeface="黑体" panose="02010609060101010101" pitchFamily="49" charset="-122"/>
                <a:ea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rPr>
              <a:t>民族国家认同</a:t>
            </a:r>
            <a:r>
              <a:rPr lang="en-US" sz="2000" dirty="0" smtClean="0">
                <a:latin typeface="黑体" panose="02010609060101010101" pitchFamily="49" charset="-122"/>
                <a:ea typeface="黑体" panose="02010609060101010101" pitchFamily="49" charset="-122"/>
              </a:rPr>
              <a:t>:</a:t>
            </a:r>
            <a:r>
              <a:rPr lang="zh-CN" altLang="en-US" sz="2000" dirty="0" smtClean="0"/>
              <a:t>秦朝建立大一统国家</a:t>
            </a:r>
            <a:r>
              <a:rPr lang="en-US" sz="2000" dirty="0" smtClean="0"/>
              <a:t>,</a:t>
            </a:r>
            <a:r>
              <a:rPr lang="zh-CN" altLang="en-US" sz="2000" dirty="0" smtClean="0">
                <a:solidFill>
                  <a:srgbClr val="FF0000"/>
                </a:solidFill>
              </a:rPr>
              <a:t>泰山封禅</a:t>
            </a:r>
            <a:r>
              <a:rPr lang="en-US" sz="2000" dirty="0" smtClean="0"/>
              <a:t>,</a:t>
            </a:r>
            <a:r>
              <a:rPr lang="zh-CN" altLang="en-US" sz="2000" dirty="0" smtClean="0">
                <a:solidFill>
                  <a:srgbClr val="FF0000"/>
                </a:solidFill>
              </a:rPr>
              <a:t>祭祀</a:t>
            </a:r>
            <a:r>
              <a:rPr lang="zh-CN" altLang="en-US" sz="2000" dirty="0" smtClean="0"/>
              <a:t>文化名山和舜、禹等</a:t>
            </a:r>
            <a:r>
              <a:rPr lang="zh-CN" altLang="en-US" sz="2000" dirty="0" smtClean="0">
                <a:solidFill>
                  <a:srgbClr val="FF0000"/>
                </a:solidFill>
              </a:rPr>
              <a:t>华夏先王</a:t>
            </a:r>
            <a:r>
              <a:rPr lang="en-US" sz="2000" dirty="0" smtClean="0"/>
              <a:t>,</a:t>
            </a:r>
            <a:r>
              <a:rPr lang="zh-CN" altLang="en-US" sz="2000" dirty="0" smtClean="0">
                <a:solidFill>
                  <a:srgbClr val="FF0000"/>
                </a:solidFill>
                <a:latin typeface="微软雅黑" panose="020B0503020204020204" charset="-122"/>
                <a:ea typeface="微软雅黑" panose="020B0503020204020204" charset="-122"/>
              </a:rPr>
              <a:t>有利于强化华夏民族的祖先认同与文化认同</a:t>
            </a:r>
            <a:r>
              <a:rPr lang="en-US" sz="2000" dirty="0" smtClean="0"/>
              <a:t>,</a:t>
            </a:r>
            <a:r>
              <a:rPr lang="zh-CN" altLang="en-US" sz="2000" dirty="0" smtClean="0"/>
              <a:t>从而有利于增强中华民族的凝聚力。</a:t>
            </a:r>
            <a:endParaRPr lang="zh-CN" altLang="en-US" sz="2000" dirty="0" smtClean="0"/>
          </a:p>
          <a:p>
            <a:pPr algn="just"/>
            <a:r>
              <a:rPr lang="en-US" sz="2000" dirty="0" smtClean="0">
                <a:latin typeface="黑体" panose="02010609060101010101" pitchFamily="49" charset="-122"/>
                <a:ea typeface="黑体" panose="02010609060101010101" pitchFamily="49" charset="-122"/>
              </a:rPr>
              <a:t>3.</a:t>
            </a:r>
            <a:r>
              <a:rPr lang="zh-CN" altLang="en-US" sz="2000" dirty="0" smtClean="0">
                <a:latin typeface="黑体" panose="02010609060101010101" pitchFamily="49" charset="-122"/>
                <a:ea typeface="黑体" panose="02010609060101010101" pitchFamily="49" charset="-122"/>
              </a:rPr>
              <a:t>政治制度构建</a:t>
            </a:r>
            <a:r>
              <a:rPr lang="en-US" sz="2000" dirty="0" smtClean="0">
                <a:latin typeface="黑体" panose="02010609060101010101" pitchFamily="49" charset="-122"/>
                <a:ea typeface="黑体" panose="02010609060101010101" pitchFamily="49" charset="-122"/>
              </a:rPr>
              <a:t>:</a:t>
            </a:r>
            <a:r>
              <a:rPr lang="zh-CN" altLang="en-US" sz="2000" dirty="0" smtClean="0"/>
              <a:t>秦朝确立的皇帝制度、三公九卿制度和郡县制被后世王朝长期沿用</a:t>
            </a:r>
            <a:r>
              <a:rPr lang="en-US" sz="2000" dirty="0" smtClean="0"/>
              <a:t>,</a:t>
            </a:r>
            <a:r>
              <a:rPr lang="zh-CN" altLang="en-US" sz="2000" dirty="0" smtClean="0"/>
              <a:t>影响深远。</a:t>
            </a:r>
            <a:endParaRPr lang="zh-CN" altLang="en-US" sz="2000" dirty="0" smtClean="0"/>
          </a:p>
          <a:p>
            <a:pPr algn="just"/>
            <a:r>
              <a:rPr lang="en-US" sz="2000" dirty="0" smtClean="0">
                <a:latin typeface="黑体" panose="02010609060101010101" pitchFamily="49" charset="-122"/>
                <a:ea typeface="黑体" panose="02010609060101010101" pitchFamily="49" charset="-122"/>
              </a:rPr>
              <a:t>4.</a:t>
            </a:r>
            <a:r>
              <a:rPr lang="zh-CN" altLang="en-US" sz="2000" dirty="0" smtClean="0">
                <a:latin typeface="黑体" panose="02010609060101010101" pitchFamily="49" charset="-122"/>
                <a:ea typeface="黑体" panose="02010609060101010101" pitchFamily="49" charset="-122"/>
              </a:rPr>
              <a:t>经济社会发展</a:t>
            </a:r>
            <a:r>
              <a:rPr lang="en-US" sz="2000" dirty="0" smtClean="0">
                <a:latin typeface="黑体" panose="02010609060101010101" pitchFamily="49" charset="-122"/>
                <a:ea typeface="黑体" panose="02010609060101010101" pitchFamily="49" charset="-122"/>
              </a:rPr>
              <a:t>:</a:t>
            </a:r>
            <a:r>
              <a:rPr lang="zh-CN" altLang="en-US" sz="2000" dirty="0" smtClean="0"/>
              <a:t>促进了经济的发展和各民族之间的交融</a:t>
            </a:r>
            <a:r>
              <a:rPr lang="en-US" sz="2000" dirty="0" smtClean="0"/>
              <a:t>,</a:t>
            </a:r>
            <a:r>
              <a:rPr lang="zh-CN" altLang="en-US" sz="2000" dirty="0" smtClean="0"/>
              <a:t>以及各地文化的交流与传播。</a:t>
            </a:r>
            <a:endParaRPr lang="zh-CN" altLang="en-US" sz="2000" dirty="0" smtClean="0"/>
          </a:p>
        </p:txBody>
      </p:sp>
    </p:spTree>
  </p:cSld>
  <p:clrMapOvr>
    <a:masterClrMapping/>
  </p:clrMapOvr>
  <p:transition>
    <p:cov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2844" y="142858"/>
            <a:ext cx="8858312" cy="1889760"/>
          </a:xfrm>
          <a:prstGeom prst="rect">
            <a:avLst/>
          </a:prstGeom>
          <a:noFill/>
        </p:spPr>
        <p:txBody>
          <a:bodyPr wrap="square" rtlCol="0">
            <a:spAutoFit/>
          </a:bodyPr>
          <a:lstStyle/>
          <a:p>
            <a:r>
              <a:rPr lang="zh-CN" altLang="en-US" sz="1800" dirty="0" smtClean="0">
                <a:latin typeface="黑体" panose="02010609060101010101" pitchFamily="49" charset="-122"/>
                <a:ea typeface="黑体" panose="02010609060101010101" pitchFamily="49" charset="-122"/>
              </a:rPr>
              <a:t>视角</a:t>
            </a:r>
            <a:r>
              <a:rPr lang="en-US" sz="1800" dirty="0" smtClean="0">
                <a:latin typeface="黑体" panose="02010609060101010101" pitchFamily="49" charset="-122"/>
                <a:ea typeface="黑体" panose="02010609060101010101" pitchFamily="49" charset="-122"/>
              </a:rPr>
              <a:t>2</a:t>
            </a:r>
            <a:r>
              <a:rPr lang="zh-CN" altLang="en-US" sz="1800" dirty="0" smtClean="0">
                <a:latin typeface="黑体" panose="02010609060101010101" pitchFamily="49" charset="-122"/>
                <a:ea typeface="黑体" panose="02010609060101010101" pitchFamily="49" charset="-122"/>
              </a:rPr>
              <a:t>　国家制度</a:t>
            </a:r>
            <a:endParaRPr lang="zh-CN" altLang="en-US" sz="1800" dirty="0" smtClean="0">
              <a:latin typeface="黑体" panose="02010609060101010101" pitchFamily="49" charset="-122"/>
              <a:ea typeface="黑体" panose="02010609060101010101" pitchFamily="49" charset="-122"/>
            </a:endParaRPr>
          </a:p>
          <a:p>
            <a:pPr algn="dist"/>
            <a:r>
              <a:rPr lang="zh-CN" altLang="en-US" sz="1800" dirty="0" smtClean="0">
                <a:latin typeface="黑体" panose="02010609060101010101" pitchFamily="49" charset="-122"/>
                <a:ea typeface="黑体" panose="02010609060101010101" pitchFamily="49" charset="-122"/>
              </a:rPr>
              <a:t>材料二　</a:t>
            </a:r>
            <a:r>
              <a:rPr lang="zh-CN" altLang="en-US" sz="1800" dirty="0" smtClean="0">
                <a:latin typeface="楷体" panose="02010609060101010101" pitchFamily="49" charset="-122"/>
                <a:ea typeface="楷体" panose="02010609060101010101" pitchFamily="49" charset="-122"/>
              </a:rPr>
              <a:t>唐朝柳宗元</a:t>
            </a:r>
            <a:r>
              <a:rPr lang="en-US" altLang="zh-CN"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封建论</a:t>
            </a:r>
            <a:r>
              <a:rPr lang="en-US" altLang="zh-CN"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说</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“今国家尽制郡邑</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连置守宰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其不可变也固矣。”明末清初顾炎武</a:t>
            </a:r>
            <a:r>
              <a:rPr lang="en-US" altLang="zh-CN"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郡县论</a:t>
            </a:r>
            <a:r>
              <a:rPr lang="en-US" altLang="zh-CN"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也说</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a:t>
            </a:r>
            <a:r>
              <a:rPr lang="zh-CN" altLang="en-US" sz="1800" u="sng" dirty="0" smtClean="0">
                <a:latin typeface="楷体" panose="02010609060101010101" pitchFamily="49" charset="-122"/>
                <a:ea typeface="楷体" panose="02010609060101010101" pitchFamily="49" charset="-122"/>
              </a:rPr>
              <a:t>封建</a:t>
            </a:r>
            <a:r>
              <a:rPr lang="zh-CN" altLang="en-US" sz="1800" dirty="0" smtClean="0">
                <a:latin typeface="楷体" panose="02010609060101010101" pitchFamily="49" charset="-122"/>
                <a:ea typeface="楷体" panose="02010609060101010101" pitchFamily="49" charset="-122"/>
              </a:rPr>
              <a:t>之废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非一日之故也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虽圣人起</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亦将变而为</a:t>
            </a:r>
            <a:endParaRPr lang="en-US" altLang="zh-CN" sz="1800" dirty="0" smtClean="0">
              <a:latin typeface="楷体" panose="02010609060101010101" pitchFamily="49" charset="-122"/>
              <a:ea typeface="楷体" panose="02010609060101010101" pitchFamily="49" charset="-122"/>
            </a:endParaRPr>
          </a:p>
          <a:p>
            <a:r>
              <a:rPr lang="zh-CN" altLang="en-US" sz="1800" dirty="0" smtClean="0">
                <a:latin typeface="楷体" panose="02010609060101010101" pitchFamily="49" charset="-122"/>
                <a:ea typeface="楷体" panose="02010609060101010101" pitchFamily="49" charset="-122"/>
              </a:rPr>
              <a:t>郡县。”</a:t>
            </a:r>
            <a:endParaRPr lang="en-US" altLang="zh-CN" sz="1800" dirty="0" smtClean="0">
              <a:latin typeface="楷体" panose="02010609060101010101" pitchFamily="49" charset="-122"/>
              <a:ea typeface="楷体" panose="02010609060101010101" pitchFamily="49" charset="-122"/>
            </a:endParaRPr>
          </a:p>
          <a:p>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问题</a:t>
            </a:r>
            <a:r>
              <a:rPr lang="en-US" sz="1800" dirty="0" smtClean="0">
                <a:latin typeface="黑体" panose="02010609060101010101" pitchFamily="49" charset="-122"/>
                <a:ea typeface="黑体" panose="02010609060101010101" pitchFamily="49" charset="-122"/>
              </a:rPr>
              <a:t>] </a:t>
            </a:r>
            <a:r>
              <a:rPr lang="en-US" sz="1800" dirty="0" smtClean="0"/>
              <a:t>(2)</a:t>
            </a:r>
            <a:r>
              <a:rPr lang="zh-CN" altLang="en-US" sz="1800" dirty="0" smtClean="0"/>
              <a:t>材料二中两位思想家的观点是什么</a:t>
            </a:r>
            <a:r>
              <a:rPr lang="en-US" sz="1800" dirty="0" smtClean="0"/>
              <a:t>?</a:t>
            </a:r>
            <a:r>
              <a:rPr lang="zh-CN" altLang="en-US" sz="1800" dirty="0" smtClean="0"/>
              <a:t>结合具体史实论证其观点的合理性。</a:t>
            </a:r>
            <a:endParaRPr lang="zh-CN" altLang="en-US" sz="1800" dirty="0" smtClean="0"/>
          </a:p>
        </p:txBody>
      </p:sp>
      <p:sp>
        <p:nvSpPr>
          <p:cNvPr id="4" name="Rectangle 2"/>
          <p:cNvSpPr>
            <a:spLocks noChangeArrowheads="1"/>
          </p:cNvSpPr>
          <p:nvPr/>
        </p:nvSpPr>
        <p:spPr bwMode="auto">
          <a:xfrm>
            <a:off x="142844" y="2071684"/>
            <a:ext cx="8858312" cy="2643206"/>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5" name="TextBox 4"/>
          <p:cNvSpPr txBox="1"/>
          <p:nvPr/>
        </p:nvSpPr>
        <p:spPr>
          <a:xfrm>
            <a:off x="214282" y="2090233"/>
            <a:ext cx="8786874" cy="2527935"/>
          </a:xfrm>
          <a:prstGeom prst="rect">
            <a:avLst/>
          </a:prstGeom>
          <a:noFill/>
        </p:spPr>
        <p:txBody>
          <a:bodyPr wrap="square" rtlCol="0">
            <a:spAutoFit/>
          </a:bodyPr>
          <a:lstStyle/>
          <a:p>
            <a:pPr algn="just">
              <a:lnSpc>
                <a:spcPct val="110000"/>
              </a:lnSpc>
            </a:pPr>
            <a:r>
              <a:rPr lang="en-US" sz="18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结论</a:t>
            </a:r>
            <a:r>
              <a:rPr lang="en-US" sz="18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 </a:t>
            </a:r>
            <a:r>
              <a:rPr lang="en-US" sz="1800" dirty="0" smtClean="0">
                <a:latin typeface="黑体" panose="02010609060101010101" pitchFamily="49" charset="-122"/>
                <a:ea typeface="黑体" panose="02010609060101010101" pitchFamily="49" charset="-122"/>
                <a:cs typeface="黑体" panose="02010609060101010101" pitchFamily="49" charset="-122"/>
              </a:rPr>
              <a:t>(2)</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柳宗元认为郡县制的实行不可改变。顾炎武认为废除分封制不是一时的产物</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实行郡县制是历史发展的必然结果。两人都认为郡县制的实行是历史发展的必然结果。</a:t>
            </a:r>
            <a:endParaRPr lang="zh-CN" altLang="en-US" sz="1800" dirty="0" smtClean="0">
              <a:latin typeface="黑体" panose="02010609060101010101" pitchFamily="49" charset="-122"/>
              <a:ea typeface="黑体" panose="02010609060101010101" pitchFamily="49" charset="-122"/>
              <a:cs typeface="黑体" panose="02010609060101010101" pitchFamily="49" charset="-122"/>
            </a:endParaRPr>
          </a:p>
          <a:p>
            <a:pPr algn="just">
              <a:lnSpc>
                <a:spcPct val="110000"/>
              </a:lnSpc>
            </a:pPr>
            <a:r>
              <a:rPr lang="zh-CN" altLang="en-US" sz="1800" dirty="0" smtClean="0">
                <a:latin typeface="黑体" panose="02010609060101010101" pitchFamily="49" charset="-122"/>
                <a:ea typeface="黑体" panose="02010609060101010101" pitchFamily="49" charset="-122"/>
                <a:cs typeface="黑体" panose="02010609060101010101" pitchFamily="49" charset="-122"/>
              </a:rPr>
              <a:t>论证</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【经济】春秋战国时期生产力水平提高</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井田制逐步瓦解。个体小农产生并发展</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其分散性与脆弱性需要强有力的国家政权保护。</a:t>
            </a:r>
            <a:endParaRPr lang="zh-CN" altLang="en-US" sz="1800" dirty="0" smtClean="0">
              <a:latin typeface="黑体" panose="02010609060101010101" pitchFamily="49" charset="-122"/>
              <a:ea typeface="黑体" panose="02010609060101010101" pitchFamily="49" charset="-122"/>
              <a:cs typeface="黑体" panose="02010609060101010101" pitchFamily="49" charset="-122"/>
            </a:endParaRPr>
          </a:p>
          <a:p>
            <a:pPr algn="just">
              <a:lnSpc>
                <a:spcPct val="110000"/>
              </a:lnSpc>
            </a:pPr>
            <a:r>
              <a:rPr lang="zh-CN" altLang="en-US" sz="1800" dirty="0" smtClean="0">
                <a:latin typeface="黑体" panose="02010609060101010101" pitchFamily="49" charset="-122"/>
                <a:ea typeface="黑体" panose="02010609060101010101" pitchFamily="49" charset="-122"/>
                <a:cs typeface="黑体" panose="02010609060101010101" pitchFamily="49" charset="-122"/>
              </a:rPr>
              <a:t>【政治】郡县制下地方服从中央</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地方长官由中央任免与考核</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有效避免了分裂割据</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加强了中央集权</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有利于经济发展、国家统一和多民族国家的巩固。郡县制作为中央集权制度下的地方行政体制</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被后世王朝所沿用。</a:t>
            </a:r>
            <a:endParaRPr lang="zh-CN" altLang="en-US" sz="1800" dirty="0">
              <a:latin typeface="黑体" panose="02010609060101010101" pitchFamily="49" charset="-122"/>
              <a:ea typeface="黑体" panose="02010609060101010101" pitchFamily="49" charset="-122"/>
              <a:cs typeface="黑体" panose="02010609060101010101" pitchFamily="49" charset="-122"/>
            </a:endParaRPr>
          </a:p>
        </p:txBody>
      </p:sp>
    </p:spTree>
  </p:cSld>
  <p:clrMapOvr>
    <a:masterClrMapping/>
  </p:clrMapOvr>
  <p:transition>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42844" y="3214692"/>
            <a:ext cx="8858312" cy="1571636"/>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7" name="TextBox 6"/>
          <p:cNvSpPr txBox="1"/>
          <p:nvPr/>
        </p:nvSpPr>
        <p:spPr>
          <a:xfrm>
            <a:off x="214282" y="3233241"/>
            <a:ext cx="8786874" cy="1529715"/>
          </a:xfrm>
          <a:prstGeom prst="rect">
            <a:avLst/>
          </a:prstGeom>
          <a:noFill/>
        </p:spPr>
        <p:txBody>
          <a:bodyPr wrap="square" rtlCol="0">
            <a:spAutoFit/>
          </a:bodyPr>
          <a:lstStyle/>
          <a:p>
            <a:pPr algn="just"/>
            <a:r>
              <a:rPr lang="en-US" sz="17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17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结论</a:t>
            </a:r>
            <a:r>
              <a:rPr lang="en-US" sz="17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 </a:t>
            </a:r>
            <a:r>
              <a:rPr lang="en-US" sz="1800" dirty="0" smtClean="0">
                <a:latin typeface="黑体" panose="02010609060101010101" pitchFamily="49" charset="-122"/>
                <a:ea typeface="黑体" panose="02010609060101010101" pitchFamily="49" charset="-122"/>
                <a:cs typeface="黑体" panose="02010609060101010101" pitchFamily="49" charset="-122"/>
              </a:rPr>
              <a:t>(3)</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信息</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基层治理机构是里</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实行军功爵制度</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社会等级分明</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男耕女织个体小家庭的构成</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户籍制度细密</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赋役征发按照户籍登记</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政府加强对民众的人身控制</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使用隶书</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书写载体多为竹简。</a:t>
            </a:r>
            <a:endParaRPr lang="zh-CN" altLang="en-US" sz="1800" dirty="0" smtClean="0">
              <a:latin typeface="黑体" panose="02010609060101010101" pitchFamily="49" charset="-122"/>
              <a:ea typeface="黑体" panose="02010609060101010101" pitchFamily="49" charset="-122"/>
              <a:cs typeface="黑体" panose="02010609060101010101" pitchFamily="49" charset="-122"/>
            </a:endParaRPr>
          </a:p>
          <a:p>
            <a:pPr algn="just"/>
            <a:r>
              <a:rPr lang="zh-CN" altLang="en-US" sz="1800" dirty="0" smtClean="0">
                <a:latin typeface="黑体" panose="02010609060101010101" pitchFamily="49" charset="-122"/>
                <a:ea typeface="黑体" panose="02010609060101010101" pitchFamily="49" charset="-122"/>
                <a:cs typeface="黑体" panose="02010609060101010101" pitchFamily="49" charset="-122"/>
              </a:rPr>
              <a:t>史料价值</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内容上</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能补文献史料记载之缺</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信度上</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因其为第一手史料</a:t>
            </a:r>
            <a:r>
              <a:rPr lang="en-US" sz="18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可信度更高。</a:t>
            </a:r>
            <a:endParaRPr lang="zh-CN" altLang="en-US" sz="1800" dirty="0">
              <a:latin typeface="黑体" panose="02010609060101010101" pitchFamily="49" charset="-122"/>
              <a:ea typeface="黑体" panose="02010609060101010101" pitchFamily="49" charset="-122"/>
              <a:cs typeface="黑体" panose="02010609060101010101" pitchFamily="49" charset="-122"/>
            </a:endParaRPr>
          </a:p>
        </p:txBody>
      </p:sp>
      <p:sp>
        <p:nvSpPr>
          <p:cNvPr id="4" name="TextBox 3"/>
          <p:cNvSpPr txBox="1"/>
          <p:nvPr/>
        </p:nvSpPr>
        <p:spPr>
          <a:xfrm>
            <a:off x="71438" y="142858"/>
            <a:ext cx="9001156" cy="2973122"/>
          </a:xfrm>
          <a:prstGeom prst="rect">
            <a:avLst/>
          </a:prstGeom>
          <a:noFill/>
        </p:spPr>
        <p:txBody>
          <a:bodyPr wrap="square" rtlCol="0">
            <a:spAutoFit/>
          </a:bodyPr>
          <a:lstStyle/>
          <a:p>
            <a:pPr algn="just"/>
            <a:r>
              <a:rPr lang="zh-CN" altLang="en-US" sz="1800" dirty="0" smtClean="0">
                <a:latin typeface="黑体" panose="02010609060101010101" pitchFamily="49" charset="-122"/>
                <a:ea typeface="黑体" panose="02010609060101010101" pitchFamily="49" charset="-122"/>
              </a:rPr>
              <a:t>材料三</a:t>
            </a:r>
            <a:r>
              <a:rPr lang="zh-CN" altLang="en-US" sz="1800" dirty="0" smtClean="0">
                <a:latin typeface="楷体" panose="02010609060101010101" pitchFamily="49" charset="-122"/>
                <a:ea typeface="楷体" panose="02010609060101010101" pitchFamily="49" charset="-122"/>
              </a:rPr>
              <a:t>　右图为出土于湖南的里耶秦简户籍簿</a:t>
            </a:r>
            <a:endParaRPr lang="en-US" altLang="zh-CN" sz="1800" dirty="0" smtClean="0">
              <a:latin typeface="楷体" panose="02010609060101010101" pitchFamily="49" charset="-122"/>
              <a:ea typeface="楷体" panose="02010609060101010101" pitchFamily="49" charset="-122"/>
            </a:endParaRPr>
          </a:p>
          <a:p>
            <a:pPr algn="just"/>
            <a:endParaRPr lang="en-US" altLang="zh-CN" sz="1800" dirty="0" smtClean="0">
              <a:latin typeface="楷体" panose="02010609060101010101" pitchFamily="49" charset="-122"/>
              <a:ea typeface="楷体" panose="02010609060101010101" pitchFamily="49" charset="-122"/>
            </a:endParaRPr>
          </a:p>
          <a:p>
            <a:pPr algn="just"/>
            <a:endParaRPr lang="en-US" altLang="zh-CN" sz="1800" dirty="0" smtClean="0">
              <a:latin typeface="楷体" panose="02010609060101010101" pitchFamily="49" charset="-122"/>
              <a:ea typeface="楷体" panose="02010609060101010101" pitchFamily="49" charset="-122"/>
            </a:endParaRPr>
          </a:p>
          <a:p>
            <a:pPr algn="just"/>
            <a:endParaRPr lang="zh-CN" altLang="en-US" sz="1800" dirty="0" smtClean="0">
              <a:latin typeface="楷体" panose="02010609060101010101" pitchFamily="49" charset="-122"/>
              <a:ea typeface="楷体" panose="02010609060101010101" pitchFamily="49" charset="-122"/>
            </a:endParaRPr>
          </a:p>
          <a:p>
            <a:pPr algn="just"/>
            <a:r>
              <a:rPr lang="zh-CN" altLang="en-US" sz="1800" dirty="0" smtClean="0">
                <a:latin typeface="楷体" panose="02010609060101010101" pitchFamily="49" charset="-122"/>
                <a:ea typeface="楷体" panose="02010609060101010101" pitchFamily="49" charset="-122"/>
              </a:rPr>
              <a:t>释文为</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“东成户人士五夫</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妻大女子沙</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子小女子泽若</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子小女子伤。”东成</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为里名。户人</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指户主。士五</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是身份称谓</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指无爵或免爵者。女子</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即女性。大、小</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为课役身份的标志</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登记于户籍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作为征发赋役的依据。夫、沙、泽若、伤</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均为人名。</a:t>
            </a:r>
            <a:endParaRPr lang="en-US" altLang="zh-CN" sz="1800" dirty="0" smtClean="0">
              <a:latin typeface="楷体" panose="02010609060101010101" pitchFamily="49" charset="-122"/>
              <a:ea typeface="楷体" panose="02010609060101010101" pitchFamily="49" charset="-122"/>
            </a:endParaRPr>
          </a:p>
          <a:p>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问题</a:t>
            </a:r>
            <a:r>
              <a:rPr lang="en-US" sz="1800" dirty="0" smtClean="0">
                <a:latin typeface="黑体" panose="02010609060101010101" pitchFamily="49" charset="-122"/>
                <a:ea typeface="黑体" panose="02010609060101010101" pitchFamily="49" charset="-122"/>
              </a:rPr>
              <a:t>] </a:t>
            </a:r>
            <a:r>
              <a:rPr lang="en-US" sz="1800" dirty="0" smtClean="0"/>
              <a:t>(3)</a:t>
            </a:r>
            <a:r>
              <a:rPr lang="zh-CN" altLang="en-US" sz="1800" dirty="0" smtClean="0"/>
              <a:t>从材料三中可以得出秦朝的哪些历史信息</a:t>
            </a:r>
            <a:r>
              <a:rPr lang="en-US" sz="1800" dirty="0" smtClean="0"/>
              <a:t>?</a:t>
            </a:r>
            <a:r>
              <a:rPr lang="zh-CN" altLang="en-US" sz="1800" dirty="0" smtClean="0"/>
              <a:t>指出里耶秦简的史料价值。</a:t>
            </a:r>
            <a:endParaRPr lang="zh-CN" altLang="en-US" sz="1800" dirty="0" smtClean="0"/>
          </a:p>
        </p:txBody>
      </p:sp>
      <p:pic>
        <p:nvPicPr>
          <p:cNvPr id="5" name="W22G31LRJXXJCLS18.eps"/>
          <p:cNvPicPr/>
          <p:nvPr/>
        </p:nvPicPr>
        <p:blipFill>
          <a:blip r:embed="rId1"/>
          <a:stretch>
            <a:fillRect/>
          </a:stretch>
        </p:blipFill>
        <p:spPr>
          <a:xfrm>
            <a:off x="5929322" y="160462"/>
            <a:ext cx="608760" cy="1268280"/>
          </a:xfrm>
          <a:prstGeom prst="rect">
            <a:avLst/>
          </a:prstGeom>
        </p:spPr>
      </p:pic>
    </p:spTree>
  </p:cSld>
  <p:clrMapOvr>
    <a:masterClrMapping/>
  </p:clrMapOvr>
  <p:transition>
    <p:push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Scale>
                                      <p:cBhvr>
                                        <p:cTn id="7" dur="5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7"/>
                                        </p:tgtEl>
                                        <p:attrNameLst>
                                          <p:attrName>ppt_x</p:attrName>
                                          <p:attrName>ppt_y</p:attrName>
                                        </p:attrNameLst>
                                      </p:cBhvr>
                                    </p:animMotion>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438" y="142858"/>
            <a:ext cx="9001156" cy="4053417"/>
          </a:xfrm>
          <a:prstGeom prst="rect">
            <a:avLst/>
          </a:prstGeom>
          <a:noFill/>
        </p:spPr>
        <p:txBody>
          <a:bodyPr wrap="square" rtlCol="0">
            <a:spAutoFit/>
          </a:bodyPr>
          <a:lstStyle/>
          <a:p>
            <a:pPr algn="dist"/>
            <a:r>
              <a:rPr lang="zh-CN" altLang="en-US" sz="1800" dirty="0" smtClean="0">
                <a:latin typeface="黑体" panose="02010609060101010101" pitchFamily="49" charset="-122"/>
                <a:ea typeface="黑体" panose="02010609060101010101" pitchFamily="49" charset="-122"/>
              </a:rPr>
              <a:t>材料二</a:t>
            </a:r>
            <a:r>
              <a:rPr lang="zh-CN" altLang="en-US" sz="1800" dirty="0" smtClean="0"/>
              <a:t>　</a:t>
            </a:r>
            <a:r>
              <a:rPr lang="zh-CN" altLang="en-US" sz="1800" dirty="0" smtClean="0">
                <a:latin typeface="楷体" panose="02010609060101010101" pitchFamily="49" charset="-122"/>
                <a:ea typeface="楷体" panose="02010609060101010101" pitchFamily="49" charset="-122"/>
              </a:rPr>
              <a:t>唐朝柳宗元</a:t>
            </a:r>
            <a:r>
              <a:rPr lang="en-US" altLang="zh-CN"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封建论</a:t>
            </a:r>
            <a:r>
              <a:rPr lang="en-US" altLang="zh-CN"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说</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“今国家尽制郡邑</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连置守宰</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其不可变也固矣。”明末清初顾炎武</a:t>
            </a:r>
            <a:r>
              <a:rPr lang="en-US" altLang="zh-CN"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郡县论</a:t>
            </a:r>
            <a:r>
              <a:rPr lang="en-US" altLang="zh-CN"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也说</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“封建之废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非一日之故也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虽圣人起</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亦将变而为</a:t>
            </a:r>
            <a:endParaRPr lang="en-US" altLang="zh-CN" sz="1800" dirty="0" smtClean="0">
              <a:latin typeface="楷体" panose="02010609060101010101" pitchFamily="49" charset="-122"/>
              <a:ea typeface="楷体" panose="02010609060101010101" pitchFamily="49" charset="-122"/>
            </a:endParaRPr>
          </a:p>
          <a:p>
            <a:pPr algn="just"/>
            <a:r>
              <a:rPr lang="zh-CN" altLang="en-US" sz="1800" dirty="0" smtClean="0">
                <a:latin typeface="楷体" panose="02010609060101010101" pitchFamily="49" charset="-122"/>
                <a:ea typeface="楷体" panose="02010609060101010101" pitchFamily="49" charset="-122"/>
              </a:rPr>
              <a:t>郡县。”</a:t>
            </a:r>
            <a:endParaRPr lang="zh-CN" altLang="en-US" sz="1800" dirty="0" smtClean="0">
              <a:latin typeface="楷体" panose="02010609060101010101" pitchFamily="49" charset="-122"/>
              <a:ea typeface="楷体" panose="02010609060101010101" pitchFamily="49" charset="-122"/>
            </a:endParaRPr>
          </a:p>
          <a:p>
            <a:pPr algn="just"/>
            <a:r>
              <a:rPr lang="zh-CN" altLang="en-US" sz="1800" dirty="0" smtClean="0">
                <a:latin typeface="黑体" panose="02010609060101010101" pitchFamily="49" charset="-122"/>
                <a:ea typeface="黑体" panose="02010609060101010101" pitchFamily="49" charset="-122"/>
              </a:rPr>
              <a:t>材料三　</a:t>
            </a:r>
            <a:r>
              <a:rPr lang="zh-CN" altLang="en-US" sz="1800" dirty="0" smtClean="0">
                <a:latin typeface="楷体" panose="02010609060101010101" pitchFamily="49" charset="-122"/>
                <a:ea typeface="楷体" panose="02010609060101010101" pitchFamily="49" charset="-122"/>
              </a:rPr>
              <a:t>右图为出土于湖南的里耶秦简户籍簿</a:t>
            </a:r>
            <a:endParaRPr lang="en-US" altLang="zh-CN" sz="1800" dirty="0" smtClean="0">
              <a:latin typeface="楷体" panose="02010609060101010101" pitchFamily="49" charset="-122"/>
              <a:ea typeface="楷体" panose="02010609060101010101" pitchFamily="49" charset="-122"/>
            </a:endParaRPr>
          </a:p>
          <a:p>
            <a:pPr algn="just"/>
            <a:endParaRPr lang="en-US" altLang="zh-CN" sz="1800" dirty="0" smtClean="0">
              <a:latin typeface="楷体" panose="02010609060101010101" pitchFamily="49" charset="-122"/>
              <a:ea typeface="楷体" panose="02010609060101010101" pitchFamily="49" charset="-122"/>
            </a:endParaRPr>
          </a:p>
          <a:p>
            <a:pPr algn="just"/>
            <a:endParaRPr lang="en-US" altLang="zh-CN" sz="1800" dirty="0" smtClean="0">
              <a:latin typeface="楷体" panose="02010609060101010101" pitchFamily="49" charset="-122"/>
              <a:ea typeface="楷体" panose="02010609060101010101" pitchFamily="49" charset="-122"/>
            </a:endParaRPr>
          </a:p>
          <a:p>
            <a:pPr algn="just"/>
            <a:endParaRPr lang="en-US" altLang="zh-CN" sz="1800" dirty="0" smtClean="0">
              <a:latin typeface="楷体" panose="02010609060101010101" pitchFamily="49" charset="-122"/>
              <a:ea typeface="楷体" panose="02010609060101010101" pitchFamily="49" charset="-122"/>
            </a:endParaRPr>
          </a:p>
          <a:p>
            <a:pPr algn="just"/>
            <a:endParaRPr lang="zh-CN" altLang="en-US" sz="1800" dirty="0" smtClean="0">
              <a:latin typeface="楷体" panose="02010609060101010101" pitchFamily="49" charset="-122"/>
              <a:ea typeface="楷体" panose="02010609060101010101" pitchFamily="49" charset="-122"/>
            </a:endParaRPr>
          </a:p>
          <a:p>
            <a:pPr algn="just"/>
            <a:r>
              <a:rPr lang="zh-CN" altLang="en-US" sz="1800" dirty="0" smtClean="0">
                <a:latin typeface="楷体" panose="02010609060101010101" pitchFamily="49" charset="-122"/>
                <a:ea typeface="楷体" panose="02010609060101010101" pitchFamily="49" charset="-122"/>
              </a:rPr>
              <a:t>释文为</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“东成户人士五夫</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妻大女子沙</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子小女子泽若</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子小女子伤。”东成</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为里名。户人</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指户主。士五</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是身份称谓</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指无爵或免爵者。女子</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即女性。大、小</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为课役身份的标志</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登记于户籍</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作为征发赋役的依据。夫、沙、泽若、伤</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均为人名。</a:t>
            </a:r>
            <a:endParaRPr lang="zh-CN" altLang="en-US" sz="1800" dirty="0">
              <a:latin typeface="楷体" panose="02010609060101010101" pitchFamily="49" charset="-122"/>
              <a:ea typeface="楷体" panose="02010609060101010101" pitchFamily="49" charset="-122"/>
            </a:endParaRPr>
          </a:p>
        </p:txBody>
      </p:sp>
      <p:pic>
        <p:nvPicPr>
          <p:cNvPr id="5" name="W22G31LRJXXJCLS18.eps"/>
          <p:cNvPicPr/>
          <p:nvPr/>
        </p:nvPicPr>
        <p:blipFill>
          <a:blip r:embed="rId1"/>
          <a:stretch>
            <a:fillRect/>
          </a:stretch>
        </p:blipFill>
        <p:spPr>
          <a:xfrm>
            <a:off x="5786446" y="1214428"/>
            <a:ext cx="857256" cy="1785992"/>
          </a:xfrm>
          <a:prstGeom prst="rect">
            <a:avLst/>
          </a:prstGeom>
        </p:spPr>
      </p:pic>
      <p:sp>
        <p:nvSpPr>
          <p:cNvPr id="8" name="TextBox 7"/>
          <p:cNvSpPr txBox="1"/>
          <p:nvPr/>
        </p:nvSpPr>
        <p:spPr>
          <a:xfrm>
            <a:off x="71406" y="4143386"/>
            <a:ext cx="9001156" cy="832536"/>
          </a:xfrm>
          <a:prstGeom prst="rect">
            <a:avLst/>
          </a:prstGeom>
          <a:noFill/>
        </p:spPr>
        <p:txBody>
          <a:bodyPr wrap="square" rtlCol="0">
            <a:spAutoFit/>
          </a:bodyPr>
          <a:lstStyle/>
          <a:p>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问题</a:t>
            </a:r>
            <a:r>
              <a:rPr lang="en-US" sz="1800" dirty="0" smtClean="0">
                <a:latin typeface="黑体" panose="02010609060101010101" pitchFamily="49" charset="-122"/>
                <a:ea typeface="黑体" panose="02010609060101010101" pitchFamily="49" charset="-122"/>
              </a:rPr>
              <a:t>] </a:t>
            </a:r>
            <a:r>
              <a:rPr lang="en-US" sz="1800" dirty="0" smtClean="0"/>
              <a:t>(4)</a:t>
            </a:r>
            <a:r>
              <a:rPr lang="zh-CN" altLang="en-US" sz="1800" dirty="0" smtClean="0"/>
              <a:t>据以上材料</a:t>
            </a:r>
            <a:r>
              <a:rPr lang="en-US" sz="1800" dirty="0" smtClean="0"/>
              <a:t>,</a:t>
            </a:r>
            <a:r>
              <a:rPr lang="zh-CN" altLang="en-US" sz="1800" dirty="0" smtClean="0"/>
              <a:t>谈谈你对秦朝建立的大一统国家是夏商周早期国家的“升级版”的认识。</a:t>
            </a:r>
            <a:endParaRPr lang="zh-CN" altLang="en-US" sz="1800" dirty="0"/>
          </a:p>
        </p:txBody>
      </p:sp>
    </p:spTree>
  </p:cSld>
  <p:clrMapOvr>
    <a:masterClrMapping/>
  </p:clrMapOvr>
  <p:transition>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179705" y="1059180"/>
            <a:ext cx="8715375" cy="1856740"/>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7" name="TextBox 6"/>
          <p:cNvSpPr txBox="1"/>
          <p:nvPr/>
        </p:nvSpPr>
        <p:spPr>
          <a:xfrm>
            <a:off x="214282" y="1131769"/>
            <a:ext cx="8572560" cy="1783715"/>
          </a:xfrm>
          <a:prstGeom prst="rect">
            <a:avLst/>
          </a:prstGeom>
          <a:noFill/>
        </p:spPr>
        <p:txBody>
          <a:bodyPr wrap="square" rtlCol="0">
            <a:spAutoFit/>
          </a:bodyPr>
          <a:lstStyle/>
          <a:p>
            <a:pPr algn="just">
              <a:lnSpc>
                <a:spcPct val="110000"/>
              </a:lnSpc>
            </a:pPr>
            <a:r>
              <a:rPr lang="en-US" sz="2000" dirty="0" smtClean="0">
                <a:solidFill>
                  <a:srgbClr val="FF0000"/>
                </a:solidFill>
                <a:latin typeface="黑体" panose="02010609060101010101" pitchFamily="49" charset="-122"/>
                <a:ea typeface="黑体" panose="02010609060101010101" pitchFamily="49" charset="-122"/>
              </a:rPr>
              <a:t>[</a:t>
            </a:r>
            <a:r>
              <a:rPr lang="zh-CN" altLang="en-US" sz="2000" dirty="0" smtClean="0">
                <a:solidFill>
                  <a:srgbClr val="FF0000"/>
                </a:solidFill>
                <a:latin typeface="黑体" panose="02010609060101010101" pitchFamily="49" charset="-122"/>
                <a:ea typeface="黑体" panose="02010609060101010101" pitchFamily="49" charset="-122"/>
              </a:rPr>
              <a:t>结论</a:t>
            </a:r>
            <a:r>
              <a:rPr lang="en-US" sz="2000" dirty="0" smtClean="0">
                <a:solidFill>
                  <a:srgbClr val="FF0000"/>
                </a:solidFill>
                <a:latin typeface="黑体" panose="02010609060101010101" pitchFamily="49" charset="-122"/>
                <a:ea typeface="黑体" panose="02010609060101010101" pitchFamily="49" charset="-122"/>
              </a:rPr>
              <a:t>] </a:t>
            </a:r>
            <a:r>
              <a:rPr lang="en-US" sz="2000" dirty="0" smtClean="0"/>
              <a:t>(4)</a:t>
            </a:r>
            <a:r>
              <a:rPr lang="zh-CN" altLang="en-US" sz="2000" dirty="0" smtClean="0"/>
              <a:t>①秦朝建立了统一多民族国家</a:t>
            </a:r>
            <a:r>
              <a:rPr lang="en-US" sz="2000" dirty="0" smtClean="0"/>
              <a:t>,</a:t>
            </a:r>
            <a:r>
              <a:rPr lang="zh-CN" altLang="en-US" sz="2000" dirty="0" smtClean="0"/>
              <a:t>疆域广大</a:t>
            </a:r>
            <a:r>
              <a:rPr lang="en-US" sz="2000" dirty="0" smtClean="0"/>
              <a:t>;</a:t>
            </a:r>
            <a:r>
              <a:rPr lang="zh-CN" altLang="en-US" sz="2000" dirty="0" smtClean="0"/>
              <a:t>②建立了中央集权制度</a:t>
            </a:r>
            <a:r>
              <a:rPr lang="en-US" sz="2000" dirty="0" smtClean="0"/>
              <a:t>;</a:t>
            </a:r>
            <a:r>
              <a:rPr lang="zh-CN" altLang="en-US" sz="2000" dirty="0" smtClean="0"/>
              <a:t>用郡县制取代分封宗法制</a:t>
            </a:r>
            <a:r>
              <a:rPr lang="en-US" sz="2000" dirty="0" smtClean="0"/>
              <a:t>,</a:t>
            </a:r>
            <a:r>
              <a:rPr lang="zh-CN" altLang="en-US" sz="2000" dirty="0" smtClean="0"/>
              <a:t>用官僚政治取代贵族政治</a:t>
            </a:r>
            <a:r>
              <a:rPr lang="en-US" sz="2000" dirty="0" smtClean="0"/>
              <a:t>,</a:t>
            </a:r>
            <a:r>
              <a:rPr lang="zh-CN" altLang="en-US" sz="2000" u="sng" dirty="0" smtClean="0"/>
              <a:t>用地缘政治取代血缘政治</a:t>
            </a:r>
            <a:r>
              <a:rPr lang="en-US" sz="2000" dirty="0" smtClean="0"/>
              <a:t>,</a:t>
            </a:r>
            <a:r>
              <a:rPr lang="zh-CN" altLang="en-US" sz="2000" dirty="0" smtClean="0"/>
              <a:t>政权组织结构更加紧密</a:t>
            </a:r>
            <a:r>
              <a:rPr lang="en-US" sz="2000" dirty="0" smtClean="0"/>
              <a:t>,</a:t>
            </a:r>
            <a:r>
              <a:rPr lang="zh-CN" altLang="en-US" sz="2000" dirty="0" smtClean="0"/>
              <a:t>管理力度更为强化</a:t>
            </a:r>
            <a:r>
              <a:rPr lang="en-US" sz="2000" dirty="0" smtClean="0"/>
              <a:t>;</a:t>
            </a:r>
            <a:r>
              <a:rPr lang="zh-CN" altLang="en-US" sz="2000" dirty="0" smtClean="0"/>
              <a:t>③构建了新型的国家形态和国家管理方式</a:t>
            </a:r>
            <a:r>
              <a:rPr lang="en-US" sz="2000" dirty="0" smtClean="0"/>
              <a:t>,</a:t>
            </a:r>
            <a:r>
              <a:rPr lang="zh-CN" altLang="en-US" sz="2000" dirty="0" smtClean="0"/>
              <a:t>有效维护了国家统一</a:t>
            </a:r>
            <a:r>
              <a:rPr lang="en-US" sz="2000" dirty="0" smtClean="0"/>
              <a:t>,</a:t>
            </a:r>
            <a:r>
              <a:rPr lang="zh-CN" altLang="en-US" sz="2000" dirty="0" smtClean="0"/>
              <a:t>推动了各地区各民族之间的交融和文化认同。</a:t>
            </a:r>
            <a:endParaRPr lang="zh-CN" altLang="en-US" sz="2000" dirty="0"/>
          </a:p>
        </p:txBody>
      </p:sp>
      <p:sp>
        <p:nvSpPr>
          <p:cNvPr id="8" name="TextBox 7"/>
          <p:cNvSpPr txBox="1"/>
          <p:nvPr>
            <p:custDataLst>
              <p:tags r:id="rId1"/>
            </p:custDataLst>
          </p:nvPr>
        </p:nvSpPr>
        <p:spPr>
          <a:xfrm>
            <a:off x="179991" y="267346"/>
            <a:ext cx="9001156" cy="832536"/>
          </a:xfrm>
          <a:prstGeom prst="rect">
            <a:avLst/>
          </a:prstGeom>
          <a:noFill/>
        </p:spPr>
        <p:txBody>
          <a:bodyPr wrap="square" rtlCol="0">
            <a:spAutoFit/>
          </a:bodyPr>
          <a:lstStyle/>
          <a:p>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问题</a:t>
            </a:r>
            <a:r>
              <a:rPr lang="en-US" sz="1800" dirty="0" smtClean="0">
                <a:latin typeface="黑体" panose="02010609060101010101" pitchFamily="49" charset="-122"/>
                <a:ea typeface="黑体" panose="02010609060101010101" pitchFamily="49" charset="-122"/>
              </a:rPr>
              <a:t>] </a:t>
            </a:r>
            <a:r>
              <a:rPr lang="en-US" sz="1800" dirty="0" smtClean="0"/>
              <a:t>(4)</a:t>
            </a:r>
            <a:r>
              <a:rPr lang="zh-CN" altLang="en-US" sz="1800" dirty="0" smtClean="0"/>
              <a:t>据以上材料</a:t>
            </a:r>
            <a:r>
              <a:rPr lang="en-US" sz="1800" dirty="0" smtClean="0"/>
              <a:t>,</a:t>
            </a:r>
            <a:r>
              <a:rPr lang="zh-CN" altLang="en-US" sz="1800" dirty="0" smtClean="0"/>
              <a:t>谈谈你对秦朝建立的大一统国家是夏商周早期国家的“升级版”的认识。</a:t>
            </a:r>
            <a:endParaRPr lang="zh-CN" altLang="en-US" sz="1800" dirty="0"/>
          </a:p>
        </p:txBody>
      </p:sp>
      <p:sp>
        <p:nvSpPr>
          <p:cNvPr id="3" name="文本框 2"/>
          <p:cNvSpPr txBox="1"/>
          <p:nvPr/>
        </p:nvSpPr>
        <p:spPr>
          <a:xfrm>
            <a:off x="179705" y="3003550"/>
            <a:ext cx="8743315" cy="2245360"/>
          </a:xfrm>
          <a:prstGeom prst="rect">
            <a:avLst/>
          </a:prstGeom>
          <a:noFill/>
        </p:spPr>
        <p:txBody>
          <a:bodyPr wrap="square" rtlCol="0">
            <a:spAutoFit/>
          </a:bodyPr>
          <a:lstStyle/>
          <a:p>
            <a:pPr>
              <a:lnSpc>
                <a:spcPct val="100000"/>
              </a:lnSpc>
            </a:pPr>
            <a:r>
              <a:rPr lang="en-US" altLang="zh-CN" sz="2000">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000">
                <a:latin typeface="楷体" panose="02010609060101010101" pitchFamily="49" charset="-122"/>
                <a:ea typeface="楷体" panose="02010609060101010101" pitchFamily="49" charset="-122"/>
                <a:cs typeface="楷体" panose="02010609060101010101" pitchFamily="49" charset="-122"/>
                <a:sym typeface="+mn-ea"/>
              </a:rPr>
              <a:t>西周那种</a:t>
            </a:r>
            <a:r>
              <a:rPr lang="zh-CN" altLang="en-US" sz="200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宗法血缘与政治关系互补</a:t>
            </a:r>
            <a:r>
              <a:rPr lang="zh-CN" altLang="en-US" sz="2000">
                <a:latin typeface="楷体" panose="02010609060101010101" pitchFamily="49" charset="-122"/>
                <a:ea typeface="楷体" panose="02010609060101010101" pitchFamily="49" charset="-122"/>
                <a:cs typeface="楷体" panose="02010609060101010101" pitchFamily="49" charset="-122"/>
                <a:sym typeface="+mn-ea"/>
              </a:rPr>
              <a:t>型的国家形态</a:t>
            </a:r>
            <a:r>
              <a:rPr lang="en-US" altLang="zh-CN" sz="2000">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000">
                <a:latin typeface="楷体" panose="02010609060101010101" pitchFamily="49" charset="-122"/>
                <a:ea typeface="楷体" panose="02010609060101010101" pitchFamily="49" charset="-122"/>
                <a:cs typeface="楷体" panose="02010609060101010101" pitchFamily="49" charset="-122"/>
                <a:sym typeface="+mn-ea"/>
              </a:rPr>
              <a:t>分封制已失去了存在的根据。人们为了自身的生存，必须对它进行改造，并作出结构性的整体转换，使之向纯粹的</a:t>
            </a:r>
            <a:r>
              <a:rPr lang="zh-CN" altLang="en-US" sz="200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以地缘关系为基础的政治社会</a:t>
            </a:r>
            <a:r>
              <a:rPr lang="zh-CN" altLang="en-US" sz="2000">
                <a:latin typeface="楷体" panose="02010609060101010101" pitchFamily="49" charset="-122"/>
                <a:ea typeface="楷体" panose="02010609060101010101" pitchFamily="49" charset="-122"/>
                <a:cs typeface="楷体" panose="02010609060101010101" pitchFamily="49" charset="-122"/>
                <a:sym typeface="+mn-ea"/>
              </a:rPr>
              <a:t>过渡，否则新的稳定的社会秩序就无法建立。这就是当时的大趋势，而</a:t>
            </a:r>
            <a:r>
              <a:rPr lang="zh-CN" altLang="en-US" sz="2000">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郡县制</a:t>
            </a:r>
            <a:r>
              <a:rPr lang="zh-CN" altLang="en-US" sz="2000">
                <a:latin typeface="楷体" panose="02010609060101010101" pitchFamily="49" charset="-122"/>
                <a:ea typeface="楷体" panose="02010609060101010101" pitchFamily="49" charset="-122"/>
                <a:cs typeface="楷体" panose="02010609060101010101" pitchFamily="49" charset="-122"/>
                <a:sym typeface="+mn-ea"/>
              </a:rPr>
              <a:t>正是顺应这种大趋势创造并选择的一种新的国家管理方法。</a:t>
            </a:r>
            <a:endParaRPr lang="zh-CN" altLang="en-US" sz="2000">
              <a:latin typeface="楷体" panose="02010609060101010101" pitchFamily="49" charset="-122"/>
              <a:ea typeface="楷体" panose="02010609060101010101" pitchFamily="49" charset="-122"/>
              <a:cs typeface="楷体" panose="02010609060101010101" pitchFamily="49" charset="-122"/>
            </a:endParaRPr>
          </a:p>
          <a:p>
            <a:pPr algn="r">
              <a:lnSpc>
                <a:spcPct val="100000"/>
              </a:lnSpc>
            </a:pPr>
            <a:r>
              <a:rPr lang="zh-CN" altLang="en-US" sz="2000">
                <a:latin typeface="楷体" panose="02010609060101010101" pitchFamily="49" charset="-122"/>
                <a:ea typeface="楷体" panose="02010609060101010101" pitchFamily="49" charset="-122"/>
                <a:cs typeface="楷体" panose="02010609060101010101" pitchFamily="49" charset="-122"/>
                <a:sym typeface="+mn-ea"/>
              </a:rPr>
              <a:t>——摘编自马辉齐书深《中国古代分封制与郡县制之争》</a:t>
            </a:r>
            <a:endParaRPr lang="zh-CN" altLang="en-US" sz="2000">
              <a:latin typeface="楷体" panose="02010609060101010101" pitchFamily="49" charset="-122"/>
              <a:ea typeface="楷体" panose="02010609060101010101" pitchFamily="49" charset="-122"/>
              <a:cs typeface="楷体" panose="02010609060101010101" pitchFamily="49" charset="-122"/>
            </a:endParaRPr>
          </a:p>
          <a:p>
            <a:pPr>
              <a:lnSpc>
                <a:spcPct val="100000"/>
              </a:lnSpc>
            </a:pPr>
            <a:endParaRPr lang="zh-CN" altLang="en-US" sz="2000" dirty="0" smtClean="0">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transition>
    <p:cover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7284" y="301"/>
            <a:ext cx="8858312" cy="332720"/>
          </a:xfrm>
          <a:prstGeom prst="rect">
            <a:avLst/>
          </a:prstGeom>
          <a:noFill/>
        </p:spPr>
        <p:txBody>
          <a:bodyPr wrap="square" rtlCol="0">
            <a:spAutoFit/>
          </a:bodyPr>
          <a:lstStyle/>
          <a:p>
            <a:r>
              <a:rPr lang="zh-CN" altLang="en-US" sz="1400" dirty="0" smtClean="0">
                <a:solidFill>
                  <a:srgbClr val="0000FF"/>
                </a:solidFill>
                <a:latin typeface="黑体" panose="02010609060101010101" pitchFamily="49" charset="-122"/>
                <a:ea typeface="黑体" panose="02010609060101010101" pitchFamily="49" charset="-122"/>
              </a:rPr>
              <a:t>二、分封制与郡县制的比较</a:t>
            </a:r>
            <a:endParaRPr lang="zh-CN" altLang="en-US" sz="1400" dirty="0">
              <a:solidFill>
                <a:srgbClr val="0000FF"/>
              </a:solidFill>
              <a:latin typeface="黑体" panose="02010609060101010101" pitchFamily="49" charset="-122"/>
              <a:ea typeface="黑体" panose="02010609060101010101" pitchFamily="49" charset="-122"/>
            </a:endParaRPr>
          </a:p>
        </p:txBody>
      </p:sp>
      <p:graphicFrame>
        <p:nvGraphicFramePr>
          <p:cNvPr id="3" name="表格 2"/>
          <p:cNvGraphicFramePr>
            <a:graphicFrameLocks noGrp="1"/>
          </p:cNvGraphicFramePr>
          <p:nvPr>
            <p:custDataLst>
              <p:tags r:id="rId1"/>
            </p:custDataLst>
          </p:nvPr>
        </p:nvGraphicFramePr>
        <p:xfrm>
          <a:off x="179992" y="411784"/>
          <a:ext cx="8786874" cy="3763320"/>
        </p:xfrm>
        <a:graphic>
          <a:graphicData uri="http://schemas.openxmlformats.org/drawingml/2006/table">
            <a:tbl>
              <a:tblPr/>
              <a:tblGrid>
                <a:gridCol w="928694"/>
                <a:gridCol w="928694"/>
                <a:gridCol w="4358379"/>
                <a:gridCol w="2571107"/>
              </a:tblGrid>
              <a:tr h="235208">
                <a:tc gridSpan="2">
                  <a:txBody>
                    <a:bodyPr/>
                    <a:lstStyle/>
                    <a:p>
                      <a:pPr algn="ctr">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项目</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a:txBody>
                    <a:bodyPr/>
                    <a:lstStyle/>
                    <a:p>
                      <a:pPr algn="ctr">
                        <a:lnSpc>
                          <a:spcPct val="100000"/>
                        </a:lnSpc>
                        <a:spcAft>
                          <a:spcPts val="0"/>
                        </a:spcAft>
                      </a:pPr>
                      <a:r>
                        <a:rPr lang="zh-CN" sz="1400" b="1">
                          <a:latin typeface="宋体" panose="02010600030101010101" pitchFamily="2" charset="-122"/>
                          <a:ea typeface="宋体" panose="02010600030101010101" pitchFamily="2" charset="-122"/>
                          <a:cs typeface="Times New Roman" panose="02020603050405020304"/>
                        </a:rPr>
                        <a:t>分封制</a:t>
                      </a:r>
                      <a:endParaRPr lang="zh-CN" sz="14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400" b="1">
                          <a:latin typeface="宋体" panose="02010600030101010101" pitchFamily="2" charset="-122"/>
                          <a:ea typeface="宋体" panose="02010600030101010101" pitchFamily="2" charset="-122"/>
                          <a:cs typeface="Times New Roman" panose="02020603050405020304"/>
                        </a:rPr>
                        <a:t>郡县制</a:t>
                      </a:r>
                      <a:endParaRPr lang="zh-CN" sz="14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0415">
                <a:tc rowSpan="5">
                  <a:txBody>
                    <a:bodyPr/>
                    <a:lstStyle/>
                    <a:p>
                      <a:pPr algn="ctr">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不</a:t>
                      </a:r>
                      <a:endParaRPr lang="zh-CN" sz="14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同</a:t>
                      </a:r>
                      <a:endParaRPr lang="zh-CN" sz="1400" dirty="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点</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400" b="1" dirty="0" smtClean="0">
                          <a:latin typeface="宋体" panose="02010600030101010101" pitchFamily="2" charset="-122"/>
                          <a:ea typeface="宋体" panose="02010600030101010101" pitchFamily="2" charset="-122"/>
                          <a:cs typeface="Times New Roman" panose="02020603050405020304"/>
                        </a:rPr>
                        <a:t>建立基础</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宗法制的血缘关系</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大一统下的地域划分</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0415">
                <a:tc vMerge="1">
                  <a:tcPr/>
                </a:tc>
                <a:tc>
                  <a:txBody>
                    <a:bodyPr/>
                    <a:lstStyle/>
                    <a:p>
                      <a:pPr algn="ctr">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传</a:t>
                      </a:r>
                      <a:r>
                        <a:rPr lang="zh-CN" sz="1400" b="1" dirty="0" smtClean="0">
                          <a:latin typeface="宋体" panose="02010600030101010101" pitchFamily="2" charset="-122"/>
                          <a:ea typeface="宋体" panose="02010600030101010101" pitchFamily="2" charset="-122"/>
                          <a:cs typeface="Times New Roman" panose="02020603050405020304"/>
                        </a:rPr>
                        <a:t>袭制度</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400" b="1">
                          <a:latin typeface="宋体" panose="02010600030101010101" pitchFamily="2" charset="-122"/>
                          <a:ea typeface="宋体" panose="02010600030101010101" pitchFamily="2" charset="-122"/>
                          <a:cs typeface="Times New Roman" panose="02020603050405020304"/>
                        </a:rPr>
                        <a:t>爵位、权力世袭</a:t>
                      </a:r>
                      <a:endParaRPr lang="zh-CN" sz="14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官吏由皇帝和朝廷任免</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0415">
                <a:tc vMerge="1">
                  <a:tcPr/>
                </a:tc>
                <a:tc>
                  <a:txBody>
                    <a:bodyPr/>
                    <a:lstStyle/>
                    <a:p>
                      <a:pPr algn="ctr">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与</a:t>
                      </a:r>
                      <a:r>
                        <a:rPr lang="zh-CN" sz="1400" b="1" dirty="0" smtClean="0">
                          <a:latin typeface="宋体" panose="02010600030101010101" pitchFamily="2" charset="-122"/>
                          <a:ea typeface="宋体" panose="02010600030101010101" pitchFamily="2" charset="-122"/>
                          <a:cs typeface="Times New Roman" panose="02020603050405020304"/>
                        </a:rPr>
                        <a:t>中央</a:t>
                      </a:r>
                      <a:endParaRPr lang="zh-CN" sz="1400" dirty="0" smtClean="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1400" b="1" dirty="0" smtClean="0">
                          <a:latin typeface="宋体" panose="02010600030101010101" pitchFamily="2" charset="-122"/>
                          <a:ea typeface="宋体" panose="02010600030101010101" pitchFamily="2" charset="-122"/>
                          <a:cs typeface="Times New Roman" panose="02020603050405020304"/>
                        </a:rPr>
                        <a:t>关系</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诸侯国有很强的地方独立性</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郡县是地方行政机构</a:t>
                      </a:r>
                      <a:r>
                        <a:rPr lang="en-US" sz="1400" b="1" dirty="0">
                          <a:latin typeface="宋体" panose="02010600030101010101" pitchFamily="2" charset="-122"/>
                          <a:ea typeface="宋体" panose="02010600030101010101" pitchFamily="2" charset="-122"/>
                          <a:cs typeface="Times New Roman" panose="02020603050405020304"/>
                        </a:rPr>
                        <a:t>,</a:t>
                      </a:r>
                      <a:r>
                        <a:rPr lang="zh-CN" sz="1400" b="1" dirty="0">
                          <a:latin typeface="宋体" panose="02010600030101010101" pitchFamily="2" charset="-122"/>
                          <a:ea typeface="宋体" panose="02010600030101010101" pitchFamily="2" charset="-122"/>
                          <a:cs typeface="Times New Roman" panose="02020603050405020304"/>
                        </a:rPr>
                        <a:t>绝对服从中央</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0415">
                <a:tc vMerge="1">
                  <a:tcPr/>
                </a:tc>
                <a:tc>
                  <a:txBody>
                    <a:bodyPr/>
                    <a:lstStyle/>
                    <a:p>
                      <a:pPr algn="ctr">
                        <a:lnSpc>
                          <a:spcPct val="100000"/>
                        </a:lnSpc>
                        <a:spcAft>
                          <a:spcPts val="0"/>
                        </a:spcAft>
                      </a:pPr>
                      <a:r>
                        <a:rPr lang="zh-CN" sz="1400" b="1" dirty="0" smtClean="0">
                          <a:latin typeface="宋体" panose="02010600030101010101" pitchFamily="2" charset="-122"/>
                          <a:ea typeface="宋体" panose="02010600030101010101" pitchFamily="2" charset="-122"/>
                          <a:cs typeface="Times New Roman" panose="02020603050405020304"/>
                        </a:rPr>
                        <a:t>官员权力</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拥有封地和相应的爵位</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只有俸禄</a:t>
                      </a:r>
                      <a:r>
                        <a:rPr lang="en-US" sz="1400" b="1" dirty="0">
                          <a:latin typeface="宋体" panose="02010600030101010101" pitchFamily="2" charset="-122"/>
                          <a:ea typeface="宋体" panose="02010600030101010101" pitchFamily="2" charset="-122"/>
                          <a:cs typeface="Times New Roman" panose="02020603050405020304"/>
                        </a:rPr>
                        <a:t>,</a:t>
                      </a:r>
                      <a:r>
                        <a:rPr lang="zh-CN" sz="1400" b="1" dirty="0">
                          <a:latin typeface="宋体" panose="02010600030101010101" pitchFamily="2" charset="-122"/>
                          <a:ea typeface="宋体" panose="02010600030101010101" pitchFamily="2" charset="-122"/>
                          <a:cs typeface="Times New Roman" panose="02020603050405020304"/>
                        </a:rPr>
                        <a:t>无封地</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9900">
                <a:tc vMerge="1">
                  <a:tcPr/>
                </a:tc>
                <a:tc>
                  <a:txBody>
                    <a:bodyPr/>
                    <a:lstStyle/>
                    <a:p>
                      <a:pPr algn="ctr">
                        <a:lnSpc>
                          <a:spcPct val="100000"/>
                        </a:lnSpc>
                        <a:spcAft>
                          <a:spcPts val="0"/>
                        </a:spcAft>
                      </a:pPr>
                      <a:r>
                        <a:rPr lang="zh-CN" sz="1400" b="1" dirty="0" smtClean="0">
                          <a:latin typeface="宋体" panose="02010600030101010101" pitchFamily="2" charset="-122"/>
                          <a:ea typeface="宋体" panose="02010600030101010101" pitchFamily="2" charset="-122"/>
                          <a:cs typeface="Times New Roman" panose="02020603050405020304"/>
                        </a:rPr>
                        <a:t>官员职责</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封地内有行政权</a:t>
                      </a:r>
                      <a:r>
                        <a:rPr lang="en-US" sz="1400" b="1" dirty="0">
                          <a:latin typeface="宋体" panose="02010600030101010101" pitchFamily="2" charset="-122"/>
                          <a:ea typeface="宋体" panose="02010600030101010101" pitchFamily="2" charset="-122"/>
                          <a:cs typeface="Times New Roman" panose="02020603050405020304"/>
                        </a:rPr>
                        <a:t>,</a:t>
                      </a:r>
                      <a:r>
                        <a:rPr lang="zh-CN" sz="1400" b="1" dirty="0">
                          <a:latin typeface="宋体" panose="02010600030101010101" pitchFamily="2" charset="-122"/>
                          <a:ea typeface="宋体" panose="02010600030101010101" pitchFamily="2" charset="-122"/>
                          <a:cs typeface="Times New Roman" panose="02020603050405020304"/>
                        </a:rPr>
                        <a:t>拥有土地管理权</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辖区内只行使行政管理权</a:t>
                      </a:r>
                      <a:r>
                        <a:rPr lang="en-US" sz="1400" b="1" dirty="0">
                          <a:latin typeface="宋体" panose="02010600030101010101" pitchFamily="2" charset="-122"/>
                          <a:ea typeface="宋体" panose="02010600030101010101" pitchFamily="2" charset="-122"/>
                          <a:cs typeface="Times New Roman" panose="02020603050405020304"/>
                        </a:rPr>
                        <a:t>,</a:t>
                      </a:r>
                      <a:r>
                        <a:rPr lang="zh-CN" sz="1400" b="1" dirty="0">
                          <a:latin typeface="宋体" panose="02010600030101010101" pitchFamily="2" charset="-122"/>
                          <a:ea typeface="宋体" panose="02010600030101010101" pitchFamily="2" charset="-122"/>
                          <a:cs typeface="Times New Roman" panose="02020603050405020304"/>
                        </a:rPr>
                        <a:t>无土地管理权</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05622">
                <a:tc>
                  <a:txBody>
                    <a:bodyPr/>
                    <a:lstStyle/>
                    <a:p>
                      <a:pPr algn="ctr">
                        <a:lnSpc>
                          <a:spcPct val="100000"/>
                        </a:lnSpc>
                        <a:spcAft>
                          <a:spcPts val="0"/>
                        </a:spcAft>
                      </a:pPr>
                      <a:r>
                        <a:rPr lang="zh-CN" sz="1400" b="1">
                          <a:latin typeface="宋体" panose="02010600030101010101" pitchFamily="2" charset="-122"/>
                          <a:ea typeface="宋体" panose="02010600030101010101" pitchFamily="2" charset="-122"/>
                          <a:cs typeface="Times New Roman" panose="02020603050405020304"/>
                        </a:rPr>
                        <a:t>不</a:t>
                      </a:r>
                      <a:endParaRPr lang="zh-CN" sz="140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1400" b="1">
                          <a:latin typeface="宋体" panose="02010600030101010101" pitchFamily="2" charset="-122"/>
                          <a:ea typeface="宋体" panose="02010600030101010101" pitchFamily="2" charset="-122"/>
                          <a:cs typeface="Times New Roman" panose="02020603050405020304"/>
                        </a:rPr>
                        <a:t>同</a:t>
                      </a:r>
                      <a:endParaRPr lang="zh-CN" sz="1400">
                        <a:latin typeface="宋体" panose="02010600030101010101" pitchFamily="2" charset="-122"/>
                        <a:ea typeface="宋体" panose="02010600030101010101" pitchFamily="2" charset="-122"/>
                        <a:cs typeface="Times New Roman" panose="02020603050405020304"/>
                      </a:endParaRPr>
                    </a:p>
                    <a:p>
                      <a:pPr algn="ctr">
                        <a:lnSpc>
                          <a:spcPct val="100000"/>
                        </a:lnSpc>
                        <a:spcAft>
                          <a:spcPts val="0"/>
                        </a:spcAft>
                      </a:pPr>
                      <a:r>
                        <a:rPr lang="zh-CN" sz="1400" b="1">
                          <a:latin typeface="宋体" panose="02010600030101010101" pitchFamily="2" charset="-122"/>
                          <a:ea typeface="宋体" panose="02010600030101010101" pitchFamily="2" charset="-122"/>
                          <a:cs typeface="Times New Roman" panose="02020603050405020304"/>
                        </a:rPr>
                        <a:t>点</a:t>
                      </a:r>
                      <a:endParaRPr lang="zh-CN" sz="14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0"/>
                        </a:spcAft>
                      </a:pPr>
                      <a:r>
                        <a:rPr lang="zh-CN" sz="1400" b="1" dirty="0" smtClean="0">
                          <a:latin typeface="宋体" panose="02010600030101010101" pitchFamily="2" charset="-122"/>
                          <a:ea typeface="宋体" panose="02010600030101010101" pitchFamily="2" charset="-122"/>
                          <a:cs typeface="Times New Roman" panose="02020603050405020304"/>
                        </a:rPr>
                        <a:t>历史作用</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zh-CN" sz="1400" b="1">
                          <a:latin typeface="宋体" panose="02010600030101010101" pitchFamily="2" charset="-122"/>
                          <a:ea typeface="宋体" panose="02010600030101010101" pitchFamily="2" charset="-122"/>
                          <a:cs typeface="Times New Roman" panose="02020603050405020304"/>
                        </a:rPr>
                        <a:t>初期加强了对地方的管理</a:t>
                      </a:r>
                      <a:r>
                        <a:rPr lang="en-US" sz="1400" b="1">
                          <a:latin typeface="宋体" panose="02010600030101010101" pitchFamily="2" charset="-122"/>
                          <a:ea typeface="宋体" panose="02010600030101010101" pitchFamily="2" charset="-122"/>
                          <a:cs typeface="Times New Roman" panose="02020603050405020304"/>
                        </a:rPr>
                        <a:t>,</a:t>
                      </a:r>
                      <a:r>
                        <a:rPr lang="zh-CN" sz="1400" b="1">
                          <a:latin typeface="宋体" panose="02010600030101010101" pitchFamily="2" charset="-122"/>
                          <a:ea typeface="宋体" panose="02010600030101010101" pitchFamily="2" charset="-122"/>
                          <a:cs typeface="Times New Roman" panose="02020603050405020304"/>
                        </a:rPr>
                        <a:t>扩大了统治区域</a:t>
                      </a:r>
                      <a:r>
                        <a:rPr lang="en-US" sz="1400" b="1">
                          <a:latin typeface="宋体" panose="02010600030101010101" pitchFamily="2" charset="-122"/>
                          <a:ea typeface="宋体" panose="02010600030101010101" pitchFamily="2" charset="-122"/>
                          <a:cs typeface="Times New Roman" panose="02020603050405020304"/>
                        </a:rPr>
                        <a:t>,</a:t>
                      </a:r>
                      <a:r>
                        <a:rPr lang="zh-CN" sz="1400" b="1">
                          <a:latin typeface="宋体" panose="02010600030101010101" pitchFamily="2" charset="-122"/>
                          <a:ea typeface="宋体" panose="02010600030101010101" pitchFamily="2" charset="-122"/>
                          <a:cs typeface="Times New Roman" panose="02020603050405020304"/>
                        </a:rPr>
                        <a:t>但后期容易发展为割据势力</a:t>
                      </a:r>
                      <a:endParaRPr lang="zh-CN" sz="140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有利于中央集权和国家统一</a:t>
                      </a:r>
                      <a:r>
                        <a:rPr lang="en-US" sz="1400" b="1" dirty="0">
                          <a:latin typeface="宋体" panose="02010600030101010101" pitchFamily="2" charset="-122"/>
                          <a:ea typeface="宋体" panose="02010600030101010101" pitchFamily="2" charset="-122"/>
                          <a:cs typeface="Times New Roman" panose="02020603050405020304"/>
                        </a:rPr>
                        <a:t>,</a:t>
                      </a:r>
                      <a:r>
                        <a:rPr lang="zh-CN" sz="1400" b="1" dirty="0">
                          <a:latin typeface="宋体" panose="02010600030101010101" pitchFamily="2" charset="-122"/>
                          <a:ea typeface="宋体" panose="02010600030101010101" pitchFamily="2" charset="-122"/>
                          <a:cs typeface="Times New Roman" panose="02020603050405020304"/>
                        </a:rPr>
                        <a:t>为以后地方行政体制奠定了基础</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0415">
                <a:tc>
                  <a:txBody>
                    <a:bodyPr/>
                    <a:lstStyle/>
                    <a:p>
                      <a:pPr algn="ctr">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相同点</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nSpc>
                          <a:spcPct val="100000"/>
                        </a:lnSpc>
                        <a:spcAft>
                          <a:spcPts val="0"/>
                        </a:spcAft>
                      </a:pPr>
                      <a:r>
                        <a:rPr lang="zh-CN" sz="1400" b="1" dirty="0">
                          <a:latin typeface="宋体" panose="02010600030101010101" pitchFamily="2" charset="-122"/>
                          <a:ea typeface="宋体" panose="02010600030101010101" pitchFamily="2" charset="-122"/>
                          <a:cs typeface="Times New Roman" panose="02020603050405020304"/>
                        </a:rPr>
                        <a:t>都是中国古代社会重要的地方行政制度</a:t>
                      </a:r>
                      <a:r>
                        <a:rPr lang="zh-CN" altLang="en-US" sz="1400" b="1" dirty="0">
                          <a:latin typeface="宋体" panose="02010600030101010101" pitchFamily="2" charset="-122"/>
                          <a:ea typeface="宋体" panose="02010600030101010101" pitchFamily="2" charset="-122"/>
                          <a:cs typeface="Times New Roman" panose="02020603050405020304"/>
                        </a:rPr>
                        <a:t>；</a:t>
                      </a:r>
                      <a:r>
                        <a:rPr lang="zh-CN" sz="1400" b="1" dirty="0">
                          <a:latin typeface="宋体" panose="02010600030101010101" pitchFamily="2" charset="-122"/>
                          <a:ea typeface="宋体" panose="02010600030101010101" pitchFamily="2" charset="-122"/>
                          <a:cs typeface="Times New Roman" panose="02020603050405020304"/>
                        </a:rPr>
                        <a:t>都在一定程度上巩固统治</a:t>
                      </a:r>
                      <a:r>
                        <a:rPr lang="zh-CN" altLang="en-US" sz="1400" b="1" dirty="0">
                          <a:latin typeface="宋体" panose="02010600030101010101" pitchFamily="2" charset="-122"/>
                          <a:ea typeface="宋体" panose="02010600030101010101" pitchFamily="2" charset="-122"/>
                          <a:cs typeface="Times New Roman" panose="02020603050405020304"/>
                        </a:rPr>
                        <a:t>；</a:t>
                      </a:r>
                      <a:r>
                        <a:rPr lang="zh-CN" sz="1400" b="1" dirty="0">
                          <a:latin typeface="宋体" panose="02010600030101010101" pitchFamily="2" charset="-122"/>
                          <a:ea typeface="宋体" panose="02010600030101010101" pitchFamily="2" charset="-122"/>
                          <a:cs typeface="Times New Roman" panose="02020603050405020304"/>
                        </a:rPr>
                        <a:t>都在维护国家的统一等方面起了积极作用</a:t>
                      </a:r>
                      <a:r>
                        <a:rPr lang="zh-CN" altLang="en-US" sz="1400" b="1" dirty="0">
                          <a:latin typeface="宋体" panose="02010600030101010101" pitchFamily="2" charset="-122"/>
                          <a:ea typeface="宋体" panose="02010600030101010101" pitchFamily="2" charset="-122"/>
                          <a:cs typeface="Times New Roman" panose="02020603050405020304"/>
                        </a:rPr>
                        <a:t>；</a:t>
                      </a:r>
                      <a:r>
                        <a:rPr lang="zh-CN" sz="1400" b="1" dirty="0">
                          <a:latin typeface="宋体" panose="02010600030101010101" pitchFamily="2" charset="-122"/>
                          <a:ea typeface="宋体" panose="02010600030101010101" pitchFamily="2" charset="-122"/>
                          <a:cs typeface="Times New Roman" panose="02020603050405020304"/>
                        </a:rPr>
                        <a:t>都有利于民族交融和文化认同。</a:t>
                      </a:r>
                      <a:endParaRPr lang="zh-CN" sz="1400" dirty="0">
                        <a:latin typeface="宋体" panose="02010600030101010101" pitchFamily="2" charset="-122"/>
                        <a:ea typeface="宋体" panose="02010600030101010101" pitchFamily="2"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hMerge="1">
                  <a:tcPr/>
                </a:tc>
              </a:tr>
            </a:tbl>
          </a:graphicData>
        </a:graphic>
      </p:graphicFrame>
      <p:sp>
        <p:nvSpPr>
          <p:cNvPr id="5" name="TextBox 4"/>
          <p:cNvSpPr txBox="1"/>
          <p:nvPr/>
        </p:nvSpPr>
        <p:spPr>
          <a:xfrm>
            <a:off x="71406" y="4227843"/>
            <a:ext cx="8858312" cy="730885"/>
          </a:xfrm>
          <a:prstGeom prst="rect">
            <a:avLst/>
          </a:prstGeom>
          <a:noFill/>
        </p:spPr>
        <p:txBody>
          <a:bodyPr wrap="square" rtlCol="0">
            <a:spAutoFit/>
          </a:bodyPr>
          <a:lstStyle/>
          <a:p>
            <a:r>
              <a:rPr lang="zh-CN" altLang="en-US" sz="1600" dirty="0" smtClean="0">
                <a:solidFill>
                  <a:schemeClr val="tx1"/>
                </a:solidFill>
                <a:latin typeface="微软雅黑" panose="020B0503020204020204" charset="-122"/>
                <a:ea typeface="微软雅黑" panose="020B0503020204020204" charset="-122"/>
                <a:cs typeface="微软雅黑" panose="020B0503020204020204" charset="-122"/>
              </a:rPr>
              <a:t>从分封制到郡县制的变化是我国</a:t>
            </a:r>
            <a:r>
              <a:rPr lang="zh-CN" altLang="en-US" sz="1600" dirty="0" smtClean="0">
                <a:solidFill>
                  <a:srgbClr val="FF0000"/>
                </a:solidFill>
                <a:latin typeface="微软雅黑" panose="020B0503020204020204" charset="-122"/>
                <a:ea typeface="微软雅黑" panose="020B0503020204020204" charset="-122"/>
                <a:cs typeface="微软雅黑" panose="020B0503020204020204" charset="-122"/>
              </a:rPr>
              <a:t>地方行政制度的一次重大变革</a:t>
            </a:r>
            <a:r>
              <a:rPr lang="zh-CN" altLang="en-US" sz="1600" dirty="0" smtClean="0">
                <a:solidFill>
                  <a:schemeClr val="tx1"/>
                </a:solidFill>
                <a:latin typeface="微软雅黑" panose="020B0503020204020204" charset="-122"/>
                <a:ea typeface="微软雅黑" panose="020B0503020204020204" charset="-122"/>
                <a:cs typeface="微软雅黑" panose="020B0503020204020204" charset="-122"/>
              </a:rPr>
              <a:t>，</a:t>
            </a:r>
            <a:r>
              <a:rPr lang="zh-CN" altLang="en-US" sz="1600" dirty="0" smtClean="0">
                <a:solidFill>
                  <a:schemeClr val="tx1"/>
                </a:solidFill>
                <a:latin typeface="微软雅黑" panose="020B0503020204020204" charset="-122"/>
                <a:ea typeface="微软雅黑" panose="020B0503020204020204" charset="-122"/>
                <a:cs typeface="微软雅黑" panose="020B0503020204020204" charset="-122"/>
              </a:rPr>
              <a:t>它反映了古代中国从诸侯割据到国家统一、从地方分权到中央集权、</a:t>
            </a:r>
            <a:r>
              <a:rPr lang="zh-CN" altLang="en-US" sz="1600" dirty="0" smtClean="0">
                <a:solidFill>
                  <a:srgbClr val="FF0000"/>
                </a:solidFill>
                <a:latin typeface="微软雅黑" panose="020B0503020204020204" charset="-122"/>
                <a:ea typeface="微软雅黑" panose="020B0503020204020204" charset="-122"/>
                <a:cs typeface="微软雅黑" panose="020B0503020204020204" charset="-122"/>
              </a:rPr>
              <a:t>从贵族政治到官僚政治的社会转型。</a:t>
            </a:r>
            <a:endParaRPr lang="zh-CN" altLang="en-US" sz="1600" dirty="0" smtClean="0">
              <a:solidFill>
                <a:srgbClr val="FF0000"/>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newsflash/>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1406" y="164314"/>
            <a:ext cx="9001156" cy="2609215"/>
          </a:xfrm>
          <a:prstGeom prst="rect">
            <a:avLst/>
          </a:prstGeom>
          <a:noFill/>
        </p:spPr>
        <p:txBody>
          <a:bodyPr wrap="square" rtlCol="0">
            <a:spAutoFit/>
          </a:bodyPr>
          <a:lstStyle/>
          <a:p>
            <a:r>
              <a:rPr lang="zh-CN" altLang="en-US" sz="1800" dirty="0" smtClean="0">
                <a:solidFill>
                  <a:srgbClr val="0000FF"/>
                </a:solidFill>
                <a:latin typeface="黑体" panose="02010609060101010101" pitchFamily="49" charset="-122"/>
                <a:ea typeface="黑体" panose="02010609060101010101" pitchFamily="49" charset="-122"/>
              </a:rPr>
              <a:t>探究二　秦之得失</a:t>
            </a:r>
            <a:endParaRPr lang="zh-CN" altLang="en-US" sz="1800" dirty="0" smtClean="0">
              <a:solidFill>
                <a:srgbClr val="0000FF"/>
              </a:solidFill>
              <a:latin typeface="黑体" panose="02010609060101010101" pitchFamily="49" charset="-122"/>
              <a:ea typeface="黑体" panose="02010609060101010101" pitchFamily="49" charset="-122"/>
            </a:endParaRPr>
          </a:p>
          <a:p>
            <a:r>
              <a:rPr lang="zh-CN" altLang="en-US" sz="1800" dirty="0" smtClean="0">
                <a:latin typeface="黑体" panose="02010609060101010101" pitchFamily="49" charset="-122"/>
                <a:ea typeface="黑体" panose="02010609060101010101" pitchFamily="49" charset="-122"/>
              </a:rPr>
              <a:t>材料一</a:t>
            </a:r>
            <a:r>
              <a:rPr lang="zh-CN" altLang="en-US" sz="1800" dirty="0" smtClean="0"/>
              <a:t>　</a:t>
            </a:r>
            <a:r>
              <a:rPr lang="zh-CN" altLang="en-US" sz="1800" dirty="0" smtClean="0">
                <a:latin typeface="楷体" panose="02010609060101010101" pitchFamily="49" charset="-122"/>
                <a:ea typeface="楷体" panose="02010609060101010101" pitchFamily="49" charset="-122"/>
              </a:rPr>
              <a:t>至于秦始皇</a:t>
            </a:r>
            <a:r>
              <a:rPr lang="en-US" altLang="zh-CN"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专任刑罚</a:t>
            </a:r>
            <a:r>
              <a:rPr lang="en-US" altLang="zh-CN"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赭衣（zhě</a:t>
            </a:r>
            <a:r>
              <a:rPr lang="en-US" altLang="zh-CN" sz="1800" dirty="0" smtClean="0">
                <a:latin typeface="楷体" panose="02010609060101010101" pitchFamily="49" charset="-122"/>
                <a:ea typeface="楷体" panose="02010609060101010101" pitchFamily="49" charset="-122"/>
              </a:rPr>
              <a:t> </a:t>
            </a:r>
            <a:r>
              <a:rPr lang="zh-CN" altLang="en-US" sz="1800" dirty="0" smtClean="0">
                <a:latin typeface="楷体" panose="02010609060101010101" pitchFamily="49" charset="-122"/>
                <a:ea typeface="楷体" panose="02010609060101010101" pitchFamily="49" charset="-122"/>
              </a:rPr>
              <a:t>罪人）塞路</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囹圄（líng yǔ</a:t>
            </a:r>
            <a:r>
              <a:rPr lang="en-US" altLang="zh-CN" sz="1800" dirty="0" smtClean="0">
                <a:latin typeface="楷体" panose="02010609060101010101" pitchFamily="49" charset="-122"/>
                <a:ea typeface="楷体" panose="02010609060101010101" pitchFamily="49" charset="-122"/>
              </a:rPr>
              <a:t> </a:t>
            </a:r>
            <a:r>
              <a:rPr lang="zh-CN" altLang="en-US" sz="1800" dirty="0" smtClean="0">
                <a:latin typeface="楷体" panose="02010609060101010101" pitchFamily="49" charset="-122"/>
                <a:ea typeface="楷体" panose="02010609060101010101" pitchFamily="49" charset="-122"/>
              </a:rPr>
              <a:t>监狱）成市</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天下愁怨</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溃而叛之。</a:t>
            </a:r>
            <a:r>
              <a:rPr lang="en-US" altLang="zh-CN" sz="1800" dirty="0" smtClean="0">
                <a:latin typeface="楷体" panose="02010609060101010101" pitchFamily="49" charset="-122"/>
                <a:ea typeface="楷体" panose="02010609060101010101" pitchFamily="49" charset="-122"/>
              </a:rPr>
              <a:t>                      </a:t>
            </a:r>
            <a:r>
              <a:rPr lang="en-US" altLang="zh-CN" sz="1800" dirty="0" smtClean="0"/>
              <a:t>——</a:t>
            </a:r>
            <a:r>
              <a:rPr lang="en-US" sz="1800" dirty="0" smtClean="0"/>
              <a:t>[</a:t>
            </a:r>
            <a:r>
              <a:rPr lang="zh-CN" altLang="en-US" sz="1800" dirty="0" smtClean="0"/>
              <a:t>汉</a:t>
            </a:r>
            <a:r>
              <a:rPr lang="en-US" sz="1800" dirty="0" smtClean="0"/>
              <a:t>]</a:t>
            </a:r>
            <a:r>
              <a:rPr lang="zh-CN" altLang="en-US" sz="1800" dirty="0" smtClean="0"/>
              <a:t>班固</a:t>
            </a:r>
            <a:r>
              <a:rPr lang="en-US" altLang="zh-CN" sz="1800" dirty="0" smtClean="0"/>
              <a:t>《</a:t>
            </a:r>
            <a:r>
              <a:rPr lang="zh-CN" altLang="en-US" sz="1800" dirty="0" smtClean="0"/>
              <a:t>汉书</a:t>
            </a:r>
            <a:r>
              <a:rPr lang="en-US" sz="1800" dirty="0" smtClean="0"/>
              <a:t>·</a:t>
            </a:r>
            <a:r>
              <a:rPr lang="zh-CN" altLang="en-US" sz="1800" dirty="0" smtClean="0"/>
              <a:t>刑法志</a:t>
            </a:r>
            <a:r>
              <a:rPr lang="en-US" altLang="zh-CN" sz="1800" dirty="0" smtClean="0"/>
              <a:t>》</a:t>
            </a:r>
            <a:endParaRPr lang="en-US" altLang="zh-CN" sz="1800" dirty="0" smtClean="0"/>
          </a:p>
          <a:p>
            <a:r>
              <a:rPr lang="zh-CN" altLang="en-US" sz="1800" dirty="0" smtClean="0">
                <a:latin typeface="黑体" panose="02010609060101010101" pitchFamily="49" charset="-122"/>
                <a:ea typeface="黑体" panose="02010609060101010101" pitchFamily="49" charset="-122"/>
              </a:rPr>
              <a:t>材料二</a:t>
            </a:r>
            <a:r>
              <a:rPr lang="zh-CN" altLang="en-US" sz="1800" dirty="0" smtClean="0"/>
              <a:t>　</a:t>
            </a:r>
            <a:r>
              <a:rPr lang="zh-CN" altLang="en-US" sz="1800" dirty="0" smtClean="0">
                <a:latin typeface="楷体" panose="02010609060101010101" pitchFamily="49" charset="-122"/>
                <a:ea typeface="楷体" panose="02010609060101010101" pitchFamily="49" charset="-122"/>
              </a:rPr>
              <a:t>秦之所以革之者</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其为制</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公之大者也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其情</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私也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私其一己之威也</a:t>
            </a:r>
            <a:r>
              <a:rPr lang="en-US" sz="1800" dirty="0" smtClean="0">
                <a:latin typeface="楷体" panose="02010609060101010101" pitchFamily="49" charset="-122"/>
                <a:ea typeface="楷体" panose="02010609060101010101" pitchFamily="49" charset="-122"/>
              </a:rPr>
              <a:t>,</a:t>
            </a:r>
            <a:r>
              <a:rPr lang="zh-CN" altLang="en-US" sz="1800" dirty="0" smtClean="0">
                <a:latin typeface="楷体" panose="02010609060101010101" pitchFamily="49" charset="-122"/>
                <a:ea typeface="楷体" panose="02010609060101010101" pitchFamily="49" charset="-122"/>
              </a:rPr>
              <a:t>私其尽臣畜于我也。然而公天下之端自秦始。</a:t>
            </a:r>
            <a:endParaRPr lang="zh-CN" altLang="en-US" sz="1800" dirty="0" smtClean="0">
              <a:latin typeface="楷体" panose="02010609060101010101" pitchFamily="49" charset="-122"/>
              <a:ea typeface="楷体" panose="02010609060101010101" pitchFamily="49" charset="-122"/>
            </a:endParaRPr>
          </a:p>
          <a:p>
            <a:pPr algn="r"/>
            <a:r>
              <a:rPr lang="en-US" altLang="zh-CN" sz="1800" dirty="0" smtClean="0"/>
              <a:t>——</a:t>
            </a:r>
            <a:r>
              <a:rPr lang="en-US" sz="1800" dirty="0" smtClean="0"/>
              <a:t>[</a:t>
            </a:r>
            <a:r>
              <a:rPr lang="zh-CN" altLang="en-US" sz="1800" dirty="0" smtClean="0">
                <a:solidFill>
                  <a:srgbClr val="0000FF"/>
                </a:solidFill>
              </a:rPr>
              <a:t>唐中后期</a:t>
            </a:r>
            <a:r>
              <a:rPr lang="en-US" sz="1800" dirty="0" smtClean="0"/>
              <a:t>]</a:t>
            </a:r>
            <a:r>
              <a:rPr lang="zh-CN" altLang="en-US" sz="1800" dirty="0" smtClean="0"/>
              <a:t>柳宗元</a:t>
            </a:r>
            <a:r>
              <a:rPr lang="en-US" altLang="zh-CN" sz="1800" dirty="0" smtClean="0"/>
              <a:t>《</a:t>
            </a:r>
            <a:r>
              <a:rPr lang="zh-CN" altLang="en-US" sz="1800" dirty="0" smtClean="0"/>
              <a:t>封建论</a:t>
            </a:r>
            <a:r>
              <a:rPr lang="en-US" altLang="zh-CN" sz="1800" dirty="0" smtClean="0"/>
              <a:t>》</a:t>
            </a:r>
            <a:endParaRPr lang="en-US" altLang="zh-CN" sz="1800" dirty="0" smtClean="0"/>
          </a:p>
          <a:p>
            <a:r>
              <a:rPr lang="en-US" sz="1800" dirty="0" smtClean="0">
                <a:latin typeface="黑体" panose="02010609060101010101" pitchFamily="49" charset="-122"/>
                <a:ea typeface="黑体" panose="02010609060101010101" pitchFamily="49" charset="-122"/>
              </a:rPr>
              <a:t>[</a:t>
            </a:r>
            <a:r>
              <a:rPr lang="zh-CN" altLang="en-US" sz="1800" dirty="0" smtClean="0">
                <a:latin typeface="黑体" panose="02010609060101010101" pitchFamily="49" charset="-122"/>
                <a:ea typeface="黑体" panose="02010609060101010101" pitchFamily="49" charset="-122"/>
              </a:rPr>
              <a:t>问题</a:t>
            </a:r>
            <a:r>
              <a:rPr lang="en-US" sz="1800" dirty="0" smtClean="0">
                <a:latin typeface="黑体" panose="02010609060101010101" pitchFamily="49" charset="-122"/>
                <a:ea typeface="黑体" panose="02010609060101010101" pitchFamily="49" charset="-122"/>
              </a:rPr>
              <a:t>] </a:t>
            </a:r>
            <a:r>
              <a:rPr lang="en-US" sz="1800" dirty="0" smtClean="0"/>
              <a:t>(1)</a:t>
            </a:r>
            <a:r>
              <a:rPr lang="zh-CN" altLang="en-US" sz="1800" dirty="0" smtClean="0"/>
              <a:t>根据材料一、材料二，</a:t>
            </a:r>
            <a:r>
              <a:rPr lang="zh-CN" altLang="en-US" sz="1800" dirty="0" smtClean="0"/>
              <a:t>分别指出班固、柳宗元对秦的态度及其着眼点。</a:t>
            </a:r>
            <a:endParaRPr lang="zh-CN" altLang="en-US" sz="1800" dirty="0"/>
          </a:p>
        </p:txBody>
      </p:sp>
      <p:sp>
        <p:nvSpPr>
          <p:cNvPr id="7" name="Rectangle 2"/>
          <p:cNvSpPr>
            <a:spLocks noChangeArrowheads="1"/>
          </p:cNvSpPr>
          <p:nvPr/>
        </p:nvSpPr>
        <p:spPr bwMode="auto">
          <a:xfrm>
            <a:off x="142844" y="2857502"/>
            <a:ext cx="8715436" cy="1714512"/>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9" name="TextBox 8"/>
          <p:cNvSpPr txBox="1"/>
          <p:nvPr/>
        </p:nvSpPr>
        <p:spPr>
          <a:xfrm>
            <a:off x="214282" y="2950423"/>
            <a:ext cx="8572560" cy="1529715"/>
          </a:xfrm>
          <a:prstGeom prst="rect">
            <a:avLst/>
          </a:prstGeom>
          <a:noFill/>
        </p:spPr>
        <p:txBody>
          <a:bodyPr wrap="square" rtlCol="0">
            <a:spAutoFit/>
          </a:bodyPr>
          <a:lstStyle/>
          <a:p>
            <a:pPr algn="just"/>
            <a:r>
              <a:rPr lang="en-US" sz="18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18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结论</a:t>
            </a:r>
            <a:r>
              <a:rPr lang="en-US" sz="18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 </a:t>
            </a:r>
            <a:r>
              <a:rPr lang="en-US" sz="1800" dirty="0" smtClean="0">
                <a:latin typeface="黑体" panose="02010609060101010101" pitchFamily="49" charset="-122"/>
                <a:ea typeface="黑体" panose="02010609060101010101" pitchFamily="49" charset="-122"/>
                <a:cs typeface="黑体" panose="02010609060101010101" pitchFamily="49" charset="-122"/>
              </a:rPr>
              <a:t>(1)</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班固：认为秦朝刑法严苛，矛盾激化，暴政导致速亡，</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对秦朝持批判态度。着眼于对秦速亡的反思。</a:t>
            </a:r>
            <a:endParaRPr lang="zh-CN" altLang="en-US" sz="1800" dirty="0" smtClean="0">
              <a:latin typeface="黑体" panose="02010609060101010101" pitchFamily="49" charset="-122"/>
              <a:ea typeface="黑体" panose="02010609060101010101" pitchFamily="49" charset="-122"/>
              <a:cs typeface="黑体" panose="02010609060101010101" pitchFamily="49" charset="-122"/>
            </a:endParaRPr>
          </a:p>
          <a:p>
            <a:pPr algn="just"/>
            <a:r>
              <a:rPr lang="zh-CN" altLang="en-US" sz="1800" dirty="0" smtClean="0">
                <a:latin typeface="黑体" panose="02010609060101010101" pitchFamily="49" charset="-122"/>
                <a:ea typeface="黑体" panose="02010609060101010101" pitchFamily="49" charset="-122"/>
                <a:cs typeface="黑体" panose="02010609060101010101" pitchFamily="49" charset="-122"/>
              </a:rPr>
              <a:t>柳宗元：认为秦朝的郡县制是“公天下”，</a:t>
            </a:r>
            <a:r>
              <a:rPr lang="zh-CN" altLang="en-US" sz="1800" dirty="0" smtClean="0">
                <a:latin typeface="黑体" panose="02010609060101010101" pitchFamily="49" charset="-122"/>
                <a:ea typeface="黑体" panose="02010609060101010101" pitchFamily="49" charset="-122"/>
                <a:cs typeface="黑体" panose="02010609060101010101" pitchFamily="49" charset="-122"/>
              </a:rPr>
              <a:t>对秦朝持赞扬态度。着眼于为反对唐中后期的藩镇割据寻找历史依据。</a:t>
            </a:r>
            <a:endParaRPr lang="zh-CN" altLang="en-US" sz="1800" dirty="0">
              <a:latin typeface="黑体" panose="02010609060101010101" pitchFamily="49" charset="-122"/>
              <a:ea typeface="黑体" panose="02010609060101010101" pitchFamily="49" charset="-122"/>
              <a:cs typeface="黑体" panose="02010609060101010101" pitchFamily="49" charset="-122"/>
            </a:endParaRPr>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ChangeArrowheads="1"/>
          </p:cNvSpPr>
          <p:nvPr/>
        </p:nvSpPr>
        <p:spPr bwMode="auto">
          <a:xfrm>
            <a:off x="214282" y="3478960"/>
            <a:ext cx="8715436" cy="1450244"/>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9" name="TextBox 8"/>
          <p:cNvSpPr txBox="1"/>
          <p:nvPr/>
        </p:nvSpPr>
        <p:spPr>
          <a:xfrm>
            <a:off x="285720" y="3571881"/>
            <a:ext cx="8572560" cy="1291590"/>
          </a:xfrm>
          <a:prstGeom prst="rect">
            <a:avLst/>
          </a:prstGeom>
          <a:noFill/>
        </p:spPr>
        <p:txBody>
          <a:bodyPr wrap="square" rtlCol="0">
            <a:spAutoFit/>
          </a:bodyPr>
          <a:lstStyle/>
          <a:p>
            <a:r>
              <a:rPr lang="en-US" sz="20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zh-CN" altLang="en-US" sz="20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结论</a:t>
            </a:r>
            <a:r>
              <a:rPr lang="en-US" sz="20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 </a:t>
            </a:r>
            <a:r>
              <a:rPr lang="en-US" sz="2000" dirty="0" smtClean="0">
                <a:latin typeface="黑体" panose="02010609060101010101" pitchFamily="49" charset="-122"/>
                <a:ea typeface="黑体" panose="02010609060101010101" pitchFamily="49" charset="-122"/>
                <a:cs typeface="黑体" panose="02010609060101010101" pitchFamily="49" charset="-122"/>
              </a:rPr>
              <a:t>(2)</a:t>
            </a:r>
            <a:r>
              <a:rPr lang="zh-CN" altLang="en-US" sz="2000" dirty="0" smtClean="0">
                <a:latin typeface="黑体" panose="02010609060101010101" pitchFamily="49" charset="-122"/>
                <a:ea typeface="黑体" panose="02010609060101010101" pitchFamily="49" charset="-122"/>
                <a:cs typeface="黑体" panose="02010609060101010101" pitchFamily="49" charset="-122"/>
              </a:rPr>
              <a:t>客观</a:t>
            </a:r>
            <a:r>
              <a:rPr lang="en-US" sz="20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cs typeface="黑体" panose="02010609060101010101" pitchFamily="49" charset="-122"/>
              </a:rPr>
              <a:t>时代背景、历史条件。</a:t>
            </a:r>
            <a:endParaRPr lang="zh-CN" altLang="en-US" sz="2000" dirty="0" smtClean="0">
              <a:latin typeface="黑体" panose="02010609060101010101" pitchFamily="49" charset="-122"/>
              <a:ea typeface="黑体" panose="02010609060101010101" pitchFamily="49" charset="-122"/>
              <a:cs typeface="黑体" panose="02010609060101010101" pitchFamily="49" charset="-122"/>
            </a:endParaRPr>
          </a:p>
          <a:p>
            <a:r>
              <a:rPr lang="zh-CN" altLang="en-US" sz="2000" dirty="0" smtClean="0">
                <a:latin typeface="黑体" panose="02010609060101010101" pitchFamily="49" charset="-122"/>
                <a:ea typeface="黑体" panose="02010609060101010101" pitchFamily="49" charset="-122"/>
                <a:cs typeface="黑体" panose="02010609060101010101" pitchFamily="49" charset="-122"/>
              </a:rPr>
              <a:t>主观</a:t>
            </a:r>
            <a:r>
              <a:rPr lang="en-US" sz="20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cs typeface="黑体" panose="02010609060101010101" pitchFamily="49" charset="-122"/>
              </a:rPr>
              <a:t>历史评价者的阶级立场、研究视角、价值取向、学术功底、对史料的掌握状况、研究能力等。</a:t>
            </a:r>
            <a:endParaRPr lang="zh-CN" altLang="en-US" sz="2000" dirty="0">
              <a:latin typeface="黑体" panose="02010609060101010101" pitchFamily="49" charset="-122"/>
              <a:ea typeface="黑体" panose="02010609060101010101" pitchFamily="49" charset="-122"/>
              <a:cs typeface="黑体" panose="02010609060101010101" pitchFamily="49" charset="-122"/>
            </a:endParaRPr>
          </a:p>
        </p:txBody>
      </p:sp>
      <p:sp>
        <p:nvSpPr>
          <p:cNvPr id="5" name="TextBox 4"/>
          <p:cNvSpPr txBox="1"/>
          <p:nvPr/>
        </p:nvSpPr>
        <p:spPr>
          <a:xfrm>
            <a:off x="71406" y="164314"/>
            <a:ext cx="9001156" cy="2891790"/>
          </a:xfrm>
          <a:prstGeom prst="rect">
            <a:avLst/>
          </a:prstGeom>
          <a:noFill/>
        </p:spPr>
        <p:txBody>
          <a:bodyPr wrap="square" rtlCol="0">
            <a:spAutoFit/>
          </a:bodyPr>
          <a:lstStyle/>
          <a:p>
            <a:pPr algn="dist"/>
            <a:r>
              <a:rPr lang="zh-CN" altLang="en-US" sz="2000" dirty="0" smtClean="0">
                <a:latin typeface="黑体" panose="02010609060101010101" pitchFamily="49" charset="-122"/>
                <a:ea typeface="黑体" panose="02010609060101010101" pitchFamily="49" charset="-122"/>
              </a:rPr>
              <a:t>材料一</a:t>
            </a:r>
            <a:r>
              <a:rPr lang="zh-CN" altLang="en-US" sz="2000" dirty="0" smtClean="0"/>
              <a:t>　</a:t>
            </a:r>
            <a:r>
              <a:rPr lang="zh-CN" altLang="en-US" sz="2000" dirty="0" smtClean="0">
                <a:latin typeface="楷体" panose="02010609060101010101" pitchFamily="49" charset="-122"/>
                <a:ea typeface="楷体" panose="02010609060101010101" pitchFamily="49" charset="-122"/>
              </a:rPr>
              <a:t>至于秦始皇</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专任刑罚</a:t>
            </a:r>
            <a:r>
              <a:rPr lang="en-US" altLang="zh-CN"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赭衣塞路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囹圄成市</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天下愁怨</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溃而</a:t>
            </a:r>
            <a:endParaRPr lang="en-US" altLang="zh-CN" sz="2000" dirty="0" smtClean="0">
              <a:latin typeface="楷体" panose="02010609060101010101" pitchFamily="49" charset="-122"/>
              <a:ea typeface="楷体" panose="02010609060101010101" pitchFamily="49" charset="-122"/>
            </a:endParaRPr>
          </a:p>
          <a:p>
            <a:r>
              <a:rPr lang="zh-CN" altLang="en-US" sz="2000" dirty="0" smtClean="0">
                <a:latin typeface="楷体" panose="02010609060101010101" pitchFamily="49" charset="-122"/>
                <a:ea typeface="楷体" panose="02010609060101010101" pitchFamily="49" charset="-122"/>
              </a:rPr>
              <a:t>叛之。</a:t>
            </a:r>
            <a:endParaRPr lang="zh-CN" altLang="en-US" sz="2000" dirty="0" smtClean="0">
              <a:latin typeface="楷体" panose="02010609060101010101" pitchFamily="49" charset="-122"/>
              <a:ea typeface="楷体" panose="02010609060101010101" pitchFamily="49" charset="-122"/>
            </a:endParaRPr>
          </a:p>
          <a:p>
            <a:pPr algn="r"/>
            <a:r>
              <a:rPr lang="en-US" altLang="zh-CN" sz="2000" dirty="0" smtClean="0"/>
              <a:t>——</a:t>
            </a:r>
            <a:r>
              <a:rPr lang="en-US" sz="2000" dirty="0" smtClean="0"/>
              <a:t>[</a:t>
            </a:r>
            <a:r>
              <a:rPr lang="zh-CN" altLang="en-US" sz="2000" dirty="0" smtClean="0"/>
              <a:t>汉</a:t>
            </a:r>
            <a:r>
              <a:rPr lang="en-US" sz="2000" dirty="0" smtClean="0"/>
              <a:t>]</a:t>
            </a:r>
            <a:r>
              <a:rPr lang="zh-CN" altLang="en-US" sz="2000" dirty="0" smtClean="0"/>
              <a:t>班固</a:t>
            </a:r>
            <a:r>
              <a:rPr lang="en-US" altLang="zh-CN" sz="2000" dirty="0" smtClean="0"/>
              <a:t>《</a:t>
            </a:r>
            <a:r>
              <a:rPr lang="zh-CN" altLang="en-US" sz="2000" dirty="0" smtClean="0"/>
              <a:t>汉书</a:t>
            </a:r>
            <a:r>
              <a:rPr lang="en-US" sz="2000" dirty="0" smtClean="0"/>
              <a:t>·</a:t>
            </a:r>
            <a:r>
              <a:rPr lang="zh-CN" altLang="en-US" sz="2000" dirty="0" smtClean="0"/>
              <a:t>刑法志</a:t>
            </a:r>
            <a:r>
              <a:rPr lang="en-US" altLang="zh-CN" sz="2000" dirty="0" smtClean="0"/>
              <a:t>》</a:t>
            </a:r>
            <a:endParaRPr lang="en-US" altLang="zh-CN" sz="2000" dirty="0" smtClean="0"/>
          </a:p>
          <a:p>
            <a:r>
              <a:rPr lang="zh-CN" altLang="en-US" sz="2000" dirty="0" smtClean="0">
                <a:latin typeface="黑体" panose="02010609060101010101" pitchFamily="49" charset="-122"/>
                <a:ea typeface="黑体" panose="02010609060101010101" pitchFamily="49" charset="-122"/>
              </a:rPr>
              <a:t>材料二</a:t>
            </a:r>
            <a:r>
              <a:rPr lang="zh-CN" altLang="en-US" sz="2000" dirty="0" smtClean="0"/>
              <a:t>　</a:t>
            </a:r>
            <a:r>
              <a:rPr lang="zh-CN" altLang="en-US" sz="2000" dirty="0" smtClean="0">
                <a:latin typeface="楷体" panose="02010609060101010101" pitchFamily="49" charset="-122"/>
                <a:ea typeface="楷体" panose="02010609060101010101" pitchFamily="49" charset="-122"/>
              </a:rPr>
              <a:t>秦之所以革之者</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其为制</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公之大者也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其情</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私也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私其一己之威也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私其尽臣畜于我也。然而公天下之端自秦始。</a:t>
            </a:r>
            <a:endParaRPr lang="zh-CN" altLang="en-US" sz="2000" dirty="0" smtClean="0">
              <a:latin typeface="楷体" panose="02010609060101010101" pitchFamily="49" charset="-122"/>
              <a:ea typeface="楷体" panose="02010609060101010101" pitchFamily="49" charset="-122"/>
            </a:endParaRPr>
          </a:p>
          <a:p>
            <a:pPr algn="r"/>
            <a:r>
              <a:rPr lang="en-US" altLang="zh-CN" sz="2000" dirty="0" smtClean="0"/>
              <a:t>——</a:t>
            </a:r>
            <a:r>
              <a:rPr lang="en-US" sz="2000" dirty="0" smtClean="0"/>
              <a:t>[</a:t>
            </a:r>
            <a:r>
              <a:rPr lang="zh-CN" altLang="en-US" sz="2000" dirty="0" smtClean="0"/>
              <a:t>唐</a:t>
            </a:r>
            <a:r>
              <a:rPr lang="en-US" sz="2000" dirty="0" smtClean="0"/>
              <a:t>]</a:t>
            </a:r>
            <a:r>
              <a:rPr lang="zh-CN" altLang="en-US" sz="2000" dirty="0" smtClean="0"/>
              <a:t>柳宗元</a:t>
            </a:r>
            <a:r>
              <a:rPr lang="en-US" altLang="zh-CN" sz="2000" dirty="0" smtClean="0"/>
              <a:t>《</a:t>
            </a:r>
            <a:r>
              <a:rPr lang="zh-CN" altLang="en-US" sz="2000" dirty="0" smtClean="0"/>
              <a:t>封建论</a:t>
            </a:r>
            <a:r>
              <a:rPr lang="en-US" altLang="zh-CN" sz="2000" dirty="0" smtClean="0"/>
              <a:t>》</a:t>
            </a:r>
            <a:endParaRPr lang="en-US" altLang="zh-CN" sz="2000" dirty="0" smtClean="0"/>
          </a:p>
          <a:p>
            <a:pPr algn="dist"/>
            <a:r>
              <a:rPr lang="en-US" sz="2000" dirty="0" smtClean="0">
                <a:latin typeface="黑体" panose="02010609060101010101" pitchFamily="49" charset="-122"/>
                <a:ea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rPr>
              <a:t>问题</a:t>
            </a:r>
            <a:r>
              <a:rPr lang="en-US" sz="2000" dirty="0" smtClean="0">
                <a:latin typeface="黑体" panose="02010609060101010101" pitchFamily="49" charset="-122"/>
                <a:ea typeface="黑体" panose="02010609060101010101" pitchFamily="49" charset="-122"/>
              </a:rPr>
              <a:t>] </a:t>
            </a:r>
            <a:r>
              <a:rPr lang="en-US" sz="2000" dirty="0" smtClean="0"/>
              <a:t>(2)</a:t>
            </a:r>
            <a:r>
              <a:rPr lang="zh-CN" altLang="en-US" sz="2000" dirty="0" smtClean="0"/>
              <a:t>根据材料一、材料二</a:t>
            </a:r>
            <a:r>
              <a:rPr lang="zh-CN" sz="2000" dirty="0" smtClean="0"/>
              <a:t>并结合所学知识，简析影响历史评价的因素。</a:t>
            </a:r>
            <a:endParaRPr lang="zh-CN" sz="2000" dirty="0"/>
          </a:p>
        </p:txBody>
      </p:sp>
    </p:spTree>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4)">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40039" y="267069"/>
            <a:ext cx="7972768" cy="570865"/>
          </a:xfrm>
          <a:prstGeom prst="rect">
            <a:avLst/>
          </a:prstGeom>
          <a:noFill/>
          <a:ln w="9525">
            <a:noFill/>
          </a:ln>
        </p:spPr>
        <p:txBody>
          <a:bodyPr>
            <a:spAutoFit/>
          </a:bodyPr>
          <a:lstStyle/>
          <a:p>
            <a:pPr algn="ctr" defTabSz="685800">
              <a:spcBef>
                <a:spcPct val="50000"/>
              </a:spcBef>
            </a:pPr>
            <a:r>
              <a:rPr lang="zh-CN" altLang="en-US" sz="2400" dirty="0">
                <a:solidFill>
                  <a:srgbClr val="FF0000"/>
                </a:solidFill>
                <a:latin typeface="黑体" panose="02010609060101010101" pitchFamily="49" charset="-122"/>
                <a:ea typeface="黑体" panose="02010609060101010101" pitchFamily="49" charset="-122"/>
              </a:rPr>
              <a:t>周秦之变</a:t>
            </a:r>
            <a:endParaRPr lang="zh-CN" altLang="en-US" sz="2400" dirty="0">
              <a:solidFill>
                <a:srgbClr val="FF0000"/>
              </a:solidFill>
              <a:latin typeface="黑体" panose="02010609060101010101" pitchFamily="49" charset="-122"/>
              <a:ea typeface="黑体" panose="02010609060101010101" pitchFamily="49" charset="-122"/>
            </a:endParaRPr>
          </a:p>
        </p:txBody>
      </p:sp>
      <p:sp>
        <p:nvSpPr>
          <p:cNvPr id="6" name="文本框 5"/>
          <p:cNvSpPr txBox="1"/>
          <p:nvPr/>
        </p:nvSpPr>
        <p:spPr>
          <a:xfrm>
            <a:off x="959031" y="986057"/>
            <a:ext cx="7382563" cy="2085340"/>
          </a:xfrm>
          <a:prstGeom prst="rect">
            <a:avLst/>
          </a:prstGeom>
          <a:noFill/>
        </p:spPr>
        <p:txBody>
          <a:bodyPr wrap="square" rtlCol="0">
            <a:spAutoFit/>
          </a:bodyPr>
          <a:lstStyle/>
          <a:p>
            <a:pPr>
              <a:lnSpc>
                <a:spcPct val="120000"/>
              </a:lnSpc>
            </a:pPr>
            <a:r>
              <a:rPr lang="zh-CN" altLang="en-US" sz="2160"/>
              <a:t>【概念解析】</a:t>
            </a:r>
            <a:endParaRPr lang="zh-CN" altLang="en-US" sz="2160"/>
          </a:p>
          <a:p>
            <a:pPr>
              <a:lnSpc>
                <a:spcPct val="120000"/>
              </a:lnSpc>
            </a:pPr>
            <a:r>
              <a:rPr lang="en-US" altLang="zh-CN" sz="2160"/>
              <a:t>    </a:t>
            </a:r>
            <a:r>
              <a:rPr lang="zh-CN" altLang="en-US" sz="2160"/>
              <a:t>秦朝与西周相比在</a:t>
            </a:r>
            <a:r>
              <a:rPr lang="zh-CN" altLang="en-US" sz="2160">
                <a:solidFill>
                  <a:srgbClr val="FF0000"/>
                </a:solidFill>
              </a:rPr>
              <a:t>经济、政治和社会结构</a:t>
            </a:r>
            <a:r>
              <a:rPr lang="zh-CN" altLang="en-US" sz="2160"/>
              <a:t>方面发生的深刻变化，这是中国历史上第一次真正意义上的</a:t>
            </a:r>
            <a:r>
              <a:rPr lang="zh-CN" altLang="en-US" sz="2160">
                <a:solidFill>
                  <a:srgbClr val="FF0000"/>
                </a:solidFill>
              </a:rPr>
              <a:t>社会转型</a:t>
            </a:r>
            <a:r>
              <a:rPr lang="zh-CN" altLang="en-US" sz="2160"/>
              <a:t>。周秦之变从春秋礼坏乐崩开始，到商鞅变法之际剧烈变化，并以秦始皇建立帝制中国为终点。</a:t>
            </a:r>
            <a:endParaRPr lang="zh-CN" altLang="en-US" sz="2160"/>
          </a:p>
        </p:txBody>
      </p:sp>
      <p:sp>
        <p:nvSpPr>
          <p:cNvPr id="7" name="文本框 6"/>
          <p:cNvSpPr txBox="1"/>
          <p:nvPr/>
        </p:nvSpPr>
        <p:spPr>
          <a:xfrm>
            <a:off x="880718" y="3113081"/>
            <a:ext cx="7382563" cy="1385570"/>
          </a:xfrm>
          <a:prstGeom prst="rect">
            <a:avLst/>
          </a:prstGeom>
          <a:noFill/>
        </p:spPr>
        <p:txBody>
          <a:bodyPr wrap="square" rtlCol="0">
            <a:spAutoFit/>
          </a:bodyPr>
          <a:lstStyle/>
          <a:p>
            <a:pPr>
              <a:lnSpc>
                <a:spcPct val="130000"/>
              </a:lnSpc>
            </a:pPr>
            <a:r>
              <a:rPr lang="en-US" altLang="zh-CN" sz="2160">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160">
                <a:solidFill>
                  <a:schemeClr val="tx1"/>
                </a:solidFill>
                <a:latin typeface="楷体" panose="02010609060101010101" pitchFamily="49" charset="-122"/>
                <a:ea typeface="楷体" panose="02010609060101010101" pitchFamily="49" charset="-122"/>
                <a:cs typeface="楷体" panose="02010609060101010101" pitchFamily="49" charset="-122"/>
              </a:rPr>
              <a:t>周</a:t>
            </a:r>
            <a:r>
              <a:rPr lang="en-US" altLang="zh-CN" sz="2160">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160">
                <a:solidFill>
                  <a:schemeClr val="tx1"/>
                </a:solidFill>
                <a:latin typeface="楷体" panose="02010609060101010101" pitchFamily="49" charset="-122"/>
                <a:ea typeface="楷体" panose="02010609060101010101" pitchFamily="49" charset="-122"/>
                <a:cs typeface="楷体" panose="02010609060101010101" pitchFamily="49" charset="-122"/>
              </a:rPr>
              <a:t>是指封建分封制度，</a:t>
            </a:r>
            <a:r>
              <a:rPr lang="en-US" altLang="zh-CN" sz="2160">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160">
                <a:solidFill>
                  <a:schemeClr val="tx1"/>
                </a:solidFill>
                <a:latin typeface="楷体" panose="02010609060101010101" pitchFamily="49" charset="-122"/>
                <a:ea typeface="楷体" panose="02010609060101010101" pitchFamily="49" charset="-122"/>
                <a:cs typeface="楷体" panose="02010609060101010101" pitchFamily="49" charset="-122"/>
              </a:rPr>
              <a:t>秦</a:t>
            </a:r>
            <a:r>
              <a:rPr lang="en-US" altLang="zh-CN" sz="2160">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160">
                <a:solidFill>
                  <a:schemeClr val="tx1"/>
                </a:solidFill>
                <a:latin typeface="楷体" panose="02010609060101010101" pitchFamily="49" charset="-122"/>
                <a:ea typeface="楷体" panose="02010609060101010101" pitchFamily="49" charset="-122"/>
                <a:cs typeface="楷体" panose="02010609060101010101" pitchFamily="49" charset="-122"/>
              </a:rPr>
              <a:t>是指大一统郡县制度，</a:t>
            </a:r>
            <a:r>
              <a:rPr lang="en-US" altLang="zh-CN" sz="2160">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160">
                <a:solidFill>
                  <a:schemeClr val="tx1"/>
                </a:solidFill>
                <a:latin typeface="楷体" panose="02010609060101010101" pitchFamily="49" charset="-122"/>
                <a:ea typeface="楷体" panose="02010609060101010101" pitchFamily="49" charset="-122"/>
                <a:cs typeface="楷体" panose="02010609060101010101" pitchFamily="49" charset="-122"/>
              </a:rPr>
              <a:t>变</a:t>
            </a:r>
            <a:r>
              <a:rPr lang="en-US" altLang="zh-CN" sz="2160">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160">
                <a:solidFill>
                  <a:schemeClr val="tx1"/>
                </a:solidFill>
                <a:latin typeface="楷体" panose="02010609060101010101" pitchFamily="49" charset="-122"/>
                <a:ea typeface="楷体" panose="02010609060101010101" pitchFamily="49" charset="-122"/>
                <a:cs typeface="楷体" panose="02010609060101010101" pitchFamily="49" charset="-122"/>
              </a:rPr>
              <a:t>是指以秦始皇统一中国为时间节点。</a:t>
            </a:r>
            <a:endParaRPr lang="zh-CN" altLang="en-US" sz="2160">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gn="r">
              <a:lnSpc>
                <a:spcPct val="130000"/>
              </a:lnSpc>
            </a:pPr>
            <a:r>
              <a:rPr lang="en-US" altLang="zh-CN" sz="2160">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160">
                <a:solidFill>
                  <a:schemeClr val="tx1"/>
                </a:solidFill>
                <a:latin typeface="楷体" panose="02010609060101010101" pitchFamily="49" charset="-122"/>
                <a:ea typeface="楷体" panose="02010609060101010101" pitchFamily="49" charset="-122"/>
                <a:cs typeface="楷体" panose="02010609060101010101" pitchFamily="49" charset="-122"/>
              </a:rPr>
              <a:t>《影响深远的周秦之变》，</a:t>
            </a:r>
            <a:r>
              <a:rPr lang="zh-CN" altLang="en-US" sz="216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《简读中国史》，</a:t>
            </a:r>
            <a:r>
              <a:rPr lang="en-US" altLang="zh-CN" sz="2160">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P75</a:t>
            </a:r>
            <a:endParaRPr lang="en-US" altLang="zh-CN" sz="2160">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Tree>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4"/>
          <p:cNvSpPr/>
          <p:nvPr/>
        </p:nvSpPr>
        <p:spPr>
          <a:xfrm>
            <a:off x="1554265" y="1414606"/>
            <a:ext cx="6156722" cy="3415030"/>
          </a:xfrm>
          <a:prstGeom prst="rect">
            <a:avLst/>
          </a:prstGeom>
          <a:noFill/>
          <a:ln w="9525">
            <a:noFill/>
          </a:ln>
        </p:spPr>
        <p:txBody>
          <a:bodyPr anchor="ctr" anchorCtr="0">
            <a:spAutoFit/>
          </a:bodyPr>
          <a:lstStyle/>
          <a:p>
            <a:pPr>
              <a:lnSpc>
                <a:spcPct val="150000"/>
              </a:lnSpc>
              <a:buFontTx/>
              <a:buChar char="•"/>
            </a:pPr>
            <a:r>
              <a:rPr lang="en-US" altLang="zh-CN" sz="2400" b="1" dirty="0">
                <a:solidFill>
                  <a:schemeClr val="tx1"/>
                </a:solidFill>
                <a:latin typeface="+mj-ea"/>
                <a:ea typeface="+mj-ea"/>
              </a:rPr>
              <a:t>    </a:t>
            </a:r>
            <a:r>
              <a:rPr lang="zh-CN" altLang="en-US" sz="2400" b="1" dirty="0">
                <a:solidFill>
                  <a:schemeClr val="tx1"/>
                </a:solidFill>
                <a:latin typeface="+mj-ea"/>
                <a:ea typeface="+mj-ea"/>
              </a:rPr>
              <a:t>国家形态上，邦国联盟向专制帝国转变</a:t>
            </a:r>
            <a:endParaRPr lang="en-US" altLang="zh-CN" sz="2400" b="1" dirty="0">
              <a:solidFill>
                <a:schemeClr val="tx1"/>
              </a:solidFill>
              <a:latin typeface="+mj-ea"/>
              <a:ea typeface="+mj-ea"/>
            </a:endParaRPr>
          </a:p>
          <a:p>
            <a:pPr>
              <a:lnSpc>
                <a:spcPct val="150000"/>
              </a:lnSpc>
              <a:buFontTx/>
              <a:buChar char="•"/>
            </a:pPr>
            <a:r>
              <a:rPr lang="zh-CN" altLang="en-US" sz="2400" b="1" dirty="0">
                <a:solidFill>
                  <a:schemeClr val="tx1"/>
                </a:solidFill>
                <a:latin typeface="+mj-ea"/>
                <a:ea typeface="+mj-ea"/>
              </a:rPr>
              <a:t>    社会组织上，血缘宗法向</a:t>
            </a:r>
            <a:r>
              <a:rPr lang="zh-CN" altLang="zh-CN" sz="2400" b="1" dirty="0">
                <a:solidFill>
                  <a:schemeClr val="tx1"/>
                </a:solidFill>
                <a:latin typeface="+mj-ea"/>
                <a:ea typeface="+mj-ea"/>
                <a:sym typeface="+mn-ea"/>
              </a:rPr>
              <a:t>编户齐民</a:t>
            </a:r>
            <a:r>
              <a:rPr lang="zh-CN" altLang="en-US" sz="2400" b="1" dirty="0">
                <a:solidFill>
                  <a:schemeClr val="tx1"/>
                </a:solidFill>
                <a:latin typeface="+mj-ea"/>
                <a:ea typeface="+mj-ea"/>
              </a:rPr>
              <a:t>转变    </a:t>
            </a:r>
            <a:endParaRPr lang="zh-CN" altLang="en-US" sz="2400" b="1" dirty="0">
              <a:solidFill>
                <a:schemeClr val="tx1"/>
              </a:solidFill>
              <a:latin typeface="+mj-ea"/>
              <a:ea typeface="+mj-ea"/>
            </a:endParaRPr>
          </a:p>
          <a:p>
            <a:pPr>
              <a:lnSpc>
                <a:spcPct val="150000"/>
              </a:lnSpc>
              <a:buFontTx/>
              <a:buChar char="•"/>
            </a:pPr>
            <a:r>
              <a:rPr lang="zh-CN" altLang="en-US" sz="2400" b="1" dirty="0">
                <a:solidFill>
                  <a:schemeClr val="tx1"/>
                </a:solidFill>
                <a:latin typeface="+mj-ea"/>
                <a:ea typeface="+mj-ea"/>
              </a:rPr>
              <a:t>    政治制度上，贵族政治向官僚政治转变</a:t>
            </a:r>
            <a:endParaRPr lang="en-US" altLang="zh-CN" sz="2400" b="1" dirty="0">
              <a:solidFill>
                <a:schemeClr val="tx1"/>
              </a:solidFill>
              <a:latin typeface="+mj-ea"/>
              <a:ea typeface="+mj-ea"/>
            </a:endParaRPr>
          </a:p>
          <a:p>
            <a:pPr>
              <a:lnSpc>
                <a:spcPct val="150000"/>
              </a:lnSpc>
              <a:buFontTx/>
              <a:buChar char="•"/>
            </a:pPr>
            <a:r>
              <a:rPr lang="en-US" altLang="zh-CN" sz="2400" b="1" dirty="0">
                <a:solidFill>
                  <a:schemeClr val="tx1"/>
                </a:solidFill>
                <a:latin typeface="+mj-ea"/>
                <a:ea typeface="+mj-ea"/>
              </a:rPr>
              <a:t>    </a:t>
            </a:r>
            <a:r>
              <a:rPr lang="zh-CN" altLang="en-US" sz="2400" b="1" dirty="0">
                <a:solidFill>
                  <a:schemeClr val="tx1"/>
                </a:solidFill>
                <a:latin typeface="+mj-ea"/>
                <a:ea typeface="+mj-ea"/>
              </a:rPr>
              <a:t>经济基础上，领主经济向地主经济转变</a:t>
            </a:r>
            <a:endParaRPr lang="zh-CN" altLang="en-US" sz="2400" b="1" dirty="0">
              <a:solidFill>
                <a:schemeClr val="tx1"/>
              </a:solidFill>
              <a:latin typeface="+mj-ea"/>
              <a:ea typeface="+mj-ea"/>
            </a:endParaRPr>
          </a:p>
          <a:p>
            <a:pPr>
              <a:lnSpc>
                <a:spcPct val="150000"/>
              </a:lnSpc>
              <a:buFontTx/>
              <a:buChar char="•"/>
            </a:pPr>
            <a:r>
              <a:rPr lang="zh-CN" altLang="en-US" sz="2400" b="1" dirty="0">
                <a:solidFill>
                  <a:schemeClr val="tx1"/>
                </a:solidFill>
                <a:latin typeface="+mj-ea"/>
                <a:ea typeface="+mj-ea"/>
              </a:rPr>
              <a:t>    治国理念上，王道德治向霸道法治转变     </a:t>
            </a:r>
            <a:endParaRPr lang="zh-CN" altLang="en-US" sz="2400" b="1" dirty="0">
              <a:solidFill>
                <a:schemeClr val="tx1"/>
              </a:solidFill>
              <a:latin typeface="+mj-ea"/>
              <a:ea typeface="+mj-ea"/>
            </a:endParaRPr>
          </a:p>
          <a:p>
            <a:pPr>
              <a:lnSpc>
                <a:spcPct val="150000"/>
              </a:lnSpc>
              <a:buFontTx/>
              <a:buChar char="•"/>
            </a:pPr>
            <a:r>
              <a:rPr lang="zh-CN" altLang="en-US" sz="2400" b="1" dirty="0">
                <a:solidFill>
                  <a:schemeClr val="tx1"/>
                </a:solidFill>
                <a:latin typeface="+mj-ea"/>
                <a:ea typeface="+mj-ea"/>
              </a:rPr>
              <a:t>    军事体制上，贵族私兵向国家军队转变</a:t>
            </a:r>
            <a:endParaRPr lang="zh-CN" altLang="en-US" sz="2400" b="1" dirty="0">
              <a:solidFill>
                <a:schemeClr val="tx1"/>
              </a:solidFill>
              <a:latin typeface="+mj-ea"/>
              <a:ea typeface="+mj-ea"/>
            </a:endParaRPr>
          </a:p>
        </p:txBody>
      </p:sp>
      <p:sp>
        <p:nvSpPr>
          <p:cNvPr id="6" name="文本框 5"/>
          <p:cNvSpPr txBox="1"/>
          <p:nvPr/>
        </p:nvSpPr>
        <p:spPr>
          <a:xfrm>
            <a:off x="2857949" y="357702"/>
            <a:ext cx="3549355" cy="1004570"/>
          </a:xfrm>
          <a:prstGeom prst="rect">
            <a:avLst/>
          </a:prstGeom>
          <a:noFill/>
        </p:spPr>
        <p:txBody>
          <a:bodyPr wrap="square" rtlCol="0">
            <a:spAutoFit/>
          </a:bodyPr>
          <a:lstStyle/>
          <a:p>
            <a:pPr algn="dist">
              <a:lnSpc>
                <a:spcPct val="120000"/>
              </a:lnSpc>
            </a:pPr>
            <a:r>
              <a:rPr lang="zh-CN" altLang="en-US" sz="4950" b="1" dirty="0">
                <a:solidFill>
                  <a:schemeClr val="tx1"/>
                </a:solidFill>
                <a:cs typeface="+mn-ea"/>
                <a:sym typeface="+mn-lt"/>
              </a:rPr>
              <a:t>周秦之变</a:t>
            </a:r>
            <a:endParaRPr lang="zh-CN" altLang="en-US" sz="4950" b="1" dirty="0">
              <a:solidFill>
                <a:schemeClr val="tx1"/>
              </a:solidFill>
              <a:cs typeface="+mn-ea"/>
              <a:sym typeface="+mn-lt"/>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243">
                                            <p:txEl>
                                              <p:pRg st="0" end="0"/>
                                            </p:txEl>
                                          </p:spTgt>
                                        </p:tgtEl>
                                        <p:attrNameLst>
                                          <p:attrName>style.visibility</p:attrName>
                                        </p:attrNameLst>
                                      </p:cBhvr>
                                      <p:to>
                                        <p:strVal val="visible"/>
                                      </p:to>
                                    </p:set>
                                    <p:animEffect transition="in" filter="fade">
                                      <p:cBhvr>
                                        <p:cTn id="12" dur="500"/>
                                        <p:tgtEl>
                                          <p:spTgt spid="1024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243">
                                            <p:txEl>
                                              <p:pRg st="1" end="1"/>
                                            </p:txEl>
                                          </p:spTgt>
                                        </p:tgtEl>
                                        <p:attrNameLst>
                                          <p:attrName>style.visibility</p:attrName>
                                        </p:attrNameLst>
                                      </p:cBhvr>
                                      <p:to>
                                        <p:strVal val="visible"/>
                                      </p:to>
                                    </p:set>
                                    <p:animEffect transition="in" filter="fade">
                                      <p:cBhvr>
                                        <p:cTn id="17" dur="500"/>
                                        <p:tgtEl>
                                          <p:spTgt spid="1024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243">
                                            <p:txEl>
                                              <p:pRg st="2" end="2"/>
                                            </p:txEl>
                                          </p:spTgt>
                                        </p:tgtEl>
                                        <p:attrNameLst>
                                          <p:attrName>style.visibility</p:attrName>
                                        </p:attrNameLst>
                                      </p:cBhvr>
                                      <p:to>
                                        <p:strVal val="visible"/>
                                      </p:to>
                                    </p:set>
                                    <p:animEffect transition="in" filter="fade">
                                      <p:cBhvr>
                                        <p:cTn id="22" dur="500"/>
                                        <p:tgtEl>
                                          <p:spTgt spid="1024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243">
                                            <p:txEl>
                                              <p:pRg st="3" end="3"/>
                                            </p:txEl>
                                          </p:spTgt>
                                        </p:tgtEl>
                                        <p:attrNameLst>
                                          <p:attrName>style.visibility</p:attrName>
                                        </p:attrNameLst>
                                      </p:cBhvr>
                                      <p:to>
                                        <p:strVal val="visible"/>
                                      </p:to>
                                    </p:set>
                                    <p:animEffect transition="in" filter="fade">
                                      <p:cBhvr>
                                        <p:cTn id="27" dur="500"/>
                                        <p:tgtEl>
                                          <p:spTgt spid="1024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243">
                                            <p:txEl>
                                              <p:pRg st="4" end="4"/>
                                            </p:txEl>
                                          </p:spTgt>
                                        </p:tgtEl>
                                        <p:attrNameLst>
                                          <p:attrName>style.visibility</p:attrName>
                                        </p:attrNameLst>
                                      </p:cBhvr>
                                      <p:to>
                                        <p:strVal val="visible"/>
                                      </p:to>
                                    </p:set>
                                    <p:animEffect transition="in" filter="fade">
                                      <p:cBhvr>
                                        <p:cTn id="32" dur="500"/>
                                        <p:tgtEl>
                                          <p:spTgt spid="1024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243">
                                            <p:txEl>
                                              <p:pRg st="5" end="5"/>
                                            </p:txEl>
                                          </p:spTgt>
                                        </p:tgtEl>
                                        <p:attrNameLst>
                                          <p:attrName>style.visibility</p:attrName>
                                        </p:attrNameLst>
                                      </p:cBhvr>
                                      <p:to>
                                        <p:strVal val="visible"/>
                                      </p:to>
                                    </p:set>
                                    <p:animEffect transition="in" filter="fade">
                                      <p:cBhvr>
                                        <p:cTn id="37" dur="500"/>
                                        <p:tgtEl>
                                          <p:spTgt spid="1024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uiExpand="1" build="p"/>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142976" y="1792691"/>
            <a:ext cx="7072330" cy="779059"/>
          </a:xfrm>
          <a:prstGeom prst="rect">
            <a:avLst/>
          </a:prstGeom>
          <a:solidFill>
            <a:schemeClr val="bg1"/>
          </a:solidFill>
        </p:spPr>
        <p:txBody>
          <a:bodyPr wrap="square">
            <a:spAutoFit/>
          </a:bodyPr>
          <a:lstStyle/>
          <a:p>
            <a:pPr algn="ctr"/>
            <a:r>
              <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rPr>
              <a:t>高考深化练</a:t>
            </a:r>
            <a:endParaRPr lang="zh-CN" altLang="en-US" sz="4000" dirty="0" smtClean="0">
              <a:solidFill>
                <a:srgbClr val="0000FF"/>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endParaRPr>
          </a:p>
        </p:txBody>
      </p:sp>
    </p:spTree>
  </p:cSld>
  <p:clrMapOvr>
    <a:masterClrMapping/>
  </p:clrMapOvr>
  <p:transition>
    <p:push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71406" y="285734"/>
            <a:ext cx="8929750" cy="1692771"/>
          </a:xfrm>
          <a:prstGeom prst="rect">
            <a:avLst/>
          </a:prstGeom>
          <a:noFill/>
        </p:spPr>
        <p:txBody>
          <a:bodyPr wrap="square" rtlCol="0">
            <a:spAutoFit/>
          </a:bodyPr>
          <a:lstStyle/>
          <a:p>
            <a:r>
              <a:rPr lang="en-US" sz="2000" dirty="0" smtClean="0"/>
              <a:t>1.</a:t>
            </a:r>
            <a:r>
              <a:rPr lang="en-US" sz="2000" dirty="0" smtClean="0">
                <a:latin typeface="楷体" panose="02010609060101010101" pitchFamily="49" charset="-122"/>
                <a:ea typeface="楷体" panose="02010609060101010101" pitchFamily="49" charset="-122"/>
              </a:rPr>
              <a:t>(2012·</a:t>
            </a:r>
            <a:r>
              <a:rPr lang="zh-CN" altLang="en-US" sz="2000" dirty="0" smtClean="0">
                <a:latin typeface="楷体" panose="02010609060101010101" pitchFamily="49" charset="-122"/>
                <a:ea typeface="楷体" panose="02010609060101010101" pitchFamily="49" charset="-122"/>
              </a:rPr>
              <a:t>海南卷</a:t>
            </a:r>
            <a:r>
              <a:rPr lang="en-US" sz="2000" dirty="0" smtClean="0">
                <a:latin typeface="楷体" panose="02010609060101010101" pitchFamily="49" charset="-122"/>
                <a:ea typeface="楷体" panose="02010609060101010101" pitchFamily="49" charset="-122"/>
              </a:rPr>
              <a:t>,3)</a:t>
            </a:r>
            <a:r>
              <a:rPr lang="zh-CN" altLang="en-US" sz="2000" dirty="0" smtClean="0"/>
              <a:t>秦灭六国后</a:t>
            </a:r>
            <a:r>
              <a:rPr lang="en-US" sz="2000" dirty="0" smtClean="0"/>
              <a:t>,</a:t>
            </a:r>
            <a:r>
              <a:rPr lang="zh-CN" altLang="en-US" sz="2000" dirty="0" smtClean="0"/>
              <a:t>秦王嬴政兼采古史及传说中的“三皇”“五帝”之名而称“皇帝”</a:t>
            </a:r>
            <a:r>
              <a:rPr lang="en-US" sz="2000" dirty="0" smtClean="0"/>
              <a:t>,</a:t>
            </a:r>
            <a:r>
              <a:rPr lang="zh-CN" altLang="en-US" sz="2000" dirty="0" smtClean="0"/>
              <a:t>其首要目的是</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宣扬托古改制   </a:t>
            </a:r>
            <a:r>
              <a:rPr lang="en-US" sz="2000" dirty="0" smtClean="0"/>
              <a:t>	B.</a:t>
            </a:r>
            <a:r>
              <a:rPr lang="zh-CN" altLang="en-US" sz="2000" dirty="0" smtClean="0"/>
              <a:t>承袭华夏传统</a:t>
            </a:r>
            <a:endParaRPr lang="zh-CN" altLang="en-US" sz="2000" dirty="0" smtClean="0"/>
          </a:p>
          <a:p>
            <a:r>
              <a:rPr lang="en-US" sz="2000" dirty="0" smtClean="0"/>
              <a:t>C.</a:t>
            </a:r>
            <a:r>
              <a:rPr lang="zh-CN" altLang="en-US" sz="2000" dirty="0" smtClean="0"/>
              <a:t>突出个人功业</a:t>
            </a:r>
            <a:r>
              <a:rPr lang="en-US" sz="2000" dirty="0" smtClean="0"/>
              <a:t>	       D.</a:t>
            </a:r>
            <a:r>
              <a:rPr lang="zh-CN" altLang="en-US" sz="2000" dirty="0" smtClean="0"/>
              <a:t>标榜君权神授</a:t>
            </a:r>
            <a:endParaRPr lang="zh-CN" altLang="en-US" sz="2000" dirty="0"/>
          </a:p>
        </p:txBody>
      </p:sp>
      <p:sp>
        <p:nvSpPr>
          <p:cNvPr id="6" name="Rectangle 2"/>
          <p:cNvSpPr>
            <a:spLocks noChangeArrowheads="1"/>
          </p:cNvSpPr>
          <p:nvPr/>
        </p:nvSpPr>
        <p:spPr bwMode="auto">
          <a:xfrm>
            <a:off x="142844" y="2000246"/>
            <a:ext cx="8858312" cy="1428760"/>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7" name="TextBox 6"/>
          <p:cNvSpPr txBox="1"/>
          <p:nvPr/>
        </p:nvSpPr>
        <p:spPr>
          <a:xfrm>
            <a:off x="214282" y="2078733"/>
            <a:ext cx="8643998" cy="1235916"/>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:C</a:t>
            </a:r>
            <a:r>
              <a:rPr lang="zh-CN" altLang="en-US" sz="2000" dirty="0" smtClean="0">
                <a:latin typeface="楷体" panose="02010609060101010101" pitchFamily="49" charset="-122"/>
                <a:ea typeface="楷体" panose="02010609060101010101" pitchFamily="49" charset="-122"/>
              </a:rPr>
              <a:t>　结合所学知识可知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皇帝之称是秦始皇认为自己“德高三皇、功过五帝”</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因此</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把三皇与五帝的名称合为“皇帝”</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他认为王的称号不足以显示自己的权势和地位</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项说法错误</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两项可体现</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但与题意不符。</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198630"/>
            <a:ext cx="8929750" cy="2893100"/>
          </a:xfrm>
          <a:prstGeom prst="rect">
            <a:avLst/>
          </a:prstGeom>
          <a:noFill/>
        </p:spPr>
        <p:txBody>
          <a:bodyPr wrap="square" rtlCol="0">
            <a:spAutoFit/>
          </a:bodyPr>
          <a:lstStyle/>
          <a:p>
            <a:r>
              <a:rPr lang="en-US" sz="2000" dirty="0" smtClean="0"/>
              <a:t>2.</a:t>
            </a:r>
            <a:r>
              <a:rPr lang="en-US" sz="2000" dirty="0" smtClean="0">
                <a:latin typeface="楷体" panose="02010609060101010101" pitchFamily="49" charset="-122"/>
                <a:ea typeface="楷体" panose="02010609060101010101" pitchFamily="49" charset="-122"/>
              </a:rPr>
              <a:t>(2010·</a:t>
            </a:r>
            <a:r>
              <a:rPr lang="zh-CN" altLang="en-US" sz="2000" dirty="0" smtClean="0">
                <a:latin typeface="楷体" panose="02010609060101010101" pitchFamily="49" charset="-122"/>
                <a:ea typeface="楷体" panose="02010609060101010101" pitchFamily="49" charset="-122"/>
              </a:rPr>
              <a:t>全国新课标卷</a:t>
            </a:r>
            <a:r>
              <a:rPr lang="en-US" sz="2000" dirty="0" smtClean="0">
                <a:latin typeface="楷体" panose="02010609060101010101" pitchFamily="49" charset="-122"/>
                <a:ea typeface="楷体" panose="02010609060101010101" pitchFamily="49" charset="-122"/>
              </a:rPr>
              <a:t>,25)</a:t>
            </a:r>
            <a:r>
              <a:rPr lang="zh-CN" altLang="en-US" sz="2000" dirty="0" smtClean="0"/>
              <a:t>柳宗元在</a:t>
            </a:r>
            <a:r>
              <a:rPr lang="en-US" altLang="zh-CN" sz="2000" dirty="0" smtClean="0"/>
              <a:t>《</a:t>
            </a:r>
            <a:r>
              <a:rPr lang="zh-CN" altLang="en-US" sz="2000" dirty="0" smtClean="0"/>
              <a:t>封建论</a:t>
            </a:r>
            <a:r>
              <a:rPr lang="en-US" altLang="zh-CN" sz="2000" dirty="0" smtClean="0"/>
              <a:t>》</a:t>
            </a:r>
            <a:r>
              <a:rPr lang="zh-CN" altLang="en-US" sz="2000" dirty="0" smtClean="0"/>
              <a:t>中评价秦始皇废封建、行郡县时说</a:t>
            </a:r>
            <a:r>
              <a:rPr lang="en-US" sz="2000" dirty="0" smtClean="0"/>
              <a:t>:</a:t>
            </a:r>
            <a:r>
              <a:rPr lang="zh-CN" altLang="en-US" sz="2000" dirty="0" smtClean="0"/>
              <a:t>“其为制</a:t>
            </a:r>
            <a:r>
              <a:rPr lang="en-US" sz="2000" dirty="0" smtClean="0"/>
              <a:t>,</a:t>
            </a:r>
            <a:r>
              <a:rPr lang="zh-CN" altLang="en-US" sz="2000" dirty="0" smtClean="0"/>
              <a:t>公之大者也</a:t>
            </a:r>
            <a:r>
              <a:rPr lang="en-US" altLang="zh-CN" sz="2000" dirty="0" smtClean="0"/>
              <a:t>……</a:t>
            </a:r>
            <a:r>
              <a:rPr lang="zh-CN" altLang="en-US" sz="2000" dirty="0" smtClean="0"/>
              <a:t>公天下之端自秦始。”郡县制为“公天下”之开端</a:t>
            </a:r>
            <a:r>
              <a:rPr lang="en-US" sz="2000" dirty="0" smtClean="0"/>
              <a:t>,</a:t>
            </a:r>
            <a:r>
              <a:rPr lang="zh-CN" altLang="en-US" sz="2000" dirty="0" smtClean="0"/>
              <a:t>主要体现在</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百姓不再是封君的属民</a:t>
            </a:r>
            <a:endParaRPr lang="zh-CN" altLang="en-US" sz="2000" dirty="0" smtClean="0"/>
          </a:p>
          <a:p>
            <a:r>
              <a:rPr lang="en-US" sz="2000" dirty="0" smtClean="0"/>
              <a:t>B.</a:t>
            </a:r>
            <a:r>
              <a:rPr lang="zh-CN" altLang="en-US" sz="2000" dirty="0" smtClean="0"/>
              <a:t>更有利于皇帝集权</a:t>
            </a:r>
            <a:endParaRPr lang="zh-CN" altLang="en-US" sz="2000" dirty="0" smtClean="0"/>
          </a:p>
          <a:p>
            <a:r>
              <a:rPr lang="en-US" sz="2000" dirty="0" smtClean="0"/>
              <a:t>C.</a:t>
            </a:r>
            <a:r>
              <a:rPr lang="zh-CN" altLang="en-US" sz="2000" dirty="0" smtClean="0"/>
              <a:t>制度法令的统一</a:t>
            </a:r>
            <a:endParaRPr lang="zh-CN" altLang="en-US" sz="2000" dirty="0" smtClean="0"/>
          </a:p>
          <a:p>
            <a:r>
              <a:rPr lang="en-US" sz="2000" dirty="0" smtClean="0"/>
              <a:t>D.</a:t>
            </a:r>
            <a:r>
              <a:rPr lang="zh-CN" altLang="en-US" sz="2000" dirty="0" smtClean="0"/>
              <a:t>依据才干政绩任免官吏</a:t>
            </a:r>
            <a:endParaRPr lang="zh-CN" altLang="en-US" sz="2000" dirty="0"/>
          </a:p>
        </p:txBody>
      </p:sp>
      <p:sp>
        <p:nvSpPr>
          <p:cNvPr id="7" name="Rectangle 2"/>
          <p:cNvSpPr>
            <a:spLocks noChangeArrowheads="1"/>
          </p:cNvSpPr>
          <p:nvPr/>
        </p:nvSpPr>
        <p:spPr bwMode="auto">
          <a:xfrm>
            <a:off x="180944" y="3127588"/>
            <a:ext cx="8786874" cy="1372988"/>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8" name="TextBox 7"/>
          <p:cNvSpPr txBox="1"/>
          <p:nvPr/>
        </p:nvSpPr>
        <p:spPr>
          <a:xfrm>
            <a:off x="252382" y="3127588"/>
            <a:ext cx="8605898" cy="1235916"/>
          </a:xfrm>
          <a:prstGeom prst="rect">
            <a:avLst/>
          </a:prstGeom>
          <a:noFill/>
        </p:spPr>
        <p:txBody>
          <a:bodyPr wrap="square" rtlCol="0">
            <a:spAutoFit/>
          </a:bodyPr>
          <a:lstStyle/>
          <a:p>
            <a:pPr algn="ju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:D</a:t>
            </a:r>
            <a:r>
              <a:rPr lang="zh-CN" altLang="en-US" sz="2000" dirty="0" smtClean="0">
                <a:latin typeface="楷体" panose="02010609060101010101" pitchFamily="49" charset="-122"/>
                <a:ea typeface="楷体" panose="02010609060101010101" pitchFamily="49" charset="-122"/>
              </a:rPr>
              <a:t>　由材料可知</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唐朝的柳宗元肯定郡县制。郡县制下主要官吏由中央任命</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主要依据才干政绩。相较于原来的贵族世袭</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依据血缘任官</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具有一定的开放性</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故选</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项</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三项均不符合题意。</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285734"/>
            <a:ext cx="8929750" cy="1692771"/>
          </a:xfrm>
          <a:prstGeom prst="rect">
            <a:avLst/>
          </a:prstGeom>
          <a:noFill/>
        </p:spPr>
        <p:txBody>
          <a:bodyPr wrap="square" rtlCol="0">
            <a:spAutoFit/>
          </a:bodyPr>
          <a:lstStyle/>
          <a:p>
            <a:r>
              <a:rPr lang="en-US" sz="2000" dirty="0" smtClean="0"/>
              <a:t>3.</a:t>
            </a:r>
            <a:r>
              <a:rPr lang="en-US" sz="2000" dirty="0" smtClean="0">
                <a:latin typeface="楷体" panose="02010609060101010101" pitchFamily="49" charset="-122"/>
                <a:ea typeface="楷体" panose="02010609060101010101" pitchFamily="49" charset="-122"/>
              </a:rPr>
              <a:t>(2015·</a:t>
            </a:r>
            <a:r>
              <a:rPr lang="zh-CN" altLang="en-US" sz="2000" dirty="0" smtClean="0">
                <a:latin typeface="楷体" panose="02010609060101010101" pitchFamily="49" charset="-122"/>
                <a:ea typeface="楷体" panose="02010609060101010101" pitchFamily="49" charset="-122"/>
              </a:rPr>
              <a:t>海南卷</a:t>
            </a:r>
            <a:r>
              <a:rPr lang="en-US" sz="2000" dirty="0" smtClean="0">
                <a:latin typeface="楷体" panose="02010609060101010101" pitchFamily="49" charset="-122"/>
                <a:ea typeface="楷体" panose="02010609060101010101" pitchFamily="49" charset="-122"/>
              </a:rPr>
              <a:t>,2)</a:t>
            </a:r>
            <a:r>
              <a:rPr lang="en-US" altLang="zh-CN" sz="2000" dirty="0" smtClean="0"/>
              <a:t>《</a:t>
            </a:r>
            <a:r>
              <a:rPr lang="zh-CN" altLang="en-US" sz="2000" dirty="0" smtClean="0"/>
              <a:t>三国志</a:t>
            </a:r>
            <a:r>
              <a:rPr lang="en-US" altLang="zh-CN" sz="2000" dirty="0" smtClean="0"/>
              <a:t>》</a:t>
            </a:r>
            <a:r>
              <a:rPr lang="zh-CN" altLang="en-US" sz="2000" dirty="0" smtClean="0"/>
              <a:t>称秦始皇“罢侯置守</a:t>
            </a:r>
            <a:r>
              <a:rPr lang="en-US" sz="2000" dirty="0" smtClean="0"/>
              <a:t>,</a:t>
            </a:r>
            <a:r>
              <a:rPr lang="zh-CN" altLang="en-US" sz="2000" dirty="0" smtClean="0"/>
              <a:t>设官分职</a:t>
            </a:r>
            <a:r>
              <a:rPr lang="en-US" sz="2000" dirty="0" smtClean="0"/>
              <a:t>,</a:t>
            </a:r>
            <a:r>
              <a:rPr lang="zh-CN" altLang="en-US" sz="2000" dirty="0" smtClean="0"/>
              <a:t>不与古同”。这是指秦朝实行了</a:t>
            </a:r>
            <a:r>
              <a:rPr lang="en-US" sz="2000" dirty="0" smtClean="0"/>
              <a:t>(</a:t>
            </a:r>
            <a:r>
              <a:rPr lang="zh-CN" altLang="en-US" sz="2000" dirty="0" smtClean="0"/>
              <a:t>　　</a:t>
            </a:r>
            <a:r>
              <a:rPr lang="en-US" sz="2000" dirty="0" smtClean="0"/>
              <a:t>)</a:t>
            </a:r>
            <a:endParaRPr lang="zh-CN" altLang="en-US" sz="2000" dirty="0" smtClean="0"/>
          </a:p>
          <a:p>
            <a:r>
              <a:rPr lang="en-US" sz="2000" dirty="0" smtClean="0"/>
              <a:t>A.</a:t>
            </a:r>
            <a:r>
              <a:rPr lang="zh-CN" altLang="en-US" sz="2000" dirty="0" smtClean="0"/>
              <a:t>郡县制</a:t>
            </a:r>
            <a:r>
              <a:rPr lang="en-US" sz="2000" dirty="0" smtClean="0"/>
              <a:t>	B.</a:t>
            </a:r>
            <a:r>
              <a:rPr lang="zh-CN" altLang="en-US" sz="2000" dirty="0" smtClean="0"/>
              <a:t>分封制</a:t>
            </a:r>
            <a:r>
              <a:rPr lang="en-US" sz="2000" dirty="0" smtClean="0"/>
              <a:t>	</a:t>
            </a:r>
            <a:endParaRPr lang="zh-CN" altLang="en-US" sz="2000" dirty="0" smtClean="0"/>
          </a:p>
          <a:p>
            <a:r>
              <a:rPr lang="en-US" sz="2000" dirty="0" smtClean="0"/>
              <a:t>C.</a:t>
            </a:r>
            <a:r>
              <a:rPr lang="zh-CN" altLang="en-US" sz="2000" dirty="0" smtClean="0"/>
              <a:t>井田制</a:t>
            </a:r>
            <a:r>
              <a:rPr lang="en-US" sz="2000" dirty="0" smtClean="0"/>
              <a:t>	D.</a:t>
            </a:r>
            <a:r>
              <a:rPr lang="zh-CN" altLang="en-US" sz="2000" dirty="0" smtClean="0"/>
              <a:t>宗法制</a:t>
            </a:r>
            <a:endParaRPr lang="zh-CN" altLang="en-US" sz="2000" dirty="0"/>
          </a:p>
        </p:txBody>
      </p:sp>
      <p:sp>
        <p:nvSpPr>
          <p:cNvPr id="7" name="Rectangle 2"/>
          <p:cNvSpPr>
            <a:spLocks noChangeArrowheads="1"/>
          </p:cNvSpPr>
          <p:nvPr/>
        </p:nvSpPr>
        <p:spPr bwMode="auto">
          <a:xfrm>
            <a:off x="180944" y="2013003"/>
            <a:ext cx="8820212" cy="2201821"/>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1800" b="0">
              <a:solidFill>
                <a:srgbClr val="0099FF"/>
              </a:solidFill>
              <a:latin typeface="Calibri" panose="020F0502020204030204" pitchFamily="34" charset="0"/>
            </a:endParaRPr>
          </a:p>
        </p:txBody>
      </p:sp>
      <p:sp>
        <p:nvSpPr>
          <p:cNvPr id="8" name="TextBox 7"/>
          <p:cNvSpPr txBox="1"/>
          <p:nvPr/>
        </p:nvSpPr>
        <p:spPr>
          <a:xfrm>
            <a:off x="285720" y="2071685"/>
            <a:ext cx="8643998" cy="2036135"/>
          </a:xfrm>
          <a:prstGeom prst="rect">
            <a:avLst/>
          </a:prstGeom>
          <a:noFill/>
        </p:spPr>
        <p:txBody>
          <a:bodyPr wrap="square" rtlCol="0">
            <a:spAutoFit/>
          </a:bodyPr>
          <a:lstStyle/>
          <a:p>
            <a:pPr algn="dist"/>
            <a:r>
              <a:rPr lang="zh-CN" altLang="en-US" sz="2000" dirty="0" smtClean="0">
                <a:solidFill>
                  <a:srgbClr val="FF0000"/>
                </a:solidFill>
                <a:latin typeface="黑体" panose="02010609060101010101" pitchFamily="49" charset="-122"/>
                <a:ea typeface="黑体" panose="02010609060101010101" pitchFamily="49" charset="-122"/>
              </a:rPr>
              <a:t>解析</a:t>
            </a:r>
            <a:r>
              <a:rPr lang="en-US" sz="2000" dirty="0" smtClean="0">
                <a:solidFill>
                  <a:srgbClr val="FF0000"/>
                </a:solidFill>
                <a:latin typeface="黑体" panose="02010609060101010101" pitchFamily="49" charset="-122"/>
                <a:ea typeface="黑体" panose="02010609060101010101" pitchFamily="49" charset="-122"/>
              </a:rPr>
              <a:t>:A</a:t>
            </a:r>
            <a:r>
              <a:rPr lang="zh-CN" altLang="en-US" sz="2000" dirty="0" smtClean="0">
                <a:latin typeface="楷体" panose="02010609060101010101" pitchFamily="49" charset="-122"/>
                <a:ea typeface="楷体" panose="02010609060101010101" pitchFamily="49" charset="-122"/>
              </a:rPr>
              <a:t>　从宗法分封制向君主专制中央集权制的发展是教材重点讲授的内</a:t>
            </a:r>
            <a:endParaRPr lang="en-US" altLang="zh-CN" sz="2000" dirty="0" smtClean="0">
              <a:latin typeface="楷体" panose="02010609060101010101" pitchFamily="49" charset="-122"/>
              <a:ea typeface="楷体" panose="02010609060101010101" pitchFamily="49" charset="-122"/>
            </a:endParaRPr>
          </a:p>
          <a:p>
            <a:pPr algn="just"/>
            <a:r>
              <a:rPr lang="zh-CN" altLang="en-US" sz="2000" dirty="0" smtClean="0">
                <a:latin typeface="楷体" panose="02010609060101010101" pitchFamily="49" charset="-122"/>
                <a:ea typeface="楷体" panose="02010609060101010101" pitchFamily="49" charset="-122"/>
              </a:rPr>
              <a:t>容</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而秦朝正是郡县制的确立时期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郡县制是秦朝统一后在废除分封制的基础上在全国推行的一种政治制度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主要官吏由中央直接任免</a:t>
            </a:r>
            <a:r>
              <a:rPr lang="en-US" sz="2000" dirty="0" smtClean="0">
                <a:latin typeface="楷体" panose="02010609060101010101" pitchFamily="49" charset="-122"/>
                <a:ea typeface="楷体" panose="02010609060101010101" pitchFamily="49" charset="-122"/>
              </a:rPr>
              <a:t>,A</a:t>
            </a:r>
            <a:r>
              <a:rPr lang="zh-CN" altLang="en-US" sz="2000" dirty="0" smtClean="0">
                <a:latin typeface="楷体" panose="02010609060101010101" pitchFamily="49" charset="-122"/>
                <a:ea typeface="楷体" panose="02010609060101010101" pitchFamily="49" charset="-122"/>
              </a:rPr>
              <a:t>项正确</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分封制和宗法制是材料中所说的“古”代的政治制度</a:t>
            </a:r>
            <a:r>
              <a:rPr lang="en-US" sz="2000" dirty="0" smtClean="0">
                <a:latin typeface="楷体" panose="02010609060101010101" pitchFamily="49" charset="-122"/>
                <a:ea typeface="楷体" panose="02010609060101010101" pitchFamily="49" charset="-122"/>
              </a:rPr>
              <a:t>,B</a:t>
            </a:r>
            <a:r>
              <a:rPr lang="zh-CN" altLang="en-US" sz="2000" dirty="0" smtClean="0">
                <a:latin typeface="楷体" panose="02010609060101010101" pitchFamily="49" charset="-122"/>
                <a:ea typeface="楷体" panose="02010609060101010101" pitchFamily="49" charset="-122"/>
              </a:rPr>
              <a:t>、</a:t>
            </a:r>
            <a:r>
              <a:rPr lang="en-US" sz="2000" dirty="0" smtClean="0">
                <a:latin typeface="楷体" panose="02010609060101010101" pitchFamily="49" charset="-122"/>
                <a:ea typeface="楷体" panose="02010609060101010101" pitchFamily="49" charset="-122"/>
              </a:rPr>
              <a:t>D</a:t>
            </a:r>
            <a:r>
              <a:rPr lang="zh-CN" altLang="en-US" sz="2000" dirty="0" smtClean="0">
                <a:latin typeface="楷体" panose="02010609060101010101" pitchFamily="49" charset="-122"/>
                <a:ea typeface="楷体" panose="02010609060101010101" pitchFamily="49" charset="-122"/>
              </a:rPr>
              <a:t>两项即可排除</a:t>
            </a:r>
            <a:r>
              <a:rPr lang="en-US" sz="2000" dirty="0" smtClean="0">
                <a:latin typeface="楷体" panose="02010609060101010101" pitchFamily="49" charset="-122"/>
                <a:ea typeface="楷体" panose="02010609060101010101" pitchFamily="49" charset="-122"/>
              </a:rPr>
              <a:t>;C</a:t>
            </a:r>
            <a:r>
              <a:rPr lang="zh-CN" altLang="en-US" sz="2000" dirty="0" smtClean="0">
                <a:latin typeface="楷体" panose="02010609060101010101" pitchFamily="49" charset="-122"/>
                <a:ea typeface="楷体" panose="02010609060101010101" pitchFamily="49" charset="-122"/>
              </a:rPr>
              <a:t>项主要是实行于西周的土地制度</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可排除。</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2844" y="214296"/>
            <a:ext cx="8929750" cy="3138170"/>
          </a:xfrm>
          <a:prstGeom prst="rect">
            <a:avLst/>
          </a:prstGeom>
          <a:noFill/>
        </p:spPr>
        <p:txBody>
          <a:bodyPr wrap="square" rtlCol="0">
            <a:spAutoFit/>
          </a:bodyPr>
          <a:lstStyle/>
          <a:p>
            <a:pPr>
              <a:lnSpc>
                <a:spcPct val="110000"/>
              </a:lnSpc>
            </a:pPr>
            <a:r>
              <a:rPr lang="en-US" sz="2000" dirty="0" smtClean="0"/>
              <a:t>4.</a:t>
            </a:r>
            <a:r>
              <a:rPr lang="en-US" sz="2000" dirty="0" smtClean="0">
                <a:latin typeface="楷体" panose="02010609060101010101" pitchFamily="49" charset="-122"/>
                <a:ea typeface="楷体" panose="02010609060101010101" pitchFamily="49" charset="-122"/>
              </a:rPr>
              <a:t>(2021·</a:t>
            </a:r>
            <a:r>
              <a:rPr lang="zh-CN" altLang="en-US" sz="2000" dirty="0" smtClean="0">
                <a:latin typeface="楷体" panose="02010609060101010101" pitchFamily="49" charset="-122"/>
                <a:ea typeface="楷体" panose="02010609060101010101" pitchFamily="49" charset="-122"/>
              </a:rPr>
              <a:t>浙江</a:t>
            </a:r>
            <a:r>
              <a:rPr lang="en-US" sz="2000" dirty="0" smtClean="0">
                <a:latin typeface="楷体" panose="02010609060101010101" pitchFamily="49" charset="-122"/>
                <a:ea typeface="楷体" panose="02010609060101010101" pitchFamily="49" charset="-122"/>
              </a:rPr>
              <a:t>1</a:t>
            </a:r>
            <a:r>
              <a:rPr lang="zh-CN" altLang="en-US" sz="2000" dirty="0" smtClean="0">
                <a:latin typeface="楷体" panose="02010609060101010101" pitchFamily="49" charset="-122"/>
                <a:ea typeface="楷体" panose="02010609060101010101" pitchFamily="49" charset="-122"/>
              </a:rPr>
              <a:t>月选考</a:t>
            </a:r>
            <a:r>
              <a:rPr lang="en-US" sz="2000" dirty="0" smtClean="0">
                <a:latin typeface="楷体" panose="02010609060101010101" pitchFamily="49" charset="-122"/>
                <a:ea typeface="楷体" panose="02010609060101010101" pitchFamily="49" charset="-122"/>
              </a:rPr>
              <a:t>,28,</a:t>
            </a:r>
            <a:r>
              <a:rPr lang="zh-CN" altLang="en-US" sz="2000" dirty="0" smtClean="0">
                <a:latin typeface="楷体" panose="02010609060101010101" pitchFamily="49" charset="-122"/>
                <a:ea typeface="楷体" panose="02010609060101010101" pitchFamily="49" charset="-122"/>
              </a:rPr>
              <a:t>节选</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统一多民族国家的形成与发展</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奠定了中华民族伟大复兴的历史文化基础。</a:t>
            </a:r>
            <a:r>
              <a:rPr lang="zh-CN" altLang="en-US" sz="2000" dirty="0" smtClean="0"/>
              <a:t>阅读材料</a:t>
            </a:r>
            <a:r>
              <a:rPr lang="en-US" sz="2000" dirty="0" smtClean="0"/>
              <a:t>,</a:t>
            </a:r>
            <a:r>
              <a:rPr lang="zh-CN" altLang="en-US" sz="2000" dirty="0" smtClean="0"/>
              <a:t>回答问题。</a:t>
            </a:r>
            <a:endParaRPr lang="zh-CN" altLang="en-US" sz="2000" dirty="0" smtClean="0"/>
          </a:p>
          <a:p>
            <a:pPr algn="just">
              <a:lnSpc>
                <a:spcPct val="110000"/>
              </a:lnSpc>
            </a:pPr>
            <a:r>
              <a:rPr lang="zh-CN" altLang="en-US" sz="2000" dirty="0" smtClean="0">
                <a:latin typeface="黑体" panose="02010609060101010101" pitchFamily="49" charset="-122"/>
                <a:ea typeface="黑体" panose="02010609060101010101" pitchFamily="49" charset="-122"/>
              </a:rPr>
              <a:t>材料一</a:t>
            </a:r>
            <a:r>
              <a:rPr lang="zh-CN" altLang="en-US" sz="2000" dirty="0" smtClean="0"/>
              <a:t>　</a:t>
            </a:r>
            <a:r>
              <a:rPr lang="zh-CN" altLang="en-US" sz="2000" dirty="0" smtClean="0">
                <a:latin typeface="楷体" panose="02010609060101010101" pitchFamily="49" charset="-122"/>
                <a:ea typeface="楷体" panose="02010609060101010101" pitchFamily="49" charset="-122"/>
              </a:rPr>
              <a:t>秦并海内</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兼诸侯</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南面称帝</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以养四海。天下之士斐然乡风。若是者何也</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曰</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近古之无王者久矣。周室卑微</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五霸既殁</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令不行于天下</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是以诸侯力政</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强侵弱</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众暴寡</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兵革不休</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士民罢敝。今秦南面而王天下</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是上有天子也。既元元之民冀得安其性命</a:t>
            </a:r>
            <a:r>
              <a:rPr lang="en-US" sz="2000" dirty="0" smtClean="0">
                <a:latin typeface="楷体" panose="02010609060101010101" pitchFamily="49" charset="-122"/>
                <a:ea typeface="楷体" panose="02010609060101010101" pitchFamily="49" charset="-122"/>
              </a:rPr>
              <a:t>,</a:t>
            </a:r>
            <a:r>
              <a:rPr lang="zh-CN" altLang="en-US" sz="2000" dirty="0" smtClean="0">
                <a:latin typeface="楷体" panose="02010609060101010101" pitchFamily="49" charset="-122"/>
                <a:ea typeface="楷体" panose="02010609060101010101" pitchFamily="49" charset="-122"/>
              </a:rPr>
              <a:t>莫不虚心而仰上。</a:t>
            </a:r>
            <a:endParaRPr lang="zh-CN" altLang="en-US" sz="2000" dirty="0" smtClean="0">
              <a:latin typeface="楷体" panose="02010609060101010101" pitchFamily="49" charset="-122"/>
              <a:ea typeface="楷体" panose="02010609060101010101" pitchFamily="49" charset="-122"/>
            </a:endParaRPr>
          </a:p>
          <a:p>
            <a:pPr algn="r">
              <a:lnSpc>
                <a:spcPct val="110000"/>
              </a:lnSpc>
            </a:pPr>
            <a:r>
              <a:rPr lang="en-US" altLang="zh-CN" sz="2000" dirty="0" smtClean="0"/>
              <a:t>——</a:t>
            </a:r>
            <a:r>
              <a:rPr lang="zh-CN" altLang="en-US" sz="2000" dirty="0" smtClean="0"/>
              <a:t>引自司马迁</a:t>
            </a:r>
            <a:r>
              <a:rPr lang="en-US" altLang="zh-CN" sz="2000" dirty="0" smtClean="0"/>
              <a:t>《</a:t>
            </a:r>
            <a:r>
              <a:rPr lang="zh-CN" altLang="en-US" sz="2000" dirty="0" smtClean="0"/>
              <a:t>史记</a:t>
            </a:r>
            <a:r>
              <a:rPr lang="en-US" altLang="zh-CN" sz="2000" dirty="0" smtClean="0"/>
              <a:t>》</a:t>
            </a:r>
            <a:endParaRPr lang="en-US" altLang="zh-CN" sz="2000" dirty="0" smtClean="0"/>
          </a:p>
          <a:p>
            <a:pPr>
              <a:lnSpc>
                <a:spcPct val="110000"/>
              </a:lnSpc>
            </a:pPr>
            <a:r>
              <a:rPr lang="en-US" sz="2000" dirty="0" smtClean="0"/>
              <a:t>(1)</a:t>
            </a:r>
            <a:r>
              <a:rPr lang="zh-CN" altLang="en-US" sz="2000" dirty="0" smtClean="0"/>
              <a:t>根据材料一和所学知识</a:t>
            </a:r>
            <a:r>
              <a:rPr lang="en-US" sz="2000" dirty="0" smtClean="0"/>
              <a:t>,</a:t>
            </a:r>
            <a:r>
              <a:rPr lang="zh-CN" altLang="en-US" sz="2000" dirty="0" smtClean="0"/>
              <a:t>概括“元元之民”“莫不虚心而仰上”的原因。从统一多民族国家的角度</a:t>
            </a:r>
            <a:r>
              <a:rPr lang="en-US" sz="2000" dirty="0" smtClean="0"/>
              <a:t>,</a:t>
            </a:r>
            <a:r>
              <a:rPr lang="zh-CN" altLang="en-US" sz="2000" dirty="0" smtClean="0"/>
              <a:t>阐述“秦并海内”和“大一统”政体建立的意义。</a:t>
            </a:r>
            <a:endParaRPr lang="zh-CN" altLang="en-US" sz="2000" dirty="0"/>
          </a:p>
        </p:txBody>
      </p:sp>
      <p:sp>
        <p:nvSpPr>
          <p:cNvPr id="2" name="Rectangle 2"/>
          <p:cNvSpPr>
            <a:spLocks noChangeArrowheads="1"/>
          </p:cNvSpPr>
          <p:nvPr>
            <p:custDataLst>
              <p:tags r:id="rId1"/>
            </p:custDataLst>
          </p:nvPr>
        </p:nvSpPr>
        <p:spPr bwMode="auto">
          <a:xfrm>
            <a:off x="35560" y="3418840"/>
            <a:ext cx="8858250" cy="1654810"/>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7" name="TextBox 6"/>
          <p:cNvSpPr txBox="1"/>
          <p:nvPr/>
        </p:nvSpPr>
        <p:spPr>
          <a:xfrm>
            <a:off x="106967" y="3443910"/>
            <a:ext cx="8643998" cy="1630045"/>
          </a:xfrm>
          <a:prstGeom prst="rect">
            <a:avLst/>
          </a:prstGeom>
          <a:noFill/>
        </p:spPr>
        <p:txBody>
          <a:bodyPr wrap="square" rtlCol="0">
            <a:spAutoFit/>
          </a:bodyPr>
          <a:lstStyle/>
          <a:p>
            <a:pPr algn="dist">
              <a:lnSpc>
                <a:spcPct val="100000"/>
              </a:lnSpc>
            </a:pPr>
            <a:r>
              <a:rPr lang="zh-CN" altLang="en-US" sz="20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答案</a:t>
            </a:r>
            <a:r>
              <a:rPr lang="en-US" sz="2000"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a:t>
            </a:r>
            <a:r>
              <a:rPr lang="en-US" sz="2000" dirty="0" smtClean="0">
                <a:latin typeface="黑体" panose="02010609060101010101" pitchFamily="49" charset="-122"/>
                <a:ea typeface="黑体" panose="02010609060101010101" pitchFamily="49" charset="-122"/>
                <a:cs typeface="黑体" panose="02010609060101010101" pitchFamily="49" charset="-122"/>
              </a:rPr>
              <a:t>(1)</a:t>
            </a:r>
            <a:r>
              <a:rPr lang="zh-CN" altLang="en-US" sz="2000" dirty="0" smtClean="0">
                <a:latin typeface="黑体" panose="02010609060101010101" pitchFamily="49" charset="-122"/>
                <a:ea typeface="黑体" panose="02010609060101010101" pitchFamily="49" charset="-122"/>
                <a:cs typeface="黑体" panose="02010609060101010101" pitchFamily="49" charset="-122"/>
              </a:rPr>
              <a:t>原因</a:t>
            </a:r>
            <a:r>
              <a:rPr lang="en-US" sz="20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cs typeface="黑体" panose="02010609060101010101" pitchFamily="49" charset="-122"/>
              </a:rPr>
              <a:t>战国时期频繁的战争给人民带来无穷灾难</a:t>
            </a:r>
            <a:r>
              <a:rPr lang="en-US" sz="20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cs typeface="黑体" panose="02010609060101010101" pitchFamily="49" charset="-122"/>
              </a:rPr>
              <a:t>秦的统一顺应了</a:t>
            </a:r>
            <a:endParaRPr lang="en-US" altLang="zh-CN" sz="2000" dirty="0" smtClean="0">
              <a:latin typeface="黑体" panose="02010609060101010101" pitchFamily="49" charset="-122"/>
              <a:ea typeface="黑体" panose="02010609060101010101" pitchFamily="49" charset="-122"/>
              <a:cs typeface="黑体" panose="02010609060101010101" pitchFamily="49" charset="-122"/>
            </a:endParaRPr>
          </a:p>
          <a:p>
            <a:pPr algn="just">
              <a:lnSpc>
                <a:spcPct val="100000"/>
              </a:lnSpc>
            </a:pPr>
            <a:r>
              <a:rPr lang="zh-CN" altLang="en-US" sz="2000" dirty="0" smtClean="0">
                <a:latin typeface="黑体" panose="02010609060101010101" pitchFamily="49" charset="-122"/>
                <a:ea typeface="黑体" panose="02010609060101010101" pitchFamily="49" charset="-122"/>
                <a:cs typeface="黑体" panose="02010609060101010101" pitchFamily="49" charset="-122"/>
              </a:rPr>
              <a:t>民心。</a:t>
            </a:r>
            <a:endParaRPr lang="zh-CN" altLang="en-US" sz="2000" dirty="0" smtClean="0">
              <a:latin typeface="黑体" panose="02010609060101010101" pitchFamily="49" charset="-122"/>
              <a:ea typeface="黑体" panose="02010609060101010101" pitchFamily="49" charset="-122"/>
              <a:cs typeface="黑体" panose="02010609060101010101" pitchFamily="49" charset="-122"/>
            </a:endParaRPr>
          </a:p>
          <a:p>
            <a:pPr algn="just">
              <a:lnSpc>
                <a:spcPct val="100000"/>
              </a:lnSpc>
            </a:pPr>
            <a:r>
              <a:rPr lang="zh-CN" altLang="en-US" sz="2000" dirty="0" smtClean="0">
                <a:latin typeface="黑体" panose="02010609060101010101" pitchFamily="49" charset="-122"/>
                <a:ea typeface="黑体" panose="02010609060101010101" pitchFamily="49" charset="-122"/>
                <a:cs typeface="黑体" panose="02010609060101010101" pitchFamily="49" charset="-122"/>
              </a:rPr>
              <a:t>意义</a:t>
            </a:r>
            <a:r>
              <a:rPr lang="en-US" sz="20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cs typeface="黑体" panose="02010609060101010101" pitchFamily="49" charset="-122"/>
              </a:rPr>
              <a:t>开创了中华民族国家统一的新纪元</a:t>
            </a:r>
            <a:r>
              <a:rPr lang="en-US" sz="20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cs typeface="黑体" panose="02010609060101010101" pitchFamily="49" charset="-122"/>
              </a:rPr>
              <a:t>奠定了中国统一多民族中央集权国家的基本疆域</a:t>
            </a:r>
            <a:r>
              <a:rPr lang="en-US" sz="2000" dirty="0" smtClean="0">
                <a:latin typeface="黑体" panose="02010609060101010101" pitchFamily="49" charset="-122"/>
                <a:ea typeface="黑体" panose="02010609060101010101" pitchFamily="49" charset="-122"/>
                <a:cs typeface="黑体" panose="02010609060101010101" pitchFamily="49" charset="-122"/>
              </a:rPr>
              <a:t>,</a:t>
            </a:r>
            <a:r>
              <a:rPr lang="zh-CN" altLang="en-US" sz="2000" dirty="0" smtClean="0">
                <a:latin typeface="黑体" panose="02010609060101010101" pitchFamily="49" charset="-122"/>
                <a:ea typeface="黑体" panose="02010609060101010101" pitchFamily="49" charset="-122"/>
                <a:cs typeface="黑体" panose="02010609060101010101" pitchFamily="49" charset="-122"/>
              </a:rPr>
              <a:t>“大一统”政体为中国统一多民族国家的形成和巩固奠定了基本格局。</a:t>
            </a:r>
            <a:endParaRPr lang="zh-CN" altLang="en-US" sz="2000" dirty="0">
              <a:latin typeface="黑体" panose="02010609060101010101" pitchFamily="49" charset="-122"/>
              <a:ea typeface="黑体" panose="02010609060101010101" pitchFamily="49" charset="-122"/>
              <a:cs typeface="黑体" panose="02010609060101010101" pitchFamily="49" charset="-122"/>
            </a:endParaRPr>
          </a:p>
        </p:txBody>
      </p:sp>
    </p:spTree>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additive="base">
                                        <p:cTn id="11"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 calcmode="lin" valueType="num">
                                      <p:cBhvr additive="base">
                                        <p:cTn id="17"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142844" y="714362"/>
            <a:ext cx="8858312" cy="2286016"/>
          </a:xfrm>
          <a:prstGeom prst="rect">
            <a:avLst/>
          </a:prstGeom>
          <a:solidFill>
            <a:schemeClr val="bg1">
              <a:alpha val="0"/>
            </a:schemeClr>
          </a:solidFill>
          <a:ln w="15875" cap="flat" cmpd="sng">
            <a:solidFill>
              <a:srgbClr val="008000"/>
            </a:solidFill>
            <a:prstDash val="solid"/>
            <a:bevel/>
          </a:ln>
        </p:spPr>
        <p:txBody>
          <a:bodyPr wrap="none" lIns="91422" tIns="45712" rIns="91422" bIns="45712" anchor="ctr"/>
          <a:lstStyle/>
          <a:p>
            <a:pPr algn="ctr">
              <a:lnSpc>
                <a:spcPct val="100000"/>
              </a:lnSpc>
              <a:buFont typeface="Arial" panose="020B0604020202020204" pitchFamily="34" charset="0"/>
              <a:buNone/>
            </a:pPr>
            <a:endParaRPr lang="zh-CN" altLang="en-US" sz="2000" b="0">
              <a:solidFill>
                <a:srgbClr val="0099FF"/>
              </a:solidFill>
              <a:latin typeface="Calibri" panose="020F0502020204030204" pitchFamily="34" charset="0"/>
            </a:endParaRPr>
          </a:p>
        </p:txBody>
      </p:sp>
      <p:sp>
        <p:nvSpPr>
          <p:cNvPr id="7" name="TextBox 6"/>
          <p:cNvSpPr txBox="1"/>
          <p:nvPr/>
        </p:nvSpPr>
        <p:spPr>
          <a:xfrm>
            <a:off x="214282" y="785800"/>
            <a:ext cx="8643998" cy="2092881"/>
          </a:xfrm>
          <a:prstGeom prst="rect">
            <a:avLst/>
          </a:prstGeom>
          <a:noFill/>
        </p:spPr>
        <p:txBody>
          <a:bodyPr wrap="square" rtlCol="0">
            <a:spAutoFit/>
          </a:bodyPr>
          <a:lstStyle/>
          <a:p>
            <a:pPr algn="dist"/>
            <a:r>
              <a:rPr lang="zh-CN" altLang="en-US" sz="2000" dirty="0" smtClean="0">
                <a:solidFill>
                  <a:srgbClr val="FF0000"/>
                </a:solidFill>
                <a:latin typeface="黑体" panose="02010609060101010101" pitchFamily="49" charset="-122"/>
                <a:ea typeface="黑体" panose="02010609060101010101" pitchFamily="49" charset="-122"/>
              </a:rPr>
              <a:t>答案</a:t>
            </a:r>
            <a:r>
              <a:rPr lang="en-US" sz="2000" dirty="0" smtClean="0">
                <a:solidFill>
                  <a:srgbClr val="FF0000"/>
                </a:solidFill>
                <a:latin typeface="黑体" panose="02010609060101010101" pitchFamily="49" charset="-122"/>
                <a:ea typeface="黑体" panose="02010609060101010101" pitchFamily="49" charset="-122"/>
              </a:rPr>
              <a:t>:</a:t>
            </a:r>
            <a:r>
              <a:rPr lang="en-US" sz="2000" dirty="0" smtClean="0"/>
              <a:t>(1)</a:t>
            </a:r>
            <a:r>
              <a:rPr lang="zh-CN" altLang="en-US" sz="2000" dirty="0" smtClean="0"/>
              <a:t>原因</a:t>
            </a:r>
            <a:r>
              <a:rPr lang="en-US" sz="2000" dirty="0" smtClean="0"/>
              <a:t>:</a:t>
            </a:r>
            <a:r>
              <a:rPr lang="zh-CN" altLang="en-US" sz="2000" dirty="0" smtClean="0"/>
              <a:t>战国时期频繁的战争给人民带来无穷灾难</a:t>
            </a:r>
            <a:r>
              <a:rPr lang="en-US" sz="2000" dirty="0" smtClean="0"/>
              <a:t>,</a:t>
            </a:r>
            <a:r>
              <a:rPr lang="zh-CN" altLang="en-US" sz="2000" dirty="0" smtClean="0"/>
              <a:t>秦的统一顺应了</a:t>
            </a:r>
            <a:endParaRPr lang="en-US" altLang="zh-CN" sz="2000" dirty="0" smtClean="0"/>
          </a:p>
          <a:p>
            <a:pPr algn="just"/>
            <a:r>
              <a:rPr lang="zh-CN" altLang="en-US" sz="2000" dirty="0" smtClean="0"/>
              <a:t>民心。</a:t>
            </a:r>
            <a:endParaRPr lang="zh-CN" altLang="en-US" sz="2000" dirty="0" smtClean="0"/>
          </a:p>
          <a:p>
            <a:pPr algn="just"/>
            <a:r>
              <a:rPr lang="zh-CN" altLang="en-US" sz="2000" dirty="0" smtClean="0"/>
              <a:t>意义</a:t>
            </a:r>
            <a:r>
              <a:rPr lang="en-US" sz="2000" dirty="0" smtClean="0"/>
              <a:t>:</a:t>
            </a:r>
            <a:r>
              <a:rPr lang="zh-CN" altLang="en-US" sz="2000" dirty="0" smtClean="0"/>
              <a:t>开创了中华民族国家统一的新纪元</a:t>
            </a:r>
            <a:r>
              <a:rPr lang="en-US" sz="2000" dirty="0" smtClean="0"/>
              <a:t>,</a:t>
            </a:r>
            <a:r>
              <a:rPr lang="zh-CN" altLang="en-US" sz="2000" dirty="0" smtClean="0"/>
              <a:t>奠定了中国统一多民族中央集权国家的基本疆域</a:t>
            </a:r>
            <a:r>
              <a:rPr lang="en-US" sz="2000" dirty="0" smtClean="0"/>
              <a:t>,</a:t>
            </a:r>
            <a:r>
              <a:rPr lang="zh-CN" altLang="en-US" sz="2000" dirty="0" smtClean="0"/>
              <a:t>“大一统”政体为中国统一多民族国家的形成和巩固奠定了基本格局。</a:t>
            </a:r>
            <a:endParaRPr lang="zh-CN" altLang="en-US" sz="2000" dirty="0"/>
          </a:p>
        </p:txBody>
      </p:sp>
    </p:spTree>
  </p:cSld>
  <p:clrMapOvr>
    <a:masterClrMapping/>
  </p:clrMapOvr>
  <p:transition>
    <p:newsflash/>
  </p:transition>
  <p:timing>
    <p:tnLst>
      <p:par>
        <p:cTn id="1" dur="indefinite" restart="never" nodeType="tmRoot"/>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xml><?xml version="1.0" encoding="utf-8"?>
<p:tagLst xmlns:p="http://schemas.openxmlformats.org/presentationml/2006/main">
  <p:tag name="KSO_WM_UNIT_TABLE_BEAUTIFY" val="smartTable{38bb96d7-badc-403a-b9e7-b7b9ad2de079}"/>
</p:tagLst>
</file>

<file path=ppt/tags/tag7.xml><?xml version="1.0" encoding="utf-8"?>
<p:tagLst xmlns:p="http://schemas.openxmlformats.org/presentationml/2006/main">
  <p:tag name="KSO_WM_BEAUTIFY_FLAG" val=""/>
</p:tagLst>
</file>

<file path=ppt/tags/tag8.xml><?xml version="1.0" encoding="utf-8"?>
<p:tagLst xmlns:p="http://schemas.openxmlformats.org/presentationml/2006/main">
  <p:tag name="KSO_WM_UNIT_TABLE_BEAUTIFY" val="smartTable{38bb96d7-badc-403a-b9e7-b7b9ad2de079}"/>
</p:tagLst>
</file>

<file path=ppt/tags/tag9.xml><?xml version="1.0" encoding="utf-8"?>
<p:tagLst xmlns:p="http://schemas.openxmlformats.org/presentationml/2006/main">
  <p:tag name="KSO_WM_UNIT_TABLE_BEAUTIFY" val="smartTable{76414533-a525-4136-ad15-8860fafbdaab}"/>
</p:tagLst>
</file>

<file path=ppt/tags/tag10.xml><?xml version="1.0" encoding="utf-8"?>
<p:tagLst xmlns:p="http://schemas.openxmlformats.org/presentationml/2006/main">
  <p:tag name="KSO_WM_BEAUTIFY_FLAG" val=""/>
</p:tagLst>
</file>

<file path=ppt/tags/tag11.xml><?xml version="1.0" encoding="utf-8"?>
<p:tagLst xmlns:p="http://schemas.openxmlformats.org/presentationml/2006/main">
  <p:tag name="KSO_WM_BEAUTIFY_FLAG" val=""/>
</p:tagLst>
</file>

<file path=ppt/tags/tag12.xml><?xml version="1.0" encoding="utf-8"?>
<p:tagLst xmlns:p="http://schemas.openxmlformats.org/presentationml/2006/main">
  <p:tag name="KSO_WM_BEAUTIFY_FLAG" val=""/>
</p:tagLst>
</file>

<file path=ppt/tags/tag13.xml><?xml version="1.0" encoding="utf-8"?>
<p:tagLst xmlns:p="http://schemas.openxmlformats.org/presentationml/2006/main">
  <p:tag name="KSO_WM_BEAUTIFY_FLAG" val=""/>
</p:tagLst>
</file>

<file path=ppt/tags/tag14.xml><?xml version="1.0" encoding="utf-8"?>
<p:tagLst xmlns:p="http://schemas.openxmlformats.org/presentationml/2006/main">
  <p:tag name="KSO_WM_UNIT_TABLE_BEAUTIFY" val="smartTable{76414533-a525-4136-ad15-8860fafbdaab}"/>
</p:tagLst>
</file>

<file path=ppt/tags/tag15.xml><?xml version="1.0" encoding="utf-8"?>
<p:tagLst xmlns:p="http://schemas.openxmlformats.org/presentationml/2006/main">
  <p:tag name="KSO_WM_BEAUTIFY_FLAG" val=""/>
</p:tagLst>
</file>

<file path=ppt/tags/tag16.xml><?xml version="1.0" encoding="utf-8"?>
<p:tagLst xmlns:p="http://schemas.openxmlformats.org/presentationml/2006/main">
  <p:tag name="KSO_WM_BEAUTIFY_FLAG" val=""/>
</p:tagLst>
</file>

<file path=ppt/tags/tag17.xml><?xml version="1.0" encoding="utf-8"?>
<p:tagLst xmlns:p="http://schemas.openxmlformats.org/presentationml/2006/main">
  <p:tag name="KSO_WM_UNIT_TABLE_BEAUTIFY" val="smartTable{e6d817de-0cc1-4b0a-85f7-171ce5390d00}"/>
</p:tagLst>
</file>

<file path=ppt/tags/tag18.xml><?xml version="1.0" encoding="utf-8"?>
<p:tagLst xmlns:p="http://schemas.openxmlformats.org/presentationml/2006/main">
  <p:tag name="KSO_WM_SPECIAL_SOURCE" val="bdnull"/>
</p:tagLst>
</file>

<file path=ppt/tags/tag19.xml><?xml version="1.0" encoding="utf-8"?>
<p:tagLst xmlns:p="http://schemas.openxmlformats.org/presentationml/2006/main">
  <p:tag name="KSO_WM_BEAUTIFY_FLAG" val=""/>
</p:tagLst>
</file>

<file path=ppt/tags/tag20.xml><?xml version="1.0" encoding="utf-8"?>
<p:tagLst xmlns:p="http://schemas.openxmlformats.org/presentationml/2006/main">
  <p:tag name="KSO_WPP_MARK_KEY" val="1daea4a0-6308-459d-993a-59522e70d73c"/>
  <p:tag name="COMMONDATA" val="eyJoZGlkIjoiYmQ3NjQxYmZmN2ZkODIxYWNiNTEzMzQyMTZmNzQ1MmMifQ=="/>
</p:tagLst>
</file>

<file path=ppt/theme/theme1.xml><?xml version="1.0" encoding="utf-8"?>
<a:theme xmlns:a="http://schemas.openxmlformats.org/drawingml/2006/main" name="5_自定义设计方案">
  <a:themeElements>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5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lnDef>
    <a:txDef>
      <a:spPr>
        <a:noFill/>
      </a:spPr>
      <a:bodyPr wrap="square" rtlCol="0">
        <a:spAutoFit/>
      </a:bodyPr>
      <a:lstStyle>
        <a:defPPr>
          <a:defRPr dirty="0" smtClean="0"/>
        </a:defPPr>
      </a:lstStyle>
    </a:txDef>
  </a:objectDefaults>
  <a:extraClrSchemeLst>
    <a:extraClrScheme>
      <a:clrScheme name="5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7_自定义设计方案">
  <a:themeElements>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7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lnDef>
    <a:txDef>
      <a:spPr>
        <a:noFill/>
      </a:spPr>
      <a:bodyPr wrap="square" rtlCol="0">
        <a:spAutoFit/>
      </a:bodyPr>
      <a:lstStyle>
        <a:defPPr>
          <a:lnSpc>
            <a:spcPct val="150000"/>
          </a:lnSpc>
          <a:defRPr sz="2000" dirty="0" smtClean="0">
            <a:solidFill>
              <a:srgbClr val="0000FF"/>
            </a:solidFill>
            <a:latin typeface="黑体" panose="02010609060101010101" pitchFamily="49" charset="-122"/>
            <a:ea typeface="黑体" panose="02010609060101010101" pitchFamily="49" charset="-122"/>
          </a:defRPr>
        </a:defPPr>
      </a:lstStyle>
    </a:txDef>
  </a:objectDefaults>
  <a:extraClrSchemeLst>
    <a:extraClrScheme>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8_自定义设计方案">
  <a:themeElements>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7_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l" defTabSz="685800" rtl="0" eaLnBrk="1" fontAlgn="base" latinLnBrk="0" hangingPunct="1">
          <a:lnSpc>
            <a:spcPct val="130000"/>
          </a:lnSpc>
          <a:spcBef>
            <a:spcPct val="0"/>
          </a:spcBef>
          <a:spcAft>
            <a:spcPct val="0"/>
          </a:spcAft>
          <a:buClrTx/>
          <a:buSzTx/>
          <a:buFontTx/>
          <a:buNone/>
          <a:defRPr kumimoji="0" lang="zh-CN" sz="20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defRPr>
        </a:defPPr>
      </a:lstStyle>
    </a:lnDef>
    <a:txDef>
      <a:spPr>
        <a:noFill/>
      </a:spPr>
      <a:bodyPr wrap="square" rtlCol="0">
        <a:spAutoFit/>
      </a:bodyPr>
      <a:lstStyle>
        <a:defPPr>
          <a:defRPr sz="2000" dirty="0" smtClean="0"/>
        </a:defPPr>
      </a:lstStyle>
    </a:txDef>
  </a:objectDefaults>
  <a:extraClrSchemeLst>
    <a:extraClrScheme>
      <a:clrScheme name="7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7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7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7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7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7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7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7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7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7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7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7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7950</Words>
  <Application>WPS 演示</Application>
  <PresentationFormat>全屏显示(16:9)</PresentationFormat>
  <Paragraphs>492</Paragraphs>
  <Slides>33</Slides>
  <Notes>11</Notes>
  <HiddenSlides>0</HiddenSlides>
  <MMClips>0</MMClips>
  <ScaleCrop>false</ScaleCrop>
  <HeadingPairs>
    <vt:vector size="6" baseType="variant">
      <vt:variant>
        <vt:lpstr>已用的字体</vt:lpstr>
      </vt:variant>
      <vt:variant>
        <vt:i4>13</vt:i4>
      </vt:variant>
      <vt:variant>
        <vt:lpstr>主题</vt:lpstr>
      </vt:variant>
      <vt:variant>
        <vt:i4>4</vt:i4>
      </vt:variant>
      <vt:variant>
        <vt:lpstr>幻灯片标题</vt:lpstr>
      </vt:variant>
      <vt:variant>
        <vt:i4>33</vt:i4>
      </vt:variant>
    </vt:vector>
  </HeadingPairs>
  <TitlesOfParts>
    <vt:vector size="50" baseType="lpstr">
      <vt:lpstr>Arial</vt:lpstr>
      <vt:lpstr>宋体</vt:lpstr>
      <vt:lpstr>Wingdings</vt:lpstr>
      <vt:lpstr>黑体</vt:lpstr>
      <vt:lpstr>楷体</vt:lpstr>
      <vt:lpstr>Times New Roman</vt:lpstr>
      <vt:lpstr>微软雅黑</vt:lpstr>
      <vt:lpstr>Wingdings</vt:lpstr>
      <vt:lpstr>Times New Roman</vt:lpstr>
      <vt:lpstr>楷体_GB2312</vt:lpstr>
      <vt:lpstr>新宋体</vt:lpstr>
      <vt:lpstr>Arial Unicode MS</vt:lpstr>
      <vt:lpstr>Calibri</vt:lpstr>
      <vt:lpstr>5_自定义设计方案</vt:lpstr>
      <vt:lpstr>7_自定义设计方案</vt:lpstr>
      <vt:lpstr>8_自定义设计方案</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微软用户</dc:creator>
  <cp:lastModifiedBy>嘉泳</cp:lastModifiedBy>
  <cp:revision>4362</cp:revision>
  <dcterms:created xsi:type="dcterms:W3CDTF">2013-07-26T02:41:00Z</dcterms:created>
  <dcterms:modified xsi:type="dcterms:W3CDTF">2023-05-05T01:52:50Z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C6359D10D6F54CF2A10F8DCDA2025762</vt:lpwstr>
  </property>
  <property fmtid="{D5CDD505-2E9C-101B-9397-08002B2CF9AE}" pid="3" name="KSOProductBuildVer">
    <vt:lpwstr>2052-11.1.0.14309</vt:lpwstr>
  </property>
</Properties>
</file>