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20"/>
  </p:normalViewPr>
  <p:slideViewPr>
    <p:cSldViewPr snapToGrid="0" snapToObjects="1">
      <p:cViewPr>
        <p:scale>
          <a:sx n="106" d="100"/>
          <a:sy n="106" d="100"/>
        </p:scale>
        <p:origin x="792" y="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333393C-28CF-7947-A75F-BCB0E6661E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3F790D29-7A66-CC4E-AFF3-E12AD8B86B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0F4BAE2-64A6-E546-B2BA-8FBF82F3A7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1A5F3-AFB2-0D4A-B6CF-915D3B49B282}" type="datetimeFigureOut">
              <a:rPr kumimoji="1" lang="zh-CN" altLang="en-US" smtClean="0"/>
              <a:t>2021/1/10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2447918-3DB2-404C-8F1B-2784F59E15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6D4D8A8-A50D-FE45-936B-C6C42FC96C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5A69C-D6CB-9542-8912-E7D6F62F8AC7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9419964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67745F7-8EEB-0043-9674-1715196275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5A59719-1D33-144E-8F1A-B6C4D4D81C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60E9EAD-6256-6743-9EC2-D8359DFAD6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1A5F3-AFB2-0D4A-B6CF-915D3B49B282}" type="datetimeFigureOut">
              <a:rPr kumimoji="1" lang="zh-CN" altLang="en-US" smtClean="0"/>
              <a:t>2021/1/10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296A738-BDA8-A642-B40C-39233CCCF5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ABE2C86-2689-8941-A2DF-E3F3FBD185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5A69C-D6CB-9542-8912-E7D6F62F8AC7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5682233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0DFC347-B203-2F49-9E34-A38A08191A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433431D0-D8C4-A843-898A-D4F4DE046D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298FC30-2222-C942-84E2-782FC39561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1A5F3-AFB2-0D4A-B6CF-915D3B49B282}" type="datetimeFigureOut">
              <a:rPr kumimoji="1" lang="zh-CN" altLang="en-US" smtClean="0"/>
              <a:t>2021/1/10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3FA4750-9735-1F4F-9389-7FDE3F6584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1D274ED-62C9-784A-9D74-19B84E8EA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5A69C-D6CB-9542-8912-E7D6F62F8AC7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141374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CDA8492-4391-7C40-878A-C61E8F3217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768383D-6966-9346-A927-749F959576B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13F8B61A-310A-7C4C-B0A3-0880C1441A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F43BA219-189F-5549-8ACC-1DC39C0B18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1A5F3-AFB2-0D4A-B6CF-915D3B49B282}" type="datetimeFigureOut">
              <a:rPr kumimoji="1" lang="zh-CN" altLang="en-US" smtClean="0"/>
              <a:t>2021/1/10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30B93DCF-2DA1-454F-9010-1A00C77D06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B4F26653-7415-9445-8364-F39E4EA6D8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5A69C-D6CB-9542-8912-E7D6F62F8AC7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2825372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7B67E7A-B285-904B-95BB-0EDD6019B9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ADF17D8D-6845-F64E-AD51-634FABB9E6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F772688D-6D95-9847-8A10-A9A6E44AFA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245D9428-99B8-B242-8B0D-CF9F0123736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48905116-731B-634C-946E-E9E898B15C1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4A6B0358-C0C0-D548-A703-1FF9A4B06B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1A5F3-AFB2-0D4A-B6CF-915D3B49B282}" type="datetimeFigureOut">
              <a:rPr kumimoji="1" lang="zh-CN" altLang="en-US" smtClean="0"/>
              <a:t>2021/1/10</a:t>
            </a:fld>
            <a:endParaRPr kumimoji="1"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34BF265D-396E-BF4F-AB7A-BD224442F6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AF701004-E27F-BC42-8913-E13BA46C3C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5A69C-D6CB-9542-8912-E7D6F62F8AC7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5989944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A8FD61F-CE54-B64C-A1C7-05D121619C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F7373FC7-A797-2549-B265-207F661BBC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1A5F3-AFB2-0D4A-B6CF-915D3B49B282}" type="datetimeFigureOut">
              <a:rPr kumimoji="1" lang="zh-CN" altLang="en-US" smtClean="0"/>
              <a:t>2021/1/10</a:t>
            </a:fld>
            <a:endParaRPr kumimoji="1"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73EE7881-D269-494D-BD58-016DB551D3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925D5F2E-19BF-1D49-8D2D-8FB9AF5D30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5A69C-D6CB-9542-8912-E7D6F62F8AC7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4712090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DE027A2A-F325-9547-95F6-A1BB1CCAC9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1A5F3-AFB2-0D4A-B6CF-915D3B49B282}" type="datetimeFigureOut">
              <a:rPr kumimoji="1" lang="zh-CN" altLang="en-US" smtClean="0"/>
              <a:t>2021/1/10</a:t>
            </a:fld>
            <a:endParaRPr kumimoji="1"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E404B0CE-7D45-4444-82E3-25E6B5562D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FE138738-CC6D-7C4A-BC00-6AEA3C012B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5A69C-D6CB-9542-8912-E7D6F62F8AC7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3310321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88282F4-55F6-6C4E-817E-1EA8BEB4DC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C32BE5F-8939-1E41-982C-5558E7372C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7C0CC5CD-CE5D-5A4F-93F3-85D6B694A6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4B15496E-9B4D-6745-8E8F-26D3C482D5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1A5F3-AFB2-0D4A-B6CF-915D3B49B282}" type="datetimeFigureOut">
              <a:rPr kumimoji="1" lang="zh-CN" altLang="en-US" smtClean="0"/>
              <a:t>2021/1/10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181B84AC-42FD-C446-9E1D-56D76ADEC8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D59A642E-888F-1549-A26A-EAEADE996B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5A69C-D6CB-9542-8912-E7D6F62F8AC7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0154271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54708A3-F72D-E845-A341-CB399FC19B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C327BDFA-2D9A-DC44-B4B8-5C0608C0E0E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5ACC46DB-3818-A146-930F-855A2C8218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DBBD9D14-C821-8640-B042-ED1DA545C7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1A5F3-AFB2-0D4A-B6CF-915D3B49B282}" type="datetimeFigureOut">
              <a:rPr kumimoji="1" lang="zh-CN" altLang="en-US" smtClean="0"/>
              <a:t>2021/1/10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ACA85AB6-AC87-9942-9E85-15013FB3F9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0F55A35B-6EAB-424E-9C7E-6A5F1AACC3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5A69C-D6CB-9542-8912-E7D6F62F8AC7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7868860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EA8408D-06C7-3245-BE43-D566206712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E98E9A2C-849B-BF4B-93FC-7096A726C6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3C4ACD2-CEE1-2D4B-8EC6-003D24E5A7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1A5F3-AFB2-0D4A-B6CF-915D3B49B282}" type="datetimeFigureOut">
              <a:rPr kumimoji="1" lang="zh-CN" altLang="en-US" smtClean="0"/>
              <a:t>2021/1/10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3B93D7A-BF0F-F040-8016-0F3C86B3B2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7928076-9DAB-6F42-9DFC-1DB7E7AB14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5A69C-D6CB-9542-8912-E7D6F62F8AC7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2633538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868733D5-A7F7-3444-96D8-6950B88BD0A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033A2E12-E125-4442-A6C7-6B9AFC7CBC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31821D7-FF3C-2A43-AF0F-42AED524D7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1A5F3-AFB2-0D4A-B6CF-915D3B49B282}" type="datetimeFigureOut">
              <a:rPr kumimoji="1" lang="zh-CN" altLang="en-US" smtClean="0"/>
              <a:t>2021/1/10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CB0FAFD-A769-2745-B5BF-C6D3DE805A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09F91CD-A832-B947-AB41-0A18B480F1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5A69C-D6CB-9542-8912-E7D6F62F8AC7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6822405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8F13333D-FABD-9B45-8911-6E4C31855B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55009681-A89E-864C-85A4-9ED4BE0034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58D2B5E-DAA5-0348-8140-05912A100BC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81A5F3-AFB2-0D4A-B6CF-915D3B49B282}" type="datetimeFigureOut">
              <a:rPr kumimoji="1" lang="zh-CN" altLang="en-US" smtClean="0"/>
              <a:t>2021/1/10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0705CC7-F06C-D542-BE10-F2C03C1789B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0C2EAD9-9C08-5C4B-AFCA-ECB295B71C1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D5A69C-D6CB-9542-8912-E7D6F62F8AC7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5722728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57894CD-6E6A-024A-805D-9A330994AFD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zh-CN" altLang="en-US" dirty="0">
                <a:latin typeface="STLiti" panose="02010800040101010101" pitchFamily="2" charset="-122"/>
                <a:ea typeface="STLiti" panose="02010800040101010101" pitchFamily="2" charset="-122"/>
              </a:rPr>
              <a:t>期末考试作文复习专题</a:t>
            </a:r>
          </a:p>
        </p:txBody>
      </p:sp>
    </p:spTree>
    <p:extLst>
      <p:ext uri="{BB962C8B-B14F-4D97-AF65-F5344CB8AC3E}">
        <p14:creationId xmlns:p14="http://schemas.microsoft.com/office/powerpoint/2010/main" val="38982435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57894CD-6E6A-024A-805D-9A330994AFD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99535" y="282104"/>
            <a:ext cx="9144000" cy="657010"/>
          </a:xfrm>
        </p:spPr>
        <p:txBody>
          <a:bodyPr>
            <a:normAutofit/>
          </a:bodyPr>
          <a:lstStyle/>
          <a:p>
            <a:pPr algn="l"/>
            <a:r>
              <a:rPr kumimoji="1" lang="zh-CN" altLang="en-US" sz="4000" dirty="0">
                <a:latin typeface="STLiti" panose="02010800040101010101" pitchFamily="2" charset="-122"/>
                <a:ea typeface="STLiti" panose="02010800040101010101" pitchFamily="2" charset="-122"/>
              </a:rPr>
              <a:t>得分较低的常见问题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611729FC-80D5-E64E-9DA0-58C353C856BC}"/>
              </a:ext>
            </a:extLst>
          </p:cNvPr>
          <p:cNvSpPr txBox="1"/>
          <p:nvPr/>
        </p:nvSpPr>
        <p:spPr>
          <a:xfrm>
            <a:off x="399535" y="1081118"/>
            <a:ext cx="11289957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kumimoji="1" lang="zh-CN" altLang="en-US" sz="3200" dirty="0">
                <a:latin typeface="STXinwei" panose="02010800040101010101" pitchFamily="2" charset="-122"/>
                <a:ea typeface="STXinwei" panose="02010800040101010101" pitchFamily="2" charset="-122"/>
              </a:rPr>
              <a:t>字丑，多处涂改。</a:t>
            </a:r>
            <a:endParaRPr kumimoji="1" lang="en-US" altLang="zh-CN" sz="3200" dirty="0">
              <a:latin typeface="STXinwei" panose="02010800040101010101" pitchFamily="2" charset="-122"/>
              <a:ea typeface="STXinwei" panose="02010800040101010101" pitchFamily="2" charset="-122"/>
            </a:endParaRPr>
          </a:p>
          <a:p>
            <a:pPr marL="514350" indent="-514350">
              <a:buAutoNum type="arabicPeriod"/>
            </a:pPr>
            <a:r>
              <a:rPr kumimoji="1" lang="zh-CN" altLang="en-US" sz="3200" dirty="0">
                <a:latin typeface="STXinwei" panose="02010800040101010101" pitchFamily="2" charset="-122"/>
                <a:ea typeface="STXinwei" panose="02010800040101010101" pitchFamily="2" charset="-122"/>
              </a:rPr>
              <a:t>不打句号，一逗到底。</a:t>
            </a:r>
            <a:endParaRPr kumimoji="1" lang="en-US" altLang="zh-CN" sz="3200" dirty="0">
              <a:latin typeface="STXinwei" panose="02010800040101010101" pitchFamily="2" charset="-122"/>
              <a:ea typeface="STXinwei" panose="02010800040101010101" pitchFamily="2" charset="-122"/>
            </a:endParaRPr>
          </a:p>
          <a:p>
            <a:pPr marL="514350" indent="-514350">
              <a:buAutoNum type="arabicPeriod"/>
            </a:pPr>
            <a:r>
              <a:rPr kumimoji="1" lang="zh-CN" altLang="en-US" sz="3200" dirty="0">
                <a:latin typeface="STXinwei" panose="02010800040101010101" pitchFamily="2" charset="-122"/>
                <a:ea typeface="STXinwei" panose="02010800040101010101" pitchFamily="2" charset="-122"/>
              </a:rPr>
              <a:t>多处拼写错误。比如：</a:t>
            </a:r>
            <a:r>
              <a:rPr kumimoji="1" lang="en-US" altLang="zh-CN" sz="3200" dirty="0">
                <a:latin typeface="STXinwei" panose="02010800040101010101" pitchFamily="2" charset="-122"/>
                <a:ea typeface="STXinwei" panose="02010800040101010101" pitchFamily="2" charset="-122"/>
              </a:rPr>
              <a:t>activity, environment, delicious, …</a:t>
            </a:r>
          </a:p>
          <a:p>
            <a:pPr marL="514350" indent="-514350">
              <a:buAutoNum type="arabicPeriod"/>
            </a:pPr>
            <a:r>
              <a:rPr kumimoji="1" lang="zh-CN" altLang="en-US" sz="3200" dirty="0">
                <a:latin typeface="STXinwei" panose="02010800040101010101" pitchFamily="2" charset="-122"/>
                <a:ea typeface="STXinwei" panose="02010800040101010101" pitchFamily="2" charset="-122"/>
              </a:rPr>
              <a:t>名词单复数问题。可数名词单独出现是大忌。比如：</a:t>
            </a:r>
            <a:r>
              <a:rPr kumimoji="1" lang="en-US" altLang="zh-CN" sz="3200" dirty="0">
                <a:latin typeface="STXinwei" panose="02010800040101010101" pitchFamily="2" charset="-122"/>
                <a:ea typeface="STXinwei" panose="02010800040101010101" pitchFamily="2" charset="-122"/>
              </a:rPr>
              <a:t>ride </a:t>
            </a:r>
            <a:r>
              <a:rPr kumimoji="1" lang="en-US" altLang="zh-CN" sz="3200" dirty="0">
                <a:solidFill>
                  <a:srgbClr val="FF000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bike</a:t>
            </a:r>
            <a:r>
              <a:rPr kumimoji="1" lang="en-US" altLang="zh-CN" sz="3200" dirty="0">
                <a:latin typeface="STXinwei" panose="02010800040101010101" pitchFamily="2" charset="-122"/>
                <a:ea typeface="STXinwei" panose="02010800040101010101" pitchFamily="2" charset="-122"/>
              </a:rPr>
              <a:t>, take </a:t>
            </a:r>
            <a:r>
              <a:rPr kumimoji="1" lang="en-US" altLang="zh-CN" sz="3200" dirty="0">
                <a:solidFill>
                  <a:srgbClr val="FF000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boat</a:t>
            </a:r>
            <a:r>
              <a:rPr kumimoji="1" lang="en-US" altLang="zh-CN" sz="3200" dirty="0">
                <a:latin typeface="STXinwei" panose="02010800040101010101" pitchFamily="2" charset="-122"/>
                <a:ea typeface="STXinwei" panose="02010800040101010101" pitchFamily="2" charset="-122"/>
              </a:rPr>
              <a:t>, go to </a:t>
            </a:r>
            <a:r>
              <a:rPr kumimoji="1" lang="en-US" altLang="zh-CN" sz="3200" dirty="0">
                <a:solidFill>
                  <a:srgbClr val="FF000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park…</a:t>
            </a:r>
            <a:r>
              <a:rPr kumimoji="1" lang="zh-CN" altLang="en-US" sz="3200" dirty="0">
                <a:solidFill>
                  <a:srgbClr val="FF000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 请牢记，根据集体情况，要么需要在可数名词前加</a:t>
            </a:r>
            <a:r>
              <a:rPr kumimoji="1" lang="en-US" altLang="zh-CN" sz="3200" dirty="0">
                <a:solidFill>
                  <a:srgbClr val="FF000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a/an/the</a:t>
            </a:r>
            <a:r>
              <a:rPr kumimoji="1" lang="zh-CN" altLang="en-US" sz="3200" dirty="0">
                <a:solidFill>
                  <a:srgbClr val="FF000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，要么变复数。</a:t>
            </a:r>
            <a:endParaRPr kumimoji="1" lang="en-US" altLang="zh-CN" sz="3200" dirty="0">
              <a:solidFill>
                <a:srgbClr val="FF0000"/>
              </a:solidFill>
              <a:latin typeface="STXinwei" panose="02010800040101010101" pitchFamily="2" charset="-122"/>
              <a:ea typeface="STXinwei" panose="02010800040101010101" pitchFamily="2" charset="-122"/>
            </a:endParaRPr>
          </a:p>
          <a:p>
            <a:pPr marL="514350" indent="-514350">
              <a:buAutoNum type="arabicPeriod"/>
            </a:pPr>
            <a:r>
              <a:rPr kumimoji="1" lang="zh-CN" altLang="en-US" sz="3200" dirty="0">
                <a:latin typeface="STXinwei" panose="02010800040101010101" pitchFamily="2" charset="-122"/>
                <a:ea typeface="STXinwei" panose="02010800040101010101" pitchFamily="2" charset="-122"/>
              </a:rPr>
              <a:t>时态混乱。时而一般现在时，时而一般过去时。</a:t>
            </a:r>
            <a:endParaRPr kumimoji="1" lang="en-US" altLang="zh-CN" sz="3200" dirty="0">
              <a:latin typeface="STXinwei" panose="02010800040101010101" pitchFamily="2" charset="-122"/>
              <a:ea typeface="STXinwei" panose="02010800040101010101" pitchFamily="2" charset="-122"/>
            </a:endParaRPr>
          </a:p>
          <a:p>
            <a:pPr marL="514350" indent="-514350">
              <a:buAutoNum type="arabicPeriod"/>
            </a:pPr>
            <a:r>
              <a:rPr kumimoji="1" lang="zh-CN" altLang="en-US" sz="3200" dirty="0">
                <a:latin typeface="STXinwei" panose="02010800040101010101" pitchFamily="2" charset="-122"/>
                <a:ea typeface="STXinwei" panose="02010800040101010101" pitchFamily="2" charset="-122"/>
              </a:rPr>
              <a:t>动词</a:t>
            </a:r>
            <a:r>
              <a:rPr kumimoji="1" lang="zh-CN" altLang="en-US" sz="3200" dirty="0">
                <a:solidFill>
                  <a:srgbClr val="FF000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不变三单</a:t>
            </a:r>
            <a:r>
              <a:rPr kumimoji="1" lang="zh-CN" altLang="en-US" sz="3200" dirty="0">
                <a:latin typeface="STXinwei" panose="02010800040101010101" pitchFamily="2" charset="-122"/>
                <a:ea typeface="STXinwei" panose="02010800040101010101" pitchFamily="2" charset="-122"/>
              </a:rPr>
              <a:t>，动词</a:t>
            </a:r>
            <a:r>
              <a:rPr kumimoji="1" lang="zh-CN" altLang="en-US" sz="3200" dirty="0">
                <a:solidFill>
                  <a:srgbClr val="FF000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过去式变形错误</a:t>
            </a:r>
            <a:r>
              <a:rPr kumimoji="1" lang="zh-CN" altLang="en-US" sz="3200" dirty="0">
                <a:latin typeface="STXinwei" panose="02010800040101010101" pitchFamily="2" charset="-122"/>
                <a:ea typeface="STXinwei" panose="02010800040101010101" pitchFamily="2" charset="-122"/>
              </a:rPr>
              <a:t>等等。</a:t>
            </a:r>
            <a:endParaRPr kumimoji="1" lang="en-US" altLang="zh-CN" sz="3200" dirty="0">
              <a:latin typeface="STXinwei" panose="02010800040101010101" pitchFamily="2" charset="-122"/>
              <a:ea typeface="STXinwei" panose="02010800040101010101" pitchFamily="2" charset="-122"/>
            </a:endParaRPr>
          </a:p>
          <a:p>
            <a:pPr marL="514350" indent="-514350">
              <a:buAutoNum type="arabicPeriod"/>
            </a:pPr>
            <a:r>
              <a:rPr kumimoji="1" lang="zh-CN" altLang="en-US" sz="3200" dirty="0">
                <a:latin typeface="STXinwei" panose="02010800040101010101" pitchFamily="2" charset="-122"/>
                <a:ea typeface="STXinwei" panose="02010800040101010101" pitchFamily="2" charset="-122"/>
              </a:rPr>
              <a:t>低级语法错误。比如：</a:t>
            </a:r>
            <a:r>
              <a:rPr kumimoji="1" lang="en-US" altLang="zh-CN" sz="3200" dirty="0">
                <a:latin typeface="STXinwei" panose="02010800040101010101" pitchFamily="2" charset="-122"/>
                <a:ea typeface="STXinwei" panose="02010800040101010101" pitchFamily="2" charset="-122"/>
              </a:rPr>
              <a:t>such as </a:t>
            </a:r>
            <a:r>
              <a:rPr kumimoji="1" lang="en-US" altLang="zh-CN" sz="3200" dirty="0">
                <a:solidFill>
                  <a:srgbClr val="FF000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plays/played</a:t>
            </a:r>
            <a:r>
              <a:rPr kumimoji="1" lang="en-US" altLang="zh-CN" sz="3200" dirty="0">
                <a:latin typeface="STXinwei" panose="02010800040101010101" pitchFamily="2" charset="-122"/>
                <a:ea typeface="STXinwei" panose="02010800040101010101" pitchFamily="2" charset="-122"/>
              </a:rPr>
              <a:t> basketball…</a:t>
            </a:r>
          </a:p>
          <a:p>
            <a:pPr marL="514350" indent="-514350">
              <a:buAutoNum type="arabicPeriod"/>
            </a:pPr>
            <a:r>
              <a:rPr kumimoji="1" lang="zh-CN" altLang="en-US" sz="3200" dirty="0">
                <a:latin typeface="STXinwei" panose="02010800040101010101" pitchFamily="2" charset="-122"/>
                <a:ea typeface="STXinwei" panose="02010800040101010101" pitchFamily="2" charset="-122"/>
              </a:rPr>
              <a:t>篇幅短小。没头没尾，文章戛然而止。</a:t>
            </a:r>
          </a:p>
        </p:txBody>
      </p:sp>
    </p:spTree>
    <p:extLst>
      <p:ext uri="{BB962C8B-B14F-4D97-AF65-F5344CB8AC3E}">
        <p14:creationId xmlns:p14="http://schemas.microsoft.com/office/powerpoint/2010/main" val="1359793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57894CD-6E6A-024A-805D-9A330994AFD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99535" y="282104"/>
            <a:ext cx="9144000" cy="657010"/>
          </a:xfrm>
        </p:spPr>
        <p:txBody>
          <a:bodyPr>
            <a:normAutofit/>
          </a:bodyPr>
          <a:lstStyle/>
          <a:p>
            <a:pPr algn="l"/>
            <a:r>
              <a:rPr kumimoji="1" lang="zh-CN" altLang="en-US" sz="4000" dirty="0">
                <a:latin typeface="STLiti" panose="02010800040101010101" pitchFamily="2" charset="-122"/>
                <a:ea typeface="STLiti" panose="02010800040101010101" pitchFamily="2" charset="-122"/>
              </a:rPr>
              <a:t>高分作文的特点：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611729FC-80D5-E64E-9DA0-58C353C856BC}"/>
              </a:ext>
            </a:extLst>
          </p:cNvPr>
          <p:cNvSpPr txBox="1"/>
          <p:nvPr/>
        </p:nvSpPr>
        <p:spPr>
          <a:xfrm>
            <a:off x="271849" y="1155259"/>
            <a:ext cx="11920151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kumimoji="1" lang="zh-CN" altLang="en-US" sz="3200" dirty="0">
                <a:latin typeface="STXinwei" panose="02010800040101010101" pitchFamily="2" charset="-122"/>
                <a:ea typeface="STXinwei" panose="02010800040101010101" pitchFamily="2" charset="-122"/>
              </a:rPr>
              <a:t>卷面</a:t>
            </a:r>
            <a:r>
              <a:rPr kumimoji="1" lang="zh-CN" altLang="en-US" sz="3200" dirty="0">
                <a:solidFill>
                  <a:srgbClr val="FF000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整洁</a:t>
            </a:r>
            <a:r>
              <a:rPr kumimoji="1" lang="zh-CN" altLang="en-US" sz="3200" dirty="0">
                <a:latin typeface="STXinwei" panose="02010800040101010101" pitchFamily="2" charset="-122"/>
                <a:ea typeface="STXinwei" panose="02010800040101010101" pitchFamily="2" charset="-122"/>
              </a:rPr>
              <a:t>，字迹</a:t>
            </a:r>
            <a:r>
              <a:rPr kumimoji="1" lang="zh-CN" altLang="en-US" sz="3200" dirty="0">
                <a:solidFill>
                  <a:srgbClr val="FF000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工整</a:t>
            </a:r>
            <a:r>
              <a:rPr kumimoji="1" lang="zh-CN" altLang="en-US" sz="3200" dirty="0">
                <a:latin typeface="STXinwei" panose="02010800040101010101" pitchFamily="2" charset="-122"/>
                <a:ea typeface="STXinwei" panose="02010800040101010101" pitchFamily="2" charset="-122"/>
              </a:rPr>
              <a:t>，基本没有涂抹痕迹。</a:t>
            </a:r>
            <a:endParaRPr kumimoji="1" lang="en-US" altLang="zh-CN" sz="3200" dirty="0">
              <a:latin typeface="STXinwei" panose="02010800040101010101" pitchFamily="2" charset="-122"/>
              <a:ea typeface="STXinwei" panose="02010800040101010101" pitchFamily="2" charset="-122"/>
            </a:endParaRPr>
          </a:p>
          <a:p>
            <a:pPr marL="514350" indent="-514350">
              <a:buAutoNum type="arabicPeriod"/>
            </a:pPr>
            <a:r>
              <a:rPr kumimoji="1" lang="zh-CN" altLang="en-US" sz="3200" dirty="0">
                <a:latin typeface="STXinwei" panose="02010800040101010101" pitchFamily="2" charset="-122"/>
                <a:ea typeface="STXinwei" panose="02010800040101010101" pitchFamily="2" charset="-122"/>
              </a:rPr>
              <a:t>注意</a:t>
            </a:r>
            <a:r>
              <a:rPr kumimoji="1" lang="zh-CN" altLang="en-US" sz="3200" dirty="0">
                <a:solidFill>
                  <a:srgbClr val="FF000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分段</a:t>
            </a:r>
            <a:r>
              <a:rPr kumimoji="1" lang="zh-CN" altLang="en-US" sz="3200" dirty="0">
                <a:latin typeface="STXinwei" panose="02010800040101010101" pitchFamily="2" charset="-122"/>
                <a:ea typeface="STXinwei" panose="02010800040101010101" pitchFamily="2" charset="-122"/>
              </a:rPr>
              <a:t>及文章结构。</a:t>
            </a:r>
            <a:endParaRPr kumimoji="1" lang="en-US" altLang="zh-CN" sz="3200" dirty="0">
              <a:latin typeface="STXinwei" panose="02010800040101010101" pitchFamily="2" charset="-122"/>
              <a:ea typeface="STXinwei" panose="02010800040101010101" pitchFamily="2" charset="-122"/>
            </a:endParaRPr>
          </a:p>
          <a:p>
            <a:pPr marL="514350" indent="-514350">
              <a:buAutoNum type="arabicPeriod"/>
            </a:pPr>
            <a:r>
              <a:rPr kumimoji="1" lang="zh-CN" altLang="en-US" sz="3200" dirty="0">
                <a:latin typeface="STXinwei" panose="02010800040101010101" pitchFamily="2" charset="-122"/>
                <a:ea typeface="STXinwei" panose="02010800040101010101" pitchFamily="2" charset="-122"/>
              </a:rPr>
              <a:t>作文篇幅适中，</a:t>
            </a:r>
            <a:r>
              <a:rPr kumimoji="1" lang="zh-CN" altLang="en-US" sz="3200" dirty="0">
                <a:solidFill>
                  <a:srgbClr val="FF000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适当超过字数要求</a:t>
            </a:r>
            <a:r>
              <a:rPr kumimoji="1" lang="zh-CN" altLang="en-US" sz="3200" dirty="0">
                <a:latin typeface="STXinwei" panose="02010800040101010101" pitchFamily="2" charset="-122"/>
                <a:ea typeface="STXinwei" panose="02010800040101010101" pitchFamily="2" charset="-122"/>
              </a:rPr>
              <a:t>（如</a:t>
            </a:r>
            <a:r>
              <a:rPr kumimoji="1" lang="en-US" altLang="zh-CN" sz="3200" dirty="0">
                <a:latin typeface="STXinwei" panose="02010800040101010101" pitchFamily="2" charset="-122"/>
                <a:ea typeface="STXinwei" panose="02010800040101010101" pitchFamily="2" charset="-122"/>
              </a:rPr>
              <a:t>80</a:t>
            </a:r>
            <a:r>
              <a:rPr kumimoji="1" lang="zh-CN" altLang="en-US" sz="3200" dirty="0">
                <a:latin typeface="STXinwei" panose="02010800040101010101" pitchFamily="2" charset="-122"/>
                <a:ea typeface="STXinwei" panose="02010800040101010101" pitchFamily="2" charset="-122"/>
              </a:rPr>
              <a:t>词写到</a:t>
            </a:r>
            <a:r>
              <a:rPr kumimoji="1" lang="en-US" altLang="zh-CN" sz="3200" dirty="0">
                <a:latin typeface="STXinwei" panose="02010800040101010101" pitchFamily="2" charset="-122"/>
                <a:ea typeface="STXinwei" panose="02010800040101010101" pitchFamily="2" charset="-122"/>
              </a:rPr>
              <a:t>100-110</a:t>
            </a:r>
            <a:r>
              <a:rPr kumimoji="1" lang="zh-CN" altLang="en-US" sz="3200" dirty="0">
                <a:latin typeface="STXinwei" panose="02010800040101010101" pitchFamily="2" charset="-122"/>
                <a:ea typeface="STXinwei" panose="02010800040101010101" pitchFamily="2" charset="-122"/>
              </a:rPr>
              <a:t>词）。</a:t>
            </a:r>
            <a:endParaRPr kumimoji="1" lang="en-US" altLang="zh-CN" sz="3200" dirty="0">
              <a:latin typeface="STXinwei" panose="02010800040101010101" pitchFamily="2" charset="-122"/>
              <a:ea typeface="STXinwei" panose="02010800040101010101" pitchFamily="2" charset="-122"/>
            </a:endParaRPr>
          </a:p>
          <a:p>
            <a:pPr marL="514350" indent="-514350">
              <a:buAutoNum type="arabicPeriod"/>
            </a:pPr>
            <a:r>
              <a:rPr kumimoji="1" lang="zh-CN" altLang="en-US" sz="3200" dirty="0">
                <a:latin typeface="STXinwei" panose="02010800040101010101" pitchFamily="2" charset="-122"/>
                <a:ea typeface="STXinwei" panose="02010800040101010101" pitchFamily="2" charset="-122"/>
              </a:rPr>
              <a:t>内容充实丰富，不仅仅包括作文要点，还有</a:t>
            </a:r>
            <a:r>
              <a:rPr kumimoji="1" lang="zh-CN" altLang="en-US" sz="3200" dirty="0">
                <a:solidFill>
                  <a:srgbClr val="FF000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适当的拓展</a:t>
            </a:r>
            <a:r>
              <a:rPr kumimoji="1" lang="zh-CN" altLang="en-US" sz="3200" dirty="0">
                <a:latin typeface="STXinwei" panose="02010800040101010101" pitchFamily="2" charset="-122"/>
                <a:ea typeface="STXinwei" panose="02010800040101010101" pitchFamily="2" charset="-122"/>
              </a:rPr>
              <a:t>。</a:t>
            </a:r>
            <a:endParaRPr kumimoji="1" lang="en-US" altLang="zh-CN" sz="3200" dirty="0">
              <a:latin typeface="STXinwei" panose="02010800040101010101" pitchFamily="2" charset="-122"/>
              <a:ea typeface="STXinwei" panose="02010800040101010101" pitchFamily="2" charset="-122"/>
            </a:endParaRPr>
          </a:p>
          <a:p>
            <a:pPr marL="514350" indent="-514350">
              <a:buAutoNum type="arabicPeriod"/>
            </a:pPr>
            <a:r>
              <a:rPr kumimoji="1" lang="zh-CN" altLang="en-US" sz="3200" dirty="0">
                <a:latin typeface="STXinwei" panose="02010800040101010101" pitchFamily="2" charset="-122"/>
                <a:ea typeface="STXinwei" panose="02010800040101010101" pitchFamily="2" charset="-122"/>
              </a:rPr>
              <a:t>基本没有或较少的</a:t>
            </a:r>
            <a:r>
              <a:rPr kumimoji="1" lang="zh-CN" altLang="en-US" sz="3200" dirty="0">
                <a:solidFill>
                  <a:srgbClr val="FF000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语法</a:t>
            </a:r>
            <a:r>
              <a:rPr kumimoji="1" lang="zh-CN" altLang="en-US" sz="3200" dirty="0">
                <a:latin typeface="STXinwei" panose="02010800040101010101" pitchFamily="2" charset="-122"/>
                <a:ea typeface="STXinwei" panose="02010800040101010101" pitchFamily="2" charset="-122"/>
              </a:rPr>
              <a:t>错误。</a:t>
            </a:r>
            <a:endParaRPr kumimoji="1" lang="en-US" altLang="zh-CN" sz="3200" dirty="0">
              <a:latin typeface="STXinwei" panose="02010800040101010101" pitchFamily="2" charset="-122"/>
              <a:ea typeface="STXinwei" panose="02010800040101010101" pitchFamily="2" charset="-122"/>
            </a:endParaRPr>
          </a:p>
          <a:p>
            <a:pPr marL="514350" indent="-514350">
              <a:buAutoNum type="arabicPeriod"/>
            </a:pPr>
            <a:r>
              <a:rPr kumimoji="1" lang="zh-CN" altLang="en-US" sz="3200" dirty="0">
                <a:latin typeface="STXinwei" panose="02010800040101010101" pitchFamily="2" charset="-122"/>
                <a:ea typeface="STXinwei" panose="02010800040101010101" pitchFamily="2" charset="-122"/>
              </a:rPr>
              <a:t>单词</a:t>
            </a:r>
            <a:r>
              <a:rPr kumimoji="1" lang="zh-CN" altLang="en-US" sz="3200" dirty="0">
                <a:solidFill>
                  <a:srgbClr val="FF000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拼写</a:t>
            </a:r>
            <a:r>
              <a:rPr kumimoji="1" lang="zh-CN" altLang="en-US" sz="3200" dirty="0">
                <a:latin typeface="STXinwei" panose="02010800040101010101" pitchFamily="2" charset="-122"/>
                <a:ea typeface="STXinwei" panose="02010800040101010101" pitchFamily="2" charset="-122"/>
              </a:rPr>
              <a:t>基本无错误。</a:t>
            </a:r>
            <a:endParaRPr kumimoji="1" lang="en-US" altLang="zh-CN" sz="3200" dirty="0">
              <a:latin typeface="STXinwei" panose="02010800040101010101" pitchFamily="2" charset="-122"/>
              <a:ea typeface="STXinwei" panose="02010800040101010101" pitchFamily="2" charset="-122"/>
            </a:endParaRPr>
          </a:p>
          <a:p>
            <a:pPr marL="514350" indent="-514350">
              <a:buAutoNum type="arabicPeriod"/>
            </a:pPr>
            <a:r>
              <a:rPr kumimoji="1" lang="zh-CN" altLang="en-US" sz="3200" dirty="0">
                <a:solidFill>
                  <a:srgbClr val="FF000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时态</a:t>
            </a:r>
            <a:r>
              <a:rPr kumimoji="1" lang="zh-CN" altLang="en-US" sz="3200" dirty="0">
                <a:latin typeface="STXinwei" panose="02010800040101010101" pitchFamily="2" charset="-122"/>
                <a:ea typeface="STXinwei" panose="02010800040101010101" pitchFamily="2" charset="-122"/>
              </a:rPr>
              <a:t>正确并保持一致。</a:t>
            </a:r>
            <a:r>
              <a:rPr kumimoji="1" lang="zh-CN" altLang="en-US" sz="3200" dirty="0">
                <a:solidFill>
                  <a:srgbClr val="FF000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动词</a:t>
            </a:r>
            <a:r>
              <a:rPr kumimoji="1" lang="zh-CN" altLang="en-US" sz="3200" dirty="0">
                <a:latin typeface="STXinwei" panose="02010800040101010101" pitchFamily="2" charset="-122"/>
                <a:ea typeface="STXinwei" panose="02010800040101010101" pitchFamily="2" charset="-122"/>
              </a:rPr>
              <a:t>（三单、过去式）</a:t>
            </a:r>
            <a:r>
              <a:rPr kumimoji="1" lang="zh-CN" altLang="en-US" sz="3200" dirty="0">
                <a:solidFill>
                  <a:srgbClr val="FF000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变形准确。</a:t>
            </a:r>
            <a:endParaRPr kumimoji="1" lang="en-US" altLang="zh-CN" sz="3200" dirty="0">
              <a:solidFill>
                <a:srgbClr val="FF0000"/>
              </a:solidFill>
              <a:latin typeface="STXinwei" panose="02010800040101010101" pitchFamily="2" charset="-122"/>
              <a:ea typeface="STXinwei" panose="02010800040101010101" pitchFamily="2" charset="-122"/>
            </a:endParaRPr>
          </a:p>
          <a:p>
            <a:pPr marL="514350" indent="-514350">
              <a:buAutoNum type="arabicPeriod"/>
            </a:pPr>
            <a:r>
              <a:rPr kumimoji="1" lang="zh-CN" altLang="en-US" sz="3200" dirty="0">
                <a:latin typeface="STXinwei" panose="02010800040101010101" pitchFamily="2" charset="-122"/>
                <a:ea typeface="STXinwei" panose="02010800040101010101" pitchFamily="2" charset="-122"/>
              </a:rPr>
              <a:t>使用了适当的</a:t>
            </a:r>
            <a:r>
              <a:rPr kumimoji="1" lang="zh-CN" altLang="en-US" sz="3200" dirty="0">
                <a:solidFill>
                  <a:srgbClr val="FF000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连接词或过渡词</a:t>
            </a:r>
            <a:r>
              <a:rPr kumimoji="1" lang="zh-CN" altLang="en-US" sz="3200" dirty="0">
                <a:latin typeface="STXinwei" panose="02010800040101010101" pitchFamily="2" charset="-122"/>
                <a:ea typeface="STXinwei" panose="02010800040101010101" pitchFamily="2" charset="-122"/>
              </a:rPr>
              <a:t>。</a:t>
            </a:r>
            <a:endParaRPr kumimoji="1" lang="en-US" altLang="zh-CN" sz="3200" dirty="0">
              <a:latin typeface="STXinwei" panose="02010800040101010101" pitchFamily="2" charset="-122"/>
              <a:ea typeface="STXinwei" panose="02010800040101010101" pitchFamily="2" charset="-122"/>
            </a:endParaRPr>
          </a:p>
          <a:p>
            <a:pPr marL="514350" indent="-514350">
              <a:buAutoNum type="arabicPeriod"/>
            </a:pPr>
            <a:r>
              <a:rPr kumimoji="1" lang="zh-CN" altLang="en-US" sz="3200" dirty="0">
                <a:latin typeface="STXinwei" panose="02010800040101010101" pitchFamily="2" charset="-122"/>
                <a:ea typeface="STXinwei" panose="02010800040101010101" pitchFamily="2" charset="-122"/>
              </a:rPr>
              <a:t>使用了</a:t>
            </a:r>
            <a:r>
              <a:rPr kumimoji="1" lang="zh-CN" altLang="en-US" sz="3200" dirty="0">
                <a:solidFill>
                  <a:srgbClr val="FF000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丰富且正确的句式结构</a:t>
            </a:r>
            <a:r>
              <a:rPr kumimoji="1" lang="zh-CN" altLang="en-US" sz="3200" dirty="0">
                <a:latin typeface="STXinwei" panose="02010800040101010101" pitchFamily="2" charset="-122"/>
                <a:ea typeface="STXinwei" panose="02010800040101010101" pitchFamily="2" charset="-122"/>
              </a:rPr>
              <a:t>。如感叹句、时间状语从句、目的状语从句、条件状语从句、宾语从句等等。</a:t>
            </a:r>
            <a:endParaRPr kumimoji="1" lang="en-US" altLang="zh-CN" sz="3200" dirty="0">
              <a:latin typeface="STXinwei" panose="02010800040101010101" pitchFamily="2" charset="-122"/>
              <a:ea typeface="STXinwei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84348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57894CD-6E6A-024A-805D-9A330994AFD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99535" y="282104"/>
            <a:ext cx="9144000" cy="657010"/>
          </a:xfrm>
        </p:spPr>
        <p:txBody>
          <a:bodyPr>
            <a:normAutofit/>
          </a:bodyPr>
          <a:lstStyle/>
          <a:p>
            <a:pPr algn="l"/>
            <a:r>
              <a:rPr kumimoji="1" lang="zh-CN" altLang="en-US" sz="4000" dirty="0">
                <a:latin typeface="STLiti" panose="02010800040101010101" pitchFamily="2" charset="-122"/>
                <a:ea typeface="STLiti" panose="02010800040101010101" pitchFamily="2" charset="-122"/>
              </a:rPr>
              <a:t>英语中常见的连接词过渡词：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611729FC-80D5-E64E-9DA0-58C353C856BC}"/>
              </a:ext>
            </a:extLst>
          </p:cNvPr>
          <p:cNvSpPr txBox="1"/>
          <p:nvPr/>
        </p:nvSpPr>
        <p:spPr>
          <a:xfrm>
            <a:off x="271849" y="1155259"/>
            <a:ext cx="11920151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kumimoji="1" lang="zh-CN" altLang="en-US" sz="3200" dirty="0">
                <a:solidFill>
                  <a:srgbClr val="FF000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表逻辑上的先后顺序（一般用于提出观点、建议等）</a:t>
            </a:r>
            <a:endParaRPr kumimoji="1" lang="en-US" altLang="zh-CN" sz="3200" dirty="0">
              <a:solidFill>
                <a:srgbClr val="FF0000"/>
              </a:solidFill>
              <a:latin typeface="STXinwei" panose="02010800040101010101" pitchFamily="2" charset="-122"/>
              <a:ea typeface="STXinwei" panose="02010800040101010101" pitchFamily="2" charset="-122"/>
            </a:endParaRPr>
          </a:p>
          <a:p>
            <a:r>
              <a:rPr kumimoji="1" lang="zh-CN" altLang="en-US" sz="3200" dirty="0">
                <a:solidFill>
                  <a:srgbClr val="FF000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首先：</a:t>
            </a:r>
            <a:endParaRPr kumimoji="1" lang="en-US" altLang="zh-CN" sz="3200" dirty="0">
              <a:solidFill>
                <a:srgbClr val="FF0000"/>
              </a:solidFill>
              <a:latin typeface="STXinwei" panose="02010800040101010101" pitchFamily="2" charset="-122"/>
              <a:ea typeface="STXinwei" panose="02010800040101010101" pitchFamily="2" charset="-122"/>
            </a:endParaRPr>
          </a:p>
          <a:p>
            <a:r>
              <a:rPr kumimoji="1" lang="zh-CN" altLang="en-US" sz="3200" dirty="0">
                <a:solidFill>
                  <a:srgbClr val="FF000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其次：</a:t>
            </a:r>
            <a:endParaRPr kumimoji="1" lang="en-US" altLang="zh-CN" sz="3200" dirty="0">
              <a:solidFill>
                <a:srgbClr val="FF0000"/>
              </a:solidFill>
              <a:latin typeface="STXinwei" panose="02010800040101010101" pitchFamily="2" charset="-122"/>
              <a:ea typeface="STXinwei" panose="02010800040101010101" pitchFamily="2" charset="-122"/>
            </a:endParaRPr>
          </a:p>
          <a:p>
            <a:r>
              <a:rPr kumimoji="1" lang="zh-CN" altLang="en-US" sz="3200" dirty="0">
                <a:solidFill>
                  <a:srgbClr val="FF000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最后：</a:t>
            </a:r>
            <a:endParaRPr kumimoji="1" lang="en-US" altLang="zh-CN" sz="3200" dirty="0">
              <a:solidFill>
                <a:srgbClr val="FF0000"/>
              </a:solidFill>
              <a:latin typeface="STXinwei" panose="02010800040101010101" pitchFamily="2" charset="-122"/>
              <a:ea typeface="STXinwei" panose="02010800040101010101" pitchFamily="2" charset="-122"/>
            </a:endParaRPr>
          </a:p>
          <a:p>
            <a:r>
              <a:rPr kumimoji="1" lang="zh-CN" altLang="en-US" sz="3200" dirty="0">
                <a:solidFill>
                  <a:srgbClr val="FF000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最重要的是：</a:t>
            </a:r>
            <a:endParaRPr kumimoji="1" lang="en-US" altLang="zh-CN" sz="3200" dirty="0">
              <a:solidFill>
                <a:srgbClr val="FF0000"/>
              </a:solidFill>
              <a:latin typeface="STXinwei" panose="02010800040101010101" pitchFamily="2" charset="-122"/>
              <a:ea typeface="STXinwei" panose="02010800040101010101" pitchFamily="2" charset="-122"/>
            </a:endParaRPr>
          </a:p>
          <a:p>
            <a:r>
              <a:rPr kumimoji="1" lang="zh-CN" altLang="en-US" sz="3200" dirty="0">
                <a:solidFill>
                  <a:srgbClr val="7030A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注意：</a:t>
            </a:r>
            <a:r>
              <a:rPr kumimoji="1" lang="en-US" altLang="zh-CN" sz="3200" dirty="0">
                <a:solidFill>
                  <a:srgbClr val="7030A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first, second, third…</a:t>
            </a:r>
            <a:r>
              <a:rPr kumimoji="1" lang="zh-CN" altLang="en-US" sz="3200" dirty="0">
                <a:solidFill>
                  <a:srgbClr val="7030A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不是万能的。在这个情景下可以使用：运动有什么好处？此时，你可以说“</a:t>
            </a:r>
            <a:r>
              <a:rPr kumimoji="1" lang="en-US" altLang="zh-CN" sz="3200" dirty="0">
                <a:solidFill>
                  <a:srgbClr val="7030A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first, second, third, last</a:t>
            </a:r>
            <a:r>
              <a:rPr kumimoji="1" lang="zh-CN" altLang="en-US" sz="3200" dirty="0">
                <a:solidFill>
                  <a:srgbClr val="7030A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”，一一列出自己的观点。</a:t>
            </a:r>
            <a:endParaRPr kumimoji="1" lang="en-US" altLang="zh-CN" sz="3200" dirty="0">
              <a:solidFill>
                <a:srgbClr val="7030A0"/>
              </a:solidFill>
              <a:latin typeface="STXinwei" panose="02010800040101010101" pitchFamily="2" charset="-122"/>
              <a:ea typeface="STXinwei" panose="02010800040101010101" pitchFamily="2" charset="-122"/>
            </a:endParaRPr>
          </a:p>
          <a:p>
            <a:r>
              <a:rPr kumimoji="1" lang="zh-CN" altLang="en-US" sz="3200" dirty="0">
                <a:solidFill>
                  <a:srgbClr val="7030A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但是在这个情景下：</a:t>
            </a:r>
            <a:r>
              <a:rPr kumimoji="1" lang="zh-CN" altLang="en-US" sz="3200" dirty="0">
                <a:solidFill>
                  <a:srgbClr val="FF000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首先，我们野餐。然后，我们划船。接着，我们唱歌。最后，我们骑单车。</a:t>
            </a:r>
            <a:r>
              <a:rPr kumimoji="1" lang="zh-CN" altLang="en-US" sz="3200" dirty="0">
                <a:solidFill>
                  <a:srgbClr val="7030A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是不可以使用的。</a:t>
            </a:r>
            <a:endParaRPr kumimoji="1" lang="en-US" altLang="zh-CN" sz="3200" dirty="0">
              <a:solidFill>
                <a:srgbClr val="7030A0"/>
              </a:solidFill>
              <a:latin typeface="STXinwei" panose="02010800040101010101" pitchFamily="2" charset="-122"/>
              <a:ea typeface="STXinwei" panose="02010800040101010101" pitchFamily="2" charset="-122"/>
            </a:endParaRPr>
          </a:p>
          <a:p>
            <a:r>
              <a:rPr kumimoji="1" lang="zh-CN" altLang="en-US" sz="3200" dirty="0">
                <a:solidFill>
                  <a:srgbClr val="7030A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思考，此时我们应该使用什么连接词？</a:t>
            </a:r>
            <a:endParaRPr kumimoji="1" lang="en-US" altLang="zh-CN" sz="3200" dirty="0">
              <a:solidFill>
                <a:srgbClr val="7030A0"/>
              </a:solidFill>
              <a:latin typeface="STXinwei" panose="02010800040101010101" pitchFamily="2" charset="-122"/>
              <a:ea typeface="STXinwei" panose="02010800040101010101" pitchFamily="2" charset="-122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08DBE729-52A5-9043-8179-27CF83B341F2}"/>
              </a:ext>
            </a:extLst>
          </p:cNvPr>
          <p:cNvSpPr txBox="1"/>
          <p:nvPr/>
        </p:nvSpPr>
        <p:spPr>
          <a:xfrm>
            <a:off x="1439562" y="1668162"/>
            <a:ext cx="93128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200" b="1" dirty="0">
                <a:latin typeface="Candara" panose="020E0502030303020204" pitchFamily="34" charset="0"/>
              </a:rPr>
              <a:t>first, firstly, in the first place, to begin with </a:t>
            </a:r>
            <a:endParaRPr kumimoji="1" lang="zh-CN" altLang="en-US" sz="3200" b="1" dirty="0">
              <a:latin typeface="Candara" panose="020E0502030303020204" pitchFamily="34" charset="0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281C634C-83EA-3545-B67C-BE059D77F3D3}"/>
              </a:ext>
            </a:extLst>
          </p:cNvPr>
          <p:cNvSpPr txBox="1"/>
          <p:nvPr/>
        </p:nvSpPr>
        <p:spPr>
          <a:xfrm>
            <a:off x="1439562" y="2104208"/>
            <a:ext cx="93128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200" b="1" dirty="0">
                <a:latin typeface="Candara" panose="020E0502030303020204" pitchFamily="34" charset="0"/>
              </a:rPr>
              <a:t>second, secondly, in the second place</a:t>
            </a:r>
            <a:endParaRPr kumimoji="1" lang="zh-CN" altLang="en-US" sz="3200" b="1" dirty="0">
              <a:latin typeface="Candara" panose="020E0502030303020204" pitchFamily="34" charset="0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DA3E6D15-2824-2A44-94CB-7320B682A561}"/>
              </a:ext>
            </a:extLst>
          </p:cNvPr>
          <p:cNvSpPr txBox="1"/>
          <p:nvPr/>
        </p:nvSpPr>
        <p:spPr>
          <a:xfrm>
            <a:off x="1439562" y="2574048"/>
            <a:ext cx="93128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200" b="1" dirty="0">
                <a:latin typeface="Candara" panose="020E0502030303020204" pitchFamily="34" charset="0"/>
              </a:rPr>
              <a:t>at last, finally, last but not least</a:t>
            </a:r>
            <a:endParaRPr kumimoji="1" lang="zh-CN" altLang="en-US" sz="3200" b="1" dirty="0">
              <a:latin typeface="Candara" panose="020E0502030303020204" pitchFamily="34" charset="0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7D09918E-78E0-B241-8B27-AD69A0D034E4}"/>
              </a:ext>
            </a:extLst>
          </p:cNvPr>
          <p:cNvSpPr txBox="1"/>
          <p:nvPr/>
        </p:nvSpPr>
        <p:spPr>
          <a:xfrm>
            <a:off x="2607275" y="3049879"/>
            <a:ext cx="93128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200" b="1" dirty="0">
                <a:latin typeface="Candara" panose="020E0502030303020204" pitchFamily="34" charset="0"/>
              </a:rPr>
              <a:t>most importantly</a:t>
            </a:r>
            <a:endParaRPr kumimoji="1" lang="zh-CN" altLang="en-US" sz="3200" b="1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3345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57894CD-6E6A-024A-805D-9A330994AFD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99535" y="282104"/>
            <a:ext cx="9144000" cy="657010"/>
          </a:xfrm>
        </p:spPr>
        <p:txBody>
          <a:bodyPr>
            <a:normAutofit/>
          </a:bodyPr>
          <a:lstStyle/>
          <a:p>
            <a:pPr algn="l"/>
            <a:r>
              <a:rPr kumimoji="1" lang="zh-CN" altLang="en-US" sz="4000" dirty="0">
                <a:latin typeface="STLiti" panose="02010800040101010101" pitchFamily="2" charset="-122"/>
                <a:ea typeface="STLiti" panose="02010800040101010101" pitchFamily="2" charset="-122"/>
              </a:rPr>
              <a:t>英语中常见的连接词过渡词：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611729FC-80D5-E64E-9DA0-58C353C856BC}"/>
              </a:ext>
            </a:extLst>
          </p:cNvPr>
          <p:cNvSpPr txBox="1"/>
          <p:nvPr/>
        </p:nvSpPr>
        <p:spPr>
          <a:xfrm>
            <a:off x="271849" y="1155259"/>
            <a:ext cx="1192015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200" dirty="0">
                <a:solidFill>
                  <a:srgbClr val="FF000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2. </a:t>
            </a:r>
            <a:r>
              <a:rPr kumimoji="1" lang="zh-CN" altLang="en-US" sz="3200" dirty="0">
                <a:solidFill>
                  <a:srgbClr val="FF000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表时间上的先后关系</a:t>
            </a:r>
            <a:endParaRPr kumimoji="1" lang="en-US" altLang="zh-CN" sz="3200" dirty="0">
              <a:solidFill>
                <a:srgbClr val="FF0000"/>
              </a:solidFill>
              <a:latin typeface="STXinwei" panose="02010800040101010101" pitchFamily="2" charset="-122"/>
              <a:ea typeface="STXinwei" panose="02010800040101010101" pitchFamily="2" charset="-122"/>
            </a:endParaRPr>
          </a:p>
          <a:p>
            <a:r>
              <a:rPr kumimoji="1" lang="zh-CN" altLang="en-US" sz="3200" dirty="0">
                <a:solidFill>
                  <a:srgbClr val="FF000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首先：</a:t>
            </a:r>
            <a:endParaRPr kumimoji="1" lang="en-US" altLang="zh-CN" sz="3200" dirty="0">
              <a:solidFill>
                <a:srgbClr val="FF0000"/>
              </a:solidFill>
              <a:latin typeface="STXinwei" panose="02010800040101010101" pitchFamily="2" charset="-122"/>
              <a:ea typeface="STXinwei" panose="02010800040101010101" pitchFamily="2" charset="-122"/>
            </a:endParaRPr>
          </a:p>
          <a:p>
            <a:r>
              <a:rPr kumimoji="1" lang="zh-CN" altLang="en-US" sz="3200" dirty="0">
                <a:solidFill>
                  <a:srgbClr val="FF000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然后，接下来，后来，在那之后：</a:t>
            </a:r>
            <a:endParaRPr kumimoji="1" lang="en-US" altLang="zh-CN" sz="3200" dirty="0">
              <a:solidFill>
                <a:srgbClr val="FF0000"/>
              </a:solidFill>
              <a:latin typeface="STXinwei" panose="02010800040101010101" pitchFamily="2" charset="-122"/>
              <a:ea typeface="STXinwei" panose="02010800040101010101" pitchFamily="2" charset="-122"/>
            </a:endParaRPr>
          </a:p>
          <a:p>
            <a:r>
              <a:rPr kumimoji="1" lang="zh-CN" altLang="en-US" sz="3200" dirty="0">
                <a:solidFill>
                  <a:srgbClr val="FF000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与此同时：</a:t>
            </a:r>
            <a:endParaRPr kumimoji="1" lang="en-US" altLang="zh-CN" sz="3200" dirty="0">
              <a:solidFill>
                <a:srgbClr val="FF0000"/>
              </a:solidFill>
              <a:latin typeface="STXinwei" panose="02010800040101010101" pitchFamily="2" charset="-122"/>
              <a:ea typeface="STXinwei" panose="02010800040101010101" pitchFamily="2" charset="-122"/>
            </a:endParaRPr>
          </a:p>
          <a:p>
            <a:r>
              <a:rPr kumimoji="1" lang="zh-CN" altLang="en-US" sz="3200" dirty="0">
                <a:solidFill>
                  <a:srgbClr val="FF000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最后，最终：</a:t>
            </a:r>
            <a:endParaRPr kumimoji="1" lang="en-US" altLang="zh-CN" sz="3200" dirty="0">
              <a:solidFill>
                <a:srgbClr val="FF0000"/>
              </a:solidFill>
              <a:latin typeface="STXinwei" panose="02010800040101010101" pitchFamily="2" charset="-122"/>
              <a:ea typeface="STXinwei" panose="02010800040101010101" pitchFamily="2" charset="-122"/>
            </a:endParaRPr>
          </a:p>
          <a:p>
            <a:r>
              <a:rPr kumimoji="1" lang="en-US" altLang="zh-CN" sz="3200" dirty="0">
                <a:latin typeface="STXinwei" panose="02010800040101010101" pitchFamily="2" charset="-122"/>
                <a:ea typeface="STXinwei" panose="02010800040101010101" pitchFamily="2" charset="-122"/>
              </a:rPr>
              <a:t>When we got to the lucky island, we went on a long walk and saw pretty flowers. </a:t>
            </a:r>
            <a:r>
              <a:rPr kumimoji="1" lang="en-US" altLang="zh-CN" sz="3200" b="1" dirty="0">
                <a:solidFill>
                  <a:srgbClr val="FF000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After that</a:t>
            </a:r>
            <a:r>
              <a:rPr kumimoji="1" lang="en-US" altLang="zh-CN" sz="3200" dirty="0">
                <a:latin typeface="STXinwei" panose="02010800040101010101" pitchFamily="2" charset="-122"/>
                <a:ea typeface="STXinwei" panose="02010800040101010101" pitchFamily="2" charset="-122"/>
              </a:rPr>
              <a:t>, we were very hungry. We sat on the beach and ate our lunch</a:t>
            </a:r>
            <a:r>
              <a:rPr kumimoji="1" lang="en-US" altLang="zh-CN" sz="3200" b="1" dirty="0">
                <a:solidFill>
                  <a:srgbClr val="FF000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. Then</a:t>
            </a:r>
            <a:r>
              <a:rPr kumimoji="1" lang="en-US" altLang="zh-CN" sz="3200" dirty="0">
                <a:latin typeface="STXinwei" panose="02010800040101010101" pitchFamily="2" charset="-122"/>
                <a:ea typeface="STXinwei" panose="02010800040101010101" pitchFamily="2" charset="-122"/>
              </a:rPr>
              <a:t>, we played games and took pictures. </a:t>
            </a:r>
            <a:r>
              <a:rPr kumimoji="1" lang="en-US" altLang="zh-CN" sz="3200" b="1" dirty="0">
                <a:solidFill>
                  <a:srgbClr val="FF000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Finally, </a:t>
            </a:r>
            <a:r>
              <a:rPr kumimoji="1" lang="en-US" altLang="zh-CN" sz="3200" dirty="0">
                <a:latin typeface="STXinwei" panose="02010800040101010101" pitchFamily="2" charset="-122"/>
                <a:ea typeface="STXinwei" panose="02010800040101010101" pitchFamily="2" charset="-122"/>
              </a:rPr>
              <a:t>it was time to go home.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08DBE729-52A5-9043-8179-27CF83B341F2}"/>
              </a:ext>
            </a:extLst>
          </p:cNvPr>
          <p:cNvSpPr txBox="1"/>
          <p:nvPr/>
        </p:nvSpPr>
        <p:spPr>
          <a:xfrm>
            <a:off x="1439562" y="1668162"/>
            <a:ext cx="93128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200" b="1" dirty="0">
                <a:latin typeface="Candara" panose="020E0502030303020204" pitchFamily="34" charset="0"/>
              </a:rPr>
              <a:t>first, at first</a:t>
            </a:r>
            <a:endParaRPr kumimoji="1" lang="zh-CN" altLang="en-US" sz="3200" b="1" dirty="0">
              <a:latin typeface="Candara" panose="020E0502030303020204" pitchFamily="34" charset="0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281C634C-83EA-3545-B67C-BE059D77F3D3}"/>
              </a:ext>
            </a:extLst>
          </p:cNvPr>
          <p:cNvSpPr txBox="1"/>
          <p:nvPr/>
        </p:nvSpPr>
        <p:spPr>
          <a:xfrm>
            <a:off x="6345194" y="2098217"/>
            <a:ext cx="93128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200" b="1" dirty="0">
                <a:latin typeface="Candara" panose="020E0502030303020204" pitchFamily="34" charset="0"/>
              </a:rPr>
              <a:t>then, next, later, after that</a:t>
            </a:r>
            <a:endParaRPr kumimoji="1" lang="zh-CN" altLang="en-US" sz="3200" b="1" dirty="0">
              <a:latin typeface="Candara" panose="020E0502030303020204" pitchFamily="34" charset="0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DA3E6D15-2824-2A44-94CB-7320B682A561}"/>
              </a:ext>
            </a:extLst>
          </p:cNvPr>
          <p:cNvSpPr txBox="1"/>
          <p:nvPr/>
        </p:nvSpPr>
        <p:spPr>
          <a:xfrm>
            <a:off x="2335426" y="2594257"/>
            <a:ext cx="93128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200" b="1" dirty="0">
                <a:latin typeface="Candara" panose="020E0502030303020204" pitchFamily="34" charset="0"/>
              </a:rPr>
              <a:t>at the same time/ in the meanwhile</a:t>
            </a:r>
            <a:endParaRPr kumimoji="1" lang="zh-CN" altLang="en-US" sz="3200" b="1" dirty="0">
              <a:latin typeface="Candara" panose="020E0502030303020204" pitchFamily="34" charset="0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7D09918E-78E0-B241-8B27-AD69A0D034E4}"/>
              </a:ext>
            </a:extLst>
          </p:cNvPr>
          <p:cNvSpPr txBox="1"/>
          <p:nvPr/>
        </p:nvSpPr>
        <p:spPr>
          <a:xfrm>
            <a:off x="2607275" y="3090297"/>
            <a:ext cx="93128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200" b="1" dirty="0">
                <a:latin typeface="Candara" panose="020E0502030303020204" pitchFamily="34" charset="0"/>
              </a:rPr>
              <a:t>finally, at last</a:t>
            </a:r>
            <a:endParaRPr kumimoji="1" lang="zh-CN" altLang="en-US" sz="3200" b="1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5312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57894CD-6E6A-024A-805D-9A330994AFD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99535" y="282104"/>
            <a:ext cx="9144000" cy="657010"/>
          </a:xfrm>
        </p:spPr>
        <p:txBody>
          <a:bodyPr>
            <a:normAutofit/>
          </a:bodyPr>
          <a:lstStyle/>
          <a:p>
            <a:pPr algn="l"/>
            <a:r>
              <a:rPr kumimoji="1" lang="zh-CN" altLang="en-US" sz="4000" dirty="0">
                <a:latin typeface="STLiti" panose="02010800040101010101" pitchFamily="2" charset="-122"/>
                <a:ea typeface="STLiti" panose="02010800040101010101" pitchFamily="2" charset="-122"/>
              </a:rPr>
              <a:t>英语中常见的连接词过渡词：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611729FC-80D5-E64E-9DA0-58C353C856BC}"/>
              </a:ext>
            </a:extLst>
          </p:cNvPr>
          <p:cNvSpPr txBox="1"/>
          <p:nvPr/>
        </p:nvSpPr>
        <p:spPr>
          <a:xfrm>
            <a:off x="271849" y="1155259"/>
            <a:ext cx="1192015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200" dirty="0">
                <a:solidFill>
                  <a:srgbClr val="FF000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3. </a:t>
            </a:r>
            <a:r>
              <a:rPr kumimoji="1" lang="zh-CN" altLang="en-US" sz="3200" dirty="0">
                <a:solidFill>
                  <a:srgbClr val="FF000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表观点</a:t>
            </a:r>
            <a:endParaRPr kumimoji="1" lang="en-US" altLang="zh-CN" sz="3200" dirty="0">
              <a:solidFill>
                <a:srgbClr val="FF0000"/>
              </a:solidFill>
              <a:latin typeface="STXinwei" panose="02010800040101010101" pitchFamily="2" charset="-122"/>
              <a:ea typeface="STXinwei" panose="02010800040101010101" pitchFamily="2" charset="-122"/>
            </a:endParaRPr>
          </a:p>
          <a:p>
            <a:r>
              <a:rPr kumimoji="1" lang="zh-CN" altLang="en-US" sz="3200" dirty="0">
                <a:solidFill>
                  <a:srgbClr val="FF000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在我看来：</a:t>
            </a:r>
            <a:endParaRPr kumimoji="1" lang="en-US" altLang="zh-CN" sz="3200" dirty="0">
              <a:solidFill>
                <a:srgbClr val="FF0000"/>
              </a:solidFill>
              <a:latin typeface="STXinwei" panose="02010800040101010101" pitchFamily="2" charset="-122"/>
              <a:ea typeface="STXinwei" panose="02010800040101010101" pitchFamily="2" charset="-122"/>
            </a:endParaRPr>
          </a:p>
          <a:p>
            <a:r>
              <a:rPr kumimoji="1" lang="zh-CN" altLang="en-US" sz="3200" dirty="0">
                <a:solidFill>
                  <a:srgbClr val="FF000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我本人认为：</a:t>
            </a:r>
            <a:endParaRPr kumimoji="1" lang="en-US" altLang="zh-CN" sz="3200" dirty="0">
              <a:solidFill>
                <a:srgbClr val="FF0000"/>
              </a:solidFill>
              <a:latin typeface="STXinwei" panose="02010800040101010101" pitchFamily="2" charset="-122"/>
              <a:ea typeface="STXinwei" panose="02010800040101010101" pitchFamily="2" charset="-122"/>
            </a:endParaRPr>
          </a:p>
          <a:p>
            <a:r>
              <a:rPr kumimoji="1" lang="zh-CN" altLang="en-US" sz="3200" dirty="0">
                <a:solidFill>
                  <a:srgbClr val="FF000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我认为：</a:t>
            </a:r>
            <a:endParaRPr kumimoji="1" lang="en-US" altLang="zh-CN" sz="3200" dirty="0">
              <a:solidFill>
                <a:srgbClr val="FF0000"/>
              </a:solidFill>
              <a:latin typeface="STXinwei" panose="02010800040101010101" pitchFamily="2" charset="-122"/>
              <a:ea typeface="STXinwei" panose="02010800040101010101" pitchFamily="2" charset="-122"/>
            </a:endParaRPr>
          </a:p>
          <a:p>
            <a:r>
              <a:rPr kumimoji="1" lang="zh-CN" altLang="en-US" sz="3200" dirty="0">
                <a:solidFill>
                  <a:srgbClr val="FF000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众所周知：</a:t>
            </a:r>
            <a:endParaRPr kumimoji="1" lang="en-US" altLang="zh-CN" sz="3200" dirty="0">
              <a:solidFill>
                <a:srgbClr val="FF0000"/>
              </a:solidFill>
              <a:latin typeface="STXinwei" panose="02010800040101010101" pitchFamily="2" charset="-122"/>
              <a:ea typeface="STXinwei" panose="02010800040101010101" pitchFamily="2" charset="-122"/>
            </a:endParaRPr>
          </a:p>
          <a:p>
            <a:r>
              <a:rPr kumimoji="1" lang="zh-CN" altLang="en-US" sz="3200" dirty="0">
                <a:solidFill>
                  <a:srgbClr val="FF000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一般来说：</a:t>
            </a:r>
            <a:endParaRPr kumimoji="1" lang="en-US" altLang="zh-CN" sz="3200" dirty="0">
              <a:solidFill>
                <a:srgbClr val="FF0000"/>
              </a:solidFill>
              <a:latin typeface="STXinwei" panose="02010800040101010101" pitchFamily="2" charset="-122"/>
              <a:ea typeface="STXinwei" panose="02010800040101010101" pitchFamily="2" charset="-122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08DBE729-52A5-9043-8179-27CF83B341F2}"/>
              </a:ext>
            </a:extLst>
          </p:cNvPr>
          <p:cNvSpPr txBox="1"/>
          <p:nvPr/>
        </p:nvSpPr>
        <p:spPr>
          <a:xfrm>
            <a:off x="2335426" y="1609022"/>
            <a:ext cx="93128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200" b="1" dirty="0">
                <a:latin typeface="Candara" panose="020E0502030303020204" pitchFamily="34" charset="0"/>
              </a:rPr>
              <a:t>in my opinion/ in my view</a:t>
            </a:r>
            <a:endParaRPr kumimoji="1" lang="zh-CN" altLang="en-US" sz="3200" b="1" dirty="0">
              <a:latin typeface="Candara" panose="020E0502030303020204" pitchFamily="34" charset="0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281C634C-83EA-3545-B67C-BE059D77F3D3}"/>
              </a:ext>
            </a:extLst>
          </p:cNvPr>
          <p:cNvSpPr txBox="1"/>
          <p:nvPr/>
        </p:nvSpPr>
        <p:spPr>
          <a:xfrm>
            <a:off x="2679357" y="2098217"/>
            <a:ext cx="93128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200" b="1" dirty="0">
                <a:latin typeface="Candara" panose="020E0502030303020204" pitchFamily="34" charset="0"/>
              </a:rPr>
              <a:t>as far as I’m concerned (</a:t>
            </a:r>
            <a:r>
              <a:rPr kumimoji="1" lang="zh-CN" altLang="en-US" sz="3200" b="1" dirty="0">
                <a:latin typeface="Candara" panose="020E0502030303020204" pitchFamily="34" charset="0"/>
              </a:rPr>
              <a:t>极易写错，不确定就不要写</a:t>
            </a:r>
            <a:r>
              <a:rPr kumimoji="1" lang="en-US" altLang="zh-CN" sz="3200" b="1" dirty="0">
                <a:latin typeface="Candara" panose="020E0502030303020204" pitchFamily="34" charset="0"/>
              </a:rPr>
              <a:t>)</a:t>
            </a:r>
            <a:endParaRPr kumimoji="1" lang="zh-CN" altLang="en-US" sz="3200" b="1" dirty="0">
              <a:latin typeface="Candara" panose="020E0502030303020204" pitchFamily="34" charset="0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DA3E6D15-2824-2A44-94CB-7320B682A561}"/>
              </a:ext>
            </a:extLst>
          </p:cNvPr>
          <p:cNvSpPr txBox="1"/>
          <p:nvPr/>
        </p:nvSpPr>
        <p:spPr>
          <a:xfrm>
            <a:off x="2335426" y="2594257"/>
            <a:ext cx="93128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200" b="1" dirty="0">
                <a:latin typeface="Candara" panose="020E0502030303020204" pitchFamily="34" charset="0"/>
              </a:rPr>
              <a:t>I think + </a:t>
            </a:r>
            <a:r>
              <a:rPr kumimoji="1" lang="zh-CN" altLang="en-US" sz="3200" b="1" dirty="0">
                <a:latin typeface="Candara" panose="020E0502030303020204" pitchFamily="34" charset="0"/>
              </a:rPr>
              <a:t>一个完整的句子</a:t>
            </a:r>
            <a:r>
              <a:rPr kumimoji="1" lang="en-US" altLang="zh-CN" sz="3200" b="1" dirty="0">
                <a:latin typeface="Candara" panose="020E0502030303020204" pitchFamily="34" charset="0"/>
              </a:rPr>
              <a:t> </a:t>
            </a:r>
            <a:endParaRPr kumimoji="1" lang="zh-CN" altLang="en-US" sz="3200" b="1" dirty="0">
              <a:latin typeface="Candara" panose="020E0502030303020204" pitchFamily="34" charset="0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7D09918E-78E0-B241-8B27-AD69A0D034E4}"/>
              </a:ext>
            </a:extLst>
          </p:cNvPr>
          <p:cNvSpPr txBox="1"/>
          <p:nvPr/>
        </p:nvSpPr>
        <p:spPr>
          <a:xfrm>
            <a:off x="2607275" y="3090297"/>
            <a:ext cx="93128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200" b="1" dirty="0">
                <a:latin typeface="Candara" panose="020E0502030303020204" pitchFamily="34" charset="0"/>
              </a:rPr>
              <a:t>as we all know</a:t>
            </a:r>
            <a:endParaRPr kumimoji="1" lang="zh-CN" altLang="en-US" sz="3200" b="1" dirty="0">
              <a:latin typeface="Candara" panose="020E0502030303020204" pitchFamily="34" charset="0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EEC6C077-C1AA-8D4F-B3D9-69C116017EB1}"/>
              </a:ext>
            </a:extLst>
          </p:cNvPr>
          <p:cNvSpPr txBox="1"/>
          <p:nvPr/>
        </p:nvSpPr>
        <p:spPr>
          <a:xfrm>
            <a:off x="2679357" y="3550342"/>
            <a:ext cx="93128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200" b="1" dirty="0">
                <a:latin typeface="Candara" panose="020E0502030303020204" pitchFamily="34" charset="0"/>
              </a:rPr>
              <a:t>generally speaking, in general</a:t>
            </a:r>
            <a:endParaRPr kumimoji="1" lang="zh-CN" altLang="en-US" sz="3200" b="1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8535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57894CD-6E6A-024A-805D-9A330994AFD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99535" y="282104"/>
            <a:ext cx="9144000" cy="657010"/>
          </a:xfrm>
        </p:spPr>
        <p:txBody>
          <a:bodyPr>
            <a:normAutofit/>
          </a:bodyPr>
          <a:lstStyle/>
          <a:p>
            <a:pPr algn="l"/>
            <a:r>
              <a:rPr kumimoji="1" lang="zh-CN" altLang="en-US" sz="4000" dirty="0">
                <a:latin typeface="STLiti" panose="02010800040101010101" pitchFamily="2" charset="-122"/>
                <a:ea typeface="STLiti" panose="02010800040101010101" pitchFamily="2" charset="-122"/>
              </a:rPr>
              <a:t>英语中常见的连接词过渡词：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611729FC-80D5-E64E-9DA0-58C353C856BC}"/>
              </a:ext>
            </a:extLst>
          </p:cNvPr>
          <p:cNvSpPr txBox="1"/>
          <p:nvPr/>
        </p:nvSpPr>
        <p:spPr>
          <a:xfrm>
            <a:off x="271849" y="1155259"/>
            <a:ext cx="1192015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200" dirty="0">
                <a:solidFill>
                  <a:srgbClr val="FF000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4. </a:t>
            </a:r>
            <a:r>
              <a:rPr kumimoji="1" lang="zh-CN" altLang="en-US" sz="3200" dirty="0">
                <a:solidFill>
                  <a:srgbClr val="FF000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表递进关系</a:t>
            </a:r>
            <a:endParaRPr kumimoji="1" lang="en-US" altLang="zh-CN" sz="3200" dirty="0">
              <a:solidFill>
                <a:srgbClr val="FF0000"/>
              </a:solidFill>
              <a:latin typeface="STXinwei" panose="02010800040101010101" pitchFamily="2" charset="-122"/>
              <a:ea typeface="STXinwei" panose="02010800040101010101" pitchFamily="2" charset="-122"/>
            </a:endParaRPr>
          </a:p>
          <a:p>
            <a:r>
              <a:rPr kumimoji="1" lang="zh-CN" altLang="en-US" sz="3200" dirty="0">
                <a:solidFill>
                  <a:srgbClr val="FF000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也，还：</a:t>
            </a:r>
            <a:endParaRPr kumimoji="1" lang="en-US" altLang="zh-CN" sz="3200" dirty="0">
              <a:solidFill>
                <a:srgbClr val="FF0000"/>
              </a:solidFill>
              <a:latin typeface="STXinwei" panose="02010800040101010101" pitchFamily="2" charset="-122"/>
              <a:ea typeface="STXinwei" panose="02010800040101010101" pitchFamily="2" charset="-122"/>
            </a:endParaRPr>
          </a:p>
          <a:p>
            <a:r>
              <a:rPr kumimoji="1" lang="zh-CN" altLang="en-US" sz="3200" dirty="0">
                <a:solidFill>
                  <a:srgbClr val="FF000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（并列连词）和，而且：</a:t>
            </a:r>
            <a:endParaRPr kumimoji="1" lang="en-US" altLang="zh-CN" sz="3200" dirty="0">
              <a:solidFill>
                <a:srgbClr val="FF0000"/>
              </a:solidFill>
              <a:latin typeface="STXinwei" panose="02010800040101010101" pitchFamily="2" charset="-122"/>
              <a:ea typeface="STXinwei" panose="02010800040101010101" pitchFamily="2" charset="-122"/>
            </a:endParaRPr>
          </a:p>
          <a:p>
            <a:r>
              <a:rPr kumimoji="1" lang="zh-CN" altLang="en-US" sz="3200" dirty="0">
                <a:solidFill>
                  <a:srgbClr val="FF000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此外：</a:t>
            </a:r>
            <a:endParaRPr kumimoji="1" lang="en-US" altLang="zh-CN" sz="3200" dirty="0">
              <a:solidFill>
                <a:srgbClr val="FF0000"/>
              </a:solidFill>
              <a:latin typeface="STXinwei" panose="02010800040101010101" pitchFamily="2" charset="-122"/>
              <a:ea typeface="STXinwei" panose="02010800040101010101" pitchFamily="2" charset="-122"/>
            </a:endParaRPr>
          </a:p>
          <a:p>
            <a:r>
              <a:rPr kumimoji="1" lang="zh-CN" altLang="en-US" sz="3200" dirty="0">
                <a:solidFill>
                  <a:srgbClr val="FF000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不仅</a:t>
            </a:r>
            <a:r>
              <a:rPr kumimoji="1" lang="en-US" altLang="zh-CN" sz="3200" dirty="0">
                <a:solidFill>
                  <a:srgbClr val="FF000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…</a:t>
            </a:r>
            <a:r>
              <a:rPr kumimoji="1" lang="zh-CN" altLang="en-US" sz="3200" dirty="0">
                <a:solidFill>
                  <a:srgbClr val="FF000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而且：</a:t>
            </a:r>
            <a:endParaRPr kumimoji="1" lang="en-US" altLang="zh-CN" sz="3200" dirty="0">
              <a:solidFill>
                <a:srgbClr val="FF0000"/>
              </a:solidFill>
              <a:latin typeface="STXinwei" panose="02010800040101010101" pitchFamily="2" charset="-122"/>
              <a:ea typeface="STXinwei" panose="02010800040101010101" pitchFamily="2" charset="-122"/>
            </a:endParaRPr>
          </a:p>
          <a:p>
            <a:endParaRPr kumimoji="1" lang="en-US" altLang="zh-CN" sz="3200" dirty="0">
              <a:solidFill>
                <a:srgbClr val="FF0000"/>
              </a:solidFill>
              <a:latin typeface="STXinwei" panose="02010800040101010101" pitchFamily="2" charset="-122"/>
              <a:ea typeface="STXinwei" panose="02010800040101010101" pitchFamily="2" charset="-122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08DBE729-52A5-9043-8179-27CF83B341F2}"/>
              </a:ext>
            </a:extLst>
          </p:cNvPr>
          <p:cNvSpPr txBox="1"/>
          <p:nvPr/>
        </p:nvSpPr>
        <p:spPr>
          <a:xfrm>
            <a:off x="2607275" y="1641873"/>
            <a:ext cx="93128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200" b="1" dirty="0">
                <a:latin typeface="Candara" panose="020E0502030303020204" pitchFamily="34" charset="0"/>
              </a:rPr>
              <a:t>also, too, as well</a:t>
            </a:r>
            <a:endParaRPr kumimoji="1" lang="zh-CN" altLang="en-US" sz="3200" b="1" dirty="0">
              <a:latin typeface="Candara" panose="020E0502030303020204" pitchFamily="34" charset="0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281C634C-83EA-3545-B67C-BE059D77F3D3}"/>
              </a:ext>
            </a:extLst>
          </p:cNvPr>
          <p:cNvSpPr txBox="1"/>
          <p:nvPr/>
        </p:nvSpPr>
        <p:spPr>
          <a:xfrm>
            <a:off x="4755292" y="2093978"/>
            <a:ext cx="93128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200" b="1" dirty="0">
                <a:latin typeface="Candara" panose="020E0502030303020204" pitchFamily="34" charset="0"/>
              </a:rPr>
              <a:t>and</a:t>
            </a:r>
            <a:endParaRPr kumimoji="1" lang="zh-CN" altLang="en-US" sz="3200" b="1" dirty="0">
              <a:latin typeface="Candara" panose="020E0502030303020204" pitchFamily="34" charset="0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DA3E6D15-2824-2A44-94CB-7320B682A561}"/>
              </a:ext>
            </a:extLst>
          </p:cNvPr>
          <p:cNvSpPr txBox="1"/>
          <p:nvPr/>
        </p:nvSpPr>
        <p:spPr>
          <a:xfrm>
            <a:off x="2607275" y="2607489"/>
            <a:ext cx="93128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200" b="1" dirty="0">
                <a:latin typeface="Candara" panose="020E0502030303020204" pitchFamily="34" charset="0"/>
              </a:rPr>
              <a:t>what’s more, besides, furthermore</a:t>
            </a:r>
            <a:endParaRPr kumimoji="1" lang="zh-CN" altLang="en-US" sz="3200" b="1" dirty="0">
              <a:latin typeface="Candara" panose="020E0502030303020204" pitchFamily="34" charset="0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7D09918E-78E0-B241-8B27-AD69A0D034E4}"/>
              </a:ext>
            </a:extLst>
          </p:cNvPr>
          <p:cNvSpPr txBox="1"/>
          <p:nvPr/>
        </p:nvSpPr>
        <p:spPr>
          <a:xfrm>
            <a:off x="2607275" y="3090297"/>
            <a:ext cx="93128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200" b="1" dirty="0">
                <a:latin typeface="Candara" panose="020E0502030303020204" pitchFamily="34" charset="0"/>
              </a:rPr>
              <a:t>not</a:t>
            </a:r>
            <a:r>
              <a:rPr kumimoji="1" lang="zh-CN" altLang="en-US" sz="3200" b="1" dirty="0">
                <a:latin typeface="Candara" panose="020E0502030303020204" pitchFamily="34" charset="0"/>
              </a:rPr>
              <a:t> </a:t>
            </a:r>
            <a:r>
              <a:rPr kumimoji="1" lang="en-US" altLang="zh-CN" sz="3200" b="1" dirty="0">
                <a:latin typeface="Candara" panose="020E0502030303020204" pitchFamily="34" charset="0"/>
              </a:rPr>
              <a:t>only… but also …</a:t>
            </a:r>
            <a:endParaRPr kumimoji="1" lang="zh-CN" altLang="en-US" sz="3200" b="1" dirty="0">
              <a:latin typeface="Candara" panose="020E0502030303020204" pitchFamily="34" charset="0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34C2B8D4-0367-6349-BA10-B71A40530A97}"/>
              </a:ext>
            </a:extLst>
          </p:cNvPr>
          <p:cNvSpPr/>
          <p:nvPr/>
        </p:nvSpPr>
        <p:spPr>
          <a:xfrm>
            <a:off x="271849" y="3665737"/>
            <a:ext cx="1164830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kumimoji="1" lang="zh-CN" altLang="en-US" sz="3200" dirty="0">
                <a:solidFill>
                  <a:srgbClr val="FF000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做运动不仅可以让我们身体健康，还可以帮助我们消除身体和大脑的疲惫。</a:t>
            </a:r>
            <a:endParaRPr kumimoji="1" lang="en-US" altLang="zh-CN" sz="3200" dirty="0">
              <a:solidFill>
                <a:srgbClr val="FF0000"/>
              </a:solidFill>
              <a:latin typeface="STXinwei" panose="02010800040101010101" pitchFamily="2" charset="-122"/>
              <a:ea typeface="STXinwei" panose="02010800040101010101" pitchFamily="2" charset="-122"/>
            </a:endParaRPr>
          </a:p>
          <a:p>
            <a:pPr lvl="0"/>
            <a:r>
              <a:rPr kumimoji="1" lang="en-US" altLang="zh-CN" sz="3200" dirty="0">
                <a:latin typeface="STXinwei" panose="02010800040101010101" pitchFamily="2" charset="-122"/>
                <a:ea typeface="STXinwei" panose="02010800040101010101" pitchFamily="2" charset="-122"/>
              </a:rPr>
              <a:t>Doing exercise can not only make us healthy, but also help us refresh our mind and body.</a:t>
            </a:r>
          </a:p>
        </p:txBody>
      </p:sp>
    </p:spTree>
    <p:extLst>
      <p:ext uri="{BB962C8B-B14F-4D97-AF65-F5344CB8AC3E}">
        <p14:creationId xmlns:p14="http://schemas.microsoft.com/office/powerpoint/2010/main" val="1811246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57894CD-6E6A-024A-805D-9A330994AFD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99535" y="282104"/>
            <a:ext cx="9144000" cy="657010"/>
          </a:xfrm>
        </p:spPr>
        <p:txBody>
          <a:bodyPr>
            <a:normAutofit/>
          </a:bodyPr>
          <a:lstStyle/>
          <a:p>
            <a:pPr algn="l"/>
            <a:r>
              <a:rPr kumimoji="1" lang="zh-CN" altLang="en-US" sz="4000" dirty="0">
                <a:latin typeface="STLiti" panose="02010800040101010101" pitchFamily="2" charset="-122"/>
                <a:ea typeface="STLiti" panose="02010800040101010101" pitchFamily="2" charset="-122"/>
              </a:rPr>
              <a:t>英语中常见的连接词过渡词：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611729FC-80D5-E64E-9DA0-58C353C856BC}"/>
              </a:ext>
            </a:extLst>
          </p:cNvPr>
          <p:cNvSpPr txBox="1"/>
          <p:nvPr/>
        </p:nvSpPr>
        <p:spPr>
          <a:xfrm>
            <a:off x="271849" y="1155259"/>
            <a:ext cx="1192015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200" dirty="0">
                <a:solidFill>
                  <a:srgbClr val="FF000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5. </a:t>
            </a:r>
            <a:r>
              <a:rPr kumimoji="1" lang="zh-CN" altLang="en-US" sz="3200" dirty="0">
                <a:solidFill>
                  <a:srgbClr val="FF000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表例证关系</a:t>
            </a:r>
            <a:endParaRPr kumimoji="1" lang="en-US" altLang="zh-CN" sz="3200" dirty="0">
              <a:solidFill>
                <a:srgbClr val="FF0000"/>
              </a:solidFill>
              <a:latin typeface="STXinwei" panose="02010800040101010101" pitchFamily="2" charset="-122"/>
              <a:ea typeface="STXinwei" panose="02010800040101010101" pitchFamily="2" charset="-122"/>
            </a:endParaRPr>
          </a:p>
          <a:p>
            <a:r>
              <a:rPr kumimoji="1" lang="zh-CN" altLang="en-US" sz="3200" dirty="0">
                <a:solidFill>
                  <a:srgbClr val="FF000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也就是说：</a:t>
            </a:r>
            <a:endParaRPr kumimoji="1" lang="en-US" altLang="zh-CN" sz="3200" dirty="0">
              <a:solidFill>
                <a:srgbClr val="FF0000"/>
              </a:solidFill>
              <a:latin typeface="STXinwei" panose="02010800040101010101" pitchFamily="2" charset="-122"/>
              <a:ea typeface="STXinwei" panose="02010800040101010101" pitchFamily="2" charset="-122"/>
            </a:endParaRPr>
          </a:p>
          <a:p>
            <a:r>
              <a:rPr kumimoji="1" lang="zh-CN" altLang="en-US" sz="3200" dirty="0">
                <a:solidFill>
                  <a:srgbClr val="FF000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例如：</a:t>
            </a:r>
            <a:endParaRPr kumimoji="1" lang="en-US" altLang="zh-CN" sz="3200" dirty="0">
              <a:solidFill>
                <a:srgbClr val="FF0000"/>
              </a:solidFill>
              <a:latin typeface="STXinwei" panose="02010800040101010101" pitchFamily="2" charset="-122"/>
              <a:ea typeface="STXinwei" panose="02010800040101010101" pitchFamily="2" charset="-122"/>
            </a:endParaRPr>
          </a:p>
          <a:p>
            <a:endParaRPr kumimoji="1" lang="en-US" altLang="zh-CN" sz="3200" dirty="0">
              <a:solidFill>
                <a:srgbClr val="FF0000"/>
              </a:solidFill>
              <a:latin typeface="STXinwei" panose="02010800040101010101" pitchFamily="2" charset="-122"/>
              <a:ea typeface="STXinwei" panose="02010800040101010101" pitchFamily="2" charset="-122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08DBE729-52A5-9043-8179-27CF83B341F2}"/>
              </a:ext>
            </a:extLst>
          </p:cNvPr>
          <p:cNvSpPr txBox="1"/>
          <p:nvPr/>
        </p:nvSpPr>
        <p:spPr>
          <a:xfrm>
            <a:off x="2607275" y="1641873"/>
            <a:ext cx="93128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200" b="1" dirty="0">
                <a:latin typeface="Candara" panose="020E0502030303020204" pitchFamily="34" charset="0"/>
              </a:rPr>
              <a:t>that is, that is to say, namely</a:t>
            </a:r>
            <a:endParaRPr kumimoji="1" lang="zh-CN" altLang="en-US" sz="3200" b="1" dirty="0">
              <a:latin typeface="Candara" panose="020E0502030303020204" pitchFamily="34" charset="0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281C634C-83EA-3545-B67C-BE059D77F3D3}"/>
              </a:ext>
            </a:extLst>
          </p:cNvPr>
          <p:cNvSpPr txBox="1"/>
          <p:nvPr/>
        </p:nvSpPr>
        <p:spPr>
          <a:xfrm>
            <a:off x="2607275" y="2075467"/>
            <a:ext cx="93128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200" b="1" dirty="0">
                <a:latin typeface="Candara" panose="020E0502030303020204" pitchFamily="34" charset="0"/>
              </a:rPr>
              <a:t>for example + </a:t>
            </a:r>
            <a:r>
              <a:rPr kumimoji="1" lang="zh-CN" altLang="en-US" sz="3200" b="1" dirty="0">
                <a:latin typeface="Candara" panose="020E0502030303020204" pitchFamily="34" charset="0"/>
              </a:rPr>
              <a:t>一个例子 （以完整的一句话表示）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DA3E6D15-2824-2A44-94CB-7320B682A561}"/>
              </a:ext>
            </a:extLst>
          </p:cNvPr>
          <p:cNvSpPr txBox="1"/>
          <p:nvPr/>
        </p:nvSpPr>
        <p:spPr>
          <a:xfrm>
            <a:off x="2607275" y="2607489"/>
            <a:ext cx="93128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200" b="1" dirty="0">
                <a:latin typeface="Candara" panose="020E0502030303020204" pitchFamily="34" charset="0"/>
              </a:rPr>
              <a:t>such as </a:t>
            </a:r>
          </a:p>
          <a:p>
            <a:r>
              <a:rPr kumimoji="1" lang="zh-CN" altLang="en-US" sz="3200" b="1" dirty="0">
                <a:latin typeface="Candara" panose="020E0502030303020204" pitchFamily="34" charset="0"/>
              </a:rPr>
              <a:t>正确用法一定是 </a:t>
            </a:r>
            <a:r>
              <a:rPr kumimoji="1" lang="en-US" altLang="zh-CN" sz="3200" b="1" dirty="0">
                <a:solidFill>
                  <a:srgbClr val="FF0000"/>
                </a:solidFill>
                <a:latin typeface="Candara" panose="020E0502030303020204" pitchFamily="34" charset="0"/>
              </a:rPr>
              <a:t>, </a:t>
            </a:r>
            <a:r>
              <a:rPr kumimoji="1" lang="en-US" altLang="zh-CN" sz="3200" b="1" dirty="0">
                <a:latin typeface="Candara" panose="020E0502030303020204" pitchFamily="34" charset="0"/>
              </a:rPr>
              <a:t>such as + </a:t>
            </a:r>
            <a:r>
              <a:rPr kumimoji="1" lang="en-US" altLang="zh-CN" sz="3200" b="1" dirty="0">
                <a:solidFill>
                  <a:srgbClr val="FF0000"/>
                </a:solidFill>
                <a:latin typeface="Candara" panose="020E0502030303020204" pitchFamily="34" charset="0"/>
              </a:rPr>
              <a:t>n./ + V-</a:t>
            </a:r>
            <a:r>
              <a:rPr kumimoji="1" lang="en-US" altLang="zh-CN" sz="3200" b="1" dirty="0" err="1">
                <a:solidFill>
                  <a:srgbClr val="FF0000"/>
                </a:solidFill>
                <a:latin typeface="Candara" panose="020E0502030303020204" pitchFamily="34" charset="0"/>
              </a:rPr>
              <a:t>ing</a:t>
            </a:r>
            <a:endParaRPr kumimoji="1" lang="zh-CN" altLang="en-US" sz="3200" b="1" dirty="0">
              <a:solidFill>
                <a:srgbClr val="FF0000"/>
              </a:solidFill>
              <a:latin typeface="Candara" panose="020E0502030303020204" pitchFamily="34" charset="0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4BB36182-66B7-7845-B477-671ACC24483C}"/>
              </a:ext>
            </a:extLst>
          </p:cNvPr>
          <p:cNvSpPr txBox="1"/>
          <p:nvPr/>
        </p:nvSpPr>
        <p:spPr>
          <a:xfrm>
            <a:off x="135924" y="3650956"/>
            <a:ext cx="11920151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200" dirty="0">
                <a:solidFill>
                  <a:srgbClr val="FF000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6. </a:t>
            </a:r>
            <a:r>
              <a:rPr kumimoji="1" lang="zh-CN" altLang="en-US" sz="3200" dirty="0">
                <a:solidFill>
                  <a:srgbClr val="FF000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表因果关系</a:t>
            </a:r>
            <a:endParaRPr kumimoji="1" lang="en-US" altLang="zh-CN" sz="3200" dirty="0">
              <a:solidFill>
                <a:srgbClr val="FF0000"/>
              </a:solidFill>
              <a:latin typeface="STXinwei" panose="02010800040101010101" pitchFamily="2" charset="-122"/>
              <a:ea typeface="STXinwei" panose="02010800040101010101" pitchFamily="2" charset="-122"/>
            </a:endParaRPr>
          </a:p>
          <a:p>
            <a:r>
              <a:rPr kumimoji="1" lang="zh-CN" altLang="en-US" sz="3200" dirty="0">
                <a:solidFill>
                  <a:srgbClr val="FF000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因为：</a:t>
            </a:r>
            <a:endParaRPr kumimoji="1" lang="en-US" altLang="zh-CN" sz="3200" dirty="0">
              <a:solidFill>
                <a:srgbClr val="FF0000"/>
              </a:solidFill>
              <a:latin typeface="STXinwei" panose="02010800040101010101" pitchFamily="2" charset="-122"/>
              <a:ea typeface="STXinwei" panose="02010800040101010101" pitchFamily="2" charset="-122"/>
            </a:endParaRPr>
          </a:p>
          <a:p>
            <a:r>
              <a:rPr kumimoji="1" lang="zh-CN" altLang="en-US" sz="3200" dirty="0">
                <a:solidFill>
                  <a:srgbClr val="FF000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因为这个原因，因为这些原因</a:t>
            </a:r>
            <a:endParaRPr kumimoji="1" lang="en-US" altLang="zh-CN" sz="3200" dirty="0">
              <a:solidFill>
                <a:srgbClr val="FF0000"/>
              </a:solidFill>
              <a:latin typeface="STXinwei" panose="02010800040101010101" pitchFamily="2" charset="-122"/>
              <a:ea typeface="STXinwei" panose="02010800040101010101" pitchFamily="2" charset="-122"/>
            </a:endParaRPr>
          </a:p>
          <a:p>
            <a:r>
              <a:rPr kumimoji="1" lang="zh-CN" altLang="en-US" sz="3200" dirty="0">
                <a:solidFill>
                  <a:srgbClr val="FF000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为了，以便：</a:t>
            </a:r>
            <a:endParaRPr kumimoji="1" lang="en-US" altLang="zh-CN" sz="3200" dirty="0">
              <a:solidFill>
                <a:srgbClr val="FF0000"/>
              </a:solidFill>
              <a:latin typeface="STXinwei" panose="02010800040101010101" pitchFamily="2" charset="-122"/>
              <a:ea typeface="STXinwei" panose="02010800040101010101" pitchFamily="2" charset="-122"/>
            </a:endParaRPr>
          </a:p>
          <a:p>
            <a:r>
              <a:rPr kumimoji="1" lang="zh-CN" altLang="en-US" sz="3200" dirty="0">
                <a:solidFill>
                  <a:srgbClr val="FF000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结果是：</a:t>
            </a:r>
            <a:endParaRPr kumimoji="1" lang="en-US" altLang="zh-CN" sz="3200" dirty="0">
              <a:solidFill>
                <a:srgbClr val="FF0000"/>
              </a:solidFill>
              <a:latin typeface="STXinwei" panose="02010800040101010101" pitchFamily="2" charset="-122"/>
              <a:ea typeface="STXinwei" panose="02010800040101010101" pitchFamily="2" charset="-122"/>
            </a:endParaRPr>
          </a:p>
          <a:p>
            <a:endParaRPr kumimoji="1" lang="en-US" altLang="zh-CN" sz="3200" dirty="0">
              <a:solidFill>
                <a:srgbClr val="FF0000"/>
              </a:solidFill>
              <a:latin typeface="STXinwei" panose="02010800040101010101" pitchFamily="2" charset="-122"/>
              <a:ea typeface="STXinwei" panose="02010800040101010101" pitchFamily="2" charset="-122"/>
            </a:endParaRPr>
          </a:p>
          <a:p>
            <a:endParaRPr kumimoji="1" lang="en-US" altLang="zh-CN" sz="3200" dirty="0">
              <a:solidFill>
                <a:srgbClr val="FF0000"/>
              </a:solidFill>
              <a:latin typeface="STXinwei" panose="02010800040101010101" pitchFamily="2" charset="-122"/>
              <a:ea typeface="STXinwei" panose="02010800040101010101" pitchFamily="2" charset="-122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515497FA-8C3F-5049-93B9-DCE796E0A18B}"/>
              </a:ext>
            </a:extLst>
          </p:cNvPr>
          <p:cNvSpPr txBox="1"/>
          <p:nvPr/>
        </p:nvSpPr>
        <p:spPr>
          <a:xfrm>
            <a:off x="1334529" y="4118301"/>
            <a:ext cx="93128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200" b="1" dirty="0">
                <a:latin typeface="Candara" panose="020E0502030303020204" pitchFamily="34" charset="0"/>
              </a:rPr>
              <a:t>because</a:t>
            </a:r>
            <a:r>
              <a:rPr kumimoji="1" lang="zh-CN" altLang="en-US" sz="3200" b="1" dirty="0">
                <a:latin typeface="Candara" panose="020E0502030303020204" pitchFamily="34" charset="0"/>
              </a:rPr>
              <a:t> </a:t>
            </a:r>
            <a:r>
              <a:rPr kumimoji="1" lang="en-US" altLang="zh-CN" sz="3200" b="1" dirty="0">
                <a:latin typeface="Candara" panose="020E0502030303020204" pitchFamily="34" charset="0"/>
              </a:rPr>
              <a:t>+</a:t>
            </a:r>
            <a:r>
              <a:rPr kumimoji="1" lang="zh-CN" altLang="en-US" sz="3200" b="1" dirty="0">
                <a:latin typeface="Candara" panose="020E0502030303020204" pitchFamily="34" charset="0"/>
              </a:rPr>
              <a:t> 完整的一句话； </a:t>
            </a:r>
            <a:r>
              <a:rPr kumimoji="1" lang="en-US" altLang="zh-CN" sz="3200" b="1" dirty="0">
                <a:latin typeface="Candara" panose="020E0502030303020204" pitchFamily="34" charset="0"/>
              </a:rPr>
              <a:t>because of + </a:t>
            </a:r>
            <a:r>
              <a:rPr kumimoji="1" lang="en-US" altLang="zh-CN" sz="3200" b="1" dirty="0">
                <a:solidFill>
                  <a:srgbClr val="FF0000"/>
                </a:solidFill>
                <a:latin typeface="Candara" panose="020E0502030303020204" pitchFamily="34" charset="0"/>
              </a:rPr>
              <a:t>n. / V-</a:t>
            </a:r>
            <a:r>
              <a:rPr kumimoji="1" lang="en-US" altLang="zh-CN" sz="3200" b="1" dirty="0" err="1">
                <a:solidFill>
                  <a:srgbClr val="FF0000"/>
                </a:solidFill>
                <a:latin typeface="Candara" panose="020E0502030303020204" pitchFamily="34" charset="0"/>
              </a:rPr>
              <a:t>ing</a:t>
            </a:r>
            <a:endParaRPr kumimoji="1" lang="zh-CN" altLang="en-US" sz="3200" b="1" dirty="0">
              <a:solidFill>
                <a:srgbClr val="FF0000"/>
              </a:solidFill>
              <a:latin typeface="Candara" panose="020E0502030303020204" pitchFamily="34" charset="0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551CED24-959C-F641-BF72-7478705C4C9D}"/>
              </a:ext>
            </a:extLst>
          </p:cNvPr>
          <p:cNvSpPr txBox="1"/>
          <p:nvPr/>
        </p:nvSpPr>
        <p:spPr>
          <a:xfrm>
            <a:off x="5820031" y="4599049"/>
            <a:ext cx="93128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200" b="1" dirty="0">
                <a:latin typeface="Candara" panose="020E0502030303020204" pitchFamily="34" charset="0"/>
              </a:rPr>
              <a:t>For</a:t>
            </a:r>
            <a:r>
              <a:rPr kumimoji="1" lang="zh-CN" altLang="en-US" sz="3200" b="1" dirty="0">
                <a:latin typeface="Candara" panose="020E0502030303020204" pitchFamily="34" charset="0"/>
              </a:rPr>
              <a:t> </a:t>
            </a:r>
            <a:r>
              <a:rPr kumimoji="1" lang="en-US" altLang="zh-CN" sz="3200" b="1" dirty="0">
                <a:latin typeface="Candara" panose="020E0502030303020204" pitchFamily="34" charset="0"/>
              </a:rPr>
              <a:t>this</a:t>
            </a:r>
            <a:r>
              <a:rPr kumimoji="1" lang="zh-CN" altLang="en-US" sz="3200" b="1" dirty="0">
                <a:latin typeface="Candara" panose="020E0502030303020204" pitchFamily="34" charset="0"/>
              </a:rPr>
              <a:t> </a:t>
            </a:r>
            <a:r>
              <a:rPr kumimoji="1" lang="en-US" altLang="zh-CN" sz="3200" b="1" dirty="0">
                <a:latin typeface="Candara" panose="020E0502030303020204" pitchFamily="34" charset="0"/>
              </a:rPr>
              <a:t>reason, For these reasons</a:t>
            </a:r>
            <a:endParaRPr kumimoji="1" lang="zh-CN" altLang="en-US" sz="3200" b="1" dirty="0">
              <a:latin typeface="Candara" panose="020E0502030303020204" pitchFamily="34" charset="0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80DD01D1-3D20-0742-AC13-599E6B337BA9}"/>
              </a:ext>
            </a:extLst>
          </p:cNvPr>
          <p:cNvSpPr txBox="1"/>
          <p:nvPr/>
        </p:nvSpPr>
        <p:spPr>
          <a:xfrm>
            <a:off x="2607275" y="5105876"/>
            <a:ext cx="93128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200" b="1" dirty="0">
                <a:latin typeface="Candara" panose="020E0502030303020204" pitchFamily="34" charset="0"/>
              </a:rPr>
              <a:t>so that + </a:t>
            </a:r>
            <a:r>
              <a:rPr kumimoji="1" lang="zh-CN" altLang="en-US" sz="3200" b="1" dirty="0">
                <a:latin typeface="Candara" panose="020E0502030303020204" pitchFamily="34" charset="0"/>
              </a:rPr>
              <a:t>完整的一句话； </a:t>
            </a:r>
            <a:r>
              <a:rPr kumimoji="1" lang="en-US" altLang="zh-CN" sz="3200" b="1" dirty="0">
                <a:latin typeface="Candara" panose="020E0502030303020204" pitchFamily="34" charset="0"/>
              </a:rPr>
              <a:t>in order to/ to + </a:t>
            </a:r>
            <a:r>
              <a:rPr kumimoji="1" lang="zh-CN" altLang="en-US" sz="3200" b="1" dirty="0">
                <a:latin typeface="Candara" panose="020E0502030303020204" pitchFamily="34" charset="0"/>
              </a:rPr>
              <a:t>动词原形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7B66DE16-F59D-E946-8516-7062EE3F8A25}"/>
              </a:ext>
            </a:extLst>
          </p:cNvPr>
          <p:cNvSpPr txBox="1"/>
          <p:nvPr/>
        </p:nvSpPr>
        <p:spPr>
          <a:xfrm>
            <a:off x="1894702" y="5617418"/>
            <a:ext cx="93128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200" b="1" dirty="0">
                <a:latin typeface="Candara" panose="020E0502030303020204" pitchFamily="34" charset="0"/>
              </a:rPr>
              <a:t>As a result</a:t>
            </a:r>
            <a:endParaRPr kumimoji="1" lang="zh-CN" altLang="en-US" sz="3200" b="1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0524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0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57894CD-6E6A-024A-805D-9A330994AFD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99535" y="282104"/>
            <a:ext cx="9144000" cy="657010"/>
          </a:xfrm>
        </p:spPr>
        <p:txBody>
          <a:bodyPr>
            <a:normAutofit/>
          </a:bodyPr>
          <a:lstStyle/>
          <a:p>
            <a:pPr algn="l"/>
            <a:r>
              <a:rPr kumimoji="1" lang="zh-CN" altLang="en-US" sz="4000" dirty="0">
                <a:latin typeface="STLiti" panose="02010800040101010101" pitchFamily="2" charset="-122"/>
                <a:ea typeface="STLiti" panose="02010800040101010101" pitchFamily="2" charset="-122"/>
              </a:rPr>
              <a:t>英语中常见的连接词过渡词：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611729FC-80D5-E64E-9DA0-58C353C856BC}"/>
              </a:ext>
            </a:extLst>
          </p:cNvPr>
          <p:cNvSpPr txBox="1"/>
          <p:nvPr/>
        </p:nvSpPr>
        <p:spPr>
          <a:xfrm>
            <a:off x="271849" y="1155259"/>
            <a:ext cx="1192015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200" dirty="0">
                <a:solidFill>
                  <a:srgbClr val="FF000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7. </a:t>
            </a:r>
            <a:r>
              <a:rPr kumimoji="1" lang="zh-CN" altLang="en-US" sz="3200" dirty="0">
                <a:solidFill>
                  <a:srgbClr val="FF000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表总结</a:t>
            </a:r>
            <a:r>
              <a:rPr kumimoji="1" lang="en-US" altLang="zh-CN" sz="3200" dirty="0">
                <a:solidFill>
                  <a:srgbClr val="FF000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(</a:t>
            </a:r>
            <a:r>
              <a:rPr kumimoji="1" lang="zh-CN" altLang="en-US" sz="3200" dirty="0">
                <a:solidFill>
                  <a:srgbClr val="FF000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用在最后一段开头，总结全文）</a:t>
            </a:r>
            <a:endParaRPr kumimoji="1" lang="en-US" altLang="zh-CN" sz="3200" dirty="0">
              <a:solidFill>
                <a:srgbClr val="FF0000"/>
              </a:solidFill>
              <a:latin typeface="STXinwei" panose="02010800040101010101" pitchFamily="2" charset="-122"/>
              <a:ea typeface="STXinwei" panose="02010800040101010101" pitchFamily="2" charset="-122"/>
            </a:endParaRPr>
          </a:p>
          <a:p>
            <a:r>
              <a:rPr kumimoji="1" lang="zh-CN" altLang="en-US" sz="3200" dirty="0">
                <a:solidFill>
                  <a:srgbClr val="FF000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简而言之：</a:t>
            </a:r>
            <a:endParaRPr kumimoji="1" lang="en-US" altLang="zh-CN" sz="3200" dirty="0">
              <a:solidFill>
                <a:srgbClr val="FF0000"/>
              </a:solidFill>
              <a:latin typeface="STXinwei" panose="02010800040101010101" pitchFamily="2" charset="-122"/>
              <a:ea typeface="STXinwei" panose="02010800040101010101" pitchFamily="2" charset="-122"/>
            </a:endParaRPr>
          </a:p>
          <a:p>
            <a:r>
              <a:rPr kumimoji="1" lang="zh-CN" altLang="en-US" sz="3200" dirty="0">
                <a:solidFill>
                  <a:srgbClr val="FF0000"/>
                </a:solidFill>
                <a:latin typeface="STXinwei" panose="02010800040101010101" pitchFamily="2" charset="-122"/>
                <a:ea typeface="STXinwei" panose="02010800040101010101" pitchFamily="2" charset="-122"/>
              </a:rPr>
              <a:t>总的来说，总之：</a:t>
            </a:r>
            <a:endParaRPr kumimoji="1" lang="en-US" altLang="zh-CN" sz="3200" dirty="0">
              <a:solidFill>
                <a:srgbClr val="FF0000"/>
              </a:solidFill>
              <a:latin typeface="STXinwei" panose="02010800040101010101" pitchFamily="2" charset="-122"/>
              <a:ea typeface="STXinwei" panose="02010800040101010101" pitchFamily="2" charset="-122"/>
            </a:endParaRPr>
          </a:p>
          <a:p>
            <a:endParaRPr kumimoji="1" lang="en-US" altLang="zh-CN" sz="3200" dirty="0">
              <a:solidFill>
                <a:srgbClr val="FF0000"/>
              </a:solidFill>
              <a:latin typeface="STXinwei" panose="02010800040101010101" pitchFamily="2" charset="-122"/>
              <a:ea typeface="STXinwei" panose="02010800040101010101" pitchFamily="2" charset="-122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08DBE729-52A5-9043-8179-27CF83B341F2}"/>
              </a:ext>
            </a:extLst>
          </p:cNvPr>
          <p:cNvSpPr txBox="1"/>
          <p:nvPr/>
        </p:nvSpPr>
        <p:spPr>
          <a:xfrm>
            <a:off x="2607275" y="1641873"/>
            <a:ext cx="93128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200" b="1" dirty="0">
                <a:latin typeface="Candara" panose="020E0502030303020204" pitchFamily="34" charset="0"/>
              </a:rPr>
              <a:t>All</a:t>
            </a:r>
            <a:r>
              <a:rPr kumimoji="1" lang="zh-CN" altLang="en-US" sz="3200" b="1" dirty="0">
                <a:latin typeface="Candara" panose="020E0502030303020204" pitchFamily="34" charset="0"/>
              </a:rPr>
              <a:t> </a:t>
            </a:r>
            <a:r>
              <a:rPr kumimoji="1" lang="en-US" altLang="zh-CN" sz="3200" b="1" dirty="0">
                <a:latin typeface="Candara" panose="020E0502030303020204" pitchFamily="34" charset="0"/>
              </a:rPr>
              <a:t>in</a:t>
            </a:r>
            <a:r>
              <a:rPr kumimoji="1" lang="zh-CN" altLang="en-US" sz="3200" b="1" dirty="0">
                <a:latin typeface="Candara" panose="020E0502030303020204" pitchFamily="34" charset="0"/>
              </a:rPr>
              <a:t> </a:t>
            </a:r>
            <a:r>
              <a:rPr kumimoji="1" lang="en-US" altLang="zh-CN" sz="3200" b="1" dirty="0">
                <a:latin typeface="Candara" panose="020E0502030303020204" pitchFamily="34" charset="0"/>
              </a:rPr>
              <a:t>all, In brief, In short </a:t>
            </a:r>
            <a:endParaRPr kumimoji="1" lang="zh-CN" altLang="en-US" sz="3200" b="1" dirty="0">
              <a:latin typeface="Candara" panose="020E0502030303020204" pitchFamily="34" charset="0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281C634C-83EA-3545-B67C-BE059D77F3D3}"/>
              </a:ext>
            </a:extLst>
          </p:cNvPr>
          <p:cNvSpPr txBox="1"/>
          <p:nvPr/>
        </p:nvSpPr>
        <p:spPr>
          <a:xfrm>
            <a:off x="3435178" y="2137096"/>
            <a:ext cx="93128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200" b="1" dirty="0">
                <a:latin typeface="Candara" panose="020E0502030303020204" pitchFamily="34" charset="0"/>
              </a:rPr>
              <a:t>In  conclusion, To sum up</a:t>
            </a:r>
            <a:endParaRPr kumimoji="1" lang="zh-CN" altLang="en-US" sz="3200" b="1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4079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860</Words>
  <Application>Microsoft Macintosh PowerPoint</Application>
  <PresentationFormat>宽屏</PresentationFormat>
  <Paragraphs>91</Paragraphs>
  <Slides>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6" baseType="lpstr">
      <vt:lpstr>等线</vt:lpstr>
      <vt:lpstr>等线 Light</vt:lpstr>
      <vt:lpstr>STLiti</vt:lpstr>
      <vt:lpstr>STXinwei</vt:lpstr>
      <vt:lpstr>Arial</vt:lpstr>
      <vt:lpstr>Candara</vt:lpstr>
      <vt:lpstr>Office 主题​​</vt:lpstr>
      <vt:lpstr>期末考试作文复习专题</vt:lpstr>
      <vt:lpstr>得分较低的常见问题</vt:lpstr>
      <vt:lpstr>高分作文的特点：</vt:lpstr>
      <vt:lpstr>英语中常见的连接词过渡词：</vt:lpstr>
      <vt:lpstr>英语中常见的连接词过渡词：</vt:lpstr>
      <vt:lpstr>英语中常见的连接词过渡词：</vt:lpstr>
      <vt:lpstr>英语中常见的连接词过渡词：</vt:lpstr>
      <vt:lpstr>英语中常见的连接词过渡词：</vt:lpstr>
      <vt:lpstr>英语中常见的连接词过渡词：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期末考试作文复习专题</dc:title>
  <dc:creator>vctj</dc:creator>
  <cp:lastModifiedBy>vctj</cp:lastModifiedBy>
  <cp:revision>6</cp:revision>
  <dcterms:created xsi:type="dcterms:W3CDTF">2021-01-10T10:55:21Z</dcterms:created>
  <dcterms:modified xsi:type="dcterms:W3CDTF">2021-01-10T11:59:05Z</dcterms:modified>
</cp:coreProperties>
</file>