
<file path=[Content_Types].xml><?xml version="1.0" encoding="utf-8"?>
<Types xmlns="http://schemas.openxmlformats.org/package/2006/content-types">
  <Default Extension="png" ContentType="image/png"/>
  <Default Extension="tiff" ContentType="image/tif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1174" r:id="rId6"/>
    <p:sldId id="980" r:id="rId7"/>
    <p:sldId id="1037" r:id="rId8"/>
    <p:sldId id="427" r:id="rId9"/>
    <p:sldId id="1142" r:id="rId10"/>
    <p:sldId id="1143" r:id="rId11"/>
    <p:sldId id="1144" r:id="rId12"/>
    <p:sldId id="1145" r:id="rId13"/>
    <p:sldId id="1146" r:id="rId14"/>
    <p:sldId id="1147" r:id="rId15"/>
    <p:sldId id="1148" r:id="rId16"/>
    <p:sldId id="1150" r:id="rId17"/>
    <p:sldId id="1151" r:id="rId18"/>
    <p:sldId id="1152" r:id="rId19"/>
    <p:sldId id="1156" r:id="rId20"/>
    <p:sldId id="1157" r:id="rId21"/>
    <p:sldId id="1158" r:id="rId22"/>
    <p:sldId id="1159" r:id="rId23"/>
    <p:sldId id="1160" r:id="rId24"/>
    <p:sldId id="1161" r:id="rId25"/>
    <p:sldId id="1162" r:id="rId26"/>
    <p:sldId id="1163" r:id="rId27"/>
    <p:sldId id="1153" r:id="rId28"/>
    <p:sldId id="1164" r:id="rId29"/>
    <p:sldId id="1165" r:id="rId30"/>
    <p:sldId id="1166" r:id="rId31"/>
    <p:sldId id="1167" r:id="rId32"/>
    <p:sldId id="1168" r:id="rId33"/>
    <p:sldId id="1169" r:id="rId34"/>
    <p:sldId id="1170" r:id="rId35"/>
  </p:sldIdLst>
  <p:sldSz cx="12192000" cy="6858000"/>
  <p:notesSz cx="6858000" cy="9144000"/>
  <p:custDataLst>
    <p:tags r:id="rId4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3" userDrawn="1">
          <p15:clr>
            <a:srgbClr val="A4A3A4"/>
          </p15:clr>
        </p15:guide>
        <p15:guide id="2" pos="388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23F"/>
    <a:srgbClr val="37A76F"/>
    <a:srgbClr val="D5E8DF"/>
    <a:srgbClr val="EBF3D9"/>
    <a:srgbClr val="007F39"/>
    <a:srgbClr val="FFF07E"/>
    <a:srgbClr val="FFEF00"/>
    <a:srgbClr val="FFFFFF"/>
    <a:srgbClr val="EA8A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63"/>
        <p:guide pos="388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gs" Target="tags/tag9.xml"/><Relationship Id="rId4" Type="http://schemas.openxmlformats.org/officeDocument/2006/relationships/notesMaster" Target="notesMasters/notesMaster1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slide" Target="../slides/slide3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slide" Target="../slides/slide4.xml"/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专题一  作图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题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黑体" panose="02010609060101010101" charset="-122"/>
              </a:rPr>
              <a:t>思维导图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平行四边形 3">
            <a:hlinkClick r:id="rId5" action="ppaction://hlinksldjump"/>
          </p:cNvPr>
          <p:cNvSpPr/>
          <p:nvPr userDrawn="1"/>
        </p:nvSpPr>
        <p:spPr>
          <a:xfrm flipH="1">
            <a:off x="7960995" y="0"/>
            <a:ext cx="2523600" cy="503555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返回思维导图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22.xml"/><Relationship Id="rId3" Type="http://schemas.openxmlformats.org/officeDocument/2006/relationships/slide" Target="slide14.xml"/><Relationship Id="rId2" Type="http://schemas.openxmlformats.org/officeDocument/2006/relationships/image" Target="../media/image7.tiff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tags" Target="../tags/tag7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png"/><Relationship Id="rId1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1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png"/><Relationship Id="rId1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1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6.png"/><Relationship Id="rId1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2505710" y="1999014"/>
            <a:ext cx="5645785" cy="1124518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作图题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专题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一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3763645" y="2030095"/>
            <a:ext cx="4671060" cy="645160"/>
            <a:chOff x="4649" y="2030"/>
            <a:chExt cx="7356" cy="1016"/>
          </a:xfrm>
        </p:grpSpPr>
        <p:sp>
          <p:nvSpPr>
            <p:cNvPr id="10" name="文本框 15"/>
            <p:cNvSpPr txBox="1"/>
            <p:nvPr/>
          </p:nvSpPr>
          <p:spPr>
            <a:xfrm>
              <a:off x="5514" y="2030"/>
              <a:ext cx="6491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1" action="ppaction://hlinksldjump"/>
                </a:rPr>
                <a:t>一、光学作图</a:t>
              </a:r>
              <a:endParaRPr lang="zh-CN" altLang="en-US" sz="3600" b="1"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grpSp>
          <p:nvGrpSpPr>
            <p:cNvPr id="11" name="组合 25"/>
            <p:cNvGrpSpPr/>
            <p:nvPr/>
          </p:nvGrpSpPr>
          <p:grpSpPr>
            <a:xfrm rot="0">
              <a:off x="4649" y="2079"/>
              <a:ext cx="857" cy="917"/>
              <a:chOff x="6092" y="4029"/>
              <a:chExt cx="857" cy="852"/>
            </a:xfrm>
          </p:grpSpPr>
          <p:pic>
            <p:nvPicPr>
              <p:cNvPr id="12" name="图片 23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92" y="4085"/>
                <a:ext cx="857" cy="740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3" name="文本框 24"/>
              <p:cNvSpPr txBox="1"/>
              <p:nvPr/>
            </p:nvSpPr>
            <p:spPr>
              <a:xfrm>
                <a:off x="6211" y="4029"/>
                <a:ext cx="649" cy="8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1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763645" y="3077210"/>
            <a:ext cx="6371590" cy="645160"/>
            <a:chOff x="4649" y="3837"/>
            <a:chExt cx="10034" cy="1016"/>
          </a:xfrm>
        </p:grpSpPr>
        <p:sp>
          <p:nvSpPr>
            <p:cNvPr id="15" name="文本框 15"/>
            <p:cNvSpPr txBox="1"/>
            <p:nvPr/>
          </p:nvSpPr>
          <p:spPr>
            <a:xfrm>
              <a:off x="5506" y="3837"/>
              <a:ext cx="917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二、力学作图</a:t>
              </a:r>
              <a:endParaRPr lang="zh-CN" sz="36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 rot="0">
              <a:off x="4649" y="3886"/>
              <a:ext cx="857" cy="918"/>
              <a:chOff x="6005" y="5733"/>
              <a:chExt cx="857" cy="918"/>
            </a:xfrm>
          </p:grpSpPr>
          <p:pic>
            <p:nvPicPr>
              <p:cNvPr id="17" name="图片 27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5" y="5793"/>
                <a:ext cx="857" cy="797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8" name="文本框 28"/>
              <p:cNvSpPr txBox="1"/>
              <p:nvPr/>
            </p:nvSpPr>
            <p:spPr>
              <a:xfrm>
                <a:off x="6124" y="5733"/>
                <a:ext cx="649" cy="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2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754120" y="4124325"/>
            <a:ext cx="6381115" cy="645160"/>
            <a:chOff x="4642" y="6647"/>
            <a:chExt cx="10049" cy="1016"/>
          </a:xfrm>
        </p:grpSpPr>
        <p:sp>
          <p:nvSpPr>
            <p:cNvPr id="20" name="文本框 15"/>
            <p:cNvSpPr txBox="1"/>
            <p:nvPr/>
          </p:nvSpPr>
          <p:spPr>
            <a:xfrm>
              <a:off x="5514" y="6647"/>
              <a:ext cx="917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4" action="ppaction://hlinksldjump"/>
                </a:rPr>
                <a:t>三、电</a:t>
              </a:r>
              <a:r>
                <a:rPr lang="en-US" sz="3600" b="1">
                  <a:latin typeface="Times New Roman" panose="02020603050405020304" charset="0"/>
                  <a:ea typeface="黑体" panose="02010609060101010101" charset="-122"/>
                  <a:sym typeface="+mn-ea"/>
                  <a:hlinkClick r:id="rId4" action="ppaction://hlinksldjump"/>
                </a:rPr>
                <a:t>(</a:t>
              </a:r>
              <a:r>
                <a:rPr lang="zh-CN" sz="3600" b="1">
                  <a:ea typeface="黑体" panose="02010609060101010101" charset="-122"/>
                  <a:sym typeface="+mn-ea"/>
                  <a:hlinkClick r:id="rId4" action="ppaction://hlinksldjump"/>
                </a:rPr>
                <a:t>磁</a:t>
              </a:r>
              <a:r>
                <a:rPr lang="en-US" sz="3600" b="1">
                  <a:latin typeface="Times New Roman" panose="02020603050405020304" charset="0"/>
                  <a:ea typeface="黑体" panose="02010609060101010101" charset="-122"/>
                  <a:sym typeface="+mn-ea"/>
                  <a:hlinkClick r:id="rId4" action="ppaction://hlinksldjump"/>
                </a:rPr>
                <a:t>)</a:t>
              </a:r>
              <a:r>
                <a:rPr lang="zh-CN" sz="3600" b="1">
                  <a:ea typeface="黑体" panose="02010609060101010101" charset="-122"/>
                  <a:sym typeface="+mn-ea"/>
                  <a:hlinkClick r:id="rId4" action="ppaction://hlinksldjump"/>
                </a:rPr>
                <a:t>学作图</a:t>
              </a:r>
              <a:endParaRPr lang="zh-CN" altLang="en-US" sz="36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 rot="0">
              <a:off x="4642" y="6696"/>
              <a:ext cx="857" cy="918"/>
              <a:chOff x="6005" y="7538"/>
              <a:chExt cx="857" cy="918"/>
            </a:xfrm>
          </p:grpSpPr>
          <p:pic>
            <p:nvPicPr>
              <p:cNvPr id="22" name="图片 30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5" y="7598"/>
                <a:ext cx="857" cy="797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23" name="文本框 31"/>
              <p:cNvSpPr txBox="1"/>
              <p:nvPr/>
            </p:nvSpPr>
            <p:spPr>
              <a:xfrm>
                <a:off x="6124" y="7538"/>
                <a:ext cx="649" cy="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3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91840" y="610235"/>
            <a:ext cx="56070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一、光学作图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 </a:t>
            </a:r>
            <a:endParaRPr lang="en-US" altLang="en-US" sz="3200" b="1">
              <a:latin typeface="Times New Roman" panose="02020603050405020304" charset="0"/>
              <a:ea typeface="黑体" panose="02010609060101010101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402590" y="1356995"/>
            <a:ext cx="1661160" cy="521970"/>
            <a:chOff x="5343" y="7237"/>
            <a:chExt cx="2616" cy="822"/>
          </a:xfrm>
        </p:grpSpPr>
        <p:pic>
          <p:nvPicPr>
            <p:cNvPr id="125" name="图片 124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26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27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156460" y="1356995"/>
            <a:ext cx="30416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光的反射作图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0200" y="1847850"/>
            <a:ext cx="115309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徐州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高楼玻璃幕墙会造成光污染，如图所示，一束阳光射到玻璃上，请画出它的反射光线．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4" name="图片 -21474826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57825" y="3524885"/>
            <a:ext cx="1418590" cy="291401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1" name="组合 120"/>
          <p:cNvGrpSpPr/>
          <p:nvPr/>
        </p:nvGrpSpPr>
        <p:grpSpPr>
          <a:xfrm rot="6480000">
            <a:off x="6543797" y="4261485"/>
            <a:ext cx="495650" cy="1264081"/>
            <a:chOff x="12694" y="7211"/>
            <a:chExt cx="1260" cy="2935"/>
          </a:xfrm>
        </p:grpSpPr>
        <p:cxnSp>
          <p:nvCxnSpPr>
            <p:cNvPr id="109" name="直接连接符 108"/>
            <p:cNvCxnSpPr/>
            <p:nvPr/>
          </p:nvCxnSpPr>
          <p:spPr>
            <a:xfrm flipH="1" flipV="1">
              <a:off x="12694" y="7211"/>
              <a:ext cx="967" cy="2935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矩形 109"/>
            <p:cNvSpPr/>
            <p:nvPr/>
          </p:nvSpPr>
          <p:spPr>
            <a:xfrm rot="20580000">
              <a:off x="13588" y="9743"/>
              <a:ext cx="366" cy="334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 rot="18960000" flipH="1">
            <a:off x="6464300" y="4687570"/>
            <a:ext cx="76200" cy="1139825"/>
            <a:chOff x="4513" y="4476"/>
            <a:chExt cx="0" cy="204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4513" y="4476"/>
              <a:ext cx="0" cy="2041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513" y="5354"/>
              <a:ext cx="0" cy="411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8770" y="658495"/>
            <a:ext cx="114909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黔西南州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阳光与水平面成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60°</a:t>
            </a:r>
            <a:r>
              <a:rPr lang="zh-CN" sz="3200" b="1">
                <a:ea typeface="宋体" panose="02010600030101010101" pitchFamily="2" charset="-122"/>
              </a:rPr>
              <a:t>角射向地面，用平面镜使阳光竖直射入井底，在图中画出平面镜的位置，并标明反射角的度数．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35525" y="2709545"/>
            <a:ext cx="2482215" cy="319532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1" name="组合 120"/>
          <p:cNvGrpSpPr/>
          <p:nvPr/>
        </p:nvGrpSpPr>
        <p:grpSpPr>
          <a:xfrm rot="16200000">
            <a:off x="5317612" y="3460750"/>
            <a:ext cx="495650" cy="1264081"/>
            <a:chOff x="12694" y="7211"/>
            <a:chExt cx="1260" cy="2935"/>
          </a:xfrm>
        </p:grpSpPr>
        <p:cxnSp>
          <p:nvCxnSpPr>
            <p:cNvPr id="109" name="直接连接符 108"/>
            <p:cNvCxnSpPr/>
            <p:nvPr/>
          </p:nvCxnSpPr>
          <p:spPr>
            <a:xfrm flipH="1" flipV="1">
              <a:off x="12694" y="7211"/>
              <a:ext cx="967" cy="2935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矩形 109"/>
            <p:cNvSpPr/>
            <p:nvPr/>
          </p:nvSpPr>
          <p:spPr>
            <a:xfrm rot="20580000">
              <a:off x="13588" y="9743"/>
              <a:ext cx="366" cy="334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65" name="组合 164"/>
          <p:cNvGrpSpPr/>
          <p:nvPr/>
        </p:nvGrpSpPr>
        <p:grpSpPr>
          <a:xfrm rot="20220000">
            <a:off x="6173153" y="3274695"/>
            <a:ext cx="72000" cy="1113790"/>
            <a:chOff x="11604" y="7668"/>
            <a:chExt cx="170" cy="1946"/>
          </a:xfrm>
        </p:grpSpPr>
        <p:cxnSp>
          <p:nvCxnSpPr>
            <p:cNvPr id="166" name="直接连接符 165"/>
            <p:cNvCxnSpPr/>
            <p:nvPr/>
          </p:nvCxnSpPr>
          <p:spPr>
            <a:xfrm flipH="1">
              <a:off x="11604" y="7668"/>
              <a:ext cx="0" cy="1946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接连接符 166"/>
            <p:cNvCxnSpPr/>
            <p:nvPr/>
          </p:nvCxnSpPr>
          <p:spPr>
            <a:xfrm>
              <a:off x="11604" y="7800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接连接符 167"/>
            <p:cNvCxnSpPr/>
            <p:nvPr/>
          </p:nvCxnSpPr>
          <p:spPr>
            <a:xfrm>
              <a:off x="11604" y="8248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接连接符 168"/>
            <p:cNvCxnSpPr/>
            <p:nvPr/>
          </p:nvCxnSpPr>
          <p:spPr>
            <a:xfrm>
              <a:off x="11604" y="8024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接连接符 169"/>
            <p:cNvCxnSpPr/>
            <p:nvPr/>
          </p:nvCxnSpPr>
          <p:spPr>
            <a:xfrm>
              <a:off x="11604" y="8472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接连接符 170"/>
            <p:cNvCxnSpPr/>
            <p:nvPr/>
          </p:nvCxnSpPr>
          <p:spPr>
            <a:xfrm>
              <a:off x="11604" y="8696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接连接符 171"/>
            <p:cNvCxnSpPr/>
            <p:nvPr/>
          </p:nvCxnSpPr>
          <p:spPr>
            <a:xfrm>
              <a:off x="11604" y="8920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接连接符 172"/>
            <p:cNvCxnSpPr/>
            <p:nvPr/>
          </p:nvCxnSpPr>
          <p:spPr>
            <a:xfrm>
              <a:off x="11604" y="9144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接连接符 173"/>
            <p:cNvCxnSpPr/>
            <p:nvPr/>
          </p:nvCxnSpPr>
          <p:spPr>
            <a:xfrm>
              <a:off x="11604" y="9368"/>
              <a:ext cx="170" cy="17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/>
          <p:cNvGrpSpPr/>
          <p:nvPr/>
        </p:nvGrpSpPr>
        <p:grpSpPr>
          <a:xfrm rot="3000000">
            <a:off x="5641023" y="4142105"/>
            <a:ext cx="1055370" cy="922020"/>
            <a:chOff x="11752" y="7513"/>
            <a:chExt cx="2193" cy="2273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0000FF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0000FF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组合 126"/>
          <p:cNvGrpSpPr/>
          <p:nvPr/>
        </p:nvGrpSpPr>
        <p:grpSpPr>
          <a:xfrm rot="12720000">
            <a:off x="5708880" y="3760643"/>
            <a:ext cx="854710" cy="809625"/>
            <a:chOff x="17168" y="5722"/>
            <a:chExt cx="1346" cy="1275"/>
          </a:xfrm>
        </p:grpSpPr>
        <p:sp>
          <p:nvSpPr>
            <p:cNvPr id="108" name="弧形 107"/>
            <p:cNvSpPr/>
            <p:nvPr/>
          </p:nvSpPr>
          <p:spPr>
            <a:xfrm rot="19020000">
              <a:off x="17616" y="6301"/>
              <a:ext cx="607" cy="696"/>
            </a:xfrm>
            <a:prstGeom prst="arc">
              <a:avLst>
                <a:gd name="adj1" fmla="val 16665560"/>
                <a:gd name="adj2" fmla="val 21428058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p>
              <a:pPr algn="ctr"/>
              <a:endParaRPr lang="zh-CN" altLang="en-US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sp>
          <p:nvSpPr>
            <p:cNvPr id="125" name="文本框 124"/>
            <p:cNvSpPr txBox="1"/>
            <p:nvPr/>
          </p:nvSpPr>
          <p:spPr>
            <a:xfrm rot="8820000">
              <a:off x="17168" y="5722"/>
              <a:ext cx="134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75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°</a:t>
              </a:r>
              <a:endParaRPr lang="zh-CN" altLang="en-US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9" name="组合 88"/>
          <p:cNvGrpSpPr/>
          <p:nvPr/>
        </p:nvGrpSpPr>
        <p:grpSpPr>
          <a:xfrm>
            <a:off x="409575" y="755650"/>
            <a:ext cx="1661160" cy="521970"/>
            <a:chOff x="5343" y="7237"/>
            <a:chExt cx="2616" cy="822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1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2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54225" y="781685"/>
            <a:ext cx="29298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光的折射作图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500" y="1248410"/>
            <a:ext cx="114992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长沙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一束光斜射向水面，请画出这束光进入水后的光线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endParaRPr lang="en-US" altLang="zh-CN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6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2955" y="2853690"/>
            <a:ext cx="2947670" cy="291592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5" name="组合 34"/>
          <p:cNvGrpSpPr/>
          <p:nvPr/>
        </p:nvGrpSpPr>
        <p:grpSpPr>
          <a:xfrm rot="600000">
            <a:off x="5993765" y="4090670"/>
            <a:ext cx="688340" cy="1170940"/>
            <a:chOff x="11752" y="7513"/>
            <a:chExt cx="2193" cy="2273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" name="组合 92"/>
          <p:cNvGrpSpPr/>
          <p:nvPr/>
        </p:nvGrpSpPr>
        <p:grpSpPr>
          <a:xfrm>
            <a:off x="405130" y="755650"/>
            <a:ext cx="1661160" cy="521970"/>
            <a:chOff x="5343" y="7237"/>
            <a:chExt cx="2616" cy="822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5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6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66290" y="743585"/>
            <a:ext cx="92475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光的反射、折射综合作图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[2022.15(2)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2019.15(2)]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2580" y="1246505"/>
            <a:ext cx="114896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遵义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某同学用激光笔照射玻璃砖探究光学规律时，观察到光在玻璃砖中的传播路径如图所示．请画出入射光线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AO</a:t>
            </a:r>
            <a:r>
              <a:rPr lang="zh-CN" sz="3200" b="1">
                <a:ea typeface="宋体" panose="02010600030101010101" pitchFamily="2" charset="-122"/>
              </a:rPr>
              <a:t>的反射光线和折射光线的大致位置．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6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630" y="3604260"/>
            <a:ext cx="2873375" cy="28733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7" name="组合 96"/>
          <p:cNvGrpSpPr/>
          <p:nvPr/>
        </p:nvGrpSpPr>
        <p:grpSpPr>
          <a:xfrm rot="5400000">
            <a:off x="5103813" y="4394200"/>
            <a:ext cx="125730" cy="1548130"/>
            <a:chOff x="10649" y="7384"/>
            <a:chExt cx="198" cy="2438"/>
          </a:xfrm>
        </p:grpSpPr>
        <p:cxnSp>
          <p:nvCxnSpPr>
            <p:cNvPr id="59" name="直接连接符 58"/>
            <p:cNvCxnSpPr/>
            <p:nvPr/>
          </p:nvCxnSpPr>
          <p:spPr>
            <a:xfrm flipH="1">
              <a:off x="10649" y="7384"/>
              <a:ext cx="0" cy="2438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矩形 87"/>
            <p:cNvSpPr/>
            <p:nvPr/>
          </p:nvSpPr>
          <p:spPr>
            <a:xfrm>
              <a:off x="10649" y="8435"/>
              <a:ext cx="198" cy="198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90160" y="3603625"/>
            <a:ext cx="2065655" cy="1447800"/>
            <a:chOff x="8016" y="5675"/>
            <a:chExt cx="3253" cy="2280"/>
          </a:xfrm>
        </p:grpSpPr>
        <p:grpSp>
          <p:nvGrpSpPr>
            <p:cNvPr id="35" name="组合 34"/>
            <p:cNvGrpSpPr/>
            <p:nvPr/>
          </p:nvGrpSpPr>
          <p:grpSpPr>
            <a:xfrm rot="15960000">
              <a:off x="8203" y="5652"/>
              <a:ext cx="2116" cy="2490"/>
              <a:chOff x="11752" y="7513"/>
              <a:chExt cx="2193" cy="2273"/>
            </a:xfrm>
          </p:grpSpPr>
          <p:cxnSp>
            <p:nvCxnSpPr>
              <p:cNvPr id="33" name="直接连接符 32"/>
              <p:cNvCxnSpPr/>
              <p:nvPr/>
            </p:nvCxnSpPr>
            <p:spPr>
              <a:xfrm>
                <a:off x="11752" y="7513"/>
                <a:ext cx="2193" cy="2273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12663" y="8455"/>
                <a:ext cx="417" cy="418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" name="文本框 3"/>
            <p:cNvSpPr txBox="1"/>
            <p:nvPr/>
          </p:nvSpPr>
          <p:spPr>
            <a:xfrm>
              <a:off x="10231" y="5675"/>
              <a:ext cx="1038" cy="91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B</a:t>
              </a:r>
              <a:endParaRPr lang="en-US" alt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 rot="10320000">
            <a:off x="4757420" y="3700145"/>
            <a:ext cx="292735" cy="1429385"/>
            <a:chOff x="11752" y="7513"/>
            <a:chExt cx="2193" cy="2273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文本框 8"/>
          <p:cNvSpPr txBox="1"/>
          <p:nvPr/>
        </p:nvSpPr>
        <p:spPr>
          <a:xfrm>
            <a:off x="4126230" y="3416935"/>
            <a:ext cx="6591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</a:t>
            </a:r>
            <a:endParaRPr lang="en-US" alt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7" name="组合 96"/>
          <p:cNvGrpSpPr/>
          <p:nvPr/>
        </p:nvGrpSpPr>
        <p:grpSpPr>
          <a:xfrm>
            <a:off x="406400" y="752475"/>
            <a:ext cx="1661160" cy="521970"/>
            <a:chOff x="5343" y="7237"/>
            <a:chExt cx="2616" cy="822"/>
          </a:xfrm>
        </p:grpSpPr>
        <p:pic>
          <p:nvPicPr>
            <p:cNvPr id="101" name="图片 100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02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19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4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67560" y="768985"/>
            <a:ext cx="34264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平面镜成像作图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4485" y="1261110"/>
            <a:ext cx="1150493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zh-CN" sz="3200" b="1">
                <a:ea typeface="宋体" panose="02010600030101010101" pitchFamily="2" charset="-122"/>
              </a:rPr>
              <a:t>为临摹一幅挂在墙上的熊猫画，小梦同学在水平桌面上平铺一张白纸，透过与水平面为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45°</a:t>
            </a:r>
            <a:r>
              <a:rPr lang="zh-CN" sz="3200" b="1">
                <a:ea typeface="宋体" panose="02010600030101010101" pitchFamily="2" charset="-122"/>
              </a:rPr>
              <a:t>夹角的茶色透明平面镜，小梦看到白纸上有熊猫画像．然后她用笔依照熊猫画像在白纸上描绘了一张熊猫画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r>
              <a:rPr lang="zh-CN" sz="3200" b="1">
                <a:ea typeface="宋体" panose="02010600030101010101" pitchFamily="2" charset="-122"/>
              </a:rPr>
              <a:t>请你根据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平面镜成像特点，在图中画出原熊猫画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所在位置．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保留作图痕迹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6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3360" y="3982720"/>
            <a:ext cx="2670175" cy="240601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3"/>
          <p:cNvGrpSpPr/>
          <p:nvPr/>
        </p:nvGrpSpPr>
        <p:grpSpPr>
          <a:xfrm rot="13140000">
            <a:off x="10104519" y="5291195"/>
            <a:ext cx="144780" cy="932180"/>
            <a:chOff x="10586" y="7597"/>
            <a:chExt cx="228" cy="1468"/>
          </a:xfrm>
        </p:grpSpPr>
        <p:cxnSp>
          <p:nvCxnSpPr>
            <p:cNvPr id="59" name="直接连接符 58"/>
            <p:cNvCxnSpPr/>
            <p:nvPr/>
          </p:nvCxnSpPr>
          <p:spPr>
            <a:xfrm flipH="1">
              <a:off x="10586" y="7597"/>
              <a:ext cx="39" cy="1468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矩形 87"/>
            <p:cNvSpPr/>
            <p:nvPr/>
          </p:nvSpPr>
          <p:spPr>
            <a:xfrm>
              <a:off x="10616" y="8291"/>
              <a:ext cx="198" cy="198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507345" y="5134610"/>
            <a:ext cx="855345" cy="582930"/>
            <a:chOff x="11535" y="9786"/>
            <a:chExt cx="1347" cy="918"/>
          </a:xfrm>
        </p:grpSpPr>
        <p:sp>
          <p:nvSpPr>
            <p:cNvPr id="11" name="椭圆 10"/>
            <p:cNvSpPr/>
            <p:nvPr/>
          </p:nvSpPr>
          <p:spPr>
            <a:xfrm>
              <a:off x="11535" y="10174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1844" y="9786"/>
              <a:ext cx="1038" cy="91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B</a:t>
              </a:r>
              <a:endParaRPr lang="en-US" alt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13140000">
            <a:off x="9151281" y="3206916"/>
            <a:ext cx="141605" cy="3261972"/>
            <a:chOff x="10545" y="7450"/>
            <a:chExt cx="223" cy="5139"/>
          </a:xfrm>
        </p:grpSpPr>
        <p:cxnSp>
          <p:nvCxnSpPr>
            <p:cNvPr id="8" name="直接连接符 7"/>
            <p:cNvCxnSpPr/>
            <p:nvPr/>
          </p:nvCxnSpPr>
          <p:spPr>
            <a:xfrm flipH="1">
              <a:off x="10545" y="7450"/>
              <a:ext cx="26" cy="5139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10570" y="10004"/>
              <a:ext cx="198" cy="198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246360" y="3328035"/>
            <a:ext cx="855345" cy="583565"/>
            <a:chOff x="11535" y="9786"/>
            <a:chExt cx="1347" cy="919"/>
          </a:xfrm>
        </p:grpSpPr>
        <p:sp>
          <p:nvSpPr>
            <p:cNvPr id="12" name="椭圆 11"/>
            <p:cNvSpPr/>
            <p:nvPr/>
          </p:nvSpPr>
          <p:spPr>
            <a:xfrm>
              <a:off x="11535" y="10174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1844" y="9786"/>
              <a:ext cx="1038" cy="91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A</a:t>
              </a:r>
              <a:endParaRPr lang="en-US" alt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</p:grpSp>
      <p:cxnSp>
        <p:nvCxnSpPr>
          <p:cNvPr id="19" name="直接连接符 18"/>
          <p:cNvCxnSpPr>
            <a:stCxn id="11" idx="4"/>
            <a:endCxn id="12" idx="0"/>
          </p:cNvCxnSpPr>
          <p:nvPr/>
        </p:nvCxnSpPr>
        <p:spPr>
          <a:xfrm flipH="1" flipV="1">
            <a:off x="10291128" y="3574415"/>
            <a:ext cx="260985" cy="1896745"/>
          </a:xfrm>
          <a:prstGeom prst="line">
            <a:avLst/>
          </a:prstGeom>
          <a:ln w="31750">
            <a:solidFill>
              <a:srgbClr val="FF0000"/>
            </a:solidFill>
            <a:prstDash val="solid"/>
            <a:headEnd type="none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71195"/>
            <a:ext cx="1151953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河南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如图是某戏曲演员在平面镜前化妆的情景．请在图中画出演员头饰中弧线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段在平面镜中的像，并画出演员通过平面镜看见头饰上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点的光路图．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2828925"/>
            <a:ext cx="3047365" cy="32607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 rot="16200000">
            <a:off x="7379688" y="2314708"/>
            <a:ext cx="130810" cy="3231503"/>
            <a:chOff x="10562" y="7441"/>
            <a:chExt cx="206" cy="5091"/>
          </a:xfrm>
        </p:grpSpPr>
        <p:cxnSp>
          <p:nvCxnSpPr>
            <p:cNvPr id="8" name="直接连接符 7"/>
            <p:cNvCxnSpPr/>
            <p:nvPr/>
          </p:nvCxnSpPr>
          <p:spPr>
            <a:xfrm flipH="1">
              <a:off x="10562" y="7441"/>
              <a:ext cx="0" cy="5091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10570" y="10004"/>
              <a:ext cx="198" cy="198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050655" y="3667125"/>
            <a:ext cx="648970" cy="521970"/>
            <a:chOff x="14298" y="5805"/>
            <a:chExt cx="1022" cy="822"/>
          </a:xfrm>
        </p:grpSpPr>
        <p:sp>
          <p:nvSpPr>
            <p:cNvPr id="3" name="文本框 2"/>
            <p:cNvSpPr txBox="1"/>
            <p:nvPr/>
          </p:nvSpPr>
          <p:spPr>
            <a:xfrm>
              <a:off x="14500" y="5805"/>
              <a:ext cx="820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800" b="1" i="1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Courier New" panose="02070309020205020404" pitchFamily="49" charset="0"/>
                  <a:sym typeface="+mn-ea"/>
                </a:rPr>
                <a:t>B</a:t>
              </a:r>
              <a:r>
                <a:rPr lang="en-US" altLang="zh-CN" sz="2800" b="1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Courier New" panose="02070309020205020404" pitchFamily="49" charset="0"/>
                  <a:sym typeface="+mn-ea"/>
                </a:rPr>
                <a:t>′</a:t>
              </a:r>
              <a:endParaRPr lang="zh-CN" altLang="en-US" sz="2800"/>
            </a:p>
          </p:txBody>
        </p:sp>
        <p:sp>
          <p:nvSpPr>
            <p:cNvPr id="11" name="椭圆 10"/>
            <p:cNvSpPr/>
            <p:nvPr/>
          </p:nvSpPr>
          <p:spPr>
            <a:xfrm>
              <a:off x="14298" y="6252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 rot="16200000">
            <a:off x="7341965" y="1922534"/>
            <a:ext cx="125730" cy="2916033"/>
            <a:chOff x="10570" y="7450"/>
            <a:chExt cx="198" cy="459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10571" y="7450"/>
              <a:ext cx="1" cy="4594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10570" y="9869"/>
              <a:ext cx="198" cy="198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799830" y="3100070"/>
            <a:ext cx="648970" cy="521970"/>
            <a:chOff x="14298" y="5805"/>
            <a:chExt cx="1022" cy="822"/>
          </a:xfrm>
        </p:grpSpPr>
        <p:sp>
          <p:nvSpPr>
            <p:cNvPr id="13" name="文本框 12"/>
            <p:cNvSpPr txBox="1"/>
            <p:nvPr/>
          </p:nvSpPr>
          <p:spPr>
            <a:xfrm>
              <a:off x="14500" y="5805"/>
              <a:ext cx="820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800" b="1" i="1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Courier New" panose="02070309020205020404" pitchFamily="49" charset="0"/>
                  <a:sym typeface="+mn-ea"/>
                </a:rPr>
                <a:t>A</a:t>
              </a:r>
              <a:r>
                <a:rPr lang="en-US" altLang="zh-CN" sz="2800" b="1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Courier New" panose="02070309020205020404" pitchFamily="49" charset="0"/>
                  <a:sym typeface="+mn-ea"/>
                </a:rPr>
                <a:t>′</a:t>
              </a:r>
              <a:endParaRPr lang="zh-CN" altLang="en-US" sz="2800"/>
            </a:p>
          </p:txBody>
        </p:sp>
        <p:sp>
          <p:nvSpPr>
            <p:cNvPr id="14" name="椭圆 13"/>
            <p:cNvSpPr/>
            <p:nvPr/>
          </p:nvSpPr>
          <p:spPr>
            <a:xfrm>
              <a:off x="14298" y="6252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5" name="弧形 14"/>
          <p:cNvSpPr/>
          <p:nvPr/>
        </p:nvSpPr>
        <p:spPr>
          <a:xfrm rot="12120000">
            <a:off x="8790305" y="3211195"/>
            <a:ext cx="981075" cy="843915"/>
          </a:xfrm>
          <a:prstGeom prst="arc">
            <a:avLst>
              <a:gd name="adj1" fmla="val 16200000"/>
              <a:gd name="adj2" fmla="val 657723"/>
            </a:avLst>
          </a:prstGeom>
          <a:ln w="317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5921414" y="3442145"/>
            <a:ext cx="2921635" cy="1217295"/>
          </a:xfrm>
          <a:prstGeom prst="line">
            <a:avLst/>
          </a:prstGeom>
          <a:ln w="31750">
            <a:solidFill>
              <a:srgbClr val="0000FF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5952490" y="3443605"/>
            <a:ext cx="1521151" cy="556262"/>
            <a:chOff x="11752" y="7513"/>
            <a:chExt cx="2226" cy="2116"/>
          </a:xfrm>
        </p:grpSpPr>
        <p:cxnSp>
          <p:nvCxnSpPr>
            <p:cNvPr id="33" name="直接连接符 32"/>
            <p:cNvCxnSpPr/>
            <p:nvPr>
              <p:custDataLst>
                <p:tags r:id="rId2"/>
              </p:custDataLst>
            </p:nvPr>
          </p:nvCxnSpPr>
          <p:spPr>
            <a:xfrm>
              <a:off x="11752" y="7513"/>
              <a:ext cx="2226" cy="2116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2663" y="8383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rot="6180000">
            <a:off x="6150622" y="3670502"/>
            <a:ext cx="1012151" cy="1358821"/>
            <a:chOff x="11692" y="7556"/>
            <a:chExt cx="2261" cy="2352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11692" y="7556"/>
              <a:ext cx="2261" cy="2352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2613" y="8523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0" name="组合 119"/>
          <p:cNvGrpSpPr/>
          <p:nvPr/>
        </p:nvGrpSpPr>
        <p:grpSpPr>
          <a:xfrm>
            <a:off x="410210" y="750570"/>
            <a:ext cx="1661160" cy="521970"/>
            <a:chOff x="5343" y="7237"/>
            <a:chExt cx="2616" cy="822"/>
          </a:xfrm>
        </p:grpSpPr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22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23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5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1370" y="743585"/>
            <a:ext cx="34778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透镜作图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4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3850" y="1272540"/>
            <a:ext cx="115443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河池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如图所示，请完成光线通过透镜后的光路．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6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320" y="2673350"/>
            <a:ext cx="3515360" cy="290068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5" name="组合 34"/>
          <p:cNvGrpSpPr/>
          <p:nvPr/>
        </p:nvGrpSpPr>
        <p:grpSpPr>
          <a:xfrm>
            <a:off x="6311265" y="4121785"/>
            <a:ext cx="1831975" cy="407670"/>
            <a:chOff x="11752" y="7513"/>
            <a:chExt cx="2193" cy="2273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183630" y="4901565"/>
            <a:ext cx="1143635" cy="873125"/>
            <a:chOff x="11752" y="7513"/>
            <a:chExt cx="2193" cy="2273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75640"/>
            <a:ext cx="1150112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大庆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甲图是近视眼的成像示意图，其中晶状体相当于凸透镜，平行光经过晶状体等结构未会聚在视网膜上．请在乙图虚线框内画出适当的透镜，并将两条光线的光路补充完整，使光线会聚在视网膜上的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8200" y="3678555"/>
            <a:ext cx="7937500" cy="2794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7" name="组合 36"/>
          <p:cNvGrpSpPr/>
          <p:nvPr/>
        </p:nvGrpSpPr>
        <p:grpSpPr>
          <a:xfrm>
            <a:off x="6770370" y="4412615"/>
            <a:ext cx="431800" cy="1115060"/>
            <a:chOff x="4799" y="5201"/>
            <a:chExt cx="680" cy="1756"/>
          </a:xfrm>
        </p:grpSpPr>
        <p:sp>
          <p:nvSpPr>
            <p:cNvPr id="38" name="任意多边形 37"/>
            <p:cNvSpPr/>
            <p:nvPr/>
          </p:nvSpPr>
          <p:spPr>
            <a:xfrm>
              <a:off x="5305" y="5201"/>
              <a:ext cx="170" cy="1757"/>
            </a:xfrm>
            <a:custGeom>
              <a:avLst/>
              <a:gdLst>
                <a:gd name="connisteX0" fmla="*/ 68746 w 68746"/>
                <a:gd name="connsiteY0" fmla="*/ 0 h 954405"/>
                <a:gd name="connisteX1" fmla="*/ 166 w 68746"/>
                <a:gd name="connsiteY1" fmla="*/ 481330 h 954405"/>
                <a:gd name="connisteX2" fmla="*/ 51601 w 68746"/>
                <a:gd name="connsiteY2" fmla="*/ 954405 h 95440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68746" h="954405">
                  <a:moveTo>
                    <a:pt x="68746" y="0"/>
                  </a:moveTo>
                  <a:cubicBezTo>
                    <a:pt x="54141" y="86995"/>
                    <a:pt x="3341" y="290195"/>
                    <a:pt x="166" y="481330"/>
                  </a:cubicBezTo>
                  <a:cubicBezTo>
                    <a:pt x="-3009" y="672465"/>
                    <a:pt x="40171" y="869315"/>
                    <a:pt x="51601" y="954405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 sz="1800">
                <a:sym typeface="+mn-ea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4826" y="5201"/>
              <a:ext cx="170" cy="1757"/>
            </a:xfrm>
            <a:custGeom>
              <a:avLst/>
              <a:gdLst>
                <a:gd name="connisteX0" fmla="*/ 0 w 77470"/>
                <a:gd name="connsiteY0" fmla="*/ 0 h 850265"/>
                <a:gd name="connisteX1" fmla="*/ 77470 w 77470"/>
                <a:gd name="connsiteY1" fmla="*/ 412115 h 850265"/>
                <a:gd name="connisteX2" fmla="*/ 0 w 77470"/>
                <a:gd name="connsiteY2" fmla="*/ 850265 h 85026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77470" h="850265">
                  <a:moveTo>
                    <a:pt x="0" y="0"/>
                  </a:moveTo>
                  <a:cubicBezTo>
                    <a:pt x="17145" y="73660"/>
                    <a:pt x="77470" y="241935"/>
                    <a:pt x="77470" y="412115"/>
                  </a:cubicBezTo>
                  <a:cubicBezTo>
                    <a:pt x="77470" y="582295"/>
                    <a:pt x="17145" y="770890"/>
                    <a:pt x="0" y="850265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p>
              <a:pPr lvl="0" algn="ctr">
                <a:buClrTx/>
                <a:buSzTx/>
                <a:buFontTx/>
              </a:pPr>
              <a:endParaRPr lang="zh-CN" altLang="en-US" sz="1800">
                <a:sym typeface="+mn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799" y="5201"/>
              <a:ext cx="680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4813" y="6948"/>
              <a:ext cx="62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6604000" y="4587875"/>
            <a:ext cx="1080770" cy="161290"/>
            <a:chOff x="10400" y="7225"/>
            <a:chExt cx="1702" cy="254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10400" y="7479"/>
              <a:ext cx="412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 flipV="1">
              <a:off x="10812" y="7225"/>
              <a:ext cx="1291" cy="254"/>
              <a:chOff x="11752" y="7513"/>
              <a:chExt cx="2193" cy="2273"/>
            </a:xfrm>
          </p:grpSpPr>
          <p:cxnSp>
            <p:nvCxnSpPr>
              <p:cNvPr id="5" name="直接连接符 4"/>
              <p:cNvCxnSpPr/>
              <p:nvPr/>
            </p:nvCxnSpPr>
            <p:spPr>
              <a:xfrm>
                <a:off x="11752" y="7513"/>
                <a:ext cx="2193" cy="2273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直接连接符 5"/>
              <p:cNvCxnSpPr/>
              <p:nvPr/>
            </p:nvCxnSpPr>
            <p:spPr>
              <a:xfrm>
                <a:off x="12663" y="8455"/>
                <a:ext cx="417" cy="418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组合 9"/>
          <p:cNvGrpSpPr/>
          <p:nvPr/>
        </p:nvGrpSpPr>
        <p:grpSpPr>
          <a:xfrm>
            <a:off x="6626225" y="5171440"/>
            <a:ext cx="1059180" cy="172720"/>
            <a:chOff x="10435" y="8144"/>
            <a:chExt cx="1668" cy="272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435" y="8144"/>
              <a:ext cx="412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10817" y="8144"/>
              <a:ext cx="1286" cy="272"/>
              <a:chOff x="11752" y="7513"/>
              <a:chExt cx="2193" cy="2273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11752" y="7513"/>
                <a:ext cx="2193" cy="2273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12663" y="8455"/>
                <a:ext cx="417" cy="418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组合 34"/>
          <p:cNvGrpSpPr/>
          <p:nvPr/>
        </p:nvGrpSpPr>
        <p:grpSpPr>
          <a:xfrm>
            <a:off x="7672705" y="4587875"/>
            <a:ext cx="1886585" cy="365125"/>
            <a:chOff x="11752" y="7513"/>
            <a:chExt cx="2193" cy="2273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 flipV="1">
            <a:off x="7656830" y="4953000"/>
            <a:ext cx="1896745" cy="380365"/>
            <a:chOff x="11752" y="7513"/>
            <a:chExt cx="2193" cy="2273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2663" y="8455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200" y="669925"/>
            <a:ext cx="115309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zh-CN" sz="3200" b="1">
                <a:ea typeface="宋体" panose="02010600030101010101" pitchFamily="2" charset="-122"/>
              </a:rPr>
              <a:t>如图所示，处于主光轴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MN</a:t>
            </a:r>
            <a:r>
              <a:rPr lang="zh-CN" sz="3200" b="1">
                <a:ea typeface="宋体" panose="02010600030101010101" pitchFamily="2" charset="-122"/>
              </a:rPr>
              <a:t>上的物体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>
                <a:ea typeface="宋体" panose="02010600030101010101" pitchFamily="2" charset="-122"/>
              </a:rPr>
              <a:t>经凸透镜后在光屏上成的像为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，请你根据图中所给的条件画出凸透镜，并确定两侧焦点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的位置．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28060" y="3210560"/>
            <a:ext cx="5135245" cy="2021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椭圆 35"/>
          <p:cNvSpPr/>
          <p:nvPr/>
        </p:nvSpPr>
        <p:spPr>
          <a:xfrm>
            <a:off x="6430010" y="3457575"/>
            <a:ext cx="340995" cy="1774190"/>
          </a:xfrm>
          <a:prstGeom prst="ellipse">
            <a:avLst/>
          </a:prstGeom>
          <a:solidFill>
            <a:schemeClr val="bg1"/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4304030" y="3695065"/>
            <a:ext cx="3763010" cy="1025525"/>
          </a:xfrm>
          <a:prstGeom prst="line">
            <a:avLst/>
          </a:prstGeom>
          <a:ln w="31750">
            <a:solidFill>
              <a:srgbClr val="FF0000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6361430" y="4285615"/>
            <a:ext cx="516890" cy="464820"/>
            <a:chOff x="10018" y="6749"/>
            <a:chExt cx="814" cy="732"/>
          </a:xfrm>
        </p:grpSpPr>
        <p:sp>
          <p:nvSpPr>
            <p:cNvPr id="7" name="文本框 6"/>
            <p:cNvSpPr txBox="1"/>
            <p:nvPr/>
          </p:nvSpPr>
          <p:spPr>
            <a:xfrm>
              <a:off x="10018" y="6756"/>
              <a:ext cx="814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24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O</a:t>
              </a:r>
              <a:endParaRPr lang="en-US" altLang="en-US" sz="24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0324" y="6749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 rot="2700000">
            <a:off x="4632325" y="2910205"/>
            <a:ext cx="1531620" cy="1522095"/>
            <a:chOff x="16727" y="7952"/>
            <a:chExt cx="1375" cy="1384"/>
          </a:xfrm>
        </p:grpSpPr>
        <p:cxnSp>
          <p:nvCxnSpPr>
            <p:cNvPr id="68" name="直接连接符 67"/>
            <p:cNvCxnSpPr/>
            <p:nvPr/>
          </p:nvCxnSpPr>
          <p:spPr>
            <a:xfrm flipH="1">
              <a:off x="16727" y="7952"/>
              <a:ext cx="1375" cy="1384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17268" y="8476"/>
              <a:ext cx="298" cy="312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6468110" y="3661410"/>
            <a:ext cx="1590040" cy="1076325"/>
            <a:chOff x="11752" y="7513"/>
            <a:chExt cx="2193" cy="2273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1752" y="7513"/>
              <a:ext cx="2193" cy="227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2396" y="8201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7409815" y="3909060"/>
            <a:ext cx="516890" cy="487045"/>
            <a:chOff x="10279" y="6124"/>
            <a:chExt cx="814" cy="767"/>
          </a:xfrm>
        </p:grpSpPr>
        <p:sp>
          <p:nvSpPr>
            <p:cNvPr id="18" name="文本框 17"/>
            <p:cNvSpPr txBox="1"/>
            <p:nvPr/>
          </p:nvSpPr>
          <p:spPr>
            <a:xfrm>
              <a:off x="10279" y="6124"/>
              <a:ext cx="814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24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F</a:t>
              </a:r>
              <a:endParaRPr lang="en-US" altLang="en-US" sz="24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0324" y="6749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328285" y="3967480"/>
            <a:ext cx="2194560" cy="612140"/>
            <a:chOff x="8391" y="6248"/>
            <a:chExt cx="3456" cy="964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8391" y="6248"/>
              <a:ext cx="818" cy="244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029" y="6968"/>
              <a:ext cx="818" cy="244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 rot="2700000">
            <a:off x="6962140" y="4283710"/>
            <a:ext cx="933450" cy="927100"/>
            <a:chOff x="16727" y="7952"/>
            <a:chExt cx="1375" cy="1384"/>
          </a:xfrm>
        </p:grpSpPr>
        <p:cxnSp>
          <p:nvCxnSpPr>
            <p:cNvPr id="24" name="直接连接符 23"/>
            <p:cNvCxnSpPr/>
            <p:nvPr/>
          </p:nvCxnSpPr>
          <p:spPr>
            <a:xfrm flipH="1">
              <a:off x="16727" y="7952"/>
              <a:ext cx="1375" cy="1384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17268" y="8476"/>
              <a:ext cx="298" cy="312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4294743" y="3694898"/>
            <a:ext cx="2467372" cy="1064427"/>
            <a:chOff x="11774" y="7550"/>
            <a:chExt cx="2171" cy="2236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11774" y="7550"/>
              <a:ext cx="2171" cy="2236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12396" y="8201"/>
              <a:ext cx="417" cy="418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/>
          <p:nvPr/>
        </p:nvGrpSpPr>
        <p:grpSpPr>
          <a:xfrm>
            <a:off x="5481320" y="4290695"/>
            <a:ext cx="516890" cy="511810"/>
            <a:chOff x="9943" y="6749"/>
            <a:chExt cx="814" cy="806"/>
          </a:xfrm>
        </p:grpSpPr>
        <p:sp>
          <p:nvSpPr>
            <p:cNvPr id="37" name="文本框 36"/>
            <p:cNvSpPr txBox="1"/>
            <p:nvPr/>
          </p:nvSpPr>
          <p:spPr>
            <a:xfrm>
              <a:off x="9943" y="6784"/>
              <a:ext cx="814" cy="771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p>
              <a:r>
                <a:rPr lang="en-US" sz="24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F</a:t>
              </a:r>
              <a:endParaRPr lang="en-US" altLang="en-US" sz="24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10324" y="6749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768350"/>
            <a:ext cx="1151001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锦州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是光源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在平面镜中所成的像，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发出的一条光线经平面镜反射后恰好经过凸透镜左侧焦点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请你画出：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光源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的位置；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1945" y="3663950"/>
            <a:ext cx="55968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经过凸透镜的折射光线．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7" name="图片 -21474826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86120" y="2753995"/>
            <a:ext cx="4983480" cy="265049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组合 7"/>
          <p:cNvGrpSpPr/>
          <p:nvPr/>
        </p:nvGrpSpPr>
        <p:grpSpPr>
          <a:xfrm rot="11820000">
            <a:off x="6203382" y="3542152"/>
            <a:ext cx="144145" cy="1584960"/>
            <a:chOff x="10579" y="7161"/>
            <a:chExt cx="227" cy="2496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10579" y="7161"/>
              <a:ext cx="22" cy="2496"/>
            </a:xfrm>
            <a:prstGeom prst="line">
              <a:avLst/>
            </a:prstGeom>
            <a:ln w="31750">
              <a:solidFill>
                <a:srgbClr val="0000FF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10608" y="8263"/>
              <a:ext cx="198" cy="198"/>
            </a:xfrm>
            <a:prstGeom prst="rect">
              <a:avLst/>
            </a:prstGeom>
            <a:noFill/>
            <a:ln w="31750"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36665" y="2933700"/>
            <a:ext cx="659130" cy="673735"/>
            <a:chOff x="11203" y="9255"/>
            <a:chExt cx="1038" cy="1061"/>
          </a:xfrm>
        </p:grpSpPr>
        <p:sp>
          <p:nvSpPr>
            <p:cNvPr id="13" name="椭圆 12"/>
            <p:cNvSpPr/>
            <p:nvPr/>
          </p:nvSpPr>
          <p:spPr>
            <a:xfrm>
              <a:off x="11535" y="10174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1203" y="9255"/>
              <a:ext cx="1038" cy="91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sym typeface="+mn-ea"/>
                </a:rPr>
                <a:t>S</a:t>
              </a:r>
              <a:endParaRPr lang="en-US" alt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845868" y="3181350"/>
            <a:ext cx="1296000" cy="0"/>
            <a:chOff x="9263" y="6534"/>
            <a:chExt cx="2603" cy="25"/>
          </a:xfrm>
        </p:grpSpPr>
        <p:cxnSp>
          <p:nvCxnSpPr>
            <p:cNvPr id="62" name="直接连接符 61"/>
            <p:cNvCxnSpPr/>
            <p:nvPr/>
          </p:nvCxnSpPr>
          <p:spPr>
            <a:xfrm flipV="1">
              <a:off x="9263" y="6534"/>
              <a:ext cx="2603" cy="25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箭头连接符 62"/>
            <p:cNvCxnSpPr/>
            <p:nvPr/>
          </p:nvCxnSpPr>
          <p:spPr>
            <a:xfrm>
              <a:off x="10337" y="6552"/>
              <a:ext cx="454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611245" y="607060"/>
            <a:ext cx="568833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二、力学作图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420370" y="1546225"/>
            <a:ext cx="1661160" cy="521970"/>
            <a:chOff x="5343" y="7237"/>
            <a:chExt cx="2616" cy="822"/>
          </a:xfrm>
        </p:grpSpPr>
        <p:pic>
          <p:nvPicPr>
            <p:cNvPr id="125" name="图片 124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26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27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98040" y="1543685"/>
            <a:ext cx="76968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画指定力的示意图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[2022.15(1)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2021.15(1)]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1945" y="2056130"/>
            <a:ext cx="114909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哈尔滨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如图，一块木头静止在水面上，请在图中画出它所受重力和浮力这两个力的示意图．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4" name="图片 -21474826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1245" y="4121785"/>
            <a:ext cx="4911725" cy="173609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9" name="组合 28"/>
          <p:cNvGrpSpPr/>
          <p:nvPr/>
        </p:nvGrpSpPr>
        <p:grpSpPr>
          <a:xfrm>
            <a:off x="6587808" y="4678045"/>
            <a:ext cx="427355" cy="1447800"/>
            <a:chOff x="4993" y="2209"/>
            <a:chExt cx="673" cy="228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4993" y="2209"/>
              <a:ext cx="0" cy="184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7"/>
            <p:cNvSpPr txBox="1"/>
            <p:nvPr/>
          </p:nvSpPr>
          <p:spPr>
            <a:xfrm>
              <a:off x="5063" y="3667"/>
              <a:ext cx="60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G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6587173" y="3406140"/>
            <a:ext cx="897255" cy="1367790"/>
            <a:chOff x="8747" y="1968"/>
            <a:chExt cx="1413" cy="2154"/>
          </a:xfrm>
        </p:grpSpPr>
        <p:cxnSp>
          <p:nvCxnSpPr>
            <p:cNvPr id="136" name="直接连接符 135"/>
            <p:cNvCxnSpPr/>
            <p:nvPr/>
          </p:nvCxnSpPr>
          <p:spPr>
            <a:xfrm flipH="1" flipV="1">
              <a:off x="8747" y="2472"/>
              <a:ext cx="1" cy="165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文本框 136"/>
            <p:cNvSpPr txBox="1"/>
            <p:nvPr/>
          </p:nvSpPr>
          <p:spPr>
            <a:xfrm>
              <a:off x="8841" y="1968"/>
              <a:ext cx="131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浮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55320"/>
            <a:ext cx="115303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巴中改编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如图所示，一物块在水平地面上向右运动，请画出物块所受支持力和摩擦力的示意图．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6160" y="2891155"/>
            <a:ext cx="5060315" cy="206184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0" name="组合 79"/>
          <p:cNvGrpSpPr/>
          <p:nvPr/>
        </p:nvGrpSpPr>
        <p:grpSpPr>
          <a:xfrm rot="10800000">
            <a:off x="5718493" y="2834619"/>
            <a:ext cx="513715" cy="1526976"/>
            <a:chOff x="12230" y="2163"/>
            <a:chExt cx="809" cy="2493"/>
          </a:xfrm>
        </p:grpSpPr>
        <p:sp>
          <p:nvSpPr>
            <p:cNvPr id="76" name="文本框 75"/>
            <p:cNvSpPr txBox="1"/>
            <p:nvPr/>
          </p:nvSpPr>
          <p:spPr>
            <a:xfrm rot="10800000">
              <a:off x="12230" y="3804"/>
              <a:ext cx="809" cy="8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2362" y="2163"/>
              <a:ext cx="142" cy="1986"/>
              <a:chOff x="16330" y="4429"/>
              <a:chExt cx="142" cy="1695"/>
            </a:xfrm>
          </p:grpSpPr>
          <p:cxnSp>
            <p:nvCxnSpPr>
              <p:cNvPr id="78" name="直接连接符 77"/>
              <p:cNvCxnSpPr/>
              <p:nvPr/>
            </p:nvCxnSpPr>
            <p:spPr>
              <a:xfrm>
                <a:off x="16401" y="4508"/>
                <a:ext cx="0" cy="1616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椭圆 78"/>
              <p:cNvSpPr/>
              <p:nvPr/>
            </p:nvSpPr>
            <p:spPr>
              <a:xfrm>
                <a:off x="16330" y="4429"/>
                <a:ext cx="142" cy="14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 rot="16200000">
            <a:off x="5159693" y="3360420"/>
            <a:ext cx="596265" cy="1291590"/>
            <a:chOff x="8748" y="2088"/>
            <a:chExt cx="939" cy="2034"/>
          </a:xfrm>
        </p:grpSpPr>
        <p:cxnSp>
          <p:nvCxnSpPr>
            <p:cNvPr id="5" name="直接连接符 4"/>
            <p:cNvCxnSpPr/>
            <p:nvPr/>
          </p:nvCxnSpPr>
          <p:spPr>
            <a:xfrm flipV="1">
              <a:off x="8748" y="2138"/>
              <a:ext cx="0" cy="1984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 rot="5580000">
              <a:off x="9031" y="1922"/>
              <a:ext cx="49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64210"/>
            <a:ext cx="115100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贵港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如图所示，物体静止在斜面上，请画出物体所受重力和支持力的示意图．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47160" y="3122930"/>
            <a:ext cx="4260215" cy="21532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9" name="组合 28"/>
          <p:cNvGrpSpPr/>
          <p:nvPr/>
        </p:nvGrpSpPr>
        <p:grpSpPr>
          <a:xfrm>
            <a:off x="6076633" y="3734435"/>
            <a:ext cx="434340" cy="1317625"/>
            <a:chOff x="4993" y="2209"/>
            <a:chExt cx="684" cy="2075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4993" y="2209"/>
              <a:ext cx="0" cy="184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7"/>
            <p:cNvSpPr txBox="1"/>
            <p:nvPr/>
          </p:nvSpPr>
          <p:spPr>
            <a:xfrm>
              <a:off x="5074" y="3462"/>
              <a:ext cx="60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G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 rot="1800000">
            <a:off x="6358573" y="2691765"/>
            <a:ext cx="897255" cy="1367790"/>
            <a:chOff x="8747" y="1968"/>
            <a:chExt cx="1413" cy="2154"/>
          </a:xfrm>
        </p:grpSpPr>
        <p:cxnSp>
          <p:nvCxnSpPr>
            <p:cNvPr id="136" name="直接连接符 135"/>
            <p:cNvCxnSpPr/>
            <p:nvPr/>
          </p:nvCxnSpPr>
          <p:spPr>
            <a:xfrm flipH="1" flipV="1">
              <a:off x="8747" y="2472"/>
              <a:ext cx="1" cy="165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文本框 136"/>
            <p:cNvSpPr txBox="1"/>
            <p:nvPr/>
          </p:nvSpPr>
          <p:spPr>
            <a:xfrm rot="19860000">
              <a:off x="8841" y="1968"/>
              <a:ext cx="131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9" name="组合 88"/>
          <p:cNvGrpSpPr/>
          <p:nvPr/>
        </p:nvGrpSpPr>
        <p:grpSpPr>
          <a:xfrm>
            <a:off x="412115" y="753110"/>
            <a:ext cx="1661160" cy="521970"/>
            <a:chOff x="5343" y="7237"/>
            <a:chExt cx="2616" cy="822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1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2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3275" y="769620"/>
            <a:ext cx="31515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受力分析作图</a:t>
            </a:r>
            <a:endParaRPr lang="zh-CN" altLang="en-US" sz="3200" b="1"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8770" y="1252855"/>
            <a:ext cx="1151572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河南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如图是悬挂在课桌旁的文具袋．请在图中标出文具袋重心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sz="3200" b="1">
                <a:ea typeface="宋体" panose="02010600030101010101" pitchFamily="2" charset="-122"/>
              </a:rPr>
              <a:t>的大致位置，并以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sz="3200" b="1">
                <a:ea typeface="宋体" panose="02010600030101010101" pitchFamily="2" charset="-122"/>
              </a:rPr>
              <a:t>为作用点画出文具袋静止时的受力示意图．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6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645" y="2933065"/>
            <a:ext cx="1438910" cy="348043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5873750" y="5010150"/>
            <a:ext cx="480060" cy="521970"/>
            <a:chOff x="9250" y="7890"/>
            <a:chExt cx="756" cy="822"/>
          </a:xfrm>
        </p:grpSpPr>
        <p:sp>
          <p:nvSpPr>
            <p:cNvPr id="11" name="椭圆 10"/>
            <p:cNvSpPr/>
            <p:nvPr/>
          </p:nvSpPr>
          <p:spPr>
            <a:xfrm>
              <a:off x="9250" y="7890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9314" y="7890"/>
              <a:ext cx="692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800" b="1" i="1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Courier New" panose="02070309020205020404" pitchFamily="49" charset="0"/>
                  <a:sym typeface="+mn-ea"/>
                </a:rPr>
                <a:t>O</a:t>
              </a:r>
              <a:endParaRPr lang="zh-CN" altLang="en-US" sz="280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921058" y="5071745"/>
            <a:ext cx="387350" cy="1197610"/>
            <a:chOff x="4993" y="2209"/>
            <a:chExt cx="610" cy="1886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4993" y="2209"/>
              <a:ext cx="0" cy="1814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7"/>
            <p:cNvSpPr txBox="1"/>
            <p:nvPr/>
          </p:nvSpPr>
          <p:spPr>
            <a:xfrm>
              <a:off x="5000" y="3273"/>
              <a:ext cx="60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G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5921058" y="3741420"/>
            <a:ext cx="490855" cy="1268460"/>
            <a:chOff x="8748" y="1922"/>
            <a:chExt cx="773" cy="2349"/>
          </a:xfrm>
        </p:grpSpPr>
        <p:cxnSp>
          <p:nvCxnSpPr>
            <p:cNvPr id="136" name="直接连接符 135"/>
            <p:cNvCxnSpPr/>
            <p:nvPr/>
          </p:nvCxnSpPr>
          <p:spPr>
            <a:xfrm flipV="1">
              <a:off x="8748" y="2138"/>
              <a:ext cx="0" cy="213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文本框 136"/>
            <p:cNvSpPr txBox="1"/>
            <p:nvPr/>
          </p:nvSpPr>
          <p:spPr>
            <a:xfrm>
              <a:off x="9031" y="1922"/>
              <a:ext cx="49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230" y="665480"/>
            <a:ext cx="115208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邵阳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木块在水平向右的拉力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作用下做匀速直线运动，请在图中作出木块在水平方向的受力示意图．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6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5655" y="2835275"/>
            <a:ext cx="2980690" cy="260858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0" name="组合 79"/>
          <p:cNvGrpSpPr/>
          <p:nvPr/>
        </p:nvGrpSpPr>
        <p:grpSpPr>
          <a:xfrm rot="16200000">
            <a:off x="6434263" y="3431415"/>
            <a:ext cx="601980" cy="1382424"/>
            <a:chOff x="12362" y="2163"/>
            <a:chExt cx="948" cy="2257"/>
          </a:xfrm>
        </p:grpSpPr>
        <p:sp>
          <p:nvSpPr>
            <p:cNvPr id="76" name="文本框 75"/>
            <p:cNvSpPr txBox="1"/>
            <p:nvPr/>
          </p:nvSpPr>
          <p:spPr>
            <a:xfrm rot="5400000">
              <a:off x="12645" y="3755"/>
              <a:ext cx="50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2362" y="2163"/>
              <a:ext cx="142" cy="1986"/>
              <a:chOff x="16330" y="4429"/>
              <a:chExt cx="142" cy="1695"/>
            </a:xfrm>
          </p:grpSpPr>
          <p:cxnSp>
            <p:nvCxnSpPr>
              <p:cNvPr id="78" name="直接连接符 77"/>
              <p:cNvCxnSpPr/>
              <p:nvPr/>
            </p:nvCxnSpPr>
            <p:spPr>
              <a:xfrm>
                <a:off x="16401" y="4508"/>
                <a:ext cx="0" cy="1616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椭圆 78"/>
              <p:cNvSpPr/>
              <p:nvPr/>
            </p:nvSpPr>
            <p:spPr>
              <a:xfrm>
                <a:off x="16330" y="4429"/>
                <a:ext cx="142" cy="14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 rot="5400000">
            <a:off x="5119688" y="3945255"/>
            <a:ext cx="521970" cy="1326515"/>
            <a:chOff x="6170" y="2234"/>
            <a:chExt cx="822" cy="2089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6218" y="2234"/>
              <a:ext cx="0" cy="1843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 rot="16200000">
              <a:off x="6336" y="3667"/>
              <a:ext cx="49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" name="组合 92"/>
          <p:cNvGrpSpPr/>
          <p:nvPr/>
        </p:nvGrpSpPr>
        <p:grpSpPr>
          <a:xfrm>
            <a:off x="410845" y="762635"/>
            <a:ext cx="1661160" cy="521970"/>
            <a:chOff x="5343" y="7237"/>
            <a:chExt cx="2616" cy="822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5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6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2005" y="765175"/>
            <a:ext cx="35077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杠杆作图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4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0675" y="1239520"/>
            <a:ext cx="8325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重庆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A</a:t>
            </a:r>
            <a:r>
              <a:rPr lang="zh-CN" sz="3200" b="1">
                <a:ea typeface="华文楷体" panose="02010600040101010101" charset="-122"/>
              </a:rPr>
              <a:t>卷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在图中画出力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的力臂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8485" y="2722245"/>
            <a:ext cx="3415030" cy="273240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1" name="组合 120"/>
          <p:cNvGrpSpPr/>
          <p:nvPr/>
        </p:nvGrpSpPr>
        <p:grpSpPr>
          <a:xfrm rot="5160000">
            <a:off x="5757643" y="3290356"/>
            <a:ext cx="510598" cy="2008317"/>
            <a:chOff x="12403" y="5560"/>
            <a:chExt cx="1298" cy="4663"/>
          </a:xfrm>
        </p:grpSpPr>
        <p:cxnSp>
          <p:nvCxnSpPr>
            <p:cNvPr id="109" name="直接连接符 108"/>
            <p:cNvCxnSpPr/>
            <p:nvPr/>
          </p:nvCxnSpPr>
          <p:spPr>
            <a:xfrm flipH="1" flipV="1">
              <a:off x="12403" y="5560"/>
              <a:ext cx="1298" cy="4663"/>
            </a:xfrm>
            <a:prstGeom prst="line">
              <a:avLst/>
            </a:prstGeom>
            <a:ln w="317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矩形 109"/>
            <p:cNvSpPr/>
            <p:nvPr/>
          </p:nvSpPr>
          <p:spPr>
            <a:xfrm rot="20580000">
              <a:off x="13221" y="9862"/>
              <a:ext cx="366" cy="334"/>
            </a:xfrm>
            <a:prstGeom prst="rect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 rot="15180000">
            <a:off x="5764371" y="3704546"/>
            <a:ext cx="768985" cy="2004060"/>
            <a:chOff x="10141" y="4621"/>
            <a:chExt cx="1211" cy="3156"/>
          </a:xfrm>
        </p:grpSpPr>
        <p:sp>
          <p:nvSpPr>
            <p:cNvPr id="138" name="左大括号 137"/>
            <p:cNvSpPr/>
            <p:nvPr/>
          </p:nvSpPr>
          <p:spPr>
            <a:xfrm>
              <a:off x="11131" y="4621"/>
              <a:ext cx="221" cy="3156"/>
            </a:xfrm>
            <a:prstGeom prst="leftBrac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p>
              <a:endParaRPr lang="zh-CN" altLang="en-US"/>
            </a:p>
          </p:txBody>
        </p:sp>
        <p:sp>
          <p:nvSpPr>
            <p:cNvPr id="139" name="文本框 138"/>
            <p:cNvSpPr txBox="1"/>
            <p:nvPr/>
          </p:nvSpPr>
          <p:spPr>
            <a:xfrm rot="6360000">
              <a:off x="10307" y="5476"/>
              <a:ext cx="49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L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8770" y="666750"/>
            <a:ext cx="115544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苏州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在图中画出杠杆的阻力臂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ea typeface="宋体" panose="02010600030101010101" pitchFamily="2" charset="-122"/>
              </a:rPr>
              <a:t>，并在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点画出使杠杆静止在图示位置的最小力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7565" y="2820670"/>
            <a:ext cx="2593340" cy="306832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1" name="组合 120"/>
          <p:cNvGrpSpPr/>
          <p:nvPr/>
        </p:nvGrpSpPr>
        <p:grpSpPr>
          <a:xfrm rot="17160000">
            <a:off x="5322692" y="4300855"/>
            <a:ext cx="495650" cy="1264081"/>
            <a:chOff x="12694" y="7211"/>
            <a:chExt cx="1260" cy="2935"/>
          </a:xfrm>
        </p:grpSpPr>
        <p:cxnSp>
          <p:nvCxnSpPr>
            <p:cNvPr id="109" name="直接连接符 108"/>
            <p:cNvCxnSpPr/>
            <p:nvPr/>
          </p:nvCxnSpPr>
          <p:spPr>
            <a:xfrm flipH="1" flipV="1">
              <a:off x="12694" y="7211"/>
              <a:ext cx="967" cy="2935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矩形 109"/>
            <p:cNvSpPr/>
            <p:nvPr/>
          </p:nvSpPr>
          <p:spPr>
            <a:xfrm rot="20580000">
              <a:off x="13588" y="9743"/>
              <a:ext cx="366" cy="334"/>
            </a:xfrm>
            <a:prstGeom prst="rect">
              <a:avLst/>
            </a:prstGeom>
            <a:noFill/>
            <a:ln w="317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 rot="16200000">
            <a:off x="5206683" y="4729798"/>
            <a:ext cx="683260" cy="1307465"/>
            <a:chOff x="10209" y="4688"/>
            <a:chExt cx="1076" cy="2059"/>
          </a:xfrm>
        </p:grpSpPr>
        <p:sp>
          <p:nvSpPr>
            <p:cNvPr id="138" name="左大括号 137"/>
            <p:cNvSpPr/>
            <p:nvPr/>
          </p:nvSpPr>
          <p:spPr>
            <a:xfrm>
              <a:off x="11131" y="4688"/>
              <a:ext cx="154" cy="2059"/>
            </a:xfrm>
            <a:prstGeom prst="leftBrac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p>
              <a:endParaRPr lang="zh-CN" altLang="en-US"/>
            </a:p>
          </p:txBody>
        </p:sp>
        <p:sp>
          <p:nvSpPr>
            <p:cNvPr id="139" name="文本框 138"/>
            <p:cNvSpPr txBox="1"/>
            <p:nvPr/>
          </p:nvSpPr>
          <p:spPr>
            <a:xfrm rot="5400000">
              <a:off x="10375" y="5238"/>
              <a:ext cx="49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l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cxnSp>
        <p:nvCxnSpPr>
          <p:cNvPr id="72" name="直接连接符 71"/>
          <p:cNvCxnSpPr/>
          <p:nvPr/>
        </p:nvCxnSpPr>
        <p:spPr>
          <a:xfrm flipH="1">
            <a:off x="4906963" y="3026410"/>
            <a:ext cx="1876425" cy="1988185"/>
          </a:xfrm>
          <a:prstGeom prst="line">
            <a:avLst/>
          </a:prstGeom>
          <a:ln w="31750">
            <a:solidFill>
              <a:srgbClr val="0000FF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组合 119"/>
          <p:cNvGrpSpPr/>
          <p:nvPr/>
        </p:nvGrpSpPr>
        <p:grpSpPr>
          <a:xfrm rot="8220000">
            <a:off x="5863737" y="1977300"/>
            <a:ext cx="485775" cy="1420495"/>
            <a:chOff x="17252" y="2252"/>
            <a:chExt cx="765" cy="2237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7252" y="2252"/>
              <a:ext cx="198" cy="1843"/>
              <a:chOff x="17819" y="2256"/>
              <a:chExt cx="198" cy="1843"/>
            </a:xfrm>
          </p:grpSpPr>
          <p:cxnSp>
            <p:nvCxnSpPr>
              <p:cNvPr id="117" name="直接连接符 116"/>
              <p:cNvCxnSpPr/>
              <p:nvPr/>
            </p:nvCxnSpPr>
            <p:spPr>
              <a:xfrm>
                <a:off x="17819" y="2256"/>
                <a:ext cx="0" cy="1843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8" name="矩形 117"/>
              <p:cNvSpPr/>
              <p:nvPr/>
            </p:nvSpPr>
            <p:spPr>
              <a:xfrm>
                <a:off x="17819" y="2262"/>
                <a:ext cx="198" cy="198"/>
              </a:xfrm>
              <a:prstGeom prst="rect">
                <a:avLst/>
              </a:prstGeom>
              <a:noFill/>
              <a:ln w="31750"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  <p:sp>
          <p:nvSpPr>
            <p:cNvPr id="119" name="文本框 118"/>
            <p:cNvSpPr txBox="1"/>
            <p:nvPr/>
          </p:nvSpPr>
          <p:spPr>
            <a:xfrm rot="13380000">
              <a:off x="17383" y="3667"/>
              <a:ext cx="634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81355"/>
            <a:ext cx="115201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阜新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如图所示，一木箱放在水平地面上，用最小的力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使其向左翻转，请画出支点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sz="3200" b="1">
                <a:ea typeface="宋体" panose="02010600030101010101" pitchFamily="2" charset="-122"/>
              </a:rPr>
              <a:t>和最小力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及力臂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ea typeface="宋体" panose="02010600030101010101" pitchFamily="2" charset="-122"/>
              </a:rPr>
              <a:t>的示意图．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95725" y="2984500"/>
            <a:ext cx="4399915" cy="23495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4586605" y="5095875"/>
            <a:ext cx="439420" cy="612140"/>
            <a:chOff x="7223" y="8025"/>
            <a:chExt cx="692" cy="964"/>
          </a:xfrm>
        </p:grpSpPr>
        <p:sp>
          <p:nvSpPr>
            <p:cNvPr id="11" name="椭圆 10"/>
            <p:cNvSpPr/>
            <p:nvPr/>
          </p:nvSpPr>
          <p:spPr>
            <a:xfrm>
              <a:off x="7652" y="8025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223" y="8167"/>
              <a:ext cx="692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800" b="1" i="1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Courier New" panose="02070309020205020404" pitchFamily="49" charset="0"/>
                  <a:sym typeface="+mn-ea"/>
                </a:rPr>
                <a:t>O</a:t>
              </a:r>
              <a:endParaRPr lang="zh-CN" altLang="en-US" sz="2800"/>
            </a:p>
          </p:txBody>
        </p:sp>
      </p:grpSp>
      <p:cxnSp>
        <p:nvCxnSpPr>
          <p:cNvPr id="109" name="直接连接符 108"/>
          <p:cNvCxnSpPr/>
          <p:nvPr/>
        </p:nvCxnSpPr>
        <p:spPr>
          <a:xfrm rot="14460000" flipH="1" flipV="1">
            <a:off x="5770245" y="2539365"/>
            <a:ext cx="667385" cy="3117215"/>
          </a:xfrm>
          <a:prstGeom prst="line">
            <a:avLst/>
          </a:prstGeom>
          <a:ln w="317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组合 119"/>
          <p:cNvGrpSpPr/>
          <p:nvPr/>
        </p:nvGrpSpPr>
        <p:grpSpPr>
          <a:xfrm rot="8460000">
            <a:off x="6503325" y="2081659"/>
            <a:ext cx="450850" cy="1263015"/>
            <a:chOff x="17229" y="2252"/>
            <a:chExt cx="710" cy="1989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7229" y="2252"/>
              <a:ext cx="198" cy="1346"/>
              <a:chOff x="17796" y="2256"/>
              <a:chExt cx="198" cy="1346"/>
            </a:xfrm>
          </p:grpSpPr>
          <p:cxnSp>
            <p:nvCxnSpPr>
              <p:cNvPr id="117" name="直接连接符 116"/>
              <p:cNvCxnSpPr/>
              <p:nvPr/>
            </p:nvCxnSpPr>
            <p:spPr>
              <a:xfrm flipH="1">
                <a:off x="17814" y="2256"/>
                <a:ext cx="5" cy="1346"/>
              </a:xfrm>
              <a:prstGeom prst="line">
                <a:avLst/>
              </a:prstGeom>
              <a:ln w="31750">
                <a:solidFill>
                  <a:srgbClr val="FF0000"/>
                </a:solidFill>
                <a:prstDash val="solid"/>
                <a:headEnd type="none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8" name="矩形 117"/>
              <p:cNvSpPr/>
              <p:nvPr/>
            </p:nvSpPr>
            <p:spPr>
              <a:xfrm>
                <a:off x="17796" y="2266"/>
                <a:ext cx="198" cy="198"/>
              </a:xfrm>
              <a:prstGeom prst="rect">
                <a:avLst/>
              </a:prstGeom>
              <a:noFill/>
              <a:ln w="31750"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  <p:sp>
          <p:nvSpPr>
            <p:cNvPr id="119" name="文本框 118"/>
            <p:cNvSpPr txBox="1"/>
            <p:nvPr/>
          </p:nvSpPr>
          <p:spPr>
            <a:xfrm rot="13080000">
              <a:off x="17305" y="3419"/>
              <a:ext cx="634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F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 rot="13740000">
            <a:off x="6001199" y="2858272"/>
            <a:ext cx="744220" cy="3166745"/>
            <a:chOff x="10261" y="4621"/>
            <a:chExt cx="1172" cy="4987"/>
          </a:xfrm>
        </p:grpSpPr>
        <p:sp>
          <p:nvSpPr>
            <p:cNvPr id="138" name="左大括号 137"/>
            <p:cNvSpPr/>
            <p:nvPr/>
          </p:nvSpPr>
          <p:spPr>
            <a:xfrm>
              <a:off x="11131" y="4621"/>
              <a:ext cx="302" cy="4987"/>
            </a:xfrm>
            <a:prstGeom prst="leftBrac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p>
              <a:endParaRPr lang="zh-CN" altLang="en-US"/>
            </a:p>
          </p:txBody>
        </p:sp>
        <p:sp>
          <p:nvSpPr>
            <p:cNvPr id="139" name="文本框 138"/>
            <p:cNvSpPr txBox="1"/>
            <p:nvPr/>
          </p:nvSpPr>
          <p:spPr>
            <a:xfrm rot="7860000">
              <a:off x="10416" y="6785"/>
              <a:ext cx="551" cy="86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p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L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28315" y="559435"/>
            <a:ext cx="61347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三、电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磁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黑体" panose="02010609060101010101" charset="-122"/>
              </a:rPr>
              <a:t>学作图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 </a:t>
            </a:r>
            <a:endParaRPr lang="en-US" altLang="en-US" sz="3200" b="1">
              <a:latin typeface="Times New Roman" panose="02020603050405020304" charset="0"/>
              <a:ea typeface="黑体" panose="02010609060101010101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407670" y="1554480"/>
            <a:ext cx="1661160" cy="521970"/>
            <a:chOff x="5343" y="7237"/>
            <a:chExt cx="2616" cy="822"/>
          </a:xfrm>
        </p:grpSpPr>
        <p:pic>
          <p:nvPicPr>
            <p:cNvPr id="125" name="图片 124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26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27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68830" y="1506855"/>
            <a:ext cx="78892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电学实验作图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[2021.18(1)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2018.18(1)]</a:t>
            </a:r>
            <a:endParaRPr lang="en-US" altLang="en-US" sz="3200" b="1">
              <a:latin typeface="Times New Roman" panose="02020603050405020304" charset="0"/>
              <a:ea typeface="华文仿宋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4010" y="1962150"/>
            <a:ext cx="115042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zh-CN" sz="3200" b="1">
                <a:ea typeface="宋体" panose="02010600030101010101" pitchFamily="2" charset="-122"/>
              </a:rPr>
              <a:t>在探究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电流与电压的关系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实验中，所设计的电路图如图甲所示，请按照图甲的电路图把图乙实物图连好，要求电压表选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～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V</a:t>
            </a:r>
            <a:r>
              <a:rPr lang="zh-CN" sz="3200" b="1">
                <a:ea typeface="宋体" panose="02010600030101010101" pitchFamily="2" charset="-122"/>
              </a:rPr>
              <a:t>量程，电流表选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～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0.6 A</a:t>
            </a:r>
            <a:r>
              <a:rPr lang="zh-CN" sz="3200" b="1">
                <a:ea typeface="宋体" panose="02010600030101010101" pitchFamily="2" charset="-122"/>
              </a:rPr>
              <a:t>量程．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4" name="图片 -21474825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9855" y="4147185"/>
            <a:ext cx="5643245" cy="25057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任意多边形 4"/>
          <p:cNvSpPr/>
          <p:nvPr/>
        </p:nvSpPr>
        <p:spPr>
          <a:xfrm>
            <a:off x="9205595" y="4652645"/>
            <a:ext cx="237490" cy="1220470"/>
          </a:xfrm>
          <a:custGeom>
            <a:avLst/>
            <a:gdLst>
              <a:gd name="connisteX0" fmla="*/ 96520 w 237538"/>
              <a:gd name="connsiteY0" fmla="*/ 1220470 h 1220470"/>
              <a:gd name="connisteX1" fmla="*/ 235585 w 237538"/>
              <a:gd name="connsiteY1" fmla="*/ 717550 h 1220470"/>
              <a:gd name="connisteX2" fmla="*/ 0 w 237538"/>
              <a:gd name="connsiteY2" fmla="*/ 0 h 122047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237539" h="1220470">
                <a:moveTo>
                  <a:pt x="96520" y="1220470"/>
                </a:moveTo>
                <a:cubicBezTo>
                  <a:pt x="128905" y="1134110"/>
                  <a:pt x="254635" y="961390"/>
                  <a:pt x="235585" y="717550"/>
                </a:cubicBezTo>
                <a:cubicBezTo>
                  <a:pt x="216535" y="473710"/>
                  <a:pt x="50165" y="133350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8519160" y="4641850"/>
            <a:ext cx="516890" cy="821055"/>
          </a:xfrm>
          <a:custGeom>
            <a:avLst/>
            <a:gdLst>
              <a:gd name="connisteX0" fmla="*/ 0 w 516890"/>
              <a:gd name="connsiteY0" fmla="*/ 821055 h 821055"/>
              <a:gd name="connisteX1" fmla="*/ 285750 w 516890"/>
              <a:gd name="connsiteY1" fmla="*/ 600075 h 821055"/>
              <a:gd name="connisteX2" fmla="*/ 516890 w 516890"/>
              <a:gd name="connsiteY2" fmla="*/ 0 h 82105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16890" h="821055">
                <a:moveTo>
                  <a:pt x="0" y="821055"/>
                </a:moveTo>
                <a:cubicBezTo>
                  <a:pt x="52705" y="788670"/>
                  <a:pt x="182245" y="764540"/>
                  <a:pt x="285750" y="600075"/>
                </a:cubicBezTo>
                <a:cubicBezTo>
                  <a:pt x="389255" y="435610"/>
                  <a:pt x="476250" y="115570"/>
                  <a:pt x="51689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7272655" y="4503420"/>
            <a:ext cx="868045" cy="941070"/>
          </a:xfrm>
          <a:custGeom>
            <a:avLst/>
            <a:gdLst>
              <a:gd name="connisteX0" fmla="*/ 868045 w 868045"/>
              <a:gd name="connsiteY0" fmla="*/ 941070 h 941070"/>
              <a:gd name="connisteX1" fmla="*/ 231140 w 868045"/>
              <a:gd name="connsiteY1" fmla="*/ 756920 h 941070"/>
              <a:gd name="connisteX2" fmla="*/ 0 w 868045"/>
              <a:gd name="connsiteY2" fmla="*/ 0 h 94107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868045" h="941070">
                <a:moveTo>
                  <a:pt x="868045" y="941070"/>
                </a:moveTo>
                <a:cubicBezTo>
                  <a:pt x="745490" y="919480"/>
                  <a:pt x="404495" y="944880"/>
                  <a:pt x="231140" y="756920"/>
                </a:cubicBezTo>
                <a:cubicBezTo>
                  <a:pt x="57785" y="568960"/>
                  <a:pt x="33655" y="147955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8114030" y="4665980"/>
            <a:ext cx="930910" cy="360680"/>
          </a:xfrm>
          <a:custGeom>
            <a:avLst/>
            <a:gdLst>
              <a:gd name="connisteX0" fmla="*/ 930910 w 930910"/>
              <a:gd name="connsiteY0" fmla="*/ 29678 h 360623"/>
              <a:gd name="connisteX1" fmla="*/ 641985 w 930910"/>
              <a:gd name="connsiteY1" fmla="*/ 18883 h 360623"/>
              <a:gd name="connisteX2" fmla="*/ 363855 w 930910"/>
              <a:gd name="connsiteY2" fmla="*/ 254468 h 360623"/>
              <a:gd name="connisteX3" fmla="*/ 139065 w 930910"/>
              <a:gd name="connsiteY3" fmla="*/ 350353 h 360623"/>
              <a:gd name="connisteX4" fmla="*/ 0 w 930910"/>
              <a:gd name="connsiteY4" fmla="*/ 72223 h 36062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930910" h="360623">
                <a:moveTo>
                  <a:pt x="930910" y="29678"/>
                </a:moveTo>
                <a:cubicBezTo>
                  <a:pt x="878840" y="22693"/>
                  <a:pt x="755650" y="-26202"/>
                  <a:pt x="641985" y="18883"/>
                </a:cubicBezTo>
                <a:cubicBezTo>
                  <a:pt x="528320" y="63968"/>
                  <a:pt x="464185" y="188428"/>
                  <a:pt x="363855" y="254468"/>
                </a:cubicBezTo>
                <a:cubicBezTo>
                  <a:pt x="263525" y="320508"/>
                  <a:pt x="212090" y="386548"/>
                  <a:pt x="139065" y="350353"/>
                </a:cubicBezTo>
                <a:cubicBezTo>
                  <a:pt x="66040" y="314158"/>
                  <a:pt x="23495" y="130008"/>
                  <a:pt x="0" y="72223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7898130" y="4705985"/>
            <a:ext cx="258445" cy="749300"/>
          </a:xfrm>
          <a:custGeom>
            <a:avLst/>
            <a:gdLst>
              <a:gd name="connisteX0" fmla="*/ 55102 w 258302"/>
              <a:gd name="connsiteY0" fmla="*/ 0 h 749300"/>
              <a:gd name="connisteX1" fmla="*/ 12557 w 258302"/>
              <a:gd name="connsiteY1" fmla="*/ 267970 h 749300"/>
              <a:gd name="connisteX2" fmla="*/ 258302 w 258302"/>
              <a:gd name="connsiteY2" fmla="*/ 749300 h 7493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258303" h="749300">
                <a:moveTo>
                  <a:pt x="55103" y="0"/>
                </a:moveTo>
                <a:cubicBezTo>
                  <a:pt x="41768" y="43815"/>
                  <a:pt x="-28082" y="118110"/>
                  <a:pt x="12558" y="267970"/>
                </a:cubicBezTo>
                <a:cubicBezTo>
                  <a:pt x="53198" y="417830"/>
                  <a:pt x="208138" y="658495"/>
                  <a:pt x="258303" y="74930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7500" y="670560"/>
            <a:ext cx="1150048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日照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小明学习了欧姆定律后，用如图所示器材测量电阻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i="1" baseline="-25000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zh-CN" sz="3200" b="1">
                <a:ea typeface="宋体" panose="02010600030101010101" pitchFamily="2" charset="-122"/>
              </a:rPr>
              <a:t>的阻值．图中已完成部分电路连接，请用笔画线表示导线，将该电路补充完整．要求：原有导线不能改变也不能与之交叉；电压表的量程要恰当；滑动变阻器的滑片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向右移动时，电流表的示数变小．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6985" y="3841115"/>
            <a:ext cx="4500880" cy="2628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任意多边形 2"/>
          <p:cNvSpPr/>
          <p:nvPr/>
        </p:nvSpPr>
        <p:spPr>
          <a:xfrm>
            <a:off x="6529705" y="5755005"/>
            <a:ext cx="631825" cy="577850"/>
          </a:xfrm>
          <a:custGeom>
            <a:avLst/>
            <a:gdLst>
              <a:gd name="connisteX0" fmla="*/ 0 w 631828"/>
              <a:gd name="connsiteY0" fmla="*/ 471170 h 577728"/>
              <a:gd name="connisteX1" fmla="*/ 567055 w 631828"/>
              <a:gd name="connsiteY1" fmla="*/ 546100 h 577728"/>
              <a:gd name="connisteX2" fmla="*/ 599440 w 631828"/>
              <a:gd name="connsiteY2" fmla="*/ 0 h 57772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631829" h="577729">
                <a:moveTo>
                  <a:pt x="0" y="471170"/>
                </a:moveTo>
                <a:cubicBezTo>
                  <a:pt x="113030" y="497205"/>
                  <a:pt x="447040" y="640080"/>
                  <a:pt x="567055" y="546100"/>
                </a:cubicBezTo>
                <a:cubicBezTo>
                  <a:pt x="687070" y="452120"/>
                  <a:pt x="604520" y="110490"/>
                  <a:pt x="59944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5074285" y="4631055"/>
            <a:ext cx="1150620" cy="1006475"/>
          </a:xfrm>
          <a:custGeom>
            <a:avLst/>
            <a:gdLst>
              <a:gd name="connisteX0" fmla="*/ 1102360 w 1150679"/>
              <a:gd name="connsiteY0" fmla="*/ 1006475 h 1006475"/>
              <a:gd name="connisteX1" fmla="*/ 1059180 w 1150679"/>
              <a:gd name="connsiteY1" fmla="*/ 642620 h 1006475"/>
              <a:gd name="connisteX2" fmla="*/ 245745 w 1150679"/>
              <a:gd name="connsiteY2" fmla="*/ 471170 h 1006475"/>
              <a:gd name="connisteX3" fmla="*/ 0 w 1150679"/>
              <a:gd name="connsiteY3" fmla="*/ 0 h 100647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150679" h="1006475">
                <a:moveTo>
                  <a:pt x="1102360" y="1006475"/>
                </a:moveTo>
                <a:cubicBezTo>
                  <a:pt x="1109980" y="937260"/>
                  <a:pt x="1230630" y="749935"/>
                  <a:pt x="1059180" y="642620"/>
                </a:cubicBezTo>
                <a:cubicBezTo>
                  <a:pt x="887730" y="535305"/>
                  <a:pt x="457835" y="599440"/>
                  <a:pt x="245745" y="471170"/>
                </a:cubicBezTo>
                <a:cubicBezTo>
                  <a:pt x="33655" y="342900"/>
                  <a:pt x="33020" y="90805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0085"/>
            <a:ext cx="1149032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自贡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如图是测量小灯泡电阻阻值的实物电路图，其中有一根导线连接错误，请你在错误的导线上画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“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×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，并用笔画线代替导线画出正确的连接方式．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5420" y="3193415"/>
            <a:ext cx="4201160" cy="2820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586345" y="4678680"/>
            <a:ext cx="7118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×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6433185" y="4674235"/>
            <a:ext cx="1136015" cy="859790"/>
          </a:xfrm>
          <a:custGeom>
            <a:avLst/>
            <a:gdLst>
              <a:gd name="connisteX0" fmla="*/ 685165 w 1135782"/>
              <a:gd name="connsiteY0" fmla="*/ 855980 h 859869"/>
              <a:gd name="connisteX1" fmla="*/ 1059815 w 1135782"/>
              <a:gd name="connsiteY1" fmla="*/ 791845 h 859869"/>
              <a:gd name="connisteX2" fmla="*/ 1092200 w 1135782"/>
              <a:gd name="connsiteY2" fmla="*/ 363855 h 859869"/>
              <a:gd name="connisteX3" fmla="*/ 695960 w 1135782"/>
              <a:gd name="connsiteY3" fmla="*/ 64135 h 859869"/>
              <a:gd name="connisteX4" fmla="*/ 0 w 1135782"/>
              <a:gd name="connsiteY4" fmla="*/ 0 h 85986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1135783" h="859869">
                <a:moveTo>
                  <a:pt x="685165" y="855980"/>
                </a:moveTo>
                <a:cubicBezTo>
                  <a:pt x="759460" y="851535"/>
                  <a:pt x="978535" y="890270"/>
                  <a:pt x="1059815" y="791845"/>
                </a:cubicBezTo>
                <a:cubicBezTo>
                  <a:pt x="1141095" y="693420"/>
                  <a:pt x="1165225" y="509270"/>
                  <a:pt x="1092200" y="363855"/>
                </a:cubicBezTo>
                <a:cubicBezTo>
                  <a:pt x="1019175" y="218440"/>
                  <a:pt x="914400" y="137160"/>
                  <a:pt x="695960" y="64135"/>
                </a:cubicBezTo>
                <a:cubicBezTo>
                  <a:pt x="477520" y="-8890"/>
                  <a:pt x="131445" y="6985"/>
                  <a:pt x="0" y="0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5600" y="768985"/>
            <a:ext cx="114801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赤峰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根据实物电路，在虚线框内画出对应的电路图．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3665" y="2678430"/>
            <a:ext cx="3566160" cy="26473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5824538" y="3039745"/>
            <a:ext cx="3807460" cy="2363470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26760" y="3041650"/>
            <a:ext cx="3807460" cy="2363470"/>
            <a:chOff x="11992" y="4966"/>
            <a:chExt cx="5996" cy="3722"/>
          </a:xfrm>
        </p:grpSpPr>
        <p:pic>
          <p:nvPicPr>
            <p:cNvPr id="5" name="图片 -214748259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680" y="5272"/>
              <a:ext cx="4266" cy="322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矩形 5"/>
            <p:cNvSpPr/>
            <p:nvPr/>
          </p:nvSpPr>
          <p:spPr>
            <a:xfrm>
              <a:off x="11992" y="4966"/>
              <a:ext cx="5996" cy="3722"/>
            </a:xfrm>
            <a:prstGeom prst="rect">
              <a:avLst/>
            </a:prstGeom>
            <a:noFill/>
            <a:ln w="28575" cmpd="sng">
              <a:solidFill>
                <a:srgbClr val="FF0000"/>
              </a:solidFill>
              <a:prstDash val="soli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9" name="组合 88"/>
          <p:cNvGrpSpPr/>
          <p:nvPr/>
        </p:nvGrpSpPr>
        <p:grpSpPr>
          <a:xfrm>
            <a:off x="412115" y="755650"/>
            <a:ext cx="1661160" cy="521970"/>
            <a:chOff x="5343" y="7237"/>
            <a:chExt cx="2616" cy="822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1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2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3275" y="755650"/>
            <a:ext cx="66624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电路设计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[2019.16(3)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2017.22(1)]</a:t>
            </a:r>
            <a:endParaRPr lang="en-US" altLang="en-US" sz="3200" b="1">
              <a:latin typeface="Times New Roman" panose="02020603050405020304" charset="0"/>
              <a:ea typeface="华文仿宋" panose="020106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6865" y="1249045"/>
            <a:ext cx="1150112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zh-CN" sz="3200" b="1">
                <a:ea typeface="宋体" panose="02010600030101010101" pitchFamily="2" charset="-122"/>
              </a:rPr>
              <a:t>校运动会上，摄影师利用如图甲所示的平衡车在摄像，平衡车的电路原理是：手动闭合电源开关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时，指示灯亮起，骑行者再站立于平衡车踏板上后压力开关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自动闭合，电动机才能正常启动．请根据上述要求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将图乙中的电路图连接完整．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620" y="3571875"/>
            <a:ext cx="5037455" cy="268224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" name="组合 16"/>
          <p:cNvGrpSpPr/>
          <p:nvPr/>
        </p:nvGrpSpPr>
        <p:grpSpPr>
          <a:xfrm>
            <a:off x="9203690" y="4277360"/>
            <a:ext cx="2065655" cy="1440180"/>
            <a:chOff x="14494" y="6736"/>
            <a:chExt cx="3253" cy="2268"/>
          </a:xfrm>
        </p:grpSpPr>
        <p:cxnSp>
          <p:nvCxnSpPr>
            <p:cNvPr id="72" name="直接连接符 71"/>
            <p:cNvCxnSpPr/>
            <p:nvPr/>
          </p:nvCxnSpPr>
          <p:spPr>
            <a:xfrm flipH="1">
              <a:off x="14555" y="6736"/>
              <a:ext cx="4" cy="2226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14556" y="8961"/>
              <a:ext cx="1191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16613" y="8961"/>
              <a:ext cx="1134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17732" y="8154"/>
              <a:ext cx="0" cy="85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 flipV="1">
              <a:off x="17730" y="6752"/>
              <a:ext cx="0" cy="85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H="1">
              <a:off x="16152" y="7602"/>
              <a:ext cx="1587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H="1">
              <a:off x="15746" y="8186"/>
              <a:ext cx="737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5759" y="6784"/>
              <a:ext cx="737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 flipV="1">
              <a:off x="16152" y="7602"/>
              <a:ext cx="0" cy="567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14494" y="8122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6086" y="8114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70560"/>
            <a:ext cx="1153033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zh-CN" sz="3200" b="1">
                <a:ea typeface="宋体" panose="02010600030101010101" pitchFamily="2" charset="-122"/>
              </a:rPr>
              <a:t>如图为某兴趣小组设计的呼气式酒精测试仪简易电路图，酒精气体传感器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是一种气敏电阻，阻值随酒精气体浓度增大而减小，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是定值电阻，测量时，电压表示数随驾驶员呼出的酒精气体浓度增大而增大．请根据以上信息，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将图中给出的电路元件连接完整．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43595" y="3282950"/>
            <a:ext cx="2882265" cy="293814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" name="组合 9"/>
          <p:cNvGrpSpPr/>
          <p:nvPr/>
        </p:nvGrpSpPr>
        <p:grpSpPr>
          <a:xfrm>
            <a:off x="8558530" y="3778885"/>
            <a:ext cx="2574290" cy="1865630"/>
            <a:chOff x="7511" y="6575"/>
            <a:chExt cx="4054" cy="2938"/>
          </a:xfrm>
        </p:grpSpPr>
        <p:cxnSp>
          <p:nvCxnSpPr>
            <p:cNvPr id="72" name="直接连接符 71"/>
            <p:cNvCxnSpPr/>
            <p:nvPr/>
          </p:nvCxnSpPr>
          <p:spPr>
            <a:xfrm flipH="1">
              <a:off x="11503" y="6623"/>
              <a:ext cx="0" cy="2891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>
              <a:off x="8587" y="9468"/>
              <a:ext cx="1012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10507" y="6631"/>
              <a:ext cx="1012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9631" y="8022"/>
              <a:ext cx="0" cy="1456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7511" y="6623"/>
              <a:ext cx="1134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7511" y="6575"/>
              <a:ext cx="0" cy="757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7511" y="8671"/>
              <a:ext cx="0" cy="757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9537" y="9365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1423" y="7965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" name="组合 92"/>
          <p:cNvGrpSpPr/>
          <p:nvPr/>
        </p:nvGrpSpPr>
        <p:grpSpPr>
          <a:xfrm>
            <a:off x="400685" y="746760"/>
            <a:ext cx="1661160" cy="521970"/>
            <a:chOff x="5343" y="7237"/>
            <a:chExt cx="2616" cy="822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5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6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80895" y="734695"/>
            <a:ext cx="56584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ea typeface="黑体" panose="02010609060101010101" charset="-122"/>
              </a:rPr>
              <a:t>家庭电路连接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[2018.15(3)]</a:t>
            </a:r>
            <a:endParaRPr lang="en-US" altLang="en-US" sz="3200" b="1">
              <a:latin typeface="Times New Roman" panose="02020603050405020304" charset="0"/>
              <a:ea typeface="华文仿宋" panose="020106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0515" y="1247140"/>
            <a:ext cx="114293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镇江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请用笔画线代替导线，将开关和灯泡正确连入家庭电路．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635" y="3078480"/>
            <a:ext cx="5078095" cy="23310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组合 7"/>
          <p:cNvGrpSpPr/>
          <p:nvPr/>
        </p:nvGrpSpPr>
        <p:grpSpPr>
          <a:xfrm>
            <a:off x="4267835" y="3232150"/>
            <a:ext cx="2592070" cy="1566545"/>
            <a:chOff x="6721" y="5090"/>
            <a:chExt cx="4082" cy="2467"/>
          </a:xfrm>
        </p:grpSpPr>
        <p:cxnSp>
          <p:nvCxnSpPr>
            <p:cNvPr id="72" name="直接连接符 71"/>
            <p:cNvCxnSpPr/>
            <p:nvPr/>
          </p:nvCxnSpPr>
          <p:spPr>
            <a:xfrm flipH="1">
              <a:off x="6783" y="5136"/>
              <a:ext cx="0" cy="1814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6721" y="5090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cxnSp>
          <p:nvCxnSpPr>
            <p:cNvPr id="4" name="直接连接符 3"/>
            <p:cNvCxnSpPr/>
            <p:nvPr/>
          </p:nvCxnSpPr>
          <p:spPr>
            <a:xfrm flipH="1">
              <a:off x="7287" y="6888"/>
              <a:ext cx="2813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10739" y="5793"/>
              <a:ext cx="5" cy="1765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0116" y="6860"/>
              <a:ext cx="0" cy="34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10661" y="5747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78815"/>
            <a:ext cx="115100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zh-CN" sz="3200" b="1">
                <a:ea typeface="宋体" panose="02010600030101010101" pitchFamily="2" charset="-122"/>
              </a:rPr>
              <a:t>如图甲所示，是一个带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USB</a:t>
            </a:r>
            <a:r>
              <a:rPr lang="zh-CN" sz="3200" b="1">
                <a:ea typeface="宋体" panose="02010600030101010101" pitchFamily="2" charset="-122"/>
              </a:rPr>
              <a:t>接口的两孔和三孔插座，由一个总开关控制，其与家庭电路相连的部分电路如图乙所示，请用笔画线代替导线将电路图补充完整．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8070" y="3274695"/>
            <a:ext cx="7515860" cy="221551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13"/>
          <p:cNvGrpSpPr/>
          <p:nvPr/>
        </p:nvGrpSpPr>
        <p:grpSpPr>
          <a:xfrm>
            <a:off x="6119495" y="3394075"/>
            <a:ext cx="2593975" cy="1712595"/>
            <a:chOff x="9637" y="5345"/>
            <a:chExt cx="4085" cy="2697"/>
          </a:xfrm>
        </p:grpSpPr>
        <p:cxnSp>
          <p:nvCxnSpPr>
            <p:cNvPr id="72" name="直接连接符 71"/>
            <p:cNvCxnSpPr/>
            <p:nvPr/>
          </p:nvCxnSpPr>
          <p:spPr>
            <a:xfrm flipH="1">
              <a:off x="9701" y="5826"/>
              <a:ext cx="0" cy="1304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3628" y="5396"/>
              <a:ext cx="0" cy="1417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 flipV="1">
              <a:off x="12357" y="6770"/>
              <a:ext cx="1134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1548" y="8018"/>
              <a:ext cx="1269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 flipV="1">
              <a:off x="12813" y="6771"/>
              <a:ext cx="0" cy="123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11532" y="7428"/>
              <a:ext cx="16" cy="615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 flipV="1">
              <a:off x="11095" y="7412"/>
              <a:ext cx="469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H="1" flipV="1">
              <a:off x="10499" y="6346"/>
              <a:ext cx="0" cy="305"/>
            </a:xfrm>
            <a:prstGeom prst="line">
              <a:avLst/>
            </a:prstGeom>
            <a:ln w="31750">
              <a:solidFill>
                <a:srgbClr val="FF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13580" y="5345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2726" y="6683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437" y="6252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637" y="5794"/>
              <a:ext cx="142" cy="14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7" name="组合 96"/>
          <p:cNvGrpSpPr/>
          <p:nvPr/>
        </p:nvGrpSpPr>
        <p:grpSpPr>
          <a:xfrm>
            <a:off x="410845" y="762000"/>
            <a:ext cx="1661160" cy="521970"/>
            <a:chOff x="5343" y="7237"/>
            <a:chExt cx="2616" cy="822"/>
          </a:xfrm>
        </p:grpSpPr>
        <p:pic>
          <p:nvPicPr>
            <p:cNvPr id="101" name="图片 100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02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19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4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2005" y="752475"/>
            <a:ext cx="68040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电磁作图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  <a:cs typeface="Times New Roman" panose="02020603050405020304" charset="0"/>
              </a:rPr>
              <a:t>[2022.15(3)</a:t>
            </a:r>
            <a:r>
              <a:rPr lang="zh-CN" sz="3200" b="1">
                <a:latin typeface="Times New Roman" panose="02020603050405020304" charset="0"/>
                <a:ea typeface="华文仿宋" panose="02010600040101010101" charset="-122"/>
                <a:cs typeface="Times New Roman" panose="02020603050405020304" charset="0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  <a:cs typeface="Times New Roman" panose="02020603050405020304" charset="0"/>
              </a:rPr>
              <a:t>2020.15(3)</a:t>
            </a:r>
            <a:r>
              <a:rPr lang="en-US" sz="3200" b="1">
                <a:latin typeface="Times New Roman" panose="02020603050405020304" charset="0"/>
              </a:rPr>
              <a:t>②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  <a:cs typeface="Times New Roman" panose="02020603050405020304" charset="0"/>
              </a:rPr>
              <a:t>]</a:t>
            </a:r>
            <a:endParaRPr lang="en-US" altLang="en-US" sz="3200" b="1">
              <a:latin typeface="Times New Roman" panose="02020603050405020304" charset="0"/>
              <a:ea typeface="华文仿宋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6230" y="1260475"/>
            <a:ext cx="115214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常州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条形磁体的磁感线如图所示，小磁针处于静止状态，请在图中标出：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①</a:t>
            </a:r>
            <a:r>
              <a:rPr lang="zh-CN" sz="3200" b="1">
                <a:ea typeface="宋体" panose="02010600030101010101" pitchFamily="2" charset="-122"/>
              </a:rPr>
              <a:t>磁感线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点处的磁场方向；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②</a:t>
            </a:r>
            <a:r>
              <a:rPr lang="zh-CN" sz="3200" b="1">
                <a:ea typeface="宋体" panose="02010600030101010101" pitchFamily="2" charset="-122"/>
              </a:rPr>
              <a:t>小磁针的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r>
              <a:rPr lang="zh-CN" sz="3200" b="1">
                <a:ea typeface="宋体" panose="02010600030101010101" pitchFamily="2" charset="-122"/>
              </a:rPr>
              <a:t>极．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490" y="3268980"/>
            <a:ext cx="4377690" cy="262001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29" name="直接连接符 128"/>
          <p:cNvCxnSpPr/>
          <p:nvPr/>
        </p:nvCxnSpPr>
        <p:spPr>
          <a:xfrm flipH="1" flipV="1">
            <a:off x="7189153" y="5086985"/>
            <a:ext cx="264160" cy="363855"/>
          </a:xfrm>
          <a:prstGeom prst="line">
            <a:avLst/>
          </a:prstGeom>
          <a:ln w="41275">
            <a:solidFill>
              <a:srgbClr val="FF0000"/>
            </a:solidFill>
            <a:prstDash val="solid"/>
            <a:headEnd type="none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5838825" y="3081655"/>
            <a:ext cx="6165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7500" y="682625"/>
            <a:ext cx="11480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广元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在图中相应的括号中，标出永磁体的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“N”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“S”</a:t>
            </a:r>
            <a:r>
              <a:rPr lang="zh-CN" sz="3200" b="1">
                <a:ea typeface="宋体" panose="02010600030101010101" pitchFamily="2" charset="-122"/>
              </a:rPr>
              <a:t>极和电源的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＋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极．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5925" y="2562225"/>
            <a:ext cx="3662680" cy="23310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390390" y="2461260"/>
            <a:ext cx="6165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S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61430" y="4377055"/>
            <a:ext cx="6165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3200" b="1">
                <a:solidFill>
                  <a:srgbClr val="FF0000"/>
                </a:solidFill>
                <a:sym typeface="+mn-ea"/>
              </a:rPr>
              <a:t>＋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660" y="678180"/>
            <a:ext cx="114795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贵港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如图所示，根据图中小磁针静止时的指向，标出电源的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＋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极及图中磁感线的方向．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8935" y="2673350"/>
            <a:ext cx="3834130" cy="24155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151755" y="4505325"/>
            <a:ext cx="6165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3200" b="1">
                <a:solidFill>
                  <a:srgbClr val="FF0000"/>
                </a:solidFill>
                <a:sym typeface="+mn-ea"/>
              </a:rPr>
              <a:t>＋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92340" y="4505325"/>
            <a:ext cx="6165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3200" b="1">
                <a:solidFill>
                  <a:srgbClr val="FF0000"/>
                </a:solidFill>
                <a:sym typeface="+mn-ea"/>
              </a:rPr>
              <a:t>－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cxnSp>
        <p:nvCxnSpPr>
          <p:cNvPr id="129" name="直接连接符 128"/>
          <p:cNvCxnSpPr/>
          <p:nvPr/>
        </p:nvCxnSpPr>
        <p:spPr>
          <a:xfrm flipH="1" flipV="1">
            <a:off x="6209348" y="2694305"/>
            <a:ext cx="385445" cy="10795"/>
          </a:xfrm>
          <a:prstGeom prst="line">
            <a:avLst/>
          </a:prstGeom>
          <a:ln w="44450">
            <a:solidFill>
              <a:srgbClr val="FF0000"/>
            </a:solidFill>
            <a:prstDash val="solid"/>
            <a:headEnd type="none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4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5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6.xml><?xml version="1.0" encoding="utf-8"?>
<p:tagLst xmlns:p="http://schemas.openxmlformats.org/presentationml/2006/main">
  <p:tag name="PA" val="v5.2.11"/>
</p:tagLst>
</file>

<file path=ppt/tags/tag7.xml><?xml version="1.0" encoding="utf-8"?>
<p:tagLst xmlns:p="http://schemas.openxmlformats.org/presentationml/2006/main">
  <p:tag name="KSO_WM_UNIT_PLACING_PICTURE_USER_VIEWPORT" val="{&quot;height&quot;:1140,&quot;width&quot;:555}"/>
</p:tagLst>
</file>

<file path=ppt/tags/tag8.xml><?xml version="1.0" encoding="utf-8"?>
<p:tagLst xmlns:p="http://schemas.openxmlformats.org/presentationml/2006/main">
  <p:tag name="KSO_WM_UNIT_PLACING_PICTURE_USER_VIEWPORT" val="{&quot;height&quot;:876.0035195776506,&quot;width&quot;:2395.512995896033}"/>
</p:tagLst>
</file>

<file path=ppt/tags/tag9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2296</Words>
  <Application>WPS 演示</Application>
  <PresentationFormat>宽屏</PresentationFormat>
  <Paragraphs>229</Paragraphs>
  <Slides>32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8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华文仿宋</vt:lpstr>
      <vt:lpstr>华文楷体</vt:lpstr>
      <vt:lpstr>Courier New</vt:lpstr>
      <vt:lpstr>Arial Unicode MS</vt:lpstr>
      <vt:lpstr>Wingdings</vt:lpstr>
      <vt:lpstr>Calibri</vt:lpstr>
      <vt:lpstr>物理课件咨询：18092199615（微信）   1045472853（QQ）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716</cp:revision>
  <dcterms:created xsi:type="dcterms:W3CDTF">2019-06-19T02:08:00Z</dcterms:created>
  <dcterms:modified xsi:type="dcterms:W3CDTF">2023-06-19T03:27:56Z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