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22" r:id="rId2"/>
    <p:sldId id="289" r:id="rId3"/>
    <p:sldId id="323" r:id="rId4"/>
    <p:sldId id="324" r:id="rId5"/>
    <p:sldId id="325" r:id="rId6"/>
    <p:sldId id="327" r:id="rId7"/>
    <p:sldId id="328" r:id="rId8"/>
    <p:sldId id="329" r:id="rId9"/>
    <p:sldId id="296" r:id="rId10"/>
    <p:sldId id="330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D2D1"/>
    <a:srgbClr val="98AE52"/>
    <a:srgbClr val="B947B9"/>
    <a:srgbClr val="BC04A6"/>
    <a:srgbClr val="F8C4B4"/>
    <a:srgbClr val="B6470A"/>
    <a:srgbClr val="B3540D"/>
    <a:srgbClr val="F4B6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E1C60-3084-41B6-B9EB-AF6DF528CE83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479E1-D3D5-4E6C-9904-9833195705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751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12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79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975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95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783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95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89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167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8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491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3E10B-6B6E-440B-A653-086E125F772B}" type="datetimeFigureOut">
              <a:rPr lang="zh-CN" altLang="en-US" smtClean="0"/>
              <a:t>2021/11/18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49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285650" y="1259693"/>
            <a:ext cx="9326541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6600" b="1" dirty="0" smtClean="0">
                <a:latin typeface="Times New Roman" panose="02020603050405020304" pitchFamily="18" charset="0"/>
              </a:rPr>
              <a:t>人教版  高中化学 必修一</a:t>
            </a:r>
            <a:endParaRPr kumimoji="1" lang="en-US" altLang="zh-CN" sz="66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kumimoji="1" lang="zh-CN" altLang="en-US" sz="4400" b="1" dirty="0" smtClean="0">
                <a:latin typeface="Times New Roman" panose="02020603050405020304" pitchFamily="18" charset="0"/>
              </a:rPr>
              <a:t>第二章  第三节  物质的量</a:t>
            </a:r>
            <a:endParaRPr kumimoji="1" lang="en-US" altLang="zh-CN" sz="44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kumimoji="1" lang="en-US" altLang="zh-CN" sz="4400" b="1" dirty="0" smtClean="0">
                <a:latin typeface="Times New Roman" panose="02020603050405020304" pitchFamily="18" charset="0"/>
              </a:rPr>
              <a:t>2.3.3.2</a:t>
            </a:r>
            <a:r>
              <a:rPr kumimoji="1" lang="zh-CN" altLang="en-US" sz="4400" b="1" dirty="0" smtClean="0">
                <a:latin typeface="Times New Roman" panose="02020603050405020304" pitchFamily="18" charset="0"/>
              </a:rPr>
              <a:t>配制一定物质的量浓度的溶液</a:t>
            </a:r>
            <a:endParaRPr kumimoji="1"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09870" y="5151549"/>
            <a:ext cx="4675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/>
              <a:t>中山大学</a:t>
            </a:r>
            <a:r>
              <a:rPr lang="zh-CN" altLang="en-US" sz="2800" dirty="0" smtClean="0"/>
              <a:t>附属中学     张伟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00498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98">
        <p15:prstTrans prst="crush"/>
      </p:transition>
    </mc:Choice>
    <mc:Fallback xmlns="">
      <p:transition spd="slow" advTm="20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039"/>
          <p:cNvSpPr txBox="1">
            <a:spLocks noChangeArrowheads="1"/>
          </p:cNvSpPr>
          <p:nvPr/>
        </p:nvSpPr>
        <p:spPr bwMode="auto">
          <a:xfrm>
            <a:off x="1889437" y="518513"/>
            <a:ext cx="8081357" cy="4370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 smtClean="0">
                <a:solidFill>
                  <a:srgbClr val="FF0000"/>
                </a:solidFill>
                <a:latin typeface="+mj-ea"/>
                <a:ea typeface="+mj-ea"/>
              </a:rPr>
              <a:t>容量瓶</a:t>
            </a:r>
            <a:r>
              <a:rPr lang="zh-CN" altLang="en-US" sz="2800" dirty="0" smtClean="0">
                <a:latin typeface="+mj-ea"/>
                <a:ea typeface="+mj-ea"/>
              </a:rPr>
              <a:t>：配制一定物质的量浓度溶液的精密仪器。</a:t>
            </a:r>
            <a:endParaRPr lang="zh-CN" altLang="en-US" sz="2800" dirty="0">
              <a:latin typeface="+mj-ea"/>
              <a:ea typeface="+mj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7865" y="5946889"/>
            <a:ext cx="1056725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/>
              <a:t>规格：</a:t>
            </a:r>
            <a:r>
              <a:rPr lang="en-US" altLang="zh-CN" sz="2800" b="1" dirty="0" smtClean="0"/>
              <a:t>10mL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25mL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50mL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100mL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250mL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500mL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1000mL</a:t>
            </a:r>
            <a:r>
              <a:rPr lang="zh-CN" altLang="en-US" sz="2800" b="1" dirty="0" smtClean="0"/>
              <a:t>等</a:t>
            </a:r>
            <a:endParaRPr lang="en-US" altLang="zh-CN" sz="2800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65" y="1161022"/>
            <a:ext cx="4089701" cy="3835682"/>
          </a:xfrm>
          <a:prstGeom prst="rect">
            <a:avLst/>
          </a:prstGeom>
        </p:spPr>
      </p:pic>
      <p:cxnSp>
        <p:nvCxnSpPr>
          <p:cNvPr id="4" name="直接箭头连接符 3"/>
          <p:cNvCxnSpPr/>
          <p:nvPr/>
        </p:nvCxnSpPr>
        <p:spPr>
          <a:xfrm flipV="1">
            <a:off x="3824680" y="2669616"/>
            <a:ext cx="865771" cy="6370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4690451" y="2214441"/>
            <a:ext cx="3070071" cy="6524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b="1" dirty="0" smtClean="0">
                <a:ea typeface="黑体" panose="02010609060101010101" pitchFamily="49" charset="-122"/>
              </a:rPr>
              <a:t>①</a:t>
            </a:r>
            <a:r>
              <a:rPr lang="zh-CN" altLang="en-US" sz="2800" b="1" dirty="0" smtClean="0">
                <a:ea typeface="黑体" panose="02010609060101010101" pitchFamily="49" charset="-122"/>
              </a:rPr>
              <a:t>仅有一条刻度线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99406" y="4342628"/>
            <a:ext cx="3070071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>
                <a:ea typeface="黑体" panose="02010609060101010101" pitchFamily="49" charset="-122"/>
              </a:rPr>
              <a:t>③使用</a:t>
            </a:r>
            <a:r>
              <a:rPr lang="zh-CN" altLang="en-US" sz="2800" b="1" dirty="0" smtClean="0">
                <a:ea typeface="黑体" panose="02010609060101010101" pitchFamily="49" charset="-122"/>
              </a:rPr>
              <a:t>温度为常温</a:t>
            </a:r>
            <a:endParaRPr lang="zh-CN" altLang="en-US" sz="2800" dirty="0"/>
          </a:p>
        </p:txBody>
      </p:sp>
      <p:sp>
        <p:nvSpPr>
          <p:cNvPr id="8" name="矩形 7"/>
          <p:cNvSpPr/>
          <p:nvPr/>
        </p:nvSpPr>
        <p:spPr>
          <a:xfrm>
            <a:off x="44847" y="5021930"/>
            <a:ext cx="4645604" cy="652486"/>
          </a:xfrm>
          <a:prstGeom prst="rect">
            <a:avLst/>
          </a:prstGeom>
          <a:solidFill>
            <a:srgbClr val="F9D2D1"/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 dirty="0" smtClean="0">
                <a:ea typeface="黑体" panose="02010609060101010101" pitchFamily="49" charset="-122"/>
              </a:rPr>
              <a:t>②容量瓶使用时要带上规格                    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cxnSp>
        <p:nvCxnSpPr>
          <p:cNvPr id="19" name="直接箭头连接符 18"/>
          <p:cNvCxnSpPr/>
          <p:nvPr/>
        </p:nvCxnSpPr>
        <p:spPr>
          <a:xfrm flipH="1">
            <a:off x="1596980" y="4423920"/>
            <a:ext cx="494048" cy="66249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V="1">
            <a:off x="3955139" y="4564486"/>
            <a:ext cx="735312" cy="3975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22" name="表格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731511"/>
              </p:ext>
            </p:extLst>
          </p:nvPr>
        </p:nvGraphicFramePr>
        <p:xfrm>
          <a:off x="7760522" y="1742496"/>
          <a:ext cx="4319861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6727"/>
                <a:gridCol w="288313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操作名称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具体方法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检漏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400" dirty="0" smtClean="0"/>
                        <a:t>装水、塞上活塞，倒立观察，正立，活塞旋转</a:t>
                      </a:r>
                      <a:r>
                        <a:rPr lang="en-US" altLang="zh-CN" sz="2400" dirty="0" smtClean="0">
                          <a:solidFill>
                            <a:srgbClr val="FF0000"/>
                          </a:solidFill>
                        </a:rPr>
                        <a:t>180</a:t>
                      </a:r>
                      <a:r>
                        <a:rPr lang="en-US" altLang="zh-CN" sz="2400" dirty="0" smtClean="0"/>
                        <a:t>°</a:t>
                      </a:r>
                      <a:r>
                        <a:rPr lang="zh-CN" altLang="en-US" sz="2400" dirty="0" smtClean="0"/>
                        <a:t>，</a:t>
                      </a:r>
                      <a:endParaRPr lang="en-US" altLang="zh-CN" sz="2400" dirty="0" smtClean="0"/>
                    </a:p>
                    <a:p>
                      <a:pPr algn="l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倒立</a:t>
                      </a:r>
                      <a:r>
                        <a:rPr lang="zh-CN" altLang="en-US" sz="2400" dirty="0" smtClean="0"/>
                        <a:t>观察。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干燥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2400" dirty="0" smtClean="0"/>
                        <a:t>冷风吹干、晾干、丙酮或者乙醇清洗后自然挥发，</a:t>
                      </a:r>
                      <a:endParaRPr lang="en-US" altLang="zh-CN" sz="2400" dirty="0" smtClean="0"/>
                    </a:p>
                    <a:p>
                      <a:pPr algn="l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不得烘干</a:t>
                      </a:r>
                      <a:r>
                        <a:rPr lang="zh-CN" altLang="en-US" sz="2400" dirty="0" smtClean="0"/>
                        <a:t>。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" name="文本框 26"/>
          <p:cNvSpPr txBox="1"/>
          <p:nvPr/>
        </p:nvSpPr>
        <p:spPr>
          <a:xfrm>
            <a:off x="0" y="0"/>
            <a:ext cx="10174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05599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5" grpId="0" animBg="1"/>
      <p:bldP spid="6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51187" y="366241"/>
            <a:ext cx="798373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如何配制</a:t>
            </a:r>
            <a:r>
              <a:rPr lang="en-US" altLang="zh-CN" sz="3200" b="1" dirty="0" smtClean="0"/>
              <a:t>100mL     1.00 mol/L    </a:t>
            </a:r>
            <a:r>
              <a:rPr lang="en-US" altLang="zh-CN" sz="3200" b="1" dirty="0" err="1" smtClean="0"/>
              <a:t>NaCl</a:t>
            </a:r>
            <a:r>
              <a:rPr lang="zh-CN" altLang="en-US" sz="3200" b="1" dirty="0" smtClean="0"/>
              <a:t>溶液？</a:t>
            </a:r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941327" y="140454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计算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blipFill rotWithShape="0">
                <a:blip r:embed="rId2"/>
                <a:stretch>
                  <a:fillRect b="-60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941327" y="2303920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/>
              <a:t>称量</a:t>
            </a:r>
          </a:p>
        </p:txBody>
      </p:sp>
      <p:cxnSp>
        <p:nvCxnSpPr>
          <p:cNvPr id="5" name="直接箭头连接符 4"/>
          <p:cNvCxnSpPr>
            <a:stCxn id="3" idx="2"/>
            <a:endCxn id="11" idx="0"/>
          </p:cNvCxnSpPr>
          <p:nvPr/>
        </p:nvCxnSpPr>
        <p:spPr>
          <a:xfrm>
            <a:off x="1456482" y="1866210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380595"/>
              </p:ext>
            </p:extLst>
          </p:nvPr>
        </p:nvGraphicFramePr>
        <p:xfrm>
          <a:off x="2337514" y="2377337"/>
          <a:ext cx="7373156" cy="1828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342069"/>
                <a:gridCol w="2562896"/>
                <a:gridCol w="1468191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称量仪器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称量值</a:t>
                      </a:r>
                      <a:r>
                        <a:rPr lang="en-US" altLang="zh-CN" sz="2400" dirty="0" smtClean="0"/>
                        <a:t>/g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误差分析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托盘天平（</a:t>
                      </a:r>
                      <a:r>
                        <a:rPr lang="en-US" altLang="zh-CN" sz="2400" dirty="0" smtClean="0"/>
                        <a:t>0.1g</a:t>
                      </a:r>
                      <a:r>
                        <a:rPr lang="zh-CN" altLang="en-US" sz="2400" dirty="0" smtClean="0"/>
                        <a:t>）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电子天平（</a:t>
                      </a:r>
                      <a:r>
                        <a:rPr lang="en-US" altLang="zh-CN" sz="2400" dirty="0" smtClean="0"/>
                        <a:t>0.1g</a:t>
                      </a:r>
                      <a:r>
                        <a:rPr lang="zh-CN" altLang="en-US" sz="2400" dirty="0" smtClean="0"/>
                        <a:t>）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电子分析天平（</a:t>
                      </a:r>
                      <a:r>
                        <a:rPr lang="en-US" altLang="zh-CN" sz="2400" dirty="0" smtClean="0"/>
                        <a:t>0.0001g</a:t>
                      </a:r>
                      <a:r>
                        <a:rPr lang="zh-CN" altLang="en-US" sz="2400" dirty="0" smtClean="0"/>
                        <a:t>）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9890974" y="2909420"/>
                <a:ext cx="2137893" cy="764633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0974" y="2909420"/>
                <a:ext cx="2137893" cy="764633"/>
              </a:xfrm>
              <a:prstGeom prst="rect">
                <a:avLst/>
              </a:prstGeom>
              <a:blipFill rotWithShape="0">
                <a:blip r:embed="rId3"/>
                <a:stretch>
                  <a:fillRect l="-6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文本框 11"/>
          <p:cNvSpPr txBox="1"/>
          <p:nvPr/>
        </p:nvSpPr>
        <p:spPr>
          <a:xfrm>
            <a:off x="5692463" y="2830071"/>
            <a:ext cx="978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5.9</a:t>
            </a:r>
            <a:endParaRPr lang="zh-CN" altLang="en-US" sz="2400" dirty="0"/>
          </a:p>
        </p:txBody>
      </p:sp>
      <p:sp>
        <p:nvSpPr>
          <p:cNvPr id="16" name="文本框 15"/>
          <p:cNvSpPr txBox="1"/>
          <p:nvPr/>
        </p:nvSpPr>
        <p:spPr>
          <a:xfrm>
            <a:off x="5692461" y="3279743"/>
            <a:ext cx="978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5.9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5692462" y="3744470"/>
            <a:ext cx="1133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5.8500</a:t>
            </a:r>
            <a:endParaRPr lang="zh-CN" altLang="en-US" sz="2400" dirty="0"/>
          </a:p>
        </p:txBody>
      </p:sp>
      <p:sp>
        <p:nvSpPr>
          <p:cNvPr id="20" name="文本框 19"/>
          <p:cNvSpPr txBox="1"/>
          <p:nvPr/>
        </p:nvSpPr>
        <p:spPr>
          <a:xfrm>
            <a:off x="6362155" y="3293268"/>
            <a:ext cx="182880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大学也有</a:t>
            </a:r>
            <a:r>
              <a:rPr lang="en-US" altLang="zh-CN" sz="2400" dirty="0" smtClean="0"/>
              <a:t>5.8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8268235" y="2818078"/>
            <a:ext cx="1416676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浓度偏高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8268235" y="3293579"/>
            <a:ext cx="141667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浓度偏高</a:t>
            </a:r>
            <a:endParaRPr lang="zh-CN" altLang="en-US" sz="2400" dirty="0"/>
          </a:p>
        </p:txBody>
      </p:sp>
      <p:sp>
        <p:nvSpPr>
          <p:cNvPr id="22" name="文本框 21"/>
          <p:cNvSpPr txBox="1"/>
          <p:nvPr/>
        </p:nvSpPr>
        <p:spPr>
          <a:xfrm>
            <a:off x="0" y="0"/>
            <a:ext cx="10174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4587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1" grpId="0" animBg="1"/>
      <p:bldP spid="8" grpId="0" animBg="1"/>
      <p:bldP spid="12" grpId="0"/>
      <p:bldP spid="16" grpId="0"/>
      <p:bldP spid="19" grpId="0"/>
      <p:bldP spid="20" grpId="0" animBg="1"/>
      <p:bldP spid="13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51187" y="366241"/>
            <a:ext cx="798373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如何配制</a:t>
            </a:r>
            <a:r>
              <a:rPr lang="en-US" altLang="zh-CN" sz="3200" b="1" dirty="0" smtClean="0"/>
              <a:t>100mL     1.00 mol/L    </a:t>
            </a:r>
            <a:r>
              <a:rPr lang="en-US" altLang="zh-CN" sz="3200" b="1" dirty="0" err="1" smtClean="0"/>
              <a:t>NaCl</a:t>
            </a:r>
            <a:r>
              <a:rPr lang="zh-CN" altLang="en-US" sz="3200" b="1" dirty="0" smtClean="0"/>
              <a:t>溶液？</a:t>
            </a:r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941327" y="140454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计算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blipFill rotWithShape="0">
                <a:blip r:embed="rId2"/>
                <a:stretch>
                  <a:fillRect b="-60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941327" y="2303920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/>
              <a:t>称量</a:t>
            </a:r>
          </a:p>
        </p:txBody>
      </p:sp>
      <p:cxnSp>
        <p:nvCxnSpPr>
          <p:cNvPr id="5" name="直接箭头连接符 4"/>
          <p:cNvCxnSpPr>
            <a:stCxn id="3" idx="2"/>
            <a:endCxn id="11" idx="0"/>
          </p:cNvCxnSpPr>
          <p:nvPr/>
        </p:nvCxnSpPr>
        <p:spPr>
          <a:xfrm>
            <a:off x="1456482" y="1866210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8293994" y="4570795"/>
                <a:ext cx="2137893" cy="764633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3994" y="4570795"/>
                <a:ext cx="2137893" cy="764633"/>
              </a:xfrm>
              <a:prstGeom prst="rect">
                <a:avLst/>
              </a:prstGeom>
              <a:blipFill rotWithShape="0">
                <a:blip r:embed="rId3"/>
                <a:stretch>
                  <a:fillRect l="-6000" t="-8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/>
        </p:nvSpPr>
        <p:spPr>
          <a:xfrm>
            <a:off x="941327" y="320329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溶解</a:t>
            </a:r>
            <a:endParaRPr lang="zh-CN" altLang="en-US" sz="2400" dirty="0"/>
          </a:p>
        </p:txBody>
      </p:sp>
      <p:cxnSp>
        <p:nvCxnSpPr>
          <p:cNvPr id="17" name="直接箭头连接符 16"/>
          <p:cNvCxnSpPr/>
          <p:nvPr/>
        </p:nvCxnSpPr>
        <p:spPr>
          <a:xfrm>
            <a:off x="1456482" y="2765585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337514" y="2303919"/>
            <a:ext cx="144887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电子天平</a:t>
            </a:r>
            <a:endParaRPr lang="zh-CN" altLang="en-US" sz="24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316789"/>
              </p:ext>
            </p:extLst>
          </p:nvPr>
        </p:nvGraphicFramePr>
        <p:xfrm>
          <a:off x="2406918" y="3206134"/>
          <a:ext cx="5577983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8727"/>
                <a:gridCol w="2099256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仪器与试剂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注意事项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烧杯、玻璃棒、蒸馏水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冷却至室温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表格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479091"/>
              </p:ext>
            </p:extLst>
          </p:nvPr>
        </p:nvGraphicFramePr>
        <p:xfrm>
          <a:off x="2406918" y="4499658"/>
          <a:ext cx="5577983" cy="914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478727"/>
                <a:gridCol w="2099256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操作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误差分析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未冷却至室温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文本框 22"/>
          <p:cNvSpPr txBox="1"/>
          <p:nvPr/>
        </p:nvSpPr>
        <p:spPr>
          <a:xfrm>
            <a:off x="6014434" y="4952393"/>
            <a:ext cx="1416676" cy="461665"/>
          </a:xfrm>
          <a:prstGeom prst="rect">
            <a:avLst/>
          </a:prstGeom>
          <a:solidFill>
            <a:srgbClr val="F8C4B4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浓度偏高</a:t>
            </a:r>
            <a:endParaRPr lang="zh-CN" altLang="en-US" sz="2400" dirty="0"/>
          </a:p>
        </p:txBody>
      </p:sp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9459" y="2157288"/>
            <a:ext cx="2144065" cy="1506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2598" y="2192380"/>
            <a:ext cx="992832" cy="1451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0" y="0"/>
            <a:ext cx="10174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7469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51187" y="366241"/>
            <a:ext cx="798373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如何配制</a:t>
            </a:r>
            <a:r>
              <a:rPr lang="en-US" altLang="zh-CN" sz="3200" b="1" dirty="0" smtClean="0"/>
              <a:t>100mL     1.00 mol/L    </a:t>
            </a:r>
            <a:r>
              <a:rPr lang="en-US" altLang="zh-CN" sz="3200" b="1" dirty="0" err="1" smtClean="0"/>
              <a:t>NaCl</a:t>
            </a:r>
            <a:r>
              <a:rPr lang="zh-CN" altLang="en-US" sz="3200" b="1" dirty="0" smtClean="0"/>
              <a:t>溶液？</a:t>
            </a:r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941327" y="140454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计算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blipFill rotWithShape="0">
                <a:blip r:embed="rId2"/>
                <a:stretch>
                  <a:fillRect b="-60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941327" y="2303920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/>
              <a:t>称量</a:t>
            </a:r>
          </a:p>
        </p:txBody>
      </p:sp>
      <p:cxnSp>
        <p:nvCxnSpPr>
          <p:cNvPr id="5" name="直接箭头连接符 4"/>
          <p:cNvCxnSpPr>
            <a:stCxn id="3" idx="2"/>
            <a:endCxn id="11" idx="0"/>
          </p:cNvCxnSpPr>
          <p:nvPr/>
        </p:nvCxnSpPr>
        <p:spPr>
          <a:xfrm>
            <a:off x="1456482" y="1866210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8667481" y="5876112"/>
                <a:ext cx="2137893" cy="764633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7481" y="5876112"/>
                <a:ext cx="2137893" cy="764633"/>
              </a:xfrm>
              <a:prstGeom prst="rect">
                <a:avLst/>
              </a:prstGeom>
              <a:blipFill rotWithShape="0">
                <a:blip r:embed="rId3"/>
                <a:stretch>
                  <a:fillRect l="-5983" t="-8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/>
        </p:nvSpPr>
        <p:spPr>
          <a:xfrm>
            <a:off x="941327" y="320329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溶解</a:t>
            </a:r>
            <a:endParaRPr lang="zh-CN" altLang="en-US" sz="2400" dirty="0"/>
          </a:p>
        </p:txBody>
      </p:sp>
      <p:cxnSp>
        <p:nvCxnSpPr>
          <p:cNvPr id="17" name="直接箭头连接符 16"/>
          <p:cNvCxnSpPr/>
          <p:nvPr/>
        </p:nvCxnSpPr>
        <p:spPr>
          <a:xfrm>
            <a:off x="1456482" y="2765585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337514" y="2303919"/>
            <a:ext cx="144887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电子天平</a:t>
            </a:r>
            <a:endParaRPr lang="zh-CN" altLang="en-US" sz="2400" dirty="0"/>
          </a:p>
        </p:txBody>
      </p:sp>
      <p:sp>
        <p:nvSpPr>
          <p:cNvPr id="23" name="文本框 22"/>
          <p:cNvSpPr txBox="1"/>
          <p:nvPr/>
        </p:nvSpPr>
        <p:spPr>
          <a:xfrm>
            <a:off x="2353612" y="3257066"/>
            <a:ext cx="3686579" cy="461665"/>
          </a:xfrm>
          <a:prstGeom prst="rect">
            <a:avLst/>
          </a:prstGeom>
          <a:solidFill>
            <a:srgbClr val="F8C4B4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烧杯中溶解、冷却至室温</a:t>
            </a:r>
            <a:endParaRPr lang="zh-CN" altLang="en-US" sz="2400" dirty="0"/>
          </a:p>
        </p:txBody>
      </p:sp>
      <p:cxnSp>
        <p:nvCxnSpPr>
          <p:cNvPr id="16" name="直接箭头连接符 15"/>
          <p:cNvCxnSpPr/>
          <p:nvPr/>
        </p:nvCxnSpPr>
        <p:spPr>
          <a:xfrm>
            <a:off x="1456482" y="3664960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3854" y="4102670"/>
            <a:ext cx="1917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/>
              <a:t>移</a:t>
            </a:r>
            <a:r>
              <a:rPr lang="zh-CN" altLang="en-US" sz="2400" dirty="0" smtClean="0"/>
              <a:t>液、洗涤</a:t>
            </a:r>
            <a:endParaRPr lang="zh-CN" altLang="en-US" sz="2400" dirty="0"/>
          </a:p>
        </p:txBody>
      </p:sp>
      <p:graphicFrame>
        <p:nvGraphicFramePr>
          <p:cNvPr id="20" name="表格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419406"/>
              </p:ext>
            </p:extLst>
          </p:nvPr>
        </p:nvGraphicFramePr>
        <p:xfrm>
          <a:off x="2337514" y="3700451"/>
          <a:ext cx="9742869" cy="1801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0700"/>
                <a:gridCol w="7212169"/>
              </a:tblGrid>
              <a:tr h="643304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仪器与试剂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操作注意事项</a:t>
                      </a:r>
                      <a:endParaRPr lang="zh-CN" altLang="en-US" sz="2400" dirty="0"/>
                    </a:p>
                  </a:txBody>
                  <a:tcPr/>
                </a:tc>
              </a:tr>
              <a:tr h="1157948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371320" y="4304261"/>
            <a:ext cx="25146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/>
              <a:t>烧杯、玻璃棒</a:t>
            </a:r>
            <a:r>
              <a:rPr lang="zh-CN" altLang="en-US" sz="2400" dirty="0" smtClean="0"/>
              <a:t>、</a:t>
            </a:r>
            <a:endParaRPr lang="en-US" altLang="zh-CN" sz="2400" dirty="0" smtClean="0"/>
          </a:p>
          <a:p>
            <a:pPr algn="ctr"/>
            <a:r>
              <a:rPr lang="en-US" altLang="zh-CN" sz="2400" dirty="0" smtClean="0"/>
              <a:t>100mL</a:t>
            </a:r>
            <a:r>
              <a:rPr lang="zh-CN" altLang="en-US" sz="2400" dirty="0" smtClean="0"/>
              <a:t>容量瓶、蒸馏水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4919730" y="4422765"/>
            <a:ext cx="6955750" cy="461665"/>
          </a:xfrm>
          <a:prstGeom prst="rect">
            <a:avLst/>
          </a:prstGeom>
          <a:solidFill>
            <a:srgbClr val="F9D2D1"/>
          </a:solidFill>
        </p:spPr>
        <p:txBody>
          <a:bodyPr wrap="none">
            <a:spAutoFit/>
          </a:bodyPr>
          <a:lstStyle/>
          <a:p>
            <a:r>
              <a:rPr lang="zh-CN" altLang="en-US" sz="2400" dirty="0" smtClean="0"/>
              <a:t>用玻璃棒引流，玻璃棒</a:t>
            </a:r>
            <a:r>
              <a:rPr lang="zh-CN" altLang="en-US" sz="2400" dirty="0"/>
              <a:t>下端紧靠容量瓶刻度线以下</a:t>
            </a:r>
          </a:p>
        </p:txBody>
      </p:sp>
      <p:sp>
        <p:nvSpPr>
          <p:cNvPr id="21" name="矩形 20"/>
          <p:cNvSpPr/>
          <p:nvPr/>
        </p:nvSpPr>
        <p:spPr>
          <a:xfrm>
            <a:off x="4919729" y="4884430"/>
            <a:ext cx="6903075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洗涤</a:t>
            </a:r>
            <a:r>
              <a:rPr lang="en-US" altLang="zh-CN" sz="2400" dirty="0" smtClean="0"/>
              <a:t>2-3</a:t>
            </a:r>
            <a:r>
              <a:rPr lang="zh-CN" altLang="en-US" sz="2400" dirty="0" smtClean="0"/>
              <a:t>次，洗涤液也要转入容量瓶中，摇匀</a:t>
            </a:r>
            <a:endParaRPr lang="zh-CN" altLang="en-US" sz="2400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436953"/>
              </p:ext>
            </p:extLst>
          </p:nvPr>
        </p:nvGraphicFramePr>
        <p:xfrm>
          <a:off x="2337514" y="5501703"/>
          <a:ext cx="6103416" cy="13716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59461"/>
                <a:gridCol w="2343955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操作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误差分析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玻璃棒在刻度线以上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未洗涤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" name="文本框 23"/>
          <p:cNvSpPr txBox="1"/>
          <p:nvPr/>
        </p:nvSpPr>
        <p:spPr>
          <a:xfrm>
            <a:off x="6094926" y="5932275"/>
            <a:ext cx="1416676" cy="461665"/>
          </a:xfrm>
          <a:prstGeom prst="rect">
            <a:avLst/>
          </a:prstGeom>
          <a:solidFill>
            <a:srgbClr val="F8C4B4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浓度偏低</a:t>
            </a:r>
            <a:endParaRPr lang="zh-CN" altLang="en-US" sz="2400" dirty="0"/>
          </a:p>
        </p:txBody>
      </p:sp>
      <p:sp>
        <p:nvSpPr>
          <p:cNvPr id="25" name="文本框 24"/>
          <p:cNvSpPr txBox="1"/>
          <p:nvPr/>
        </p:nvSpPr>
        <p:spPr>
          <a:xfrm>
            <a:off x="6117463" y="6393940"/>
            <a:ext cx="141667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浓度偏低</a:t>
            </a:r>
            <a:endParaRPr lang="zh-CN" altLang="en-US" sz="24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277" y="1934197"/>
            <a:ext cx="1300468" cy="2293665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0" y="0"/>
            <a:ext cx="10174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9385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9" grpId="0" animBg="1"/>
      <p:bldP spid="6" grpId="0"/>
      <p:bldP spid="7" grpId="0" animBg="1"/>
      <p:bldP spid="21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51187" y="366241"/>
            <a:ext cx="798373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如何配制</a:t>
            </a:r>
            <a:r>
              <a:rPr lang="en-US" altLang="zh-CN" sz="3200" b="1" dirty="0" smtClean="0"/>
              <a:t>100mL     1.00 mol/L    </a:t>
            </a:r>
            <a:r>
              <a:rPr lang="en-US" altLang="zh-CN" sz="3200" b="1" dirty="0" err="1" smtClean="0"/>
              <a:t>NaCl</a:t>
            </a:r>
            <a:r>
              <a:rPr lang="zh-CN" altLang="en-US" sz="3200" b="1" dirty="0" smtClean="0"/>
              <a:t>溶液？</a:t>
            </a:r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941327" y="140454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计算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blipFill rotWithShape="0">
                <a:blip r:embed="rId2"/>
                <a:stretch>
                  <a:fillRect b="-60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941327" y="2303920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/>
              <a:t>称量</a:t>
            </a:r>
          </a:p>
        </p:txBody>
      </p:sp>
      <p:cxnSp>
        <p:nvCxnSpPr>
          <p:cNvPr id="5" name="直接箭头连接符 4"/>
          <p:cNvCxnSpPr>
            <a:stCxn id="3" idx="2"/>
            <a:endCxn id="11" idx="0"/>
          </p:cNvCxnSpPr>
          <p:nvPr/>
        </p:nvCxnSpPr>
        <p:spPr>
          <a:xfrm>
            <a:off x="1456482" y="1866210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8577329" y="3161164"/>
                <a:ext cx="2137893" cy="764633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7329" y="3161164"/>
                <a:ext cx="2137893" cy="764633"/>
              </a:xfrm>
              <a:prstGeom prst="rect">
                <a:avLst/>
              </a:prstGeom>
              <a:blipFill rotWithShape="0">
                <a:blip r:embed="rId3"/>
                <a:stretch>
                  <a:fillRect l="-5698" t="-8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/>
        </p:nvSpPr>
        <p:spPr>
          <a:xfrm>
            <a:off x="941327" y="320329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溶解</a:t>
            </a:r>
            <a:endParaRPr lang="zh-CN" altLang="en-US" sz="2400" dirty="0"/>
          </a:p>
        </p:txBody>
      </p:sp>
      <p:cxnSp>
        <p:nvCxnSpPr>
          <p:cNvPr id="17" name="直接箭头连接符 16"/>
          <p:cNvCxnSpPr/>
          <p:nvPr/>
        </p:nvCxnSpPr>
        <p:spPr>
          <a:xfrm>
            <a:off x="1456482" y="2765585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337514" y="2303919"/>
            <a:ext cx="144887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电子天平</a:t>
            </a:r>
            <a:endParaRPr lang="zh-CN" altLang="en-US" sz="2400" dirty="0"/>
          </a:p>
        </p:txBody>
      </p:sp>
      <p:sp>
        <p:nvSpPr>
          <p:cNvPr id="23" name="文本框 22"/>
          <p:cNvSpPr txBox="1"/>
          <p:nvPr/>
        </p:nvSpPr>
        <p:spPr>
          <a:xfrm>
            <a:off x="2353612" y="3257066"/>
            <a:ext cx="3686579" cy="461665"/>
          </a:xfrm>
          <a:prstGeom prst="rect">
            <a:avLst/>
          </a:prstGeom>
          <a:solidFill>
            <a:srgbClr val="F8C4B4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烧杯中溶解、冷却至室温</a:t>
            </a:r>
            <a:endParaRPr lang="zh-CN" altLang="en-US" sz="2400" dirty="0"/>
          </a:p>
        </p:txBody>
      </p:sp>
      <p:cxnSp>
        <p:nvCxnSpPr>
          <p:cNvPr id="16" name="直接箭头连接符 15"/>
          <p:cNvCxnSpPr/>
          <p:nvPr/>
        </p:nvCxnSpPr>
        <p:spPr>
          <a:xfrm>
            <a:off x="1456482" y="3664960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3854" y="4102670"/>
            <a:ext cx="1917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/>
              <a:t>移</a:t>
            </a:r>
            <a:r>
              <a:rPr lang="zh-CN" altLang="en-US" sz="2400" dirty="0" smtClean="0"/>
              <a:t>液、洗涤</a:t>
            </a:r>
            <a:endParaRPr lang="zh-CN" altLang="en-US" sz="2400" dirty="0"/>
          </a:p>
        </p:txBody>
      </p:sp>
      <p:sp>
        <p:nvSpPr>
          <p:cNvPr id="21" name="矩形 20"/>
          <p:cNvSpPr/>
          <p:nvPr/>
        </p:nvSpPr>
        <p:spPr>
          <a:xfrm>
            <a:off x="2353612" y="4102669"/>
            <a:ext cx="3686579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引流，洗涤</a:t>
            </a:r>
            <a:r>
              <a:rPr lang="en-US" altLang="zh-CN" sz="2400" dirty="0" smtClean="0"/>
              <a:t>2-3</a:t>
            </a:r>
            <a:r>
              <a:rPr lang="zh-CN" altLang="en-US" sz="2400" dirty="0" smtClean="0"/>
              <a:t>次，摇匀</a:t>
            </a:r>
            <a:endParaRPr lang="zh-CN" altLang="en-US" sz="2400" dirty="0"/>
          </a:p>
        </p:txBody>
      </p:sp>
      <p:cxnSp>
        <p:nvCxnSpPr>
          <p:cNvPr id="22" name="直接箭头连接符 21"/>
          <p:cNvCxnSpPr/>
          <p:nvPr/>
        </p:nvCxnSpPr>
        <p:spPr>
          <a:xfrm>
            <a:off x="1456482" y="4564334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53854" y="5002044"/>
            <a:ext cx="1917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加水、定容</a:t>
            </a:r>
            <a:endParaRPr lang="zh-CN" altLang="en-US" sz="2400" dirty="0"/>
          </a:p>
        </p:txBody>
      </p:sp>
      <p:sp>
        <p:nvSpPr>
          <p:cNvPr id="27" name="矩形 26"/>
          <p:cNvSpPr/>
          <p:nvPr/>
        </p:nvSpPr>
        <p:spPr>
          <a:xfrm>
            <a:off x="2302097" y="5002043"/>
            <a:ext cx="4948709" cy="1200329"/>
          </a:xfrm>
          <a:prstGeom prst="rect">
            <a:avLst/>
          </a:prstGeom>
          <a:solidFill>
            <a:srgbClr val="98AE52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玻璃棒引流，液面离刻度线</a:t>
            </a:r>
            <a:r>
              <a:rPr lang="en-US" altLang="zh-CN" sz="2400" dirty="0" smtClean="0"/>
              <a:t>2~ 3cm</a:t>
            </a:r>
            <a:r>
              <a:rPr lang="zh-CN" altLang="en-US" sz="2400" dirty="0" smtClean="0"/>
              <a:t>，改用胶头滴管滴加至凹液面最低处与刻度线相切</a:t>
            </a:r>
            <a:endParaRPr lang="zh-CN" altLang="en-US" sz="2400" dirty="0"/>
          </a:p>
        </p:txBody>
      </p:sp>
      <p:graphicFrame>
        <p:nvGraphicFramePr>
          <p:cNvPr id="28" name="表格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694122"/>
              </p:ext>
            </p:extLst>
          </p:nvPr>
        </p:nvGraphicFramePr>
        <p:xfrm>
          <a:off x="7430528" y="4305671"/>
          <a:ext cx="4228661" cy="2286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49844"/>
                <a:gridCol w="1278817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操作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误差分析</a:t>
                      </a:r>
                      <a:endParaRPr lang="zh-CN" alt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液面与刻度线相切，</a:t>
                      </a:r>
                      <a:endParaRPr lang="en-US" altLang="zh-CN" sz="2000" dirty="0" smtClean="0"/>
                    </a:p>
                    <a:p>
                      <a:r>
                        <a:rPr lang="zh-CN" altLang="en-US" sz="2000" dirty="0" smtClean="0"/>
                        <a:t>但玻璃棒还未取出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加水超过了刻度线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俯视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仰视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" name="文本框 28"/>
          <p:cNvSpPr txBox="1"/>
          <p:nvPr/>
        </p:nvSpPr>
        <p:spPr>
          <a:xfrm>
            <a:off x="10362603" y="4801988"/>
            <a:ext cx="1317752" cy="400110"/>
          </a:xfrm>
          <a:prstGeom prst="rect">
            <a:avLst/>
          </a:prstGeom>
          <a:solidFill>
            <a:srgbClr val="F8C4B4"/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浓度偏高</a:t>
            </a:r>
            <a:endParaRPr lang="zh-CN" altLang="en-US" sz="2000" dirty="0"/>
          </a:p>
        </p:txBody>
      </p:sp>
      <p:sp>
        <p:nvSpPr>
          <p:cNvPr id="30" name="文本框 29"/>
          <p:cNvSpPr txBox="1"/>
          <p:nvPr/>
        </p:nvSpPr>
        <p:spPr>
          <a:xfrm>
            <a:off x="10392560" y="5359737"/>
            <a:ext cx="1257837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浓度偏低</a:t>
            </a:r>
            <a:endParaRPr lang="zh-CN" altLang="en-US" sz="2000" dirty="0"/>
          </a:p>
        </p:txBody>
      </p:sp>
      <p:sp>
        <p:nvSpPr>
          <p:cNvPr id="31" name="文本框 30"/>
          <p:cNvSpPr txBox="1"/>
          <p:nvPr/>
        </p:nvSpPr>
        <p:spPr>
          <a:xfrm>
            <a:off x="10396760" y="5817248"/>
            <a:ext cx="1317752" cy="400110"/>
          </a:xfrm>
          <a:prstGeom prst="rect">
            <a:avLst/>
          </a:prstGeom>
          <a:solidFill>
            <a:srgbClr val="F8C4B4"/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浓度偏高</a:t>
            </a:r>
            <a:endParaRPr lang="zh-CN" altLang="en-US" sz="2000" dirty="0"/>
          </a:p>
        </p:txBody>
      </p:sp>
      <p:sp>
        <p:nvSpPr>
          <p:cNvPr id="32" name="文本框 31"/>
          <p:cNvSpPr txBox="1"/>
          <p:nvPr/>
        </p:nvSpPr>
        <p:spPr>
          <a:xfrm>
            <a:off x="10422518" y="6227179"/>
            <a:ext cx="1257837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浓度偏低</a:t>
            </a:r>
            <a:endParaRPr lang="zh-CN" altLang="en-US" sz="20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0190" y="1957167"/>
            <a:ext cx="1905491" cy="2271693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0" y="0"/>
            <a:ext cx="10174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00605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51187" y="366241"/>
            <a:ext cx="798373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如何配制</a:t>
            </a:r>
            <a:r>
              <a:rPr lang="en-US" altLang="zh-CN" sz="3200" b="1" dirty="0" smtClean="0"/>
              <a:t>100mL     1.00 mol/L    </a:t>
            </a:r>
            <a:r>
              <a:rPr lang="en-US" altLang="zh-CN" sz="3200" b="1" dirty="0" err="1" smtClean="0"/>
              <a:t>NaCl</a:t>
            </a:r>
            <a:r>
              <a:rPr lang="zh-CN" altLang="en-US" sz="3200" b="1" dirty="0" smtClean="0"/>
              <a:t>溶液？</a:t>
            </a:r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941327" y="140454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计算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514" y="1415743"/>
                <a:ext cx="8931500" cy="496867"/>
              </a:xfrm>
              <a:prstGeom prst="rect">
                <a:avLst/>
              </a:prstGeom>
              <a:blipFill rotWithShape="0">
                <a:blip r:embed="rId2"/>
                <a:stretch>
                  <a:fillRect b="-60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941327" y="2303920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/>
              <a:t>称量</a:t>
            </a:r>
          </a:p>
        </p:txBody>
      </p:sp>
      <p:cxnSp>
        <p:nvCxnSpPr>
          <p:cNvPr id="5" name="直接箭头连接符 4"/>
          <p:cNvCxnSpPr>
            <a:stCxn id="3" idx="2"/>
            <a:endCxn id="11" idx="0"/>
          </p:cNvCxnSpPr>
          <p:nvPr/>
        </p:nvCxnSpPr>
        <p:spPr>
          <a:xfrm>
            <a:off x="1456482" y="1866210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9949565" y="5437608"/>
                <a:ext cx="2137893" cy="764633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num>
                      <m:den>
                        <m:sSub>
                          <m:sSub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𝑎𝑞</m:t>
                            </m:r>
                          </m:sub>
                        </m:sSub>
                      </m:den>
                    </m:f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49565" y="5437608"/>
                <a:ext cx="2137893" cy="764633"/>
              </a:xfrm>
              <a:prstGeom prst="rect">
                <a:avLst/>
              </a:prstGeom>
              <a:blipFill rotWithShape="0">
                <a:blip r:embed="rId3"/>
                <a:stretch>
                  <a:fillRect l="-5698" t="-8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/>
        </p:nvSpPr>
        <p:spPr>
          <a:xfrm>
            <a:off x="941327" y="3203295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溶解</a:t>
            </a:r>
            <a:endParaRPr lang="zh-CN" altLang="en-US" sz="2400" dirty="0"/>
          </a:p>
        </p:txBody>
      </p:sp>
      <p:cxnSp>
        <p:nvCxnSpPr>
          <p:cNvPr id="17" name="直接箭头连接符 16"/>
          <p:cNvCxnSpPr/>
          <p:nvPr/>
        </p:nvCxnSpPr>
        <p:spPr>
          <a:xfrm>
            <a:off x="1456482" y="2765585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337514" y="2303919"/>
            <a:ext cx="144887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电子天平</a:t>
            </a:r>
            <a:endParaRPr lang="zh-CN" altLang="en-US" sz="2400" dirty="0"/>
          </a:p>
        </p:txBody>
      </p:sp>
      <p:sp>
        <p:nvSpPr>
          <p:cNvPr id="23" name="文本框 22"/>
          <p:cNvSpPr txBox="1"/>
          <p:nvPr/>
        </p:nvSpPr>
        <p:spPr>
          <a:xfrm>
            <a:off x="2353612" y="3257066"/>
            <a:ext cx="3686579" cy="461665"/>
          </a:xfrm>
          <a:prstGeom prst="rect">
            <a:avLst/>
          </a:prstGeom>
          <a:solidFill>
            <a:srgbClr val="F8C4B4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烧杯中溶解、冷却至室温</a:t>
            </a:r>
            <a:endParaRPr lang="zh-CN" altLang="en-US" sz="2400" dirty="0"/>
          </a:p>
        </p:txBody>
      </p:sp>
      <p:cxnSp>
        <p:nvCxnSpPr>
          <p:cNvPr id="16" name="直接箭头连接符 15"/>
          <p:cNvCxnSpPr/>
          <p:nvPr/>
        </p:nvCxnSpPr>
        <p:spPr>
          <a:xfrm>
            <a:off x="1456482" y="3664960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3854" y="4102670"/>
            <a:ext cx="1917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/>
              <a:t>移</a:t>
            </a:r>
            <a:r>
              <a:rPr lang="zh-CN" altLang="en-US" sz="2400" dirty="0" smtClean="0"/>
              <a:t>液、洗涤</a:t>
            </a:r>
            <a:endParaRPr lang="zh-CN" altLang="en-US" sz="2400" dirty="0"/>
          </a:p>
        </p:txBody>
      </p:sp>
      <p:sp>
        <p:nvSpPr>
          <p:cNvPr id="21" name="矩形 20"/>
          <p:cNvSpPr/>
          <p:nvPr/>
        </p:nvSpPr>
        <p:spPr>
          <a:xfrm>
            <a:off x="2353612" y="4102669"/>
            <a:ext cx="3686579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引流，洗涤</a:t>
            </a:r>
            <a:r>
              <a:rPr lang="en-US" altLang="zh-CN" sz="2400" dirty="0" smtClean="0"/>
              <a:t>2-3</a:t>
            </a:r>
            <a:r>
              <a:rPr lang="zh-CN" altLang="en-US" sz="2400" dirty="0" smtClean="0"/>
              <a:t>次，摇匀</a:t>
            </a:r>
            <a:endParaRPr lang="zh-CN" altLang="en-US" sz="2400" dirty="0"/>
          </a:p>
        </p:txBody>
      </p:sp>
      <p:cxnSp>
        <p:nvCxnSpPr>
          <p:cNvPr id="22" name="直接箭头连接符 21"/>
          <p:cNvCxnSpPr/>
          <p:nvPr/>
        </p:nvCxnSpPr>
        <p:spPr>
          <a:xfrm>
            <a:off x="1456482" y="4564334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53854" y="5002044"/>
            <a:ext cx="1917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加水、定容</a:t>
            </a:r>
            <a:endParaRPr lang="zh-CN" altLang="en-US" sz="2400" dirty="0"/>
          </a:p>
        </p:txBody>
      </p:sp>
      <p:sp>
        <p:nvSpPr>
          <p:cNvPr id="27" name="矩形 26"/>
          <p:cNvSpPr/>
          <p:nvPr/>
        </p:nvSpPr>
        <p:spPr>
          <a:xfrm>
            <a:off x="2302098" y="5002043"/>
            <a:ext cx="1484292" cy="461665"/>
          </a:xfrm>
          <a:prstGeom prst="rect">
            <a:avLst/>
          </a:prstGeom>
          <a:solidFill>
            <a:srgbClr val="98AE52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胶头滴管</a:t>
            </a:r>
            <a:endParaRPr lang="zh-CN" altLang="en-US" sz="2400" dirty="0"/>
          </a:p>
        </p:txBody>
      </p:sp>
      <p:graphicFrame>
        <p:nvGraphicFramePr>
          <p:cNvPr id="28" name="表格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676976"/>
              </p:ext>
            </p:extLst>
          </p:nvPr>
        </p:nvGraphicFramePr>
        <p:xfrm>
          <a:off x="5730516" y="5418392"/>
          <a:ext cx="4228661" cy="792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49844"/>
                <a:gridCol w="1278817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操作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误差分析</a:t>
                      </a:r>
                      <a:endParaRPr lang="zh-CN" alt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摇匀后补加水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0" name="文本框 29"/>
          <p:cNvSpPr txBox="1"/>
          <p:nvPr/>
        </p:nvSpPr>
        <p:spPr>
          <a:xfrm>
            <a:off x="8691728" y="5774071"/>
            <a:ext cx="1257837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浓度偏低</a:t>
            </a:r>
            <a:endParaRPr lang="zh-CN" altLang="en-US" sz="2000" dirty="0"/>
          </a:p>
        </p:txBody>
      </p:sp>
      <p:cxnSp>
        <p:nvCxnSpPr>
          <p:cNvPr id="24" name="直接箭头连接符 23"/>
          <p:cNvCxnSpPr/>
          <p:nvPr/>
        </p:nvCxnSpPr>
        <p:spPr>
          <a:xfrm>
            <a:off x="1456482" y="5540992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865223" y="5965569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摇匀</a:t>
            </a:r>
            <a:endParaRPr lang="zh-CN" altLang="en-US" sz="2400" dirty="0"/>
          </a:p>
        </p:txBody>
      </p:sp>
      <p:sp>
        <p:nvSpPr>
          <p:cNvPr id="33" name="矩形 32"/>
          <p:cNvSpPr/>
          <p:nvPr/>
        </p:nvSpPr>
        <p:spPr>
          <a:xfrm>
            <a:off x="2243700" y="5795373"/>
            <a:ext cx="2971662" cy="830997"/>
          </a:xfrm>
          <a:prstGeom prst="rect">
            <a:avLst/>
          </a:prstGeom>
          <a:solidFill>
            <a:srgbClr val="F9D2D1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反复颠倒上下摇匀，不可补加水</a:t>
            </a:r>
            <a:endParaRPr lang="zh-CN" altLang="en-US" sz="2400" dirty="0"/>
          </a:p>
        </p:txBody>
      </p:sp>
      <p:sp>
        <p:nvSpPr>
          <p:cNvPr id="34" name="AutoShape 8"/>
          <p:cNvSpPr>
            <a:spLocks noChangeArrowheads="1"/>
          </p:cNvSpPr>
          <p:nvPr/>
        </p:nvSpPr>
        <p:spPr bwMode="auto">
          <a:xfrm>
            <a:off x="10495666" y="3324138"/>
            <a:ext cx="433387" cy="287338"/>
          </a:xfrm>
          <a:prstGeom prst="rightArrow">
            <a:avLst>
              <a:gd name="adj1" fmla="val 50000"/>
              <a:gd name="adj2" fmla="val 37707"/>
            </a:avLst>
          </a:prstGeom>
          <a:gradFill rotWithShape="1">
            <a:gsLst>
              <a:gs pos="0">
                <a:srgbClr val="FF0000">
                  <a:alpha val="89998"/>
                </a:srgbClr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727" y="2098588"/>
            <a:ext cx="1030288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716" y="2130339"/>
            <a:ext cx="1063625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6965" y="2100177"/>
            <a:ext cx="9652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AutoShape 12"/>
          <p:cNvSpPr>
            <a:spLocks noChangeArrowheads="1"/>
          </p:cNvSpPr>
          <p:nvPr/>
        </p:nvSpPr>
        <p:spPr bwMode="auto">
          <a:xfrm>
            <a:off x="7687377" y="3324138"/>
            <a:ext cx="433388" cy="287338"/>
          </a:xfrm>
          <a:prstGeom prst="rightArrow">
            <a:avLst>
              <a:gd name="adj1" fmla="val 50000"/>
              <a:gd name="adj2" fmla="val 37707"/>
            </a:avLst>
          </a:prstGeom>
          <a:gradFill rotWithShape="1">
            <a:gsLst>
              <a:gs pos="0">
                <a:srgbClr val="FF0000">
                  <a:alpha val="89998"/>
                </a:srgbClr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9" name="AutoShape 13"/>
          <p:cNvSpPr>
            <a:spLocks noChangeArrowheads="1"/>
          </p:cNvSpPr>
          <p:nvPr/>
        </p:nvSpPr>
        <p:spPr bwMode="auto">
          <a:xfrm>
            <a:off x="9054216" y="3324138"/>
            <a:ext cx="433387" cy="287338"/>
          </a:xfrm>
          <a:prstGeom prst="rightArrow">
            <a:avLst>
              <a:gd name="adj1" fmla="val 50000"/>
              <a:gd name="adj2" fmla="val 37707"/>
            </a:avLst>
          </a:prstGeom>
          <a:gradFill rotWithShape="1">
            <a:gsLst>
              <a:gs pos="0">
                <a:srgbClr val="FF0000">
                  <a:alpha val="89998"/>
                </a:srgbClr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40" name="Group 3"/>
          <p:cNvGrpSpPr>
            <a:grpSpLocks/>
          </p:cNvGrpSpPr>
          <p:nvPr/>
        </p:nvGrpSpPr>
        <p:grpSpPr bwMode="auto">
          <a:xfrm>
            <a:off x="10992554" y="2150976"/>
            <a:ext cx="1152525" cy="2952750"/>
            <a:chOff x="2976" y="2033"/>
            <a:chExt cx="726" cy="1860"/>
          </a:xfrm>
        </p:grpSpPr>
        <p:pic>
          <p:nvPicPr>
            <p:cNvPr id="41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2033"/>
              <a:ext cx="726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Rectangle 5"/>
            <p:cNvSpPr>
              <a:spLocks noChangeArrowheads="1"/>
            </p:cNvSpPr>
            <p:nvPr/>
          </p:nvSpPr>
          <p:spPr bwMode="auto">
            <a:xfrm>
              <a:off x="3168" y="3415"/>
              <a:ext cx="388" cy="2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3" name="Text Box 6"/>
            <p:cNvSpPr txBox="1">
              <a:spLocks noChangeArrowheads="1"/>
            </p:cNvSpPr>
            <p:nvPr/>
          </p:nvSpPr>
          <p:spPr bwMode="auto">
            <a:xfrm>
              <a:off x="3082" y="3399"/>
              <a:ext cx="609" cy="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kumimoji="0" lang="en-US" altLang="zh-CN" sz="1600" b="1">
                  <a:latin typeface="Arial" panose="020B0604020202020204" pitchFamily="34" charset="0"/>
                  <a:ea typeface="黑体" panose="02010609060101010101" pitchFamily="49" charset="-122"/>
                </a:rPr>
                <a:t>100mL</a:t>
              </a:r>
            </a:p>
          </p:txBody>
        </p:sp>
        <p:sp>
          <p:nvSpPr>
            <p:cNvPr id="44" name="Rectangle 7"/>
            <p:cNvSpPr>
              <a:spLocks noChangeArrowheads="1"/>
            </p:cNvSpPr>
            <p:nvPr/>
          </p:nvSpPr>
          <p:spPr bwMode="auto">
            <a:xfrm>
              <a:off x="3134" y="3529"/>
              <a:ext cx="490" cy="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kumimoji="0" lang="en-US" altLang="zh-CN" sz="1600" b="1" dirty="0">
                  <a:latin typeface="Arial" panose="020B0604020202020204" pitchFamily="34" charset="0"/>
                  <a:ea typeface="黑体" panose="02010609060101010101" pitchFamily="49" charset="-122"/>
                </a:rPr>
                <a:t>20℃</a:t>
              </a: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0" y="0"/>
            <a:ext cx="10174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8022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0" grpId="0" animBg="1"/>
      <p:bldP spid="25" grpId="0" animBg="1"/>
      <p:bldP spid="33" grpId="0" animBg="1"/>
      <p:bldP spid="34" grpId="0" animBg="1"/>
      <p:bldP spid="38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25429" y="46682"/>
            <a:ext cx="798373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如何配制</a:t>
            </a:r>
            <a:r>
              <a:rPr lang="en-US" altLang="zh-CN" sz="3200" b="1" dirty="0" smtClean="0"/>
              <a:t>100mL     1.00 mol/L    </a:t>
            </a:r>
            <a:r>
              <a:rPr lang="en-US" altLang="zh-CN" sz="3200" b="1" dirty="0" err="1" smtClean="0"/>
              <a:t>NaCl</a:t>
            </a:r>
            <a:r>
              <a:rPr lang="zh-CN" altLang="en-US" sz="3200" b="1" dirty="0" smtClean="0"/>
              <a:t>溶液？</a:t>
            </a:r>
            <a:endParaRPr lang="zh-CN" altLang="en-US" sz="3200" dirty="0"/>
          </a:p>
        </p:txBody>
      </p:sp>
      <p:sp>
        <p:nvSpPr>
          <p:cNvPr id="3" name="文本框 2"/>
          <p:cNvSpPr txBox="1"/>
          <p:nvPr/>
        </p:nvSpPr>
        <p:spPr>
          <a:xfrm>
            <a:off x="887473" y="631457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计算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2283660" y="642655"/>
                <a:ext cx="8931500" cy="496867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𝑛𝑀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240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2400" i="1" dirty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𝑎𝑞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altLang="zh-CN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altLang="zh-CN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en-US" altLang="zh-CN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3660" y="642655"/>
                <a:ext cx="8931500" cy="496867"/>
              </a:xfrm>
              <a:prstGeom prst="rect">
                <a:avLst/>
              </a:prstGeom>
              <a:blipFill rotWithShape="0">
                <a:blip r:embed="rId2"/>
                <a:stretch>
                  <a:fillRect b="-60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887473" y="1530832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/>
              <a:t>称量</a:t>
            </a:r>
          </a:p>
        </p:txBody>
      </p:sp>
      <p:cxnSp>
        <p:nvCxnSpPr>
          <p:cNvPr id="5" name="直接箭头连接符 4"/>
          <p:cNvCxnSpPr>
            <a:stCxn id="3" idx="2"/>
            <a:endCxn id="11" idx="0"/>
          </p:cNvCxnSpPr>
          <p:nvPr/>
        </p:nvCxnSpPr>
        <p:spPr>
          <a:xfrm>
            <a:off x="1402628" y="1093122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887473" y="2430207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溶解</a:t>
            </a:r>
            <a:endParaRPr lang="zh-CN" altLang="en-US" sz="2400" dirty="0"/>
          </a:p>
        </p:txBody>
      </p:sp>
      <p:cxnSp>
        <p:nvCxnSpPr>
          <p:cNvPr id="17" name="直接箭头连接符 16"/>
          <p:cNvCxnSpPr/>
          <p:nvPr/>
        </p:nvCxnSpPr>
        <p:spPr>
          <a:xfrm>
            <a:off x="1402628" y="1992497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283660" y="1530831"/>
            <a:ext cx="144887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电子天平</a:t>
            </a:r>
            <a:endParaRPr lang="zh-CN" altLang="en-US" sz="2400" dirty="0"/>
          </a:p>
        </p:txBody>
      </p:sp>
      <p:sp>
        <p:nvSpPr>
          <p:cNvPr id="23" name="文本框 22"/>
          <p:cNvSpPr txBox="1"/>
          <p:nvPr/>
        </p:nvSpPr>
        <p:spPr>
          <a:xfrm>
            <a:off x="2299758" y="2483978"/>
            <a:ext cx="3686579" cy="461665"/>
          </a:xfrm>
          <a:prstGeom prst="rect">
            <a:avLst/>
          </a:prstGeom>
          <a:solidFill>
            <a:srgbClr val="F8C4B4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烧杯中溶解、冷却至室温</a:t>
            </a:r>
            <a:endParaRPr lang="zh-CN" altLang="en-US" sz="2400" dirty="0"/>
          </a:p>
        </p:txBody>
      </p:sp>
      <p:cxnSp>
        <p:nvCxnSpPr>
          <p:cNvPr id="16" name="直接箭头连接符 15"/>
          <p:cNvCxnSpPr/>
          <p:nvPr/>
        </p:nvCxnSpPr>
        <p:spPr>
          <a:xfrm>
            <a:off x="1402628" y="2891872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0" y="3329582"/>
            <a:ext cx="1917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/>
              <a:t>移</a:t>
            </a:r>
            <a:r>
              <a:rPr lang="zh-CN" altLang="en-US" sz="2400" dirty="0" smtClean="0"/>
              <a:t>液、洗涤</a:t>
            </a:r>
            <a:endParaRPr lang="zh-CN" altLang="en-US" sz="2400" dirty="0"/>
          </a:p>
        </p:txBody>
      </p:sp>
      <p:sp>
        <p:nvSpPr>
          <p:cNvPr id="21" name="矩形 20"/>
          <p:cNvSpPr/>
          <p:nvPr/>
        </p:nvSpPr>
        <p:spPr>
          <a:xfrm>
            <a:off x="2299758" y="3329581"/>
            <a:ext cx="3686579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引流，洗涤</a:t>
            </a:r>
            <a:r>
              <a:rPr lang="en-US" altLang="zh-CN" sz="2400" dirty="0" smtClean="0"/>
              <a:t>2-3</a:t>
            </a:r>
            <a:r>
              <a:rPr lang="zh-CN" altLang="en-US" sz="2400" dirty="0" smtClean="0"/>
              <a:t>次，摇匀</a:t>
            </a:r>
            <a:endParaRPr lang="zh-CN" altLang="en-US" sz="2400" dirty="0"/>
          </a:p>
        </p:txBody>
      </p:sp>
      <p:cxnSp>
        <p:nvCxnSpPr>
          <p:cNvPr id="22" name="直接箭头连接符 21"/>
          <p:cNvCxnSpPr/>
          <p:nvPr/>
        </p:nvCxnSpPr>
        <p:spPr>
          <a:xfrm>
            <a:off x="1402628" y="3791246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0" y="4228956"/>
            <a:ext cx="1917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加水、定容</a:t>
            </a:r>
            <a:endParaRPr lang="zh-CN" altLang="en-US" sz="2400" dirty="0"/>
          </a:p>
        </p:txBody>
      </p:sp>
      <p:sp>
        <p:nvSpPr>
          <p:cNvPr id="27" name="矩形 26"/>
          <p:cNvSpPr/>
          <p:nvPr/>
        </p:nvSpPr>
        <p:spPr>
          <a:xfrm>
            <a:off x="2248244" y="4228955"/>
            <a:ext cx="1484292" cy="461665"/>
          </a:xfrm>
          <a:prstGeom prst="rect">
            <a:avLst/>
          </a:prstGeom>
          <a:solidFill>
            <a:srgbClr val="98AE52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胶头滴管</a:t>
            </a:r>
            <a:endParaRPr lang="zh-CN" altLang="en-US" sz="2400" dirty="0"/>
          </a:p>
        </p:txBody>
      </p:sp>
      <p:cxnSp>
        <p:nvCxnSpPr>
          <p:cNvPr id="24" name="直接箭头连接符 23"/>
          <p:cNvCxnSpPr/>
          <p:nvPr/>
        </p:nvCxnSpPr>
        <p:spPr>
          <a:xfrm>
            <a:off x="1402628" y="4767904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811369" y="5192481"/>
            <a:ext cx="103031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摇匀</a:t>
            </a:r>
            <a:endParaRPr lang="zh-CN" altLang="en-US" sz="2400" dirty="0"/>
          </a:p>
        </p:txBody>
      </p:sp>
      <p:sp>
        <p:nvSpPr>
          <p:cNvPr id="33" name="矩形 32"/>
          <p:cNvSpPr/>
          <p:nvPr/>
        </p:nvSpPr>
        <p:spPr>
          <a:xfrm>
            <a:off x="2265950" y="5205614"/>
            <a:ext cx="1814313" cy="461665"/>
          </a:xfrm>
          <a:prstGeom prst="rect">
            <a:avLst/>
          </a:prstGeom>
          <a:solidFill>
            <a:srgbClr val="F9D2D1"/>
          </a:solidFill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不可补加水</a:t>
            </a:r>
            <a:endParaRPr lang="zh-CN" altLang="en-US" sz="2400" dirty="0"/>
          </a:p>
        </p:txBody>
      </p:sp>
      <p:cxnSp>
        <p:nvCxnSpPr>
          <p:cNvPr id="29" name="直接箭头连接符 28"/>
          <p:cNvCxnSpPr/>
          <p:nvPr/>
        </p:nvCxnSpPr>
        <p:spPr>
          <a:xfrm>
            <a:off x="1402628" y="5654146"/>
            <a:ext cx="0" cy="4377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-1" y="6156006"/>
            <a:ext cx="19177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7</a:t>
            </a:r>
            <a:r>
              <a:rPr lang="zh-CN" altLang="en-US" sz="2400" dirty="0"/>
              <a:t>装瓶</a:t>
            </a:r>
            <a:r>
              <a:rPr lang="zh-CN" altLang="en-US" sz="2400" dirty="0" smtClean="0"/>
              <a:t>、贴签</a:t>
            </a:r>
            <a:endParaRPr lang="zh-CN" altLang="en-US" sz="2400" dirty="0"/>
          </a:p>
        </p:txBody>
      </p:sp>
      <p:sp>
        <p:nvSpPr>
          <p:cNvPr id="32" name="矩形 31"/>
          <p:cNvSpPr/>
          <p:nvPr/>
        </p:nvSpPr>
        <p:spPr>
          <a:xfrm>
            <a:off x="2248244" y="5933335"/>
            <a:ext cx="238815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 smtClean="0"/>
              <a:t>1.00mol/L </a:t>
            </a:r>
            <a:r>
              <a:rPr lang="en-US" altLang="zh-CN" sz="2400" dirty="0" err="1" smtClean="0"/>
              <a:t>NaCl</a:t>
            </a:r>
            <a:endParaRPr lang="en-US" altLang="zh-CN" sz="2400" dirty="0" smtClean="0"/>
          </a:p>
          <a:p>
            <a:r>
              <a:rPr lang="zh-CN" altLang="en-US" sz="2400" dirty="0" smtClean="0"/>
              <a:t>张伟  </a:t>
            </a:r>
            <a:r>
              <a:rPr lang="en-US" altLang="zh-CN" sz="2400" dirty="0" smtClean="0"/>
              <a:t>2021.11.19</a:t>
            </a:r>
            <a:endParaRPr lang="zh-CN" altLang="en-US" sz="2400" dirty="0"/>
          </a:p>
        </p:txBody>
      </p:sp>
      <p:grpSp>
        <p:nvGrpSpPr>
          <p:cNvPr id="34" name="Group 3"/>
          <p:cNvGrpSpPr>
            <a:grpSpLocks/>
          </p:cNvGrpSpPr>
          <p:nvPr/>
        </p:nvGrpSpPr>
        <p:grpSpPr bwMode="auto">
          <a:xfrm>
            <a:off x="6883466" y="2384194"/>
            <a:ext cx="1152525" cy="2952750"/>
            <a:chOff x="2976" y="2033"/>
            <a:chExt cx="726" cy="1860"/>
          </a:xfrm>
        </p:grpSpPr>
        <p:pic>
          <p:nvPicPr>
            <p:cNvPr id="35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2033"/>
              <a:ext cx="726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Rectangle 5"/>
            <p:cNvSpPr>
              <a:spLocks noChangeArrowheads="1"/>
            </p:cNvSpPr>
            <p:nvPr/>
          </p:nvSpPr>
          <p:spPr bwMode="auto">
            <a:xfrm>
              <a:off x="3168" y="3415"/>
              <a:ext cx="388" cy="2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7" name="Text Box 6"/>
            <p:cNvSpPr txBox="1">
              <a:spLocks noChangeArrowheads="1"/>
            </p:cNvSpPr>
            <p:nvPr/>
          </p:nvSpPr>
          <p:spPr bwMode="auto">
            <a:xfrm>
              <a:off x="3082" y="3399"/>
              <a:ext cx="609" cy="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kumimoji="0" lang="en-US" altLang="zh-CN" sz="1600" b="1">
                  <a:latin typeface="Arial" panose="020B0604020202020204" pitchFamily="34" charset="0"/>
                  <a:ea typeface="黑体" panose="02010609060101010101" pitchFamily="49" charset="-122"/>
                </a:rPr>
                <a:t>100mL</a:t>
              </a:r>
            </a:p>
          </p:txBody>
        </p:sp>
        <p:sp>
          <p:nvSpPr>
            <p:cNvPr id="38" name="Rectangle 7"/>
            <p:cNvSpPr>
              <a:spLocks noChangeArrowheads="1"/>
            </p:cNvSpPr>
            <p:nvPr/>
          </p:nvSpPr>
          <p:spPr bwMode="auto">
            <a:xfrm>
              <a:off x="3134" y="3529"/>
              <a:ext cx="490" cy="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kumimoji="0" lang="en-US" altLang="zh-CN" sz="1600" b="1" dirty="0">
                  <a:latin typeface="Arial" panose="020B0604020202020204" pitchFamily="34" charset="0"/>
                  <a:ea typeface="黑体" panose="02010609060101010101" pitchFamily="49" charset="-122"/>
                </a:rPr>
                <a:t>20℃</a:t>
              </a:r>
            </a:p>
          </p:txBody>
        </p:sp>
      </p:grpSp>
      <p:sp>
        <p:nvSpPr>
          <p:cNvPr id="39" name="AutoShape 14"/>
          <p:cNvSpPr>
            <a:spLocks noChangeArrowheads="1"/>
          </p:cNvSpPr>
          <p:nvPr/>
        </p:nvSpPr>
        <p:spPr bwMode="auto">
          <a:xfrm>
            <a:off x="7874066" y="3724044"/>
            <a:ext cx="936625" cy="215900"/>
          </a:xfrm>
          <a:prstGeom prst="rightArrow">
            <a:avLst>
              <a:gd name="adj1" fmla="val 50000"/>
              <a:gd name="adj2" fmla="val 108456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7645465" y="3001732"/>
            <a:ext cx="174783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kumimoji="0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配制后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0" y="0"/>
            <a:ext cx="10174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</a:t>
            </a:r>
            <a:endParaRPr lang="zh-CN" altLang="en-US" sz="24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90" t="15852" r="20559" b="15852"/>
          <a:stretch/>
        </p:blipFill>
        <p:spPr>
          <a:xfrm>
            <a:off x="9374405" y="2714810"/>
            <a:ext cx="2018995" cy="241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81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9" grpId="0" animBg="1"/>
      <p:bldP spid="4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0" y="576559"/>
            <a:ext cx="5562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(1) </a:t>
            </a:r>
            <a:r>
              <a:rPr lang="en-US" altLang="zh-CN" sz="2800" b="1" dirty="0"/>
              <a:t> </a:t>
            </a:r>
            <a:r>
              <a:rPr lang="zh-CN" altLang="en-GB" sz="2800" b="1" dirty="0"/>
              <a:t> </a:t>
            </a:r>
            <a:r>
              <a:rPr lang="zh-CN" altLang="en-US" sz="2800" b="1" dirty="0"/>
              <a:t>使用前要检验容量瓶是否漏水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0" y="1324589"/>
            <a:ext cx="7543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(2)  容量瓶不能用来溶解物质或作反应容器，也不能将玻璃棒伸入容量瓶中进行搅拌</a:t>
            </a:r>
            <a:endParaRPr lang="zh-CN" altLang="en-US" sz="2800" b="1" dirty="0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0" y="2645442"/>
            <a:ext cx="105632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(3)不能把热的溶液转移到容量瓶，更不能给容量瓶加热</a:t>
            </a:r>
            <a:endParaRPr lang="zh-CN" altLang="en-US" sz="2800" b="1" dirty="0"/>
          </a:p>
        </p:txBody>
      </p:sp>
      <p:sp>
        <p:nvSpPr>
          <p:cNvPr id="8" name="文本框 7"/>
          <p:cNvSpPr txBox="1"/>
          <p:nvPr/>
        </p:nvSpPr>
        <p:spPr>
          <a:xfrm>
            <a:off x="0" y="0"/>
            <a:ext cx="15841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注意事项</a:t>
            </a:r>
            <a:endParaRPr lang="zh-CN" altLang="en-US" sz="2400" dirty="0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0" y="3547616"/>
            <a:ext cx="113258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(4)配制一定体积的溶液，须选用与要配溶液体积相同规格的容量瓶</a:t>
            </a:r>
            <a:endParaRPr lang="zh-CN" altLang="en-US" sz="2800" b="1" dirty="0"/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0" y="4449790"/>
            <a:ext cx="12092189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(5)观察所加液体是否达容量瓶的刻度线时一定要平视，使液体凹液面最底处与刻度相</a:t>
            </a:r>
            <a:r>
              <a:rPr lang="zh-CN" altLang="en-GB" sz="2800" b="1" dirty="0" smtClean="0"/>
              <a:t>平</a:t>
            </a:r>
            <a:r>
              <a:rPr lang="zh-CN" altLang="en-US" sz="2800" b="1" dirty="0" smtClean="0"/>
              <a:t>。</a:t>
            </a:r>
            <a:endParaRPr lang="zh-CN" altLang="en-US" sz="2800" b="1" dirty="0"/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0" y="5624857"/>
            <a:ext cx="1192905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/>
              <a:t>(</a:t>
            </a:r>
            <a:r>
              <a:rPr lang="zh-CN" altLang="en-GB" sz="2800" b="1" dirty="0"/>
              <a:t>6</a:t>
            </a:r>
            <a:r>
              <a:rPr lang="zh-CN" altLang="en-US" sz="2800" b="1" dirty="0"/>
              <a:t>）</a:t>
            </a:r>
            <a:r>
              <a:rPr lang="zh-CN" altLang="en-GB" sz="2800" b="1" dirty="0"/>
              <a:t>不能久贮溶液，因此配制好的溶液要及时倒入试剂瓶中，并贴上标签</a:t>
            </a:r>
            <a:endParaRPr lang="zh-CN" altLang="en-US" sz="2800" b="1" dirty="0"/>
          </a:p>
        </p:txBody>
      </p:sp>
      <p:sp>
        <p:nvSpPr>
          <p:cNvPr id="12" name="矩形 11"/>
          <p:cNvSpPr/>
          <p:nvPr/>
        </p:nvSpPr>
        <p:spPr>
          <a:xfrm>
            <a:off x="491427" y="6264594"/>
            <a:ext cx="92015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容量瓶易碎，若是碱性溶液，长期和玻璃反应，有粘性。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5369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utoUpdateAnimBg="0"/>
      <p:bldP spid="23556" grpId="0" autoUpdateAnimBg="0"/>
      <p:bldP spid="23557" grpId="0" autoUpdateAnimBg="0"/>
      <p:bldP spid="9" grpId="0" autoUpdateAnimBg="0"/>
      <p:bldP spid="10" grpId="0" autoUpdateAnimBg="0"/>
      <p:bldP spid="11" grpId="0" autoUpdateAnimBg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5496" y="1060584"/>
            <a:ext cx="2613338" cy="1325563"/>
          </a:xfrm>
        </p:spPr>
        <p:txBody>
          <a:bodyPr/>
          <a:lstStyle/>
          <a:p>
            <a:r>
              <a:rPr lang="zh-CN" altLang="en-US" dirty="0"/>
              <a:t>分组实验</a:t>
            </a:r>
          </a:p>
        </p:txBody>
      </p:sp>
    </p:spTree>
    <p:extLst>
      <p:ext uri="{BB962C8B-B14F-4D97-AF65-F5344CB8AC3E}">
        <p14:creationId xmlns:p14="http://schemas.microsoft.com/office/powerpoint/2010/main" val="74299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10771</TotalTime>
  <Words>684</Words>
  <Application>Microsoft Office PowerPoint</Application>
  <PresentationFormat>宽屏</PresentationFormat>
  <Paragraphs>148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黑体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分组实验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john</dc:creator>
  <cp:lastModifiedBy>http://www.kingedu.net</cp:lastModifiedBy>
  <cp:revision>245</cp:revision>
  <dcterms:created xsi:type="dcterms:W3CDTF">2015-09-10T02:39:44Z</dcterms:created>
  <dcterms:modified xsi:type="dcterms:W3CDTF">2021-11-18T08:11:53Z</dcterms:modified>
</cp:coreProperties>
</file>