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4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D467D-DE6E-4D7F-A8BF-350386CCE85C}" type="datetimeFigureOut">
              <a:rPr lang="zh-CN" altLang="en-US" smtClean="0"/>
              <a:t>2019-11-18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611F5-E566-48C4-AAC5-FA539C026C8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5"/>
          <p:cNvSpPr/>
          <p:nvPr/>
        </p:nvSpPr>
        <p:spPr>
          <a:xfrm>
            <a:off x="1979613" y="2781300"/>
            <a:ext cx="482441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8" name="Text Box 7"/>
          <p:cNvSpPr txBox="1"/>
          <p:nvPr/>
        </p:nvSpPr>
        <p:spPr>
          <a:xfrm>
            <a:off x="2627784" y="2506684"/>
            <a:ext cx="4000272" cy="7694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氧化还原</a:t>
            </a: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反应</a:t>
            </a:r>
          </a:p>
        </p:txBody>
      </p:sp>
    </p:spTree>
    <p:extLst>
      <p:ext uri="{BB962C8B-B14F-4D97-AF65-F5344CB8AC3E}">
        <p14:creationId xmlns:p14="http://schemas.microsoft.com/office/powerpoint/2010/main" val="523726825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pple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88765" cy="298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3" descr="apple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765" y="8255"/>
            <a:ext cx="5060950" cy="2976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Text Box 5"/>
          <p:cNvSpPr txBox="1"/>
          <p:nvPr/>
        </p:nvSpPr>
        <p:spPr>
          <a:xfrm>
            <a:off x="1712595" y="-317"/>
            <a:ext cx="525621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charset="-122"/>
              </a:rPr>
              <a:t>苹果为什么会变色？</a:t>
            </a:r>
          </a:p>
        </p:txBody>
      </p:sp>
      <p:pic>
        <p:nvPicPr>
          <p:cNvPr id="7172" name="Picture 4" descr="u=856582858,1827329816&amp;fm=23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85135"/>
            <a:ext cx="4128770" cy="38855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Text Box 5"/>
          <p:cNvSpPr txBox="1"/>
          <p:nvPr/>
        </p:nvSpPr>
        <p:spPr>
          <a:xfrm>
            <a:off x="-121602" y="5507673"/>
            <a:ext cx="482441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</a:rPr>
              <a:t>钢铁为什么会生锈？</a:t>
            </a:r>
          </a:p>
        </p:txBody>
      </p:sp>
      <p:pic>
        <p:nvPicPr>
          <p:cNvPr id="9224" name="Picture 8" descr="guangchumei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8770" y="2984500"/>
            <a:ext cx="4933950" cy="382778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66003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0241"/>
          <p:cNvGrpSpPr/>
          <p:nvPr/>
        </p:nvGrpSpPr>
        <p:grpSpPr>
          <a:xfrm>
            <a:off x="635318" y="2500194"/>
            <a:ext cx="7970837" cy="1541264"/>
            <a:chOff x="0" y="34"/>
            <a:chExt cx="1440" cy="1726"/>
          </a:xfrm>
        </p:grpSpPr>
        <p:sp>
          <p:nvSpPr>
            <p:cNvPr id="10243" name="AutoShape 4"/>
            <p:cNvSpPr/>
            <p:nvPr/>
          </p:nvSpPr>
          <p:spPr>
            <a:xfrm>
              <a:off x="0" y="80"/>
              <a:ext cx="1440" cy="1680"/>
            </a:xfrm>
            <a:prstGeom prst="roundRect">
              <a:avLst>
                <a:gd name="adj" fmla="val 16667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eaLnBrk="0" hangingPunct="0"/>
              <a:endParaRPr lang="zh-CN" altLang="en-US" b="0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0244" name="Text Box 5"/>
            <p:cNvSpPr txBox="1"/>
            <p:nvPr/>
          </p:nvSpPr>
          <p:spPr>
            <a:xfrm>
              <a:off x="7" y="34"/>
              <a:ext cx="1426" cy="15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问题一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   初中学过哪些基本反应类型，能否举例说明？</a:t>
              </a:r>
            </a:p>
          </p:txBody>
        </p:sp>
      </p:grpSp>
      <p:grpSp>
        <p:nvGrpSpPr>
          <p:cNvPr id="10245" name="组合 10244"/>
          <p:cNvGrpSpPr/>
          <p:nvPr/>
        </p:nvGrpSpPr>
        <p:grpSpPr>
          <a:xfrm>
            <a:off x="617538" y="4041775"/>
            <a:ext cx="8005762" cy="2033588"/>
            <a:chOff x="0" y="0"/>
            <a:chExt cx="5043" cy="1281"/>
          </a:xfrm>
        </p:grpSpPr>
        <p:sp>
          <p:nvSpPr>
            <p:cNvPr id="10246" name="AutoShape 4"/>
            <p:cNvSpPr/>
            <p:nvPr/>
          </p:nvSpPr>
          <p:spPr>
            <a:xfrm>
              <a:off x="0" y="90"/>
              <a:ext cx="5043" cy="1191"/>
            </a:xfrm>
            <a:prstGeom prst="roundRect">
              <a:avLst>
                <a:gd name="adj" fmla="val 16667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eaLnBrk="0" hangingPunct="0"/>
              <a:endParaRPr lang="zh-CN" altLang="en-US" b="0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grpSp>
          <p:nvGrpSpPr>
            <p:cNvPr id="10247" name="组合 10246"/>
            <p:cNvGrpSpPr/>
            <p:nvPr/>
          </p:nvGrpSpPr>
          <p:grpSpPr>
            <a:xfrm>
              <a:off x="75" y="0"/>
              <a:ext cx="4967" cy="1279"/>
              <a:chOff x="0" y="0"/>
              <a:chExt cx="4967" cy="1279"/>
            </a:xfrm>
          </p:grpSpPr>
          <p:sp>
            <p:nvSpPr>
              <p:cNvPr id="10248" name="Text Box 5"/>
              <p:cNvSpPr txBox="1"/>
              <p:nvPr/>
            </p:nvSpPr>
            <p:spPr>
              <a:xfrm>
                <a:off x="0" y="0"/>
                <a:ext cx="4967" cy="127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问题二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    </a:t>
                </a:r>
                <a:r>
                  <a:rPr lang="en-US" altLang="x-none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Fe</a:t>
                </a:r>
                <a:r>
                  <a:rPr lang="en-US" altLang="x-none" sz="2800" baseline="-250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2</a:t>
                </a:r>
                <a:r>
                  <a:rPr lang="en-US" altLang="x-none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O</a:t>
                </a:r>
                <a:r>
                  <a:rPr lang="en-US" altLang="x-none" sz="2800" baseline="-250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3</a:t>
                </a:r>
                <a:r>
                  <a:rPr lang="en-US" altLang="x-none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+3CO====2Fe+3CO</a:t>
                </a:r>
                <a:r>
                  <a:rPr lang="en-US" altLang="x-none" sz="2800" baseline="-250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2</a:t>
                </a:r>
                <a:r>
                  <a:rPr lang="zh-CN" altLang="en-US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属于四大基本反应类型中的哪一种</a:t>
                </a:r>
                <a:r>
                  <a:rPr lang="en-US" altLang="x-none" sz="2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?</a:t>
                </a:r>
              </a:p>
            </p:txBody>
          </p:sp>
          <p:sp>
            <p:nvSpPr>
              <p:cNvPr id="10249" name="Text Box 13"/>
              <p:cNvSpPr txBox="1"/>
              <p:nvPr/>
            </p:nvSpPr>
            <p:spPr>
              <a:xfrm>
                <a:off x="1551" y="429"/>
                <a:ext cx="361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x-none" sz="1800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△</a:t>
                </a:r>
              </a:p>
            </p:txBody>
          </p:sp>
        </p:grpSp>
      </p:grpSp>
      <p:sp>
        <p:nvSpPr>
          <p:cNvPr id="10250" name="Picture 14" descr="taoshu"/>
          <p:cNvSpPr>
            <a:spLocks noChangeAspect="1"/>
          </p:cNvSpPr>
          <p:nvPr/>
        </p:nvSpPr>
        <p:spPr>
          <a:xfrm>
            <a:off x="5424488" y="615950"/>
            <a:ext cx="3365500" cy="8413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51" name="Text Box 22"/>
          <p:cNvSpPr txBox="1"/>
          <p:nvPr/>
        </p:nvSpPr>
        <p:spPr>
          <a:xfrm>
            <a:off x="501650" y="1701800"/>
            <a:ext cx="27098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3600" b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【</a:t>
            </a:r>
            <a:r>
              <a:rPr lang="zh-CN" altLang="en-US" sz="3600" b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想一想</a:t>
            </a:r>
            <a:r>
              <a:rPr lang="en-US" altLang="x-none" sz="3600" b="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】</a:t>
            </a:r>
          </a:p>
        </p:txBody>
      </p:sp>
      <p:pic>
        <p:nvPicPr>
          <p:cNvPr id="10252" name="矩形 11"/>
          <p:cNvPicPr>
            <a:picLocks noChangeAspect="1"/>
          </p:cNvPicPr>
          <p:nvPr/>
        </p:nvPicPr>
        <p:blipFill>
          <a:blip r:embed="rId2"/>
          <a:srcRect l="8870" r="8604" b="20653"/>
          <a:stretch>
            <a:fillRect/>
          </a:stretch>
        </p:blipFill>
        <p:spPr>
          <a:xfrm>
            <a:off x="3224213" y="850900"/>
            <a:ext cx="2592387" cy="8096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5484113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3" name="组合 10241"/>
          <p:cNvGrpSpPr/>
          <p:nvPr/>
        </p:nvGrpSpPr>
        <p:grpSpPr>
          <a:xfrm>
            <a:off x="1076325" y="1862138"/>
            <a:ext cx="7391400" cy="941388"/>
            <a:chOff x="534" y="789"/>
            <a:chExt cx="4656" cy="593"/>
          </a:xfrm>
        </p:grpSpPr>
        <p:sp>
          <p:nvSpPr>
            <p:cNvPr id="8194" name="矩形 10242"/>
            <p:cNvSpPr/>
            <p:nvPr/>
          </p:nvSpPr>
          <p:spPr>
            <a:xfrm>
              <a:off x="534" y="940"/>
              <a:ext cx="465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Fe</a:t>
              </a:r>
              <a:r>
                <a:rPr lang="en-US" altLang="zh-CN" sz="4000" b="1" baseline="-25000" err="1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4000" b="1" baseline="-25000" err="1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3CO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=== 2</a:t>
              </a: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Fe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3CO</a:t>
              </a:r>
              <a:r>
                <a:rPr lang="en-US" altLang="zh-CN" sz="40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5" name="文本框 10243"/>
            <p:cNvSpPr txBox="1"/>
            <p:nvPr/>
          </p:nvSpPr>
          <p:spPr>
            <a:xfrm>
              <a:off x="2554" y="789"/>
              <a:ext cx="6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3200" b="1" dirty="0">
                  <a:latin typeface="Arial" panose="020B0604020202020204" pitchFamily="34" charset="0"/>
                  <a:ea typeface="黑体" panose="02010609060101010101" pitchFamily="2" charset="-122"/>
                </a:rPr>
                <a:t>△</a:t>
              </a:r>
            </a:p>
          </p:txBody>
        </p:sp>
      </p:grpSp>
      <p:grpSp>
        <p:nvGrpSpPr>
          <p:cNvPr id="8196" name="组合 10244"/>
          <p:cNvGrpSpPr/>
          <p:nvPr/>
        </p:nvGrpSpPr>
        <p:grpSpPr>
          <a:xfrm>
            <a:off x="1343025" y="1837055"/>
            <a:ext cx="4497388" cy="304800"/>
            <a:chOff x="2290" y="3113"/>
            <a:chExt cx="1451" cy="346"/>
          </a:xfrm>
        </p:grpSpPr>
        <p:sp>
          <p:nvSpPr>
            <p:cNvPr id="8197" name="直接连接符 10245"/>
            <p:cNvSpPr/>
            <p:nvPr/>
          </p:nvSpPr>
          <p:spPr>
            <a:xfrm flipV="1">
              <a:off x="2290" y="3142"/>
              <a:ext cx="0" cy="2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198" name="直接连接符 10246"/>
            <p:cNvSpPr/>
            <p:nvPr/>
          </p:nvSpPr>
          <p:spPr>
            <a:xfrm>
              <a:off x="2290" y="3113"/>
              <a:ext cx="145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199" name="直接连接符 10247"/>
            <p:cNvSpPr/>
            <p:nvPr/>
          </p:nvSpPr>
          <p:spPr>
            <a:xfrm>
              <a:off x="3741" y="3142"/>
              <a:ext cx="0" cy="31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8200" name="组合 10248"/>
          <p:cNvGrpSpPr/>
          <p:nvPr/>
        </p:nvGrpSpPr>
        <p:grpSpPr>
          <a:xfrm>
            <a:off x="3547110" y="2677160"/>
            <a:ext cx="3943350" cy="312738"/>
            <a:chOff x="1565" y="3641"/>
            <a:chExt cx="1587" cy="379"/>
          </a:xfrm>
        </p:grpSpPr>
        <p:sp>
          <p:nvSpPr>
            <p:cNvPr id="8201" name="直接连接符 10249"/>
            <p:cNvSpPr/>
            <p:nvPr/>
          </p:nvSpPr>
          <p:spPr>
            <a:xfrm>
              <a:off x="1565" y="3687"/>
              <a:ext cx="0" cy="318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202" name="直接连接符 10250"/>
            <p:cNvSpPr/>
            <p:nvPr/>
          </p:nvSpPr>
          <p:spPr>
            <a:xfrm>
              <a:off x="1565" y="4020"/>
              <a:ext cx="1587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203" name="直接连接符 10251"/>
            <p:cNvSpPr/>
            <p:nvPr/>
          </p:nvSpPr>
          <p:spPr>
            <a:xfrm flipV="1">
              <a:off x="3152" y="3641"/>
              <a:ext cx="0" cy="363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8204" name="文本框 10252"/>
          <p:cNvSpPr txBox="1"/>
          <p:nvPr/>
        </p:nvSpPr>
        <p:spPr>
          <a:xfrm>
            <a:off x="1524000" y="1195705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失氧</a:t>
            </a:r>
          </a:p>
        </p:txBody>
      </p:sp>
      <p:sp>
        <p:nvSpPr>
          <p:cNvPr id="8205" name="文本框 10253"/>
          <p:cNvSpPr txBox="1"/>
          <p:nvPr/>
        </p:nvSpPr>
        <p:spPr>
          <a:xfrm>
            <a:off x="3228340" y="31083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得氧</a:t>
            </a:r>
          </a:p>
        </p:txBody>
      </p:sp>
      <p:sp>
        <p:nvSpPr>
          <p:cNvPr id="8206" name="文本框 10254"/>
          <p:cNvSpPr txBox="1"/>
          <p:nvPr/>
        </p:nvSpPr>
        <p:spPr>
          <a:xfrm>
            <a:off x="5840730" y="3108325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氧化反应</a:t>
            </a:r>
          </a:p>
        </p:txBody>
      </p:sp>
      <p:sp>
        <p:nvSpPr>
          <p:cNvPr id="8207" name="文本框 10255"/>
          <p:cNvSpPr txBox="1"/>
          <p:nvPr/>
        </p:nvSpPr>
        <p:spPr>
          <a:xfrm>
            <a:off x="3228340" y="1195705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还原反应</a:t>
            </a:r>
          </a:p>
        </p:txBody>
      </p:sp>
      <p:sp>
        <p:nvSpPr>
          <p:cNvPr id="10261" name="文本框 10260"/>
          <p:cNvSpPr txBox="1"/>
          <p:nvPr/>
        </p:nvSpPr>
        <p:spPr>
          <a:xfrm>
            <a:off x="213360" y="218440"/>
            <a:ext cx="82048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问题三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从得失氧的角度分析下列反应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9380" y="3642360"/>
            <a:ext cx="890587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1</a:t>
            </a:r>
            <a:r>
              <a:rPr lang="zh-CN" altLang="en-US" sz="2800" b="1"/>
              <a:t>、</a:t>
            </a:r>
            <a:r>
              <a:rPr lang="zh-CN" altLang="en-US" sz="3200" b="1"/>
              <a:t>一种物质被氧化，另一种物质被还原的反应叫</a:t>
            </a:r>
            <a:r>
              <a:rPr lang="zh-CN" altLang="en-US" sz="3200" b="1">
                <a:solidFill>
                  <a:srgbClr val="FF0000"/>
                </a:solidFill>
              </a:rPr>
              <a:t>氧化还原反应</a:t>
            </a:r>
          </a:p>
          <a:p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0243" name="AutoShape 4"/>
          <p:cNvSpPr/>
          <p:nvPr/>
        </p:nvSpPr>
        <p:spPr>
          <a:xfrm>
            <a:off x="118745" y="133985"/>
            <a:ext cx="7970520" cy="86550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endParaRPr lang="zh-CN" altLang="en-US" b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9220" name="文本框 8198"/>
          <p:cNvSpPr txBox="1"/>
          <p:nvPr/>
        </p:nvSpPr>
        <p:spPr>
          <a:xfrm>
            <a:off x="488950" y="4793615"/>
            <a:ext cx="67564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氧化反应：物质得氧的反应</a:t>
            </a:r>
          </a:p>
        </p:txBody>
      </p:sp>
      <p:sp>
        <p:nvSpPr>
          <p:cNvPr id="3" name="文本框 8198"/>
          <p:cNvSpPr txBox="1"/>
          <p:nvPr/>
        </p:nvSpPr>
        <p:spPr>
          <a:xfrm>
            <a:off x="427355" y="5547360"/>
            <a:ext cx="70631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还原反应：物质失氧的反应</a:t>
            </a:r>
          </a:p>
        </p:txBody>
      </p:sp>
    </p:spTree>
    <p:extLst>
      <p:ext uri="{BB962C8B-B14F-4D97-AF65-F5344CB8AC3E}">
        <p14:creationId xmlns:p14="http://schemas.microsoft.com/office/powerpoint/2010/main" val="1520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9219"/>
          <p:cNvSpPr txBox="1"/>
          <p:nvPr/>
        </p:nvSpPr>
        <p:spPr>
          <a:xfrm>
            <a:off x="990600" y="2178050"/>
            <a:ext cx="4876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C+O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==CO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6147" name="文本框 9222"/>
          <p:cNvSpPr txBox="1"/>
          <p:nvPr/>
        </p:nvSpPr>
        <p:spPr>
          <a:xfrm>
            <a:off x="990600" y="4464050"/>
            <a:ext cx="55626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2Na + Cl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 === 2NaCl</a:t>
            </a:r>
          </a:p>
        </p:txBody>
      </p:sp>
      <p:sp>
        <p:nvSpPr>
          <p:cNvPr id="6148" name="文本框 9225"/>
          <p:cNvSpPr txBox="1"/>
          <p:nvPr/>
        </p:nvSpPr>
        <p:spPr>
          <a:xfrm>
            <a:off x="990600" y="5546725"/>
            <a:ext cx="4495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+Cl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===2HCl</a:t>
            </a:r>
          </a:p>
        </p:txBody>
      </p:sp>
      <p:sp>
        <p:nvSpPr>
          <p:cNvPr id="6149" name="文本框 9226"/>
          <p:cNvSpPr txBox="1"/>
          <p:nvPr/>
        </p:nvSpPr>
        <p:spPr>
          <a:xfrm>
            <a:off x="296545" y="272415"/>
            <a:ext cx="8153400" cy="9531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问题四</a:t>
            </a:r>
            <a:r>
              <a:rPr lang="zh-CN" altLang="en-US" sz="2800" b="1" dirty="0">
                <a:solidFill>
                  <a:srgbClr val="006600"/>
                </a:solidFill>
                <a:latin typeface="Arial" panose="020B0604020202020204" pitchFamily="34" charset="0"/>
                <a:ea typeface="华文行楷" pitchFamily="2" charset="-122"/>
              </a:rPr>
              <a:t>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从得失氧的角度判断下列反应是否为氧化还原反应？并分析下列反应的化合价，有何规律？</a:t>
            </a:r>
          </a:p>
        </p:txBody>
      </p:sp>
      <p:sp>
        <p:nvSpPr>
          <p:cNvPr id="5122" name="矩形 7173"/>
          <p:cNvSpPr/>
          <p:nvPr/>
        </p:nvSpPr>
        <p:spPr>
          <a:xfrm>
            <a:off x="876300" y="3318510"/>
            <a:ext cx="73914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ym typeface="+mn-ea"/>
              </a:rPr>
              <a:t>②</a:t>
            </a:r>
            <a:r>
              <a:rPr lang="en-US" altLang="zh-CN" sz="4000" b="1" err="1">
                <a:latin typeface="Arial" panose="020B0604020202020204" pitchFamily="34" charset="0"/>
                <a:ea typeface="宋体" panose="02010600030101010101" pitchFamily="2" charset="-122"/>
              </a:rPr>
              <a:t>CuO</a:t>
            </a: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   ===  Cu  </a:t>
            </a: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896225" y="2053590"/>
            <a:ext cx="9163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是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014335" y="3318510"/>
            <a:ext cx="6800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是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014335" y="4815840"/>
            <a:ext cx="9334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>
                <a:solidFill>
                  <a:srgbClr val="FF0000"/>
                </a:solidFill>
              </a:rPr>
              <a:t>？</a:t>
            </a:r>
          </a:p>
        </p:txBody>
      </p:sp>
      <p:sp>
        <p:nvSpPr>
          <p:cNvPr id="10243" name="AutoShape 4"/>
          <p:cNvSpPr/>
          <p:nvPr/>
        </p:nvSpPr>
        <p:spPr>
          <a:xfrm>
            <a:off x="297180" y="109220"/>
            <a:ext cx="7970520" cy="150050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endParaRPr lang="zh-CN" altLang="en-US" b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984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3" name="组合 10241"/>
          <p:cNvGrpSpPr/>
          <p:nvPr/>
        </p:nvGrpSpPr>
        <p:grpSpPr>
          <a:xfrm>
            <a:off x="838200" y="2590800"/>
            <a:ext cx="7391400" cy="1066800"/>
            <a:chOff x="384" y="1248"/>
            <a:chExt cx="4656" cy="672"/>
          </a:xfrm>
        </p:grpSpPr>
        <p:sp>
          <p:nvSpPr>
            <p:cNvPr id="8194" name="矩形 10242"/>
            <p:cNvSpPr/>
            <p:nvPr/>
          </p:nvSpPr>
          <p:spPr>
            <a:xfrm>
              <a:off x="384" y="1478"/>
              <a:ext cx="465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Fe</a:t>
              </a:r>
              <a:r>
                <a:rPr lang="en-US" altLang="zh-CN" sz="4000" b="1" baseline="-25000" err="1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4000" b="1" baseline="-25000" err="1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3CO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=== 2</a:t>
              </a: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Fe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3CO</a:t>
              </a:r>
              <a:r>
                <a:rPr lang="en-US" altLang="zh-CN" sz="40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5" name="文本框 10243"/>
            <p:cNvSpPr txBox="1"/>
            <p:nvPr/>
          </p:nvSpPr>
          <p:spPr>
            <a:xfrm>
              <a:off x="2304" y="1248"/>
              <a:ext cx="6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3200" b="1" dirty="0">
                  <a:latin typeface="Arial" panose="020B0604020202020204" pitchFamily="34" charset="0"/>
                  <a:ea typeface="黑体" panose="02010609060101010101" pitchFamily="2" charset="-122"/>
                </a:rPr>
                <a:t>△</a:t>
              </a:r>
            </a:p>
          </p:txBody>
        </p:sp>
      </p:grpSp>
      <p:grpSp>
        <p:nvGrpSpPr>
          <p:cNvPr id="8196" name="组合 10244"/>
          <p:cNvGrpSpPr/>
          <p:nvPr/>
        </p:nvGrpSpPr>
        <p:grpSpPr>
          <a:xfrm>
            <a:off x="1295400" y="2209800"/>
            <a:ext cx="4497388" cy="304800"/>
            <a:chOff x="2290" y="3113"/>
            <a:chExt cx="1451" cy="346"/>
          </a:xfrm>
        </p:grpSpPr>
        <p:sp>
          <p:nvSpPr>
            <p:cNvPr id="8197" name="直接连接符 10245"/>
            <p:cNvSpPr/>
            <p:nvPr/>
          </p:nvSpPr>
          <p:spPr>
            <a:xfrm flipV="1">
              <a:off x="2290" y="3142"/>
              <a:ext cx="0" cy="2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198" name="直接连接符 10246"/>
            <p:cNvSpPr/>
            <p:nvPr/>
          </p:nvSpPr>
          <p:spPr>
            <a:xfrm>
              <a:off x="2290" y="3113"/>
              <a:ext cx="145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199" name="直接连接符 10247"/>
            <p:cNvSpPr/>
            <p:nvPr/>
          </p:nvSpPr>
          <p:spPr>
            <a:xfrm>
              <a:off x="3741" y="3142"/>
              <a:ext cx="0" cy="31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8200" name="组合 10248"/>
          <p:cNvGrpSpPr/>
          <p:nvPr/>
        </p:nvGrpSpPr>
        <p:grpSpPr>
          <a:xfrm>
            <a:off x="3371850" y="3581400"/>
            <a:ext cx="3943350" cy="312738"/>
            <a:chOff x="1565" y="3641"/>
            <a:chExt cx="1587" cy="379"/>
          </a:xfrm>
        </p:grpSpPr>
        <p:sp>
          <p:nvSpPr>
            <p:cNvPr id="8201" name="直接连接符 10249"/>
            <p:cNvSpPr/>
            <p:nvPr/>
          </p:nvSpPr>
          <p:spPr>
            <a:xfrm>
              <a:off x="1565" y="3687"/>
              <a:ext cx="0" cy="318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202" name="直接连接符 10250"/>
            <p:cNvSpPr/>
            <p:nvPr/>
          </p:nvSpPr>
          <p:spPr>
            <a:xfrm>
              <a:off x="1565" y="4020"/>
              <a:ext cx="1587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203" name="直接连接符 10251"/>
            <p:cNvSpPr/>
            <p:nvPr/>
          </p:nvSpPr>
          <p:spPr>
            <a:xfrm flipV="1">
              <a:off x="3152" y="3641"/>
              <a:ext cx="0" cy="363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8204" name="文本框 10252"/>
          <p:cNvSpPr txBox="1"/>
          <p:nvPr/>
        </p:nvSpPr>
        <p:spPr>
          <a:xfrm>
            <a:off x="1524000" y="141605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失氧</a:t>
            </a:r>
          </a:p>
        </p:txBody>
      </p:sp>
      <p:sp>
        <p:nvSpPr>
          <p:cNvPr id="8205" name="文本框 10253"/>
          <p:cNvSpPr txBox="1"/>
          <p:nvPr/>
        </p:nvSpPr>
        <p:spPr>
          <a:xfrm>
            <a:off x="3048000" y="40386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得氧</a:t>
            </a:r>
          </a:p>
        </p:txBody>
      </p:sp>
      <p:sp>
        <p:nvSpPr>
          <p:cNvPr id="8206" name="文本框 10254"/>
          <p:cNvSpPr txBox="1"/>
          <p:nvPr/>
        </p:nvSpPr>
        <p:spPr>
          <a:xfrm>
            <a:off x="5562600" y="40386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氧化反应</a:t>
            </a:r>
          </a:p>
        </p:txBody>
      </p:sp>
      <p:sp>
        <p:nvSpPr>
          <p:cNvPr id="8207" name="文本框 10255"/>
          <p:cNvSpPr txBox="1"/>
          <p:nvPr/>
        </p:nvSpPr>
        <p:spPr>
          <a:xfrm>
            <a:off x="3124200" y="1371600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还原反应</a:t>
            </a:r>
          </a:p>
        </p:txBody>
      </p:sp>
      <p:sp>
        <p:nvSpPr>
          <p:cNvPr id="10257" name="文本框 10256"/>
          <p:cNvSpPr txBox="1"/>
          <p:nvPr/>
        </p:nvSpPr>
        <p:spPr>
          <a:xfrm>
            <a:off x="838200" y="2482850"/>
            <a:ext cx="9144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+3</a:t>
            </a:r>
          </a:p>
        </p:txBody>
      </p:sp>
      <p:sp>
        <p:nvSpPr>
          <p:cNvPr id="10258" name="文本框 10257"/>
          <p:cNvSpPr txBox="1"/>
          <p:nvPr/>
        </p:nvSpPr>
        <p:spPr>
          <a:xfrm>
            <a:off x="5562600" y="2514600"/>
            <a:ext cx="533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0259" name="文本框 10258"/>
          <p:cNvSpPr txBox="1"/>
          <p:nvPr/>
        </p:nvSpPr>
        <p:spPr>
          <a:xfrm>
            <a:off x="6934200" y="2438400"/>
            <a:ext cx="76200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+4</a:t>
            </a:r>
          </a:p>
        </p:txBody>
      </p:sp>
      <p:sp>
        <p:nvSpPr>
          <p:cNvPr id="10260" name="文本框 10259"/>
          <p:cNvSpPr txBox="1"/>
          <p:nvPr/>
        </p:nvSpPr>
        <p:spPr>
          <a:xfrm>
            <a:off x="2971800" y="2514600"/>
            <a:ext cx="871538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+2</a:t>
            </a:r>
          </a:p>
        </p:txBody>
      </p:sp>
      <p:sp>
        <p:nvSpPr>
          <p:cNvPr id="10261" name="文本框 10260"/>
          <p:cNvSpPr txBox="1"/>
          <p:nvPr/>
        </p:nvSpPr>
        <p:spPr>
          <a:xfrm>
            <a:off x="1028700" y="77470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化合价降低</a:t>
            </a:r>
          </a:p>
        </p:txBody>
      </p:sp>
      <p:sp>
        <p:nvSpPr>
          <p:cNvPr id="10262" name="文本框 10261"/>
          <p:cNvSpPr txBox="1"/>
          <p:nvPr/>
        </p:nvSpPr>
        <p:spPr>
          <a:xfrm>
            <a:off x="3352800" y="4648200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行楷" pitchFamily="2" charset="-122"/>
              </a:rPr>
              <a:t>化合价升高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5925" y="31750"/>
            <a:ext cx="81267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从化合价的角度分析</a:t>
            </a:r>
          </a:p>
        </p:txBody>
      </p:sp>
    </p:spTree>
    <p:extLst>
      <p:ext uri="{BB962C8B-B14F-4D97-AF65-F5344CB8AC3E}">
        <p14:creationId xmlns:p14="http://schemas.microsoft.com/office/powerpoint/2010/main" val="154383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7" grpId="0"/>
      <p:bldP spid="10258" grpId="0"/>
      <p:bldP spid="10259" grpId="0"/>
      <p:bldP spid="10260" grpId="0"/>
      <p:bldP spid="10261" grpId="0"/>
      <p:bldP spid="102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0241"/>
          <p:cNvGrpSpPr/>
          <p:nvPr/>
        </p:nvGrpSpPr>
        <p:grpSpPr>
          <a:xfrm>
            <a:off x="838200" y="2590800"/>
            <a:ext cx="7391400" cy="1066800"/>
            <a:chOff x="384" y="1248"/>
            <a:chExt cx="4656" cy="672"/>
          </a:xfrm>
        </p:grpSpPr>
        <p:sp>
          <p:nvSpPr>
            <p:cNvPr id="7171" name="矩形 10242"/>
            <p:cNvSpPr/>
            <p:nvPr/>
          </p:nvSpPr>
          <p:spPr>
            <a:xfrm>
              <a:off x="384" y="1478"/>
              <a:ext cx="465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err="1">
                  <a:latin typeface="Arial" panose="020B0604020202020204" pitchFamily="34" charset="0"/>
                  <a:ea typeface="宋体" panose="02010600030101010101" pitchFamily="2" charset="-122"/>
                </a:rPr>
                <a:t>CuO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r>
                <a:rPr lang="en-US" altLang="zh-CN" sz="40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   ===  Cu  </a:t>
              </a:r>
              <a:r>
                <a:rPr lang="zh-CN" altLang="en-US" sz="4000" b="1" dirty="0">
                  <a:latin typeface="Arial" panose="020B0604020202020204" pitchFamily="34" charset="0"/>
                  <a:ea typeface="宋体" panose="02010600030101010101" pitchFamily="2" charset="-122"/>
                </a:rPr>
                <a:t>＋</a:t>
              </a:r>
              <a:r>
                <a: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H</a:t>
              </a:r>
              <a:r>
                <a:rPr lang="en-US" altLang="zh-CN" sz="4000" b="1" baseline="-2500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4000" b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7172" name="文本框 10243"/>
            <p:cNvSpPr txBox="1"/>
            <p:nvPr/>
          </p:nvSpPr>
          <p:spPr>
            <a:xfrm>
              <a:off x="2304" y="1248"/>
              <a:ext cx="6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3200" b="1" dirty="0">
                  <a:latin typeface="Arial" panose="020B0604020202020204" pitchFamily="34" charset="0"/>
                  <a:ea typeface="黑体" panose="02010609060101010101" pitchFamily="2" charset="-122"/>
                </a:rPr>
                <a:t>△</a:t>
              </a:r>
            </a:p>
          </p:txBody>
        </p:sp>
      </p:grpSp>
      <p:grpSp>
        <p:nvGrpSpPr>
          <p:cNvPr id="7173" name="组合 10244"/>
          <p:cNvGrpSpPr/>
          <p:nvPr/>
        </p:nvGrpSpPr>
        <p:grpSpPr>
          <a:xfrm>
            <a:off x="1295400" y="2209800"/>
            <a:ext cx="4191000" cy="304800"/>
            <a:chOff x="2290" y="3113"/>
            <a:chExt cx="1451" cy="346"/>
          </a:xfrm>
        </p:grpSpPr>
        <p:sp>
          <p:nvSpPr>
            <p:cNvPr id="7174" name="直接连接符 10245"/>
            <p:cNvSpPr/>
            <p:nvPr/>
          </p:nvSpPr>
          <p:spPr>
            <a:xfrm flipV="1">
              <a:off x="2290" y="3142"/>
              <a:ext cx="0" cy="2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175" name="直接连接符 10246"/>
            <p:cNvSpPr/>
            <p:nvPr/>
          </p:nvSpPr>
          <p:spPr>
            <a:xfrm>
              <a:off x="2290" y="3113"/>
              <a:ext cx="145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176" name="直接连接符 10247"/>
            <p:cNvSpPr/>
            <p:nvPr/>
          </p:nvSpPr>
          <p:spPr>
            <a:xfrm>
              <a:off x="3741" y="3142"/>
              <a:ext cx="0" cy="31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7177" name="组合 10248"/>
          <p:cNvGrpSpPr/>
          <p:nvPr/>
        </p:nvGrpSpPr>
        <p:grpSpPr>
          <a:xfrm>
            <a:off x="3067050" y="3657600"/>
            <a:ext cx="3943350" cy="312738"/>
            <a:chOff x="1565" y="3641"/>
            <a:chExt cx="1587" cy="379"/>
          </a:xfrm>
        </p:grpSpPr>
        <p:sp>
          <p:nvSpPr>
            <p:cNvPr id="7178" name="直接连接符 10249"/>
            <p:cNvSpPr/>
            <p:nvPr/>
          </p:nvSpPr>
          <p:spPr>
            <a:xfrm>
              <a:off x="1565" y="3687"/>
              <a:ext cx="0" cy="318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179" name="直接连接符 10250"/>
            <p:cNvSpPr/>
            <p:nvPr/>
          </p:nvSpPr>
          <p:spPr>
            <a:xfrm>
              <a:off x="1565" y="4020"/>
              <a:ext cx="1587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180" name="直接连接符 10251"/>
            <p:cNvSpPr/>
            <p:nvPr/>
          </p:nvSpPr>
          <p:spPr>
            <a:xfrm flipV="1">
              <a:off x="3152" y="3641"/>
              <a:ext cx="0" cy="363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7181" name="文本框 10252"/>
          <p:cNvSpPr txBox="1"/>
          <p:nvPr/>
        </p:nvSpPr>
        <p:spPr>
          <a:xfrm>
            <a:off x="1524000" y="141605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失氧</a:t>
            </a:r>
          </a:p>
        </p:txBody>
      </p:sp>
      <p:sp>
        <p:nvSpPr>
          <p:cNvPr id="7182" name="文本框 10253"/>
          <p:cNvSpPr txBox="1"/>
          <p:nvPr/>
        </p:nvSpPr>
        <p:spPr>
          <a:xfrm>
            <a:off x="3048000" y="403860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得氧</a:t>
            </a:r>
          </a:p>
        </p:txBody>
      </p:sp>
      <p:sp>
        <p:nvSpPr>
          <p:cNvPr id="7183" name="文本框 10254"/>
          <p:cNvSpPr txBox="1"/>
          <p:nvPr/>
        </p:nvSpPr>
        <p:spPr>
          <a:xfrm>
            <a:off x="4800600" y="40386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氧化反应</a:t>
            </a:r>
          </a:p>
        </p:txBody>
      </p:sp>
      <p:sp>
        <p:nvSpPr>
          <p:cNvPr id="7184" name="文本框 10255"/>
          <p:cNvSpPr txBox="1"/>
          <p:nvPr/>
        </p:nvSpPr>
        <p:spPr>
          <a:xfrm>
            <a:off x="3124200" y="1371600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还原反应</a:t>
            </a:r>
          </a:p>
        </p:txBody>
      </p:sp>
      <p:sp>
        <p:nvSpPr>
          <p:cNvPr id="10257" name="文本框 10256"/>
          <p:cNvSpPr txBox="1"/>
          <p:nvPr/>
        </p:nvSpPr>
        <p:spPr>
          <a:xfrm>
            <a:off x="990600" y="2482850"/>
            <a:ext cx="914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+2</a:t>
            </a:r>
          </a:p>
        </p:txBody>
      </p:sp>
      <p:sp>
        <p:nvSpPr>
          <p:cNvPr id="10258" name="文本框 10257"/>
          <p:cNvSpPr txBox="1"/>
          <p:nvPr/>
        </p:nvSpPr>
        <p:spPr>
          <a:xfrm>
            <a:off x="5181600" y="2514600"/>
            <a:ext cx="533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0259" name="文本框 10258"/>
          <p:cNvSpPr txBox="1"/>
          <p:nvPr/>
        </p:nvSpPr>
        <p:spPr>
          <a:xfrm>
            <a:off x="6629400" y="24384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0260" name="文本框 10259"/>
          <p:cNvSpPr txBox="1"/>
          <p:nvPr/>
        </p:nvSpPr>
        <p:spPr>
          <a:xfrm>
            <a:off x="2895600" y="2438400"/>
            <a:ext cx="533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0261" name="文本框 10260"/>
          <p:cNvSpPr txBox="1"/>
          <p:nvPr/>
        </p:nvSpPr>
        <p:spPr>
          <a:xfrm>
            <a:off x="914400" y="848995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化合价降低</a:t>
            </a:r>
          </a:p>
        </p:txBody>
      </p:sp>
      <p:sp>
        <p:nvSpPr>
          <p:cNvPr id="10262" name="文本框 10261"/>
          <p:cNvSpPr txBox="1"/>
          <p:nvPr/>
        </p:nvSpPr>
        <p:spPr>
          <a:xfrm>
            <a:off x="2514600" y="4800600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行楷" pitchFamily="2" charset="-122"/>
              </a:rPr>
              <a:t>化合价升高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15925" y="31750"/>
            <a:ext cx="81267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从化合价的角度分析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07720" y="5605145"/>
            <a:ext cx="752856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氧化还原反应是否一定存在得失氧？</a:t>
            </a:r>
          </a:p>
        </p:txBody>
      </p:sp>
    </p:spTree>
    <p:extLst>
      <p:ext uri="{BB962C8B-B14F-4D97-AF65-F5344CB8AC3E}">
        <p14:creationId xmlns:p14="http://schemas.microsoft.com/office/powerpoint/2010/main" val="273208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7" grpId="0"/>
      <p:bldP spid="10258" grpId="0"/>
      <p:bldP spid="10259" grpId="0"/>
      <p:bldP spid="10260" grpId="0"/>
      <p:bldP spid="10261" grpId="0"/>
      <p:bldP spid="1026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11267"/>
          <p:cNvSpPr txBox="1"/>
          <p:nvPr/>
        </p:nvSpPr>
        <p:spPr>
          <a:xfrm>
            <a:off x="609600" y="1752600"/>
            <a:ext cx="67056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2Na   +   Cl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 ===  2NaCl</a:t>
            </a:r>
          </a:p>
        </p:txBody>
      </p:sp>
      <p:sp>
        <p:nvSpPr>
          <p:cNvPr id="10242" name="文本框 11268"/>
          <p:cNvSpPr txBox="1"/>
          <p:nvPr/>
        </p:nvSpPr>
        <p:spPr>
          <a:xfrm>
            <a:off x="2438400" y="5105400"/>
            <a:ext cx="6781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    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   Cl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   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   2HCl</a:t>
            </a:r>
          </a:p>
        </p:txBody>
      </p:sp>
      <p:sp>
        <p:nvSpPr>
          <p:cNvPr id="11270" name="文本框 11269"/>
          <p:cNvSpPr txBox="1"/>
          <p:nvPr/>
        </p:nvSpPr>
        <p:spPr>
          <a:xfrm>
            <a:off x="5715000" y="1219200"/>
            <a:ext cx="7620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990600" y="1295400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1272" name="文本框 11271"/>
          <p:cNvSpPr txBox="1"/>
          <p:nvPr/>
        </p:nvSpPr>
        <p:spPr>
          <a:xfrm>
            <a:off x="4953000" y="1235075"/>
            <a:ext cx="838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1273" name="文本框 11272"/>
          <p:cNvSpPr txBox="1"/>
          <p:nvPr/>
        </p:nvSpPr>
        <p:spPr>
          <a:xfrm>
            <a:off x="2819400" y="1235075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grpSp>
        <p:nvGrpSpPr>
          <p:cNvPr id="11274" name="组合 11273"/>
          <p:cNvGrpSpPr/>
          <p:nvPr/>
        </p:nvGrpSpPr>
        <p:grpSpPr>
          <a:xfrm>
            <a:off x="1143000" y="1006475"/>
            <a:ext cx="4267200" cy="304800"/>
            <a:chOff x="2290" y="3113"/>
            <a:chExt cx="1451" cy="346"/>
          </a:xfrm>
        </p:grpSpPr>
        <p:sp>
          <p:nvSpPr>
            <p:cNvPr id="10248" name="直接连接符 11274"/>
            <p:cNvSpPr/>
            <p:nvPr/>
          </p:nvSpPr>
          <p:spPr>
            <a:xfrm flipV="1">
              <a:off x="2290" y="3142"/>
              <a:ext cx="0" cy="272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49" name="直接连接符 11275"/>
            <p:cNvSpPr/>
            <p:nvPr/>
          </p:nvSpPr>
          <p:spPr>
            <a:xfrm>
              <a:off x="2290" y="3113"/>
              <a:ext cx="1451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0" name="直接连接符 11276"/>
            <p:cNvSpPr/>
            <p:nvPr/>
          </p:nvSpPr>
          <p:spPr>
            <a:xfrm>
              <a:off x="3741" y="3142"/>
              <a:ext cx="0" cy="317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1278" name="文本框 11277"/>
          <p:cNvSpPr txBox="1"/>
          <p:nvPr/>
        </p:nvSpPr>
        <p:spPr>
          <a:xfrm>
            <a:off x="1752600" y="2835275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化合价降低</a:t>
            </a:r>
          </a:p>
        </p:txBody>
      </p:sp>
      <p:sp>
        <p:nvSpPr>
          <p:cNvPr id="11279" name="文本框 11278"/>
          <p:cNvSpPr txBox="1"/>
          <p:nvPr/>
        </p:nvSpPr>
        <p:spPr>
          <a:xfrm>
            <a:off x="457200" y="212725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行楷" pitchFamily="2" charset="-122"/>
              </a:rPr>
              <a:t>化合价升高</a:t>
            </a:r>
          </a:p>
        </p:txBody>
      </p:sp>
      <p:grpSp>
        <p:nvGrpSpPr>
          <p:cNvPr id="11280" name="组合 11279"/>
          <p:cNvGrpSpPr/>
          <p:nvPr/>
        </p:nvGrpSpPr>
        <p:grpSpPr>
          <a:xfrm>
            <a:off x="2990850" y="2446338"/>
            <a:ext cx="2952750" cy="312737"/>
            <a:chOff x="1565" y="3641"/>
            <a:chExt cx="1587" cy="379"/>
          </a:xfrm>
        </p:grpSpPr>
        <p:sp>
          <p:nvSpPr>
            <p:cNvPr id="10254" name="直接连接符 11280"/>
            <p:cNvSpPr/>
            <p:nvPr/>
          </p:nvSpPr>
          <p:spPr>
            <a:xfrm>
              <a:off x="1565" y="3687"/>
              <a:ext cx="0" cy="318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5" name="直接连接符 11281"/>
            <p:cNvSpPr/>
            <p:nvPr/>
          </p:nvSpPr>
          <p:spPr>
            <a:xfrm>
              <a:off x="1565" y="4020"/>
              <a:ext cx="1587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6" name="直接连接符 11282"/>
            <p:cNvSpPr/>
            <p:nvPr/>
          </p:nvSpPr>
          <p:spPr>
            <a:xfrm flipV="1">
              <a:off x="3152" y="3641"/>
              <a:ext cx="0" cy="363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1284" name="文本框 11283"/>
          <p:cNvSpPr txBox="1"/>
          <p:nvPr/>
        </p:nvSpPr>
        <p:spPr>
          <a:xfrm>
            <a:off x="3810000" y="152400"/>
            <a:ext cx="2362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氧化反应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85" name="文本框 11284"/>
          <p:cNvSpPr txBox="1"/>
          <p:nvPr/>
        </p:nvSpPr>
        <p:spPr>
          <a:xfrm>
            <a:off x="4572000" y="2835275"/>
            <a:ext cx="26670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还原反应</a:t>
            </a:r>
          </a:p>
        </p:txBody>
      </p:sp>
      <p:sp>
        <p:nvSpPr>
          <p:cNvPr id="11286" name="文本框 11285"/>
          <p:cNvSpPr txBox="1"/>
          <p:nvPr/>
        </p:nvSpPr>
        <p:spPr>
          <a:xfrm>
            <a:off x="2514600" y="4708525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1287" name="文本框 11286"/>
          <p:cNvSpPr txBox="1"/>
          <p:nvPr/>
        </p:nvSpPr>
        <p:spPr>
          <a:xfrm>
            <a:off x="6553200" y="4648200"/>
            <a:ext cx="914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1288" name="文本框 11287"/>
          <p:cNvSpPr txBox="1"/>
          <p:nvPr/>
        </p:nvSpPr>
        <p:spPr>
          <a:xfrm>
            <a:off x="4267200" y="4708525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1289" name="文本框 11288"/>
          <p:cNvSpPr txBox="1"/>
          <p:nvPr/>
        </p:nvSpPr>
        <p:spPr>
          <a:xfrm>
            <a:off x="7162800" y="4648200"/>
            <a:ext cx="914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</a:p>
        </p:txBody>
      </p:sp>
      <p:grpSp>
        <p:nvGrpSpPr>
          <p:cNvPr id="11290" name="组合 11289"/>
          <p:cNvGrpSpPr/>
          <p:nvPr/>
        </p:nvGrpSpPr>
        <p:grpSpPr>
          <a:xfrm>
            <a:off x="2667000" y="4572000"/>
            <a:ext cx="4267200" cy="304800"/>
            <a:chOff x="2290" y="3113"/>
            <a:chExt cx="1451" cy="346"/>
          </a:xfrm>
        </p:grpSpPr>
        <p:sp>
          <p:nvSpPr>
            <p:cNvPr id="10264" name="直接连接符 11290"/>
            <p:cNvSpPr/>
            <p:nvPr/>
          </p:nvSpPr>
          <p:spPr>
            <a:xfrm flipV="1">
              <a:off x="2290" y="3142"/>
              <a:ext cx="0" cy="272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5" name="直接连接符 11291"/>
            <p:cNvSpPr/>
            <p:nvPr/>
          </p:nvSpPr>
          <p:spPr>
            <a:xfrm>
              <a:off x="2290" y="3113"/>
              <a:ext cx="1451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6" name="直接连接符 11292"/>
            <p:cNvSpPr/>
            <p:nvPr/>
          </p:nvSpPr>
          <p:spPr>
            <a:xfrm>
              <a:off x="3741" y="3142"/>
              <a:ext cx="0" cy="317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11294" name="组合 11293"/>
          <p:cNvGrpSpPr/>
          <p:nvPr/>
        </p:nvGrpSpPr>
        <p:grpSpPr>
          <a:xfrm>
            <a:off x="4419600" y="5707063"/>
            <a:ext cx="2952750" cy="312737"/>
            <a:chOff x="1565" y="3641"/>
            <a:chExt cx="1587" cy="379"/>
          </a:xfrm>
        </p:grpSpPr>
        <p:sp>
          <p:nvSpPr>
            <p:cNvPr id="10268" name="直接连接符 11294"/>
            <p:cNvSpPr/>
            <p:nvPr/>
          </p:nvSpPr>
          <p:spPr>
            <a:xfrm>
              <a:off x="1565" y="3687"/>
              <a:ext cx="0" cy="318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9" name="直接连接符 11295"/>
            <p:cNvSpPr/>
            <p:nvPr/>
          </p:nvSpPr>
          <p:spPr>
            <a:xfrm>
              <a:off x="1565" y="4020"/>
              <a:ext cx="1587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70" name="直接连接符 11296"/>
            <p:cNvSpPr/>
            <p:nvPr/>
          </p:nvSpPr>
          <p:spPr>
            <a:xfrm flipV="1">
              <a:off x="3152" y="3641"/>
              <a:ext cx="0" cy="363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1298" name="文本框 11297"/>
          <p:cNvSpPr txBox="1"/>
          <p:nvPr/>
        </p:nvSpPr>
        <p:spPr>
          <a:xfrm>
            <a:off x="1828800" y="3930650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行楷" pitchFamily="2" charset="-122"/>
              </a:rPr>
              <a:t>化合价升高</a:t>
            </a:r>
          </a:p>
        </p:txBody>
      </p:sp>
      <p:sp>
        <p:nvSpPr>
          <p:cNvPr id="11299" name="文本框 11298"/>
          <p:cNvSpPr txBox="1"/>
          <p:nvPr/>
        </p:nvSpPr>
        <p:spPr>
          <a:xfrm>
            <a:off x="5638800" y="3946525"/>
            <a:ext cx="2362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氧化反应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300" name="文本框 11299"/>
          <p:cNvSpPr txBox="1"/>
          <p:nvPr/>
        </p:nvSpPr>
        <p:spPr>
          <a:xfrm>
            <a:off x="3124200" y="601980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化合价降低</a:t>
            </a:r>
          </a:p>
        </p:txBody>
      </p:sp>
      <p:sp>
        <p:nvSpPr>
          <p:cNvPr id="11301" name="文本框 11300"/>
          <p:cNvSpPr txBox="1"/>
          <p:nvPr/>
        </p:nvSpPr>
        <p:spPr>
          <a:xfrm>
            <a:off x="6324600" y="6003925"/>
            <a:ext cx="26670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itchFamily="2" charset="-122"/>
              </a:rPr>
              <a:t>还原反应</a:t>
            </a:r>
          </a:p>
        </p:txBody>
      </p:sp>
    </p:spTree>
    <p:extLst>
      <p:ext uri="{BB962C8B-B14F-4D97-AF65-F5344CB8AC3E}">
        <p14:creationId xmlns:p14="http://schemas.microsoft.com/office/powerpoint/2010/main" val="32044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1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2" grpId="0"/>
      <p:bldP spid="11273" grpId="0"/>
      <p:bldP spid="11278" grpId="0"/>
      <p:bldP spid="11279" grpId="0"/>
      <p:bldP spid="11284" grpId="0"/>
      <p:bldP spid="11285" grpId="0"/>
      <p:bldP spid="11286" grpId="0"/>
      <p:bldP spid="11287" grpId="0"/>
      <p:bldP spid="11288" grpId="0"/>
      <p:bldP spid="11298" grpId="0"/>
      <p:bldP spid="11299" grpId="0"/>
      <p:bldP spid="11300" grpId="0"/>
      <p:bldP spid="113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文本框 8196"/>
          <p:cNvSpPr txBox="1"/>
          <p:nvPr/>
        </p:nvSpPr>
        <p:spPr>
          <a:xfrm>
            <a:off x="615315" y="584200"/>
            <a:ext cx="81438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</a:rPr>
              <a:t>凡是有元素化合价升降的反应叫做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氧化还原反应</a:t>
            </a:r>
          </a:p>
        </p:txBody>
      </p:sp>
      <p:sp>
        <p:nvSpPr>
          <p:cNvPr id="9220" name="文本框 8198"/>
          <p:cNvSpPr txBox="1"/>
          <p:nvPr/>
        </p:nvSpPr>
        <p:spPr>
          <a:xfrm>
            <a:off x="615315" y="1978660"/>
            <a:ext cx="845502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氧化反应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元素化合价升高的反应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还原反应：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元素化合价降低的反应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221" name="文本框 8199"/>
          <p:cNvSpPr txBox="1"/>
          <p:nvPr/>
        </p:nvSpPr>
        <p:spPr>
          <a:xfrm>
            <a:off x="457200" y="4953000"/>
            <a:ext cx="26670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8202" name="文本框 8201"/>
          <p:cNvSpPr txBox="1"/>
          <p:nvPr/>
        </p:nvSpPr>
        <p:spPr>
          <a:xfrm>
            <a:off x="2895600" y="5013325"/>
            <a:ext cx="53879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4000" b="1" dirty="0"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516255" y="3586480"/>
            <a:ext cx="8001000" cy="192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判断反应前后元素化合价有无升降，若有，此反应为氧化还原反应；反之，为非氧化还原反应</a:t>
            </a:r>
          </a:p>
        </p:txBody>
      </p:sp>
    </p:spTree>
    <p:extLst>
      <p:ext uri="{BB962C8B-B14F-4D97-AF65-F5344CB8AC3E}">
        <p14:creationId xmlns:p14="http://schemas.microsoft.com/office/powerpoint/2010/main" val="340438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9459" descr="20000021ZW_0005_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10" y="991235"/>
            <a:ext cx="4621530" cy="35807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1" name="文本框 11267"/>
          <p:cNvSpPr txBox="1"/>
          <p:nvPr/>
        </p:nvSpPr>
        <p:spPr>
          <a:xfrm>
            <a:off x="4333875" y="2249170"/>
            <a:ext cx="66179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2Na + Cl</a:t>
            </a:r>
            <a:r>
              <a:rPr lang="en-US" altLang="zh-CN" sz="36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 ===  2NaCl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4719955" y="1649730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251825" y="1639570"/>
            <a:ext cx="8515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531735" y="1649730"/>
            <a:ext cx="104648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66435" y="1644650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20522" name="文本框 20521"/>
          <p:cNvSpPr txBox="1"/>
          <p:nvPr/>
        </p:nvSpPr>
        <p:spPr>
          <a:xfrm>
            <a:off x="204470" y="4800600"/>
            <a:ext cx="873569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结论：化合价升降的根本原因是电子的得失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即氧化还原反应的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实质是有电子的得失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3" name="AutoShape 4"/>
          <p:cNvSpPr/>
          <p:nvPr/>
        </p:nvSpPr>
        <p:spPr>
          <a:xfrm>
            <a:off x="118745" y="133985"/>
            <a:ext cx="8655685" cy="85725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endParaRPr lang="zh-CN" altLang="en-US" b="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2885" y="244475"/>
            <a:ext cx="8717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问题五：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氧化还原反应中元素化合价为什么发生升降？</a:t>
            </a:r>
            <a:endParaRPr lang="zh-CN" altLang="en-US" sz="2800">
              <a:solidFill>
                <a:schemeClr val="accent2">
                  <a:lumMod val="60000"/>
                  <a:lumOff val="40000"/>
                </a:schemeClr>
              </a:soli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104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2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  <p:bldP spid="11271" grpId="0"/>
      <p:bldP spid="3" grpId="0"/>
      <p:bldP spid="4" grpId="0"/>
      <p:bldP spid="5" grpId="0"/>
      <p:bldP spid="205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直接连接符 23553"/>
          <p:cNvSpPr>
            <a:spLocks noChangeAspect="1"/>
          </p:cNvSpPr>
          <p:nvPr/>
        </p:nvSpPr>
        <p:spPr>
          <a:xfrm>
            <a:off x="1914525" y="2152650"/>
            <a:ext cx="1666875" cy="0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round/>
            <a:headEnd type="triangle" w="lg" len="med"/>
            <a:tailEnd type="triangle" w="lg" len="med"/>
          </a:ln>
        </p:spPr>
      </p:sp>
      <p:grpSp>
        <p:nvGrpSpPr>
          <p:cNvPr id="23555" name="组合 23554"/>
          <p:cNvGrpSpPr/>
          <p:nvPr/>
        </p:nvGrpSpPr>
        <p:grpSpPr>
          <a:xfrm>
            <a:off x="1445260" y="2474913"/>
            <a:ext cx="2538413" cy="1962150"/>
            <a:chOff x="1392" y="1536"/>
            <a:chExt cx="1599" cy="1303"/>
          </a:xfrm>
        </p:grpSpPr>
        <p:sp>
          <p:nvSpPr>
            <p:cNvPr id="2" name="直接连接符 23555"/>
            <p:cNvSpPr>
              <a:spLocks noChangeAspect="1"/>
            </p:cNvSpPr>
            <p:nvPr/>
          </p:nvSpPr>
          <p:spPr>
            <a:xfrm>
              <a:off x="1392" y="1536"/>
              <a:ext cx="335" cy="336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lg" len="med"/>
            </a:ln>
          </p:spPr>
        </p:sp>
        <p:sp>
          <p:nvSpPr>
            <p:cNvPr id="23556" name="直接连接符 23556"/>
            <p:cNvSpPr>
              <a:spLocks noChangeAspect="1"/>
            </p:cNvSpPr>
            <p:nvPr/>
          </p:nvSpPr>
          <p:spPr>
            <a:xfrm rot="5400000">
              <a:off x="2736" y="1630"/>
              <a:ext cx="255" cy="25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lg" len="med"/>
            </a:ln>
          </p:spPr>
        </p:sp>
        <p:grpSp>
          <p:nvGrpSpPr>
            <p:cNvPr id="23557" name="组合 23557"/>
            <p:cNvGrpSpPr/>
            <p:nvPr/>
          </p:nvGrpSpPr>
          <p:grpSpPr>
            <a:xfrm>
              <a:off x="1554" y="1941"/>
              <a:ext cx="1299" cy="898"/>
              <a:chOff x="1554" y="1941"/>
              <a:chExt cx="1299" cy="898"/>
            </a:xfrm>
          </p:grpSpPr>
          <p:sp>
            <p:nvSpPr>
              <p:cNvPr id="23558" name="椭圆 23558"/>
              <p:cNvSpPr>
                <a:spLocks noChangeAspect="1"/>
              </p:cNvSpPr>
              <p:nvPr/>
            </p:nvSpPr>
            <p:spPr>
              <a:xfrm>
                <a:off x="1554" y="2141"/>
                <a:ext cx="504" cy="504"/>
              </a:xfrm>
              <a:prstGeom prst="ellipse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59" name="椭圆 23559"/>
              <p:cNvSpPr>
                <a:spLocks noChangeAspect="1"/>
              </p:cNvSpPr>
              <p:nvPr/>
            </p:nvSpPr>
            <p:spPr>
              <a:xfrm>
                <a:off x="2009" y="1980"/>
                <a:ext cx="817" cy="816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0" name="椭圆 23560"/>
              <p:cNvSpPr>
                <a:spLocks noChangeAspect="1"/>
              </p:cNvSpPr>
              <p:nvPr/>
            </p:nvSpPr>
            <p:spPr>
              <a:xfrm>
                <a:off x="2126" y="2094"/>
                <a:ext cx="583" cy="584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1" name="椭圆 23561"/>
              <p:cNvSpPr>
                <a:spLocks noChangeAspect="1"/>
              </p:cNvSpPr>
              <p:nvPr/>
            </p:nvSpPr>
            <p:spPr>
              <a:xfrm>
                <a:off x="2223" y="2196"/>
                <a:ext cx="393" cy="393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2" name="椭圆 23562"/>
              <p:cNvSpPr>
                <a:spLocks noChangeAspect="1"/>
              </p:cNvSpPr>
              <p:nvPr/>
            </p:nvSpPr>
            <p:spPr>
              <a:xfrm>
                <a:off x="2301" y="2277"/>
                <a:ext cx="233" cy="233"/>
              </a:xfrm>
              <a:prstGeom prst="ellipse">
                <a:avLst/>
              </a:prstGeom>
              <a:solidFill>
                <a:srgbClr val="FFFFFF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3" name="文本框 23563"/>
              <p:cNvSpPr txBox="1">
                <a:spLocks noChangeAspect="1"/>
              </p:cNvSpPr>
              <p:nvPr/>
            </p:nvSpPr>
            <p:spPr>
              <a:xfrm>
                <a:off x="2257" y="2286"/>
                <a:ext cx="466" cy="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algn="just" eaLnBrk="0" hangingPunct="0">
                  <a:buClrTx/>
                </a:pPr>
                <a:r>
                  <a:rPr lang="en-US" altLang="zh-CN" sz="1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+17</a:t>
                </a:r>
              </a:p>
            </p:txBody>
          </p:sp>
          <p:sp>
            <p:nvSpPr>
              <p:cNvPr id="23564" name="椭圆 23564"/>
              <p:cNvSpPr>
                <a:spLocks noChangeAspect="1"/>
              </p:cNvSpPr>
              <p:nvPr/>
            </p:nvSpPr>
            <p:spPr>
              <a:xfrm>
                <a:off x="2320" y="2081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5" name="椭圆 23565"/>
              <p:cNvSpPr>
                <a:spLocks noChangeAspect="1"/>
              </p:cNvSpPr>
              <p:nvPr/>
            </p:nvSpPr>
            <p:spPr>
              <a:xfrm>
                <a:off x="1992" y="2472"/>
                <a:ext cx="66" cy="66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6" name="椭圆 23566"/>
              <p:cNvSpPr>
                <a:spLocks noChangeAspect="1"/>
              </p:cNvSpPr>
              <p:nvPr/>
            </p:nvSpPr>
            <p:spPr>
              <a:xfrm>
                <a:off x="2447" y="2081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7" name="椭圆 23567"/>
              <p:cNvSpPr>
                <a:spLocks noChangeAspect="1"/>
              </p:cNvSpPr>
              <p:nvPr/>
            </p:nvSpPr>
            <p:spPr>
              <a:xfrm>
                <a:off x="2320" y="1941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8" name="椭圆 23568"/>
              <p:cNvSpPr>
                <a:spLocks noChangeAspect="1"/>
              </p:cNvSpPr>
              <p:nvPr/>
            </p:nvSpPr>
            <p:spPr>
              <a:xfrm>
                <a:off x="2447" y="1941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9" name="椭圆 23569"/>
              <p:cNvSpPr>
                <a:spLocks noChangeAspect="1"/>
              </p:cNvSpPr>
              <p:nvPr/>
            </p:nvSpPr>
            <p:spPr>
              <a:xfrm>
                <a:off x="2787" y="228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0" name="椭圆 23570"/>
              <p:cNvSpPr>
                <a:spLocks noChangeAspect="1"/>
              </p:cNvSpPr>
              <p:nvPr/>
            </p:nvSpPr>
            <p:spPr>
              <a:xfrm>
                <a:off x="2670" y="228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1" name="椭圆 23571"/>
              <p:cNvSpPr>
                <a:spLocks noChangeAspect="1"/>
              </p:cNvSpPr>
              <p:nvPr/>
            </p:nvSpPr>
            <p:spPr>
              <a:xfrm>
                <a:off x="2563" y="228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2" name="椭圆 23572"/>
              <p:cNvSpPr>
                <a:spLocks noChangeAspect="1"/>
              </p:cNvSpPr>
              <p:nvPr/>
            </p:nvSpPr>
            <p:spPr>
              <a:xfrm>
                <a:off x="2573" y="2404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3" name="椭圆 23573"/>
              <p:cNvSpPr>
                <a:spLocks noChangeAspect="1"/>
              </p:cNvSpPr>
              <p:nvPr/>
            </p:nvSpPr>
            <p:spPr>
              <a:xfrm>
                <a:off x="2670" y="2417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4" name="椭圆 23574"/>
              <p:cNvSpPr>
                <a:spLocks noChangeAspect="1"/>
              </p:cNvSpPr>
              <p:nvPr/>
            </p:nvSpPr>
            <p:spPr>
              <a:xfrm>
                <a:off x="2787" y="2437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5" name="椭圆 23575"/>
              <p:cNvSpPr>
                <a:spLocks noChangeAspect="1"/>
              </p:cNvSpPr>
              <p:nvPr/>
            </p:nvSpPr>
            <p:spPr>
              <a:xfrm>
                <a:off x="2330" y="264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6" name="椭圆 23576"/>
              <p:cNvSpPr>
                <a:spLocks noChangeAspect="1"/>
              </p:cNvSpPr>
              <p:nvPr/>
            </p:nvSpPr>
            <p:spPr>
              <a:xfrm>
                <a:off x="2456" y="2635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7" name="椭圆 23577"/>
              <p:cNvSpPr>
                <a:spLocks noChangeAspect="1"/>
              </p:cNvSpPr>
              <p:nvPr/>
            </p:nvSpPr>
            <p:spPr>
              <a:xfrm>
                <a:off x="2330" y="277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8" name="椭圆 23578"/>
              <p:cNvSpPr>
                <a:spLocks noChangeAspect="1"/>
              </p:cNvSpPr>
              <p:nvPr/>
            </p:nvSpPr>
            <p:spPr>
              <a:xfrm>
                <a:off x="2466" y="2763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79" name="椭圆 23579"/>
              <p:cNvSpPr>
                <a:spLocks noChangeAspect="1"/>
              </p:cNvSpPr>
              <p:nvPr/>
            </p:nvSpPr>
            <p:spPr>
              <a:xfrm>
                <a:off x="2097" y="2446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80" name="椭圆 23580"/>
              <p:cNvSpPr>
                <a:spLocks noChangeAspect="1"/>
              </p:cNvSpPr>
              <p:nvPr/>
            </p:nvSpPr>
            <p:spPr>
              <a:xfrm>
                <a:off x="2097" y="2316"/>
                <a:ext cx="66" cy="66"/>
              </a:xfrm>
              <a:prstGeom prst="ellipse">
                <a:avLst/>
              </a:pr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81" name="椭圆 23581"/>
              <p:cNvSpPr>
                <a:spLocks noChangeAspect="1"/>
              </p:cNvSpPr>
              <p:nvPr/>
            </p:nvSpPr>
            <p:spPr>
              <a:xfrm>
                <a:off x="1669" y="2258"/>
                <a:ext cx="275" cy="275"/>
              </a:xfrm>
              <a:prstGeom prst="ellipse">
                <a:avLst/>
              </a:prstGeom>
              <a:solidFill>
                <a:srgbClr val="FFFFFF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82" name="文本框 23582"/>
              <p:cNvSpPr txBox="1">
                <a:spLocks noChangeAspect="1"/>
              </p:cNvSpPr>
              <p:nvPr/>
            </p:nvSpPr>
            <p:spPr>
              <a:xfrm>
                <a:off x="1680" y="2289"/>
                <a:ext cx="349" cy="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algn="just" eaLnBrk="0" hangingPunct="0">
                  <a:buClrTx/>
                </a:pPr>
                <a:r>
                  <a:rPr lang="en-US" altLang="zh-CN" sz="1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+1</a:t>
                </a:r>
              </a:p>
            </p:txBody>
          </p:sp>
          <p:sp>
            <p:nvSpPr>
              <p:cNvPr id="23583" name="椭圆 23583"/>
              <p:cNvSpPr>
                <a:spLocks noChangeAspect="1"/>
              </p:cNvSpPr>
              <p:nvPr/>
            </p:nvSpPr>
            <p:spPr>
              <a:xfrm>
                <a:off x="1999" y="2232"/>
                <a:ext cx="67" cy="67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3584" name="组合 23584"/>
          <p:cNvGrpSpPr/>
          <p:nvPr/>
        </p:nvGrpSpPr>
        <p:grpSpPr>
          <a:xfrm>
            <a:off x="835025" y="1681163"/>
            <a:ext cx="930275" cy="708025"/>
            <a:chOff x="1008" y="885"/>
            <a:chExt cx="586" cy="504"/>
          </a:xfrm>
        </p:grpSpPr>
        <p:sp>
          <p:nvSpPr>
            <p:cNvPr id="23585" name="椭圆 23585"/>
            <p:cNvSpPr>
              <a:spLocks noChangeAspect="1"/>
            </p:cNvSpPr>
            <p:nvPr/>
          </p:nvSpPr>
          <p:spPr>
            <a:xfrm>
              <a:off x="1008" y="885"/>
              <a:ext cx="503" cy="504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6" name="椭圆 23586"/>
            <p:cNvSpPr>
              <a:spLocks noChangeAspect="1"/>
            </p:cNvSpPr>
            <p:nvPr/>
          </p:nvSpPr>
          <p:spPr>
            <a:xfrm>
              <a:off x="1123" y="1002"/>
              <a:ext cx="275" cy="275"/>
            </a:xfrm>
            <a:prstGeom prst="ellipse">
              <a:avLst/>
            </a:prstGeom>
            <a:solidFill>
              <a:srgbClr val="FFFFFF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87" name="文本框 23587"/>
            <p:cNvSpPr txBox="1">
              <a:spLocks noChangeAspect="1"/>
            </p:cNvSpPr>
            <p:nvPr/>
          </p:nvSpPr>
          <p:spPr>
            <a:xfrm>
              <a:off x="1127" y="1030"/>
              <a:ext cx="467" cy="3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algn="just" eaLnBrk="0" hangingPunct="0">
                <a:buClrTx/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+1</a:t>
              </a:r>
            </a:p>
          </p:txBody>
        </p:sp>
        <p:sp>
          <p:nvSpPr>
            <p:cNvPr id="23588" name="椭圆 23588"/>
            <p:cNvSpPr>
              <a:spLocks noChangeAspect="1"/>
            </p:cNvSpPr>
            <p:nvPr/>
          </p:nvSpPr>
          <p:spPr>
            <a:xfrm>
              <a:off x="1473" y="1074"/>
              <a:ext cx="66" cy="6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589" name="组合 23589"/>
          <p:cNvGrpSpPr/>
          <p:nvPr/>
        </p:nvGrpSpPr>
        <p:grpSpPr>
          <a:xfrm>
            <a:off x="3748088" y="1419225"/>
            <a:ext cx="1471612" cy="1330325"/>
            <a:chOff x="2843" y="720"/>
            <a:chExt cx="871" cy="898"/>
          </a:xfrm>
        </p:grpSpPr>
        <p:sp>
          <p:nvSpPr>
            <p:cNvPr id="23590" name="椭圆 23590"/>
            <p:cNvSpPr>
              <a:spLocks noChangeAspect="1"/>
            </p:cNvSpPr>
            <p:nvPr/>
          </p:nvSpPr>
          <p:spPr>
            <a:xfrm>
              <a:off x="2870" y="759"/>
              <a:ext cx="817" cy="816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1" name="椭圆 23591"/>
            <p:cNvSpPr>
              <a:spLocks noChangeAspect="1"/>
            </p:cNvSpPr>
            <p:nvPr/>
          </p:nvSpPr>
          <p:spPr>
            <a:xfrm>
              <a:off x="2987" y="874"/>
              <a:ext cx="583" cy="583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2" name="椭圆 23592"/>
            <p:cNvSpPr>
              <a:spLocks noChangeAspect="1"/>
            </p:cNvSpPr>
            <p:nvPr/>
          </p:nvSpPr>
          <p:spPr>
            <a:xfrm>
              <a:off x="3084" y="975"/>
              <a:ext cx="393" cy="393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3" name="椭圆 23593"/>
            <p:cNvSpPr>
              <a:spLocks noChangeAspect="1"/>
            </p:cNvSpPr>
            <p:nvPr/>
          </p:nvSpPr>
          <p:spPr>
            <a:xfrm>
              <a:off x="3162" y="1056"/>
              <a:ext cx="233" cy="234"/>
            </a:xfrm>
            <a:prstGeom prst="ellipse">
              <a:avLst/>
            </a:prstGeom>
            <a:solidFill>
              <a:srgbClr val="FFFFFF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4" name="文本框 23594"/>
            <p:cNvSpPr txBox="1">
              <a:spLocks noChangeAspect="1"/>
            </p:cNvSpPr>
            <p:nvPr/>
          </p:nvSpPr>
          <p:spPr>
            <a:xfrm>
              <a:off x="3130" y="1077"/>
              <a:ext cx="466" cy="3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algn="just" eaLnBrk="0" hangingPunct="0">
                <a:buClrTx/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+17</a:t>
              </a:r>
            </a:p>
          </p:txBody>
        </p:sp>
        <p:sp>
          <p:nvSpPr>
            <p:cNvPr id="23595" name="椭圆 23595"/>
            <p:cNvSpPr>
              <a:spLocks noChangeAspect="1"/>
            </p:cNvSpPr>
            <p:nvPr/>
          </p:nvSpPr>
          <p:spPr>
            <a:xfrm>
              <a:off x="3181" y="860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6" name="椭圆 23596"/>
            <p:cNvSpPr>
              <a:spLocks noChangeAspect="1"/>
            </p:cNvSpPr>
            <p:nvPr/>
          </p:nvSpPr>
          <p:spPr>
            <a:xfrm>
              <a:off x="2843" y="1163"/>
              <a:ext cx="66" cy="6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7" name="椭圆 23597"/>
            <p:cNvSpPr>
              <a:spLocks noChangeAspect="1"/>
            </p:cNvSpPr>
            <p:nvPr/>
          </p:nvSpPr>
          <p:spPr>
            <a:xfrm>
              <a:off x="3308" y="860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8" name="椭圆 23598"/>
            <p:cNvSpPr>
              <a:spLocks noChangeAspect="1"/>
            </p:cNvSpPr>
            <p:nvPr/>
          </p:nvSpPr>
          <p:spPr>
            <a:xfrm>
              <a:off x="3181" y="720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99" name="椭圆 23599"/>
            <p:cNvSpPr>
              <a:spLocks noChangeAspect="1"/>
            </p:cNvSpPr>
            <p:nvPr/>
          </p:nvSpPr>
          <p:spPr>
            <a:xfrm>
              <a:off x="3308" y="720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0" name="椭圆 23600"/>
            <p:cNvSpPr>
              <a:spLocks noChangeAspect="1"/>
            </p:cNvSpPr>
            <p:nvPr/>
          </p:nvSpPr>
          <p:spPr>
            <a:xfrm>
              <a:off x="3648" y="106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1" name="椭圆 23601"/>
            <p:cNvSpPr>
              <a:spLocks noChangeAspect="1"/>
            </p:cNvSpPr>
            <p:nvPr/>
          </p:nvSpPr>
          <p:spPr>
            <a:xfrm>
              <a:off x="3531" y="106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2" name="椭圆 23602"/>
            <p:cNvSpPr>
              <a:spLocks noChangeAspect="1"/>
            </p:cNvSpPr>
            <p:nvPr/>
          </p:nvSpPr>
          <p:spPr>
            <a:xfrm>
              <a:off x="3424" y="106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3" name="椭圆 23603"/>
            <p:cNvSpPr>
              <a:spLocks noChangeAspect="1"/>
            </p:cNvSpPr>
            <p:nvPr/>
          </p:nvSpPr>
          <p:spPr>
            <a:xfrm>
              <a:off x="3434" y="1183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4" name="椭圆 23604"/>
            <p:cNvSpPr>
              <a:spLocks noChangeAspect="1"/>
            </p:cNvSpPr>
            <p:nvPr/>
          </p:nvSpPr>
          <p:spPr>
            <a:xfrm>
              <a:off x="3531" y="1196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5" name="椭圆 23605"/>
            <p:cNvSpPr>
              <a:spLocks noChangeAspect="1"/>
            </p:cNvSpPr>
            <p:nvPr/>
          </p:nvSpPr>
          <p:spPr>
            <a:xfrm>
              <a:off x="3648" y="1216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6" name="椭圆 23606"/>
            <p:cNvSpPr>
              <a:spLocks noChangeAspect="1"/>
            </p:cNvSpPr>
            <p:nvPr/>
          </p:nvSpPr>
          <p:spPr>
            <a:xfrm>
              <a:off x="3191" y="142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7" name="椭圆 23607"/>
            <p:cNvSpPr>
              <a:spLocks noChangeAspect="1"/>
            </p:cNvSpPr>
            <p:nvPr/>
          </p:nvSpPr>
          <p:spPr>
            <a:xfrm>
              <a:off x="3317" y="1414"/>
              <a:ext cx="67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8" name="椭圆 23608"/>
            <p:cNvSpPr>
              <a:spLocks noChangeAspect="1"/>
            </p:cNvSpPr>
            <p:nvPr/>
          </p:nvSpPr>
          <p:spPr>
            <a:xfrm>
              <a:off x="3191" y="155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09" name="椭圆 23609"/>
            <p:cNvSpPr>
              <a:spLocks noChangeAspect="1"/>
            </p:cNvSpPr>
            <p:nvPr/>
          </p:nvSpPr>
          <p:spPr>
            <a:xfrm>
              <a:off x="3327" y="1542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0" name="椭圆 23610"/>
            <p:cNvSpPr>
              <a:spLocks noChangeAspect="1"/>
            </p:cNvSpPr>
            <p:nvPr/>
          </p:nvSpPr>
          <p:spPr>
            <a:xfrm>
              <a:off x="2958" y="1225"/>
              <a:ext cx="66" cy="67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611" name="椭圆 23611"/>
            <p:cNvSpPr>
              <a:spLocks noChangeAspect="1"/>
            </p:cNvSpPr>
            <p:nvPr/>
          </p:nvSpPr>
          <p:spPr>
            <a:xfrm>
              <a:off x="2958" y="1095"/>
              <a:ext cx="66" cy="6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613" name="组合 23612"/>
          <p:cNvGrpSpPr/>
          <p:nvPr/>
        </p:nvGrpSpPr>
        <p:grpSpPr>
          <a:xfrm>
            <a:off x="1633855" y="4194810"/>
            <a:ext cx="1938338" cy="1223963"/>
            <a:chOff x="1202" y="3022"/>
            <a:chExt cx="1221" cy="771"/>
          </a:xfrm>
        </p:grpSpPr>
        <p:grpSp>
          <p:nvGrpSpPr>
            <p:cNvPr id="3" name="组合 23613"/>
            <p:cNvGrpSpPr/>
            <p:nvPr/>
          </p:nvGrpSpPr>
          <p:grpSpPr>
            <a:xfrm>
              <a:off x="1373" y="3210"/>
              <a:ext cx="1050" cy="583"/>
              <a:chOff x="1848" y="3396"/>
              <a:chExt cx="1050" cy="583"/>
            </a:xfrm>
          </p:grpSpPr>
          <p:sp>
            <p:nvSpPr>
              <p:cNvPr id="23614" name="椭圆 23614"/>
              <p:cNvSpPr>
                <a:spLocks noChangeAspect="1"/>
              </p:cNvSpPr>
              <p:nvPr/>
            </p:nvSpPr>
            <p:spPr>
              <a:xfrm>
                <a:off x="1873" y="3598"/>
                <a:ext cx="233" cy="233"/>
              </a:xfrm>
              <a:prstGeom prst="ellipse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765E47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615" name="椭圆 23615"/>
              <p:cNvSpPr>
                <a:spLocks noChangeAspect="1"/>
              </p:cNvSpPr>
              <p:nvPr/>
            </p:nvSpPr>
            <p:spPr>
              <a:xfrm>
                <a:off x="2038" y="3396"/>
                <a:ext cx="583" cy="583"/>
              </a:xfrm>
              <a:prstGeom prst="ellipse">
                <a:avLst/>
              </a:prstGeom>
              <a:gradFill rotWithShape="0">
                <a:gsLst>
                  <a:gs pos="0">
                    <a:srgbClr val="CCFFCC"/>
                  </a:gs>
                  <a:gs pos="100000">
                    <a:srgbClr val="5E765E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616" name="文本框 23616"/>
              <p:cNvSpPr txBox="1">
                <a:spLocks noChangeAspect="1"/>
              </p:cNvSpPr>
              <p:nvPr/>
            </p:nvSpPr>
            <p:spPr>
              <a:xfrm>
                <a:off x="1848" y="3512"/>
                <a:ext cx="1050" cy="40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algn="just" eaLnBrk="0" hangingPunct="0">
                  <a:buClrTx/>
                </a:pPr>
                <a:r>
                  <a:rPr lang="en-US" altLang="zh-CN" sz="20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H     </a:t>
                </a:r>
                <a:r>
                  <a:rPr lang="en-US" altLang="zh-CN" sz="2800" b="1" dirty="0" err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Cl</a:t>
                </a:r>
                <a:endPara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617" name="文本框 23617"/>
            <p:cNvSpPr txBox="1">
              <a:spLocks noChangeAspect="1"/>
            </p:cNvSpPr>
            <p:nvPr/>
          </p:nvSpPr>
          <p:spPr>
            <a:xfrm>
              <a:off x="1202" y="3022"/>
              <a:ext cx="1003" cy="3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algn="just" eaLnBrk="0" hangingPunct="0">
                <a:buClrTx/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+1    -1 </a:t>
              </a:r>
            </a:p>
          </p:txBody>
        </p:sp>
      </p:grpSp>
      <p:grpSp>
        <p:nvGrpSpPr>
          <p:cNvPr id="23618" name="组合 23618"/>
          <p:cNvGrpSpPr/>
          <p:nvPr/>
        </p:nvGrpSpPr>
        <p:grpSpPr>
          <a:xfrm>
            <a:off x="76200" y="1838325"/>
            <a:ext cx="5838825" cy="498475"/>
            <a:chOff x="374" y="960"/>
            <a:chExt cx="3678" cy="314"/>
          </a:xfrm>
        </p:grpSpPr>
        <p:sp>
          <p:nvSpPr>
            <p:cNvPr id="23619" name="文本框 23619"/>
            <p:cNvSpPr txBox="1"/>
            <p:nvPr/>
          </p:nvSpPr>
          <p:spPr>
            <a:xfrm>
              <a:off x="374" y="986"/>
              <a:ext cx="26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ClrTx/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</a:p>
          </p:txBody>
        </p:sp>
        <p:sp>
          <p:nvSpPr>
            <p:cNvPr id="23620" name="文本框 23620"/>
            <p:cNvSpPr txBox="1"/>
            <p:nvPr/>
          </p:nvSpPr>
          <p:spPr>
            <a:xfrm>
              <a:off x="3744" y="960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ClrTx/>
              </a:pPr>
              <a:r>
                <a:rPr lang="en-US" altLang="zh-CN" sz="2400" b="1" dirty="0" err="1">
                  <a:latin typeface="Times New Roman" panose="02020603050405020304" pitchFamily="18" charset="0"/>
                  <a:ea typeface="宋体" panose="02010600030101010101" pitchFamily="2" charset="-122"/>
                </a:rPr>
                <a:t>Cl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622" name="文本框 23621"/>
          <p:cNvSpPr txBox="1"/>
          <p:nvPr/>
        </p:nvSpPr>
        <p:spPr>
          <a:xfrm>
            <a:off x="666750" y="3357880"/>
            <a:ext cx="9064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32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23622"/>
          <p:cNvSpPr txBox="1"/>
          <p:nvPr/>
        </p:nvSpPr>
        <p:spPr>
          <a:xfrm>
            <a:off x="586105" y="482918"/>
            <a:ext cx="40941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2800" b="1">
                <a:latin typeface="Arial" panose="020B0604020202020204" pitchFamily="34" charset="0"/>
                <a:ea typeface="方正细圆简体" pitchFamily="2" charset="-122"/>
              </a:rPr>
              <a:t>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6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Cl</a:t>
            </a:r>
            <a:r>
              <a:rPr lang="en-US" altLang="zh-CN" sz="36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2HCl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3623" name="文本框 23623"/>
          <p:cNvSpPr txBox="1"/>
          <p:nvPr/>
        </p:nvSpPr>
        <p:spPr>
          <a:xfrm>
            <a:off x="1122680" y="60325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23624" name="文本框 23624"/>
          <p:cNvSpPr txBox="1"/>
          <p:nvPr/>
        </p:nvSpPr>
        <p:spPr>
          <a:xfrm>
            <a:off x="2125663" y="12065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23625" name="文本框 23625"/>
          <p:cNvSpPr txBox="1"/>
          <p:nvPr/>
        </p:nvSpPr>
        <p:spPr>
          <a:xfrm>
            <a:off x="3254375" y="120333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23626" name="文本框 23626"/>
          <p:cNvSpPr txBox="1"/>
          <p:nvPr/>
        </p:nvSpPr>
        <p:spPr>
          <a:xfrm>
            <a:off x="3860165" y="12065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</a:p>
        </p:txBody>
      </p:sp>
      <p:grpSp>
        <p:nvGrpSpPr>
          <p:cNvPr id="23628" name="组合 23627"/>
          <p:cNvGrpSpPr/>
          <p:nvPr/>
        </p:nvGrpSpPr>
        <p:grpSpPr>
          <a:xfrm>
            <a:off x="5081588" y="191453"/>
            <a:ext cx="4321175" cy="1223962"/>
            <a:chOff x="2653" y="3385"/>
            <a:chExt cx="2722" cy="771"/>
          </a:xfrm>
        </p:grpSpPr>
        <p:sp>
          <p:nvSpPr>
            <p:cNvPr id="5" name="文本框 23628"/>
            <p:cNvSpPr txBox="1"/>
            <p:nvPr/>
          </p:nvSpPr>
          <p:spPr>
            <a:xfrm>
              <a:off x="2653" y="3385"/>
              <a:ext cx="272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ClrTx/>
              </a:pPr>
              <a:r>
                <a:rPr lang="zh-CN" altLang="en-US" sz="3200" b="1" dirty="0">
                  <a:latin typeface="Times New Roman" panose="02020603050405020304" pitchFamily="18" charset="0"/>
                  <a:ea typeface="华文新魏" charset="-122"/>
                </a:rPr>
                <a:t>化合价的升降的原因：</a:t>
              </a:r>
              <a:endParaRPr lang="zh-CN" altLang="en-US" sz="3200" b="1">
                <a:latin typeface="Times New Roman" panose="02020603050405020304" pitchFamily="18" charset="0"/>
                <a:ea typeface="华文新魏" charset="-122"/>
              </a:endParaRPr>
            </a:p>
          </p:txBody>
        </p:sp>
        <p:sp>
          <p:nvSpPr>
            <p:cNvPr id="23629" name="矩形 23629"/>
            <p:cNvSpPr/>
            <p:nvPr/>
          </p:nvSpPr>
          <p:spPr>
            <a:xfrm>
              <a:off x="2677" y="3750"/>
              <a:ext cx="2674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buClrTx/>
              </a:pPr>
              <a:r>
                <a:rPr lang="zh-CN" altLang="en-US" sz="3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共用电子对的偏移</a:t>
              </a:r>
            </a:p>
          </p:txBody>
        </p:sp>
      </p:grpSp>
      <p:sp>
        <p:nvSpPr>
          <p:cNvPr id="23631" name="文本框 23630"/>
          <p:cNvSpPr txBox="1"/>
          <p:nvPr/>
        </p:nvSpPr>
        <p:spPr>
          <a:xfrm>
            <a:off x="5148263" y="2565400"/>
            <a:ext cx="29527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共用电子对偏离原子</a:t>
            </a:r>
          </a:p>
        </p:txBody>
      </p:sp>
      <p:sp>
        <p:nvSpPr>
          <p:cNvPr id="23632" name="文本框 23631"/>
          <p:cNvSpPr txBox="1"/>
          <p:nvPr/>
        </p:nvSpPr>
        <p:spPr>
          <a:xfrm>
            <a:off x="5724525" y="3103563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化合价升高</a:t>
            </a:r>
          </a:p>
        </p:txBody>
      </p:sp>
      <p:grpSp>
        <p:nvGrpSpPr>
          <p:cNvPr id="23633" name="组合 23632"/>
          <p:cNvGrpSpPr/>
          <p:nvPr/>
        </p:nvGrpSpPr>
        <p:grpSpPr>
          <a:xfrm>
            <a:off x="5219700" y="3692525"/>
            <a:ext cx="3167063" cy="960438"/>
            <a:chOff x="3288" y="2326"/>
            <a:chExt cx="1995" cy="605"/>
          </a:xfrm>
        </p:grpSpPr>
        <p:sp>
          <p:nvSpPr>
            <p:cNvPr id="6" name="文本框 23633"/>
            <p:cNvSpPr txBox="1"/>
            <p:nvPr/>
          </p:nvSpPr>
          <p:spPr>
            <a:xfrm>
              <a:off x="3288" y="2326"/>
              <a:ext cx="199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楷体_GB2312" pitchFamily="49" charset="-122"/>
                </a:rPr>
                <a:t>共用电子对偏向原子</a:t>
              </a:r>
            </a:p>
          </p:txBody>
        </p:sp>
        <p:sp>
          <p:nvSpPr>
            <p:cNvPr id="23634" name="文本框 23634"/>
            <p:cNvSpPr txBox="1"/>
            <p:nvPr/>
          </p:nvSpPr>
          <p:spPr>
            <a:xfrm>
              <a:off x="3606" y="2643"/>
              <a:ext cx="145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楷体_GB2312" pitchFamily="49" charset="-122"/>
                </a:rPr>
                <a:t>化合价降低</a:t>
              </a:r>
            </a:p>
          </p:txBody>
        </p:sp>
      </p:grpSp>
      <p:grpSp>
        <p:nvGrpSpPr>
          <p:cNvPr id="23636" name="组合 23635"/>
          <p:cNvGrpSpPr/>
          <p:nvPr/>
        </p:nvGrpSpPr>
        <p:grpSpPr>
          <a:xfrm>
            <a:off x="4716463" y="2790825"/>
            <a:ext cx="4321175" cy="1646238"/>
            <a:chOff x="2971" y="1758"/>
            <a:chExt cx="2722" cy="1037"/>
          </a:xfrm>
        </p:grpSpPr>
        <p:grpSp>
          <p:nvGrpSpPr>
            <p:cNvPr id="7" name="组合 23636"/>
            <p:cNvGrpSpPr/>
            <p:nvPr/>
          </p:nvGrpSpPr>
          <p:grpSpPr>
            <a:xfrm>
              <a:off x="3016" y="1758"/>
              <a:ext cx="2677" cy="357"/>
              <a:chOff x="3016" y="1758"/>
              <a:chExt cx="2677" cy="357"/>
            </a:xfrm>
          </p:grpSpPr>
          <p:sp>
            <p:nvSpPr>
              <p:cNvPr id="23637" name="文本框 23637"/>
              <p:cNvSpPr txBox="1"/>
              <p:nvPr/>
            </p:nvSpPr>
            <p:spPr>
              <a:xfrm>
                <a:off x="3016" y="1758"/>
                <a:ext cx="45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</a:p>
            </p:txBody>
          </p:sp>
          <p:sp>
            <p:nvSpPr>
              <p:cNvPr id="23638" name="文本框 23638"/>
              <p:cNvSpPr txBox="1"/>
              <p:nvPr/>
            </p:nvSpPr>
            <p:spPr>
              <a:xfrm>
                <a:off x="5012" y="1788"/>
                <a:ext cx="68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H</a:t>
                </a:r>
                <a:r>
                  <a:rPr lang="en-US" altLang="zh-CN" sz="2800" b="1" baseline="30000">
                    <a:latin typeface="Arial" panose="020B0604020202020204" pitchFamily="34" charset="0"/>
                    <a:ea typeface="宋体" panose="02010600030101010101" pitchFamily="2" charset="-122"/>
                  </a:rPr>
                  <a:t>+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639" name="直接连接符 23639"/>
              <p:cNvSpPr/>
              <p:nvPr/>
            </p:nvSpPr>
            <p:spPr>
              <a:xfrm>
                <a:off x="3288" y="1933"/>
                <a:ext cx="1769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grpSp>
          <p:nvGrpSpPr>
            <p:cNvPr id="23640" name="组合 23640"/>
            <p:cNvGrpSpPr/>
            <p:nvPr/>
          </p:nvGrpSpPr>
          <p:grpSpPr>
            <a:xfrm>
              <a:off x="2971" y="2468"/>
              <a:ext cx="2494" cy="327"/>
              <a:chOff x="2971" y="2468"/>
              <a:chExt cx="2494" cy="327"/>
            </a:xfrm>
          </p:grpSpPr>
          <p:sp>
            <p:nvSpPr>
              <p:cNvPr id="23641" name="文本框 23641"/>
              <p:cNvSpPr txBox="1"/>
              <p:nvPr/>
            </p:nvSpPr>
            <p:spPr>
              <a:xfrm>
                <a:off x="2971" y="2468"/>
                <a:ext cx="34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dirty="0" err="1">
                    <a:latin typeface="Arial" panose="020B0604020202020204" pitchFamily="34" charset="0"/>
                    <a:ea typeface="宋体" panose="02010600030101010101" pitchFamily="2" charset="-122"/>
                  </a:rPr>
                  <a:t>Cl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642" name="文本框 23642"/>
              <p:cNvSpPr txBox="1"/>
              <p:nvPr/>
            </p:nvSpPr>
            <p:spPr>
              <a:xfrm>
                <a:off x="5074" y="2468"/>
                <a:ext cx="39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dirty="0" err="1">
                    <a:latin typeface="Arial" panose="020B0604020202020204" pitchFamily="34" charset="0"/>
                    <a:ea typeface="宋体" panose="02010600030101010101" pitchFamily="2" charset="-122"/>
                  </a:rPr>
                  <a:t>Cl</a:t>
                </a:r>
                <a:r>
                  <a:rPr lang="en-US" altLang="zh-CN" sz="2800" b="1" baseline="30000">
                    <a:latin typeface="Arial" panose="020B0604020202020204" pitchFamily="34" charset="0"/>
                    <a:ea typeface="宋体" panose="02010600030101010101" pitchFamily="2" charset="-122"/>
                  </a:rPr>
                  <a:t>-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643" name="直接连接符 23643"/>
              <p:cNvSpPr/>
              <p:nvPr/>
            </p:nvSpPr>
            <p:spPr>
              <a:xfrm>
                <a:off x="3288" y="2614"/>
                <a:ext cx="1815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sp>
        <p:nvSpPr>
          <p:cNvPr id="23644" name="文本框 23644"/>
          <p:cNvSpPr txBox="1"/>
          <p:nvPr/>
        </p:nvSpPr>
        <p:spPr>
          <a:xfrm>
            <a:off x="2596198" y="403225"/>
            <a:ext cx="792162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点燃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9685" y="5419090"/>
            <a:ext cx="964438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</a:rPr>
              <a:t> 3</a:t>
            </a:r>
            <a:r>
              <a:rPr lang="zh-CN" altLang="en-US" sz="4000" b="1">
                <a:solidFill>
                  <a:srgbClr val="FF0000"/>
                </a:solidFill>
              </a:rPr>
              <a:t>、氧化还原的本质：电子的转移</a:t>
            </a:r>
          </a:p>
          <a:p>
            <a:r>
              <a:rPr lang="zh-CN" altLang="en-US" sz="4000" b="1">
                <a:solidFill>
                  <a:srgbClr val="FF0000"/>
                </a:solidFill>
              </a:rPr>
              <a:t>                                 （得失或偏移）</a:t>
            </a:r>
          </a:p>
        </p:txBody>
      </p:sp>
    </p:spTree>
    <p:extLst>
      <p:ext uri="{BB962C8B-B14F-4D97-AF65-F5344CB8AC3E}">
        <p14:creationId xmlns:p14="http://schemas.microsoft.com/office/powerpoint/2010/main" val="733568628"/>
      </p:ext>
    </p:extLst>
  </p:cSld>
  <p:clrMapOvr>
    <a:masterClrMapping/>
  </p:clrMapOvr>
  <p:transition>
    <p:comb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22" grpId="0"/>
      <p:bldP spid="23631" grpId="0"/>
      <p:bldP spid="236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13317"/>
          <p:cNvSpPr txBox="1"/>
          <p:nvPr/>
        </p:nvSpPr>
        <p:spPr>
          <a:xfrm>
            <a:off x="1828800" y="441325"/>
            <a:ext cx="67818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华文行楷" pitchFamily="2" charset="-122"/>
              </a:rPr>
              <a:t>指出下列反应属于那种基本反应，是否为氧化还原反应</a:t>
            </a:r>
          </a:p>
        </p:txBody>
      </p:sp>
      <p:sp>
        <p:nvSpPr>
          <p:cNvPr id="12291" name="文本框 13319"/>
          <p:cNvSpPr txBox="1"/>
          <p:nvPr/>
        </p:nvSpPr>
        <p:spPr>
          <a:xfrm>
            <a:off x="228600" y="381000"/>
            <a:ext cx="1447800" cy="711200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练习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</a:rPr>
              <a:t>：</a:t>
            </a:r>
          </a:p>
        </p:txBody>
      </p:sp>
      <p:sp>
        <p:nvSpPr>
          <p:cNvPr id="12292" name="文本框 13320"/>
          <p:cNvSpPr txBox="1"/>
          <p:nvPr/>
        </p:nvSpPr>
        <p:spPr>
          <a:xfrm>
            <a:off x="1219200" y="3200400"/>
            <a:ext cx="487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4Fe+3O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==2Fe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12293" name="矩形 13321"/>
          <p:cNvSpPr/>
          <p:nvPr/>
        </p:nvSpPr>
        <p:spPr>
          <a:xfrm>
            <a:off x="1249363" y="2178050"/>
            <a:ext cx="49990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① 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Na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0+ 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O = 2NaOH</a:t>
            </a:r>
          </a:p>
        </p:txBody>
      </p:sp>
      <p:sp>
        <p:nvSpPr>
          <p:cNvPr id="12294" name="文本框 13322"/>
          <p:cNvSpPr txBox="1"/>
          <p:nvPr/>
        </p:nvSpPr>
        <p:spPr>
          <a:xfrm>
            <a:off x="1143000" y="4648200"/>
            <a:ext cx="6172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2Fe(OH)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===Fe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+3H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2295" name="文本框 13323"/>
          <p:cNvSpPr txBox="1"/>
          <p:nvPr/>
        </p:nvSpPr>
        <p:spPr>
          <a:xfrm>
            <a:off x="1143000" y="5638800"/>
            <a:ext cx="5410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0 === 2H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↑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+ 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↑</a:t>
            </a:r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5" name="左大括号 13324"/>
          <p:cNvSpPr/>
          <p:nvPr/>
        </p:nvSpPr>
        <p:spPr>
          <a:xfrm>
            <a:off x="990600" y="2438400"/>
            <a:ext cx="152400" cy="1143000"/>
          </a:xfrm>
          <a:prstGeom prst="leftBrace">
            <a:avLst>
              <a:gd name="adj1" fmla="val 62500"/>
              <a:gd name="adj2" fmla="val 50000"/>
            </a:avLst>
          </a:prstGeom>
          <a:noFill/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6" name="左大括号 13325"/>
          <p:cNvSpPr/>
          <p:nvPr/>
        </p:nvSpPr>
        <p:spPr>
          <a:xfrm>
            <a:off x="990600" y="4876800"/>
            <a:ext cx="152400" cy="1143000"/>
          </a:xfrm>
          <a:prstGeom prst="leftBrace">
            <a:avLst>
              <a:gd name="adj1" fmla="val 62500"/>
              <a:gd name="adj2" fmla="val 50000"/>
            </a:avLst>
          </a:prstGeom>
          <a:noFill/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228600" y="2085975"/>
            <a:ext cx="609600" cy="180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化合反应</a:t>
            </a:r>
          </a:p>
        </p:txBody>
      </p:sp>
      <p:sp>
        <p:nvSpPr>
          <p:cNvPr id="13329" name="文本框 13328"/>
          <p:cNvSpPr txBox="1"/>
          <p:nvPr/>
        </p:nvSpPr>
        <p:spPr>
          <a:xfrm>
            <a:off x="228600" y="4343400"/>
            <a:ext cx="6096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分解反应</a:t>
            </a:r>
          </a:p>
        </p:txBody>
      </p:sp>
      <p:sp>
        <p:nvSpPr>
          <p:cNvPr id="13330" name="文本框 13329"/>
          <p:cNvSpPr txBox="1"/>
          <p:nvPr/>
        </p:nvSpPr>
        <p:spPr>
          <a:xfrm>
            <a:off x="7391400" y="31242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是</a:t>
            </a:r>
          </a:p>
        </p:txBody>
      </p:sp>
      <p:sp>
        <p:nvSpPr>
          <p:cNvPr id="13331" name="文本框 13330"/>
          <p:cNvSpPr txBox="1"/>
          <p:nvPr/>
        </p:nvSpPr>
        <p:spPr>
          <a:xfrm>
            <a:off x="7391400" y="21780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否</a:t>
            </a:r>
          </a:p>
        </p:txBody>
      </p:sp>
      <p:sp>
        <p:nvSpPr>
          <p:cNvPr id="13332" name="文本框 13331"/>
          <p:cNvSpPr txBox="1"/>
          <p:nvPr/>
        </p:nvSpPr>
        <p:spPr>
          <a:xfrm>
            <a:off x="7391400" y="45402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否</a:t>
            </a:r>
          </a:p>
        </p:txBody>
      </p:sp>
      <p:sp>
        <p:nvSpPr>
          <p:cNvPr id="13333" name="文本框 13332"/>
          <p:cNvSpPr txBox="1"/>
          <p:nvPr/>
        </p:nvSpPr>
        <p:spPr>
          <a:xfrm>
            <a:off x="7391400" y="56070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是</a:t>
            </a:r>
          </a:p>
        </p:txBody>
      </p:sp>
      <p:sp>
        <p:nvSpPr>
          <p:cNvPr id="13334" name="文本框 13333"/>
          <p:cNvSpPr txBox="1"/>
          <p:nvPr/>
        </p:nvSpPr>
        <p:spPr>
          <a:xfrm>
            <a:off x="1905000" y="1858963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3335" name="文本框 13334"/>
          <p:cNvSpPr txBox="1"/>
          <p:nvPr/>
        </p:nvSpPr>
        <p:spPr>
          <a:xfrm>
            <a:off x="2514600" y="18288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</a:p>
        </p:txBody>
      </p:sp>
      <p:sp>
        <p:nvSpPr>
          <p:cNvPr id="13336" name="文本框 13335"/>
          <p:cNvSpPr txBox="1"/>
          <p:nvPr/>
        </p:nvSpPr>
        <p:spPr>
          <a:xfrm>
            <a:off x="3124200" y="1782763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3337" name="文本框 13336"/>
          <p:cNvSpPr txBox="1"/>
          <p:nvPr/>
        </p:nvSpPr>
        <p:spPr>
          <a:xfrm>
            <a:off x="3657600" y="17827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</a:p>
        </p:txBody>
      </p:sp>
      <p:sp>
        <p:nvSpPr>
          <p:cNvPr id="13338" name="文本框 13337"/>
          <p:cNvSpPr txBox="1"/>
          <p:nvPr/>
        </p:nvSpPr>
        <p:spPr>
          <a:xfrm>
            <a:off x="4800600" y="18288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3339" name="文本框 13338"/>
          <p:cNvSpPr txBox="1"/>
          <p:nvPr/>
        </p:nvSpPr>
        <p:spPr>
          <a:xfrm>
            <a:off x="5715000" y="1782763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3340" name="文本框 13339"/>
          <p:cNvSpPr txBox="1"/>
          <p:nvPr/>
        </p:nvSpPr>
        <p:spPr>
          <a:xfrm>
            <a:off x="5334000" y="17827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</a:p>
        </p:txBody>
      </p:sp>
      <p:sp>
        <p:nvSpPr>
          <p:cNvPr id="13341" name="文本框 13340"/>
          <p:cNvSpPr txBox="1"/>
          <p:nvPr/>
        </p:nvSpPr>
        <p:spPr>
          <a:xfrm>
            <a:off x="4876800" y="28194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</a:p>
        </p:txBody>
      </p:sp>
      <p:sp>
        <p:nvSpPr>
          <p:cNvPr id="13342" name="文本框 13341"/>
          <p:cNvSpPr txBox="1"/>
          <p:nvPr/>
        </p:nvSpPr>
        <p:spPr>
          <a:xfrm>
            <a:off x="4191000" y="28194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+3</a:t>
            </a:r>
          </a:p>
        </p:txBody>
      </p:sp>
      <p:sp>
        <p:nvSpPr>
          <p:cNvPr id="13343" name="文本框 13342"/>
          <p:cNvSpPr txBox="1"/>
          <p:nvPr/>
        </p:nvSpPr>
        <p:spPr>
          <a:xfrm>
            <a:off x="2971800" y="28495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3344" name="文本框 13343"/>
          <p:cNvSpPr txBox="1"/>
          <p:nvPr/>
        </p:nvSpPr>
        <p:spPr>
          <a:xfrm>
            <a:off x="1981200" y="2849563"/>
            <a:ext cx="381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3345" name="文本框 13344"/>
          <p:cNvSpPr txBox="1"/>
          <p:nvPr/>
        </p:nvSpPr>
        <p:spPr>
          <a:xfrm>
            <a:off x="3962400" y="52879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3346" name="文本框 13345"/>
          <p:cNvSpPr txBox="1"/>
          <p:nvPr/>
        </p:nvSpPr>
        <p:spPr>
          <a:xfrm>
            <a:off x="5334000" y="52879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13347" name="文本框 13346"/>
          <p:cNvSpPr txBox="1"/>
          <p:nvPr/>
        </p:nvSpPr>
        <p:spPr>
          <a:xfrm>
            <a:off x="1828800" y="52578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+1</a:t>
            </a:r>
          </a:p>
        </p:txBody>
      </p:sp>
      <p:sp>
        <p:nvSpPr>
          <p:cNvPr id="13348" name="文本框 13347"/>
          <p:cNvSpPr txBox="1"/>
          <p:nvPr/>
        </p:nvSpPr>
        <p:spPr>
          <a:xfrm>
            <a:off x="2286000" y="52117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</a:p>
        </p:txBody>
      </p:sp>
    </p:spTree>
    <p:extLst>
      <p:ext uri="{BB962C8B-B14F-4D97-AF65-F5344CB8AC3E}">
        <p14:creationId xmlns:p14="http://schemas.microsoft.com/office/powerpoint/2010/main" val="332296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13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3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7" grpId="0"/>
      <p:bldP spid="13330" grpId="0"/>
      <p:bldP spid="13331" grpId="0"/>
      <p:bldP spid="13332" grpId="0"/>
      <p:bldP spid="13333" grpId="0"/>
      <p:bldP spid="13334" grpId="0"/>
      <p:bldP spid="13335" grpId="0"/>
      <p:bldP spid="13336" grpId="0"/>
      <p:bldP spid="13337" grpId="0"/>
      <p:bldP spid="13338" grpId="0"/>
      <p:bldP spid="13339" grpId="0"/>
      <p:bldP spid="13340" grpId="0"/>
      <p:bldP spid="13341" grpId="0"/>
      <p:bldP spid="13342" grpId="0"/>
      <p:bldP spid="13343" grpId="0"/>
      <p:bldP spid="13344" grpId="0"/>
      <p:bldP spid="13345" grpId="0"/>
      <p:bldP spid="13346" grpId="0"/>
      <p:bldP spid="13347" grpId="0"/>
      <p:bldP spid="133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4339"/>
          <p:cNvSpPr/>
          <p:nvPr/>
        </p:nvSpPr>
        <p:spPr>
          <a:xfrm>
            <a:off x="1219200" y="2193925"/>
            <a:ext cx="6019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⑥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Fe+CuSO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=FeSO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+Cu</a:t>
            </a:r>
          </a:p>
        </p:txBody>
      </p:sp>
      <p:sp>
        <p:nvSpPr>
          <p:cNvPr id="13315" name="矩形 14340"/>
          <p:cNvSpPr/>
          <p:nvPr/>
        </p:nvSpPr>
        <p:spPr>
          <a:xfrm>
            <a:off x="1219200" y="974725"/>
            <a:ext cx="6294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⑤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Zn+H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SO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=ZnSO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↑</a:t>
            </a:r>
          </a:p>
        </p:txBody>
      </p:sp>
      <p:sp>
        <p:nvSpPr>
          <p:cNvPr id="14342" name="左大括号 14341"/>
          <p:cNvSpPr/>
          <p:nvPr/>
        </p:nvSpPr>
        <p:spPr>
          <a:xfrm>
            <a:off x="1066800" y="1295400"/>
            <a:ext cx="152400" cy="1295400"/>
          </a:xfrm>
          <a:prstGeom prst="leftBrace">
            <a:avLst>
              <a:gd name="adj1" fmla="val 70636"/>
              <a:gd name="adj2" fmla="val 50000"/>
            </a:avLst>
          </a:prstGeom>
          <a:noFill/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304800" y="914400"/>
            <a:ext cx="5334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置换反应</a:t>
            </a:r>
          </a:p>
        </p:txBody>
      </p:sp>
      <p:sp>
        <p:nvSpPr>
          <p:cNvPr id="14344" name="文本框 14343"/>
          <p:cNvSpPr txBox="1"/>
          <p:nvPr/>
        </p:nvSpPr>
        <p:spPr>
          <a:xfrm>
            <a:off x="7543800" y="21780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是</a:t>
            </a:r>
          </a:p>
        </p:txBody>
      </p:sp>
      <p:sp>
        <p:nvSpPr>
          <p:cNvPr id="14345" name="文本框 14344"/>
          <p:cNvSpPr txBox="1"/>
          <p:nvPr/>
        </p:nvSpPr>
        <p:spPr>
          <a:xfrm>
            <a:off x="7543800" y="9906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是</a:t>
            </a:r>
          </a:p>
        </p:txBody>
      </p:sp>
      <p:sp>
        <p:nvSpPr>
          <p:cNvPr id="13320" name="矩形 14345"/>
          <p:cNvSpPr/>
          <p:nvPr/>
        </p:nvSpPr>
        <p:spPr>
          <a:xfrm>
            <a:off x="838200" y="5013325"/>
            <a:ext cx="7772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⑧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AgNO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+NaCl=AgCl↓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+NaNO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13321" name="矩形 14346"/>
          <p:cNvSpPr/>
          <p:nvPr/>
        </p:nvSpPr>
        <p:spPr>
          <a:xfrm>
            <a:off x="914400" y="3810000"/>
            <a:ext cx="6019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⑦</a:t>
            </a:r>
            <a:r>
              <a:rPr lang="en-US" altLang="zh-CN" sz="4000" b="1" err="1">
                <a:latin typeface="Arial" panose="020B0604020202020204" pitchFamily="34" charset="0"/>
                <a:ea typeface="宋体" panose="02010600030101010101" pitchFamily="2" charset="-122"/>
              </a:rPr>
              <a:t>NaOH+HCl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=NaCl+H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14348" name="左大括号 14347"/>
          <p:cNvSpPr/>
          <p:nvPr/>
        </p:nvSpPr>
        <p:spPr>
          <a:xfrm>
            <a:off x="762000" y="4114800"/>
            <a:ext cx="152400" cy="1295400"/>
          </a:xfrm>
          <a:prstGeom prst="leftBrace">
            <a:avLst>
              <a:gd name="adj1" fmla="val 70636"/>
              <a:gd name="adj2" fmla="val 50000"/>
            </a:avLst>
          </a:prstGeom>
          <a:noFill/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文本框 14348"/>
          <p:cNvSpPr txBox="1"/>
          <p:nvPr/>
        </p:nvSpPr>
        <p:spPr>
          <a:xfrm>
            <a:off x="152400" y="3505200"/>
            <a:ext cx="609600" cy="2528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复分解反应</a:t>
            </a:r>
          </a:p>
        </p:txBody>
      </p:sp>
      <p:sp>
        <p:nvSpPr>
          <p:cNvPr id="14350" name="文本框 14349"/>
          <p:cNvSpPr txBox="1"/>
          <p:nvPr/>
        </p:nvSpPr>
        <p:spPr>
          <a:xfrm>
            <a:off x="7696200" y="37338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否</a:t>
            </a:r>
          </a:p>
        </p:txBody>
      </p:sp>
      <p:sp>
        <p:nvSpPr>
          <p:cNvPr id="14351" name="文本框 14350"/>
          <p:cNvSpPr txBox="1"/>
          <p:nvPr/>
        </p:nvSpPr>
        <p:spPr>
          <a:xfrm>
            <a:off x="8382000" y="502920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否</a:t>
            </a:r>
          </a:p>
        </p:txBody>
      </p:sp>
    </p:spTree>
    <p:extLst>
      <p:ext uri="{BB962C8B-B14F-4D97-AF65-F5344CB8AC3E}">
        <p14:creationId xmlns:p14="http://schemas.microsoft.com/office/powerpoint/2010/main" val="137119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  <p:bldP spid="14345" grpId="0"/>
      <p:bldP spid="14349" grpId="0"/>
      <p:bldP spid="14350" grpId="0"/>
      <p:bldP spid="143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5364"/>
          <p:cNvSpPr txBox="1"/>
          <p:nvPr/>
        </p:nvSpPr>
        <p:spPr>
          <a:xfrm>
            <a:off x="304800" y="228600"/>
            <a:ext cx="1676400" cy="7620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讨论：</a:t>
            </a:r>
          </a:p>
        </p:txBody>
      </p:sp>
      <p:sp>
        <p:nvSpPr>
          <p:cNvPr id="14339" name="文本框 15365"/>
          <p:cNvSpPr txBox="1"/>
          <p:nvPr/>
        </p:nvSpPr>
        <p:spPr>
          <a:xfrm>
            <a:off x="60325" y="1405255"/>
            <a:ext cx="88950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华文行楷" pitchFamily="2" charset="-122"/>
              </a:rPr>
              <a:t>氧化还原反应和四种基本反应的关系是什么？</a:t>
            </a:r>
          </a:p>
        </p:txBody>
      </p:sp>
      <p:sp>
        <p:nvSpPr>
          <p:cNvPr id="15367" name="文本框 15366"/>
          <p:cNvSpPr txBox="1"/>
          <p:nvPr/>
        </p:nvSpPr>
        <p:spPr>
          <a:xfrm>
            <a:off x="838200" y="3641725"/>
            <a:ext cx="78486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化合反应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不一定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是氧化还原反应，</a:t>
            </a:r>
          </a:p>
        </p:txBody>
      </p:sp>
      <p:sp>
        <p:nvSpPr>
          <p:cNvPr id="15368" name="矩形 15367"/>
          <p:cNvSpPr/>
          <p:nvPr/>
        </p:nvSpPr>
        <p:spPr>
          <a:xfrm>
            <a:off x="762000" y="5927725"/>
            <a:ext cx="83375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复分解反应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全部不是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氧化还原反应。</a:t>
            </a:r>
          </a:p>
        </p:txBody>
      </p:sp>
      <p:sp>
        <p:nvSpPr>
          <p:cNvPr id="15369" name="矩形 15368"/>
          <p:cNvSpPr/>
          <p:nvPr/>
        </p:nvSpPr>
        <p:spPr>
          <a:xfrm>
            <a:off x="809625" y="5181600"/>
            <a:ext cx="70389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置换反应</a:t>
            </a:r>
            <a:r>
              <a:rPr lang="zh-CN" altLang="en-US" sz="40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全部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是氧化还原反应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5370" name="矩形 15369"/>
          <p:cNvSpPr/>
          <p:nvPr/>
        </p:nvSpPr>
        <p:spPr>
          <a:xfrm>
            <a:off x="833438" y="4403725"/>
            <a:ext cx="770096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分解反应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不一定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是氧化还原反应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</a:p>
        </p:txBody>
      </p:sp>
      <p:sp>
        <p:nvSpPr>
          <p:cNvPr id="14344" name="文本框 15370"/>
          <p:cNvSpPr txBox="1"/>
          <p:nvPr/>
        </p:nvSpPr>
        <p:spPr>
          <a:xfrm>
            <a:off x="228600" y="2895600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结论：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050" y="2700655"/>
            <a:ext cx="5042535" cy="410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78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  <p:bldP spid="15367" grpId="1"/>
      <p:bldP spid="15368" grpId="0"/>
      <p:bldP spid="15368" grpId="1"/>
      <p:bldP spid="15369" grpId="0"/>
      <p:bldP spid="15369" grpId="1"/>
      <p:bldP spid="15370" grpId="0"/>
      <p:bldP spid="1537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7"/>
          <p:cNvSpPr txBox="1"/>
          <p:nvPr/>
        </p:nvSpPr>
        <p:spPr>
          <a:xfrm>
            <a:off x="76200" y="381000"/>
            <a:ext cx="59436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</a:rPr>
              <a:t>判断下列说法是否正确？</a:t>
            </a:r>
          </a:p>
        </p:txBody>
      </p:sp>
      <p:sp>
        <p:nvSpPr>
          <p:cNvPr id="16387" name="文本框 16388"/>
          <p:cNvSpPr txBox="1"/>
          <p:nvPr/>
        </p:nvSpPr>
        <p:spPr>
          <a:xfrm>
            <a:off x="228600" y="1676400"/>
            <a:ext cx="8686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有单质参加的化合反应一定是氧化还原反应。（     ）</a:t>
            </a:r>
          </a:p>
        </p:txBody>
      </p:sp>
      <p:sp>
        <p:nvSpPr>
          <p:cNvPr id="16388" name="文本框 16389"/>
          <p:cNvSpPr txBox="1"/>
          <p:nvPr/>
        </p:nvSpPr>
        <p:spPr>
          <a:xfrm>
            <a:off x="228600" y="2452688"/>
            <a:ext cx="891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有单质生成的分解反应一定是氧化还原反应。（     ）</a:t>
            </a:r>
          </a:p>
        </p:txBody>
      </p:sp>
      <p:sp>
        <p:nvSpPr>
          <p:cNvPr id="16389" name="文本框 16390"/>
          <p:cNvSpPr txBox="1"/>
          <p:nvPr/>
        </p:nvSpPr>
        <p:spPr>
          <a:xfrm>
            <a:off x="228600" y="3276600"/>
            <a:ext cx="891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有单质参加的反应一定是氧化还原反应。        （     ）</a:t>
            </a:r>
          </a:p>
        </p:txBody>
      </p:sp>
      <p:sp>
        <p:nvSpPr>
          <p:cNvPr id="16390" name="文本框 16391"/>
          <p:cNvSpPr txBox="1"/>
          <p:nvPr/>
        </p:nvSpPr>
        <p:spPr>
          <a:xfrm>
            <a:off x="228600" y="3976688"/>
            <a:ext cx="891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有单质生成的反应一定是氧化还原反应。        （     ） </a:t>
            </a:r>
          </a:p>
        </p:txBody>
      </p:sp>
      <p:sp>
        <p:nvSpPr>
          <p:cNvPr id="16393" name="文本框 16392"/>
          <p:cNvSpPr txBox="1"/>
          <p:nvPr/>
        </p:nvSpPr>
        <p:spPr>
          <a:xfrm>
            <a:off x="8077200" y="1630363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16394" name="文本框 16393"/>
          <p:cNvSpPr txBox="1"/>
          <p:nvPr/>
        </p:nvSpPr>
        <p:spPr>
          <a:xfrm>
            <a:off x="8077200" y="2392363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16395" name="文本框 16394"/>
          <p:cNvSpPr txBox="1"/>
          <p:nvPr/>
        </p:nvSpPr>
        <p:spPr>
          <a:xfrm>
            <a:off x="8153400" y="32305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</a:p>
        </p:txBody>
      </p:sp>
      <p:sp>
        <p:nvSpPr>
          <p:cNvPr id="16396" name="文本框 16395"/>
          <p:cNvSpPr txBox="1"/>
          <p:nvPr/>
        </p:nvSpPr>
        <p:spPr>
          <a:xfrm>
            <a:off x="8153400" y="39163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</a:p>
        </p:txBody>
      </p:sp>
      <p:sp>
        <p:nvSpPr>
          <p:cNvPr id="2" name="文本框 16396"/>
          <p:cNvSpPr txBox="1"/>
          <p:nvPr/>
        </p:nvSpPr>
        <p:spPr>
          <a:xfrm>
            <a:off x="228600" y="4738688"/>
            <a:ext cx="891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化合反应一定是氧化还原反应。                      （     ）</a:t>
            </a:r>
          </a:p>
        </p:txBody>
      </p:sp>
      <p:sp>
        <p:nvSpPr>
          <p:cNvPr id="3" name="文本框 16397"/>
          <p:cNvSpPr txBox="1"/>
          <p:nvPr/>
        </p:nvSpPr>
        <p:spPr>
          <a:xfrm>
            <a:off x="228600" y="5486400"/>
            <a:ext cx="891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分解反应一定是氧化还原反应。                      （     ）</a:t>
            </a:r>
          </a:p>
        </p:txBody>
      </p:sp>
      <p:sp>
        <p:nvSpPr>
          <p:cNvPr id="16399" name="文本框 16398"/>
          <p:cNvSpPr txBox="1"/>
          <p:nvPr/>
        </p:nvSpPr>
        <p:spPr>
          <a:xfrm>
            <a:off x="8153400" y="4678363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</a:p>
        </p:txBody>
      </p:sp>
      <p:sp>
        <p:nvSpPr>
          <p:cNvPr id="16400" name="文本框 16399"/>
          <p:cNvSpPr txBox="1"/>
          <p:nvPr/>
        </p:nvSpPr>
        <p:spPr>
          <a:xfrm>
            <a:off x="8077200" y="54102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232469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4" grpId="0"/>
      <p:bldP spid="16395" grpId="0"/>
      <p:bldP spid="16396" grpId="0"/>
      <p:bldP spid="16399" grpId="0"/>
      <p:bldP spid="164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30721"/>
          <p:cNvGrpSpPr/>
          <p:nvPr/>
        </p:nvGrpSpPr>
        <p:grpSpPr>
          <a:xfrm>
            <a:off x="420688" y="1660525"/>
            <a:ext cx="3827462" cy="1098550"/>
            <a:chOff x="0" y="0"/>
            <a:chExt cx="2411" cy="692"/>
          </a:xfrm>
        </p:grpSpPr>
        <p:sp>
          <p:nvSpPr>
            <p:cNvPr id="30723" name="Text Box 3"/>
            <p:cNvSpPr txBox="1"/>
            <p:nvPr/>
          </p:nvSpPr>
          <p:spPr>
            <a:xfrm>
              <a:off x="0" y="71"/>
              <a:ext cx="1708" cy="612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失电子</a:t>
              </a:r>
            </a:p>
            <a:p>
              <a:pPr algn="ctr"/>
              <a:r>
                <a:rPr lang="en-US" altLang="x-none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(</a:t>
              </a:r>
              <a:r>
                <a:rPr lang="zh-CN" altLang="en-US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或电子对偏离</a:t>
              </a:r>
              <a:r>
                <a:rPr lang="en-US" altLang="x-none" sz="2800" dirty="0">
                  <a:solidFill>
                    <a:srgbClr val="0000FF"/>
                  </a:solidFill>
                  <a:latin typeface="宋体" panose="02010600030101010101" pitchFamily="2" charset="-122"/>
                </a:rPr>
                <a:t>)</a:t>
              </a:r>
            </a:p>
          </p:txBody>
        </p:sp>
        <p:sp>
          <p:nvSpPr>
            <p:cNvPr id="30724" name="Text Box 4"/>
            <p:cNvSpPr txBox="1"/>
            <p:nvPr/>
          </p:nvSpPr>
          <p:spPr>
            <a:xfrm>
              <a:off x="1810" y="0"/>
              <a:ext cx="601" cy="6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x-none" sz="6600" dirty="0">
                  <a:latin typeface="Arial" panose="020B0604020202020204" pitchFamily="34" charset="0"/>
                </a:rPr>
                <a:t>→</a:t>
              </a:r>
            </a:p>
          </p:txBody>
        </p:sp>
      </p:grpSp>
      <p:grpSp>
        <p:nvGrpSpPr>
          <p:cNvPr id="30725" name="组合 30724"/>
          <p:cNvGrpSpPr/>
          <p:nvPr/>
        </p:nvGrpSpPr>
        <p:grpSpPr>
          <a:xfrm>
            <a:off x="4186238" y="1689100"/>
            <a:ext cx="4718050" cy="1098550"/>
            <a:chOff x="0" y="0"/>
            <a:chExt cx="2972" cy="692"/>
          </a:xfrm>
        </p:grpSpPr>
        <p:sp>
          <p:nvSpPr>
            <p:cNvPr id="30726" name="Text Box 6"/>
            <p:cNvSpPr txBox="1"/>
            <p:nvPr/>
          </p:nvSpPr>
          <p:spPr>
            <a:xfrm>
              <a:off x="0" y="26"/>
              <a:ext cx="807" cy="612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化合价</a:t>
              </a:r>
            </a:p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升高</a:t>
              </a:r>
            </a:p>
          </p:txBody>
        </p:sp>
        <p:sp>
          <p:nvSpPr>
            <p:cNvPr id="30727" name="Text Box 7"/>
            <p:cNvSpPr txBox="1"/>
            <p:nvPr/>
          </p:nvSpPr>
          <p:spPr>
            <a:xfrm>
              <a:off x="902" y="0"/>
              <a:ext cx="601" cy="6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x-none" sz="6600" dirty="0">
                  <a:latin typeface="Arial" panose="020B0604020202020204" pitchFamily="34" charset="0"/>
                </a:rPr>
                <a:t>→</a:t>
              </a:r>
            </a:p>
          </p:txBody>
        </p:sp>
        <p:sp>
          <p:nvSpPr>
            <p:cNvPr id="30728" name="Text Box 8"/>
            <p:cNvSpPr txBox="1"/>
            <p:nvPr/>
          </p:nvSpPr>
          <p:spPr>
            <a:xfrm>
              <a:off x="1510" y="126"/>
              <a:ext cx="1462" cy="343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氧化反应</a:t>
              </a:r>
            </a:p>
          </p:txBody>
        </p:sp>
      </p:grpSp>
      <p:grpSp>
        <p:nvGrpSpPr>
          <p:cNvPr id="30729" name="组合 30728"/>
          <p:cNvGrpSpPr/>
          <p:nvPr/>
        </p:nvGrpSpPr>
        <p:grpSpPr>
          <a:xfrm>
            <a:off x="492125" y="3130550"/>
            <a:ext cx="3767138" cy="1098550"/>
            <a:chOff x="0" y="0"/>
            <a:chExt cx="2373" cy="692"/>
          </a:xfrm>
        </p:grpSpPr>
        <p:sp>
          <p:nvSpPr>
            <p:cNvPr id="30730" name="Text Box 10"/>
            <p:cNvSpPr txBox="1"/>
            <p:nvPr/>
          </p:nvSpPr>
          <p:spPr>
            <a:xfrm>
              <a:off x="0" y="71"/>
              <a:ext cx="1632" cy="612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得电子</a:t>
              </a:r>
            </a:p>
            <a:p>
              <a:pPr algn="ctr"/>
              <a:r>
                <a:rPr lang="en-US" altLang="x-none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(</a:t>
              </a: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或电子对偏向</a:t>
              </a:r>
              <a:r>
                <a:rPr lang="en-US" altLang="x-none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)</a:t>
              </a:r>
            </a:p>
          </p:txBody>
        </p:sp>
        <p:sp>
          <p:nvSpPr>
            <p:cNvPr id="30731" name="Text Box 11"/>
            <p:cNvSpPr txBox="1"/>
            <p:nvPr/>
          </p:nvSpPr>
          <p:spPr>
            <a:xfrm>
              <a:off x="1772" y="0"/>
              <a:ext cx="601" cy="6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x-none" sz="6600" dirty="0">
                  <a:latin typeface="Arial" panose="020B0604020202020204" pitchFamily="34" charset="0"/>
                </a:rPr>
                <a:t>→</a:t>
              </a:r>
            </a:p>
          </p:txBody>
        </p:sp>
      </p:grpSp>
      <p:grpSp>
        <p:nvGrpSpPr>
          <p:cNvPr id="30732" name="组合 30731"/>
          <p:cNvGrpSpPr/>
          <p:nvPr/>
        </p:nvGrpSpPr>
        <p:grpSpPr>
          <a:xfrm>
            <a:off x="4233863" y="3236913"/>
            <a:ext cx="4645025" cy="1098550"/>
            <a:chOff x="0" y="0"/>
            <a:chExt cx="2926" cy="692"/>
          </a:xfrm>
        </p:grpSpPr>
        <p:sp>
          <p:nvSpPr>
            <p:cNvPr id="30733" name="Text Box 13"/>
            <p:cNvSpPr txBox="1"/>
            <p:nvPr/>
          </p:nvSpPr>
          <p:spPr>
            <a:xfrm>
              <a:off x="0" y="26"/>
              <a:ext cx="807" cy="612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化合价</a:t>
              </a:r>
            </a:p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降低</a:t>
              </a:r>
            </a:p>
          </p:txBody>
        </p:sp>
        <p:sp>
          <p:nvSpPr>
            <p:cNvPr id="30734" name="Text Box 14"/>
            <p:cNvSpPr txBox="1"/>
            <p:nvPr/>
          </p:nvSpPr>
          <p:spPr>
            <a:xfrm>
              <a:off x="902" y="0"/>
              <a:ext cx="601" cy="6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x-none" sz="6600" dirty="0">
                  <a:latin typeface="Arial" panose="020B0604020202020204" pitchFamily="34" charset="0"/>
                </a:rPr>
                <a:t>→</a:t>
              </a:r>
            </a:p>
          </p:txBody>
        </p:sp>
        <p:sp>
          <p:nvSpPr>
            <p:cNvPr id="30735" name="Text Box 15"/>
            <p:cNvSpPr txBox="1"/>
            <p:nvPr/>
          </p:nvSpPr>
          <p:spPr>
            <a:xfrm>
              <a:off x="1510" y="126"/>
              <a:ext cx="1416" cy="343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还原反应</a:t>
              </a:r>
            </a:p>
          </p:txBody>
        </p:sp>
      </p:grpSp>
      <p:grpSp>
        <p:nvGrpSpPr>
          <p:cNvPr id="30736" name="组合 30735"/>
          <p:cNvGrpSpPr/>
          <p:nvPr/>
        </p:nvGrpSpPr>
        <p:grpSpPr>
          <a:xfrm>
            <a:off x="1090613" y="4035426"/>
            <a:ext cx="1368425" cy="1717674"/>
            <a:chOff x="0" y="-81"/>
            <a:chExt cx="862" cy="1082"/>
          </a:xfrm>
        </p:grpSpPr>
        <p:sp>
          <p:nvSpPr>
            <p:cNvPr id="30737" name="Text Box 17"/>
            <p:cNvSpPr txBox="1"/>
            <p:nvPr/>
          </p:nvSpPr>
          <p:spPr>
            <a:xfrm>
              <a:off x="170" y="-81"/>
              <a:ext cx="692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x-none" sz="7200" b="0" dirty="0">
                  <a:latin typeface="Arial" panose="020B0604020202020204" pitchFamily="34" charset="0"/>
                </a:rPr>
                <a:t>↓</a:t>
              </a:r>
            </a:p>
          </p:txBody>
        </p:sp>
        <p:sp>
          <p:nvSpPr>
            <p:cNvPr id="30738" name="Text Box 18"/>
            <p:cNvSpPr txBox="1"/>
            <p:nvPr/>
          </p:nvSpPr>
          <p:spPr>
            <a:xfrm>
              <a:off x="0" y="658"/>
              <a:ext cx="862" cy="343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本质</a:t>
              </a:r>
            </a:p>
          </p:txBody>
        </p:sp>
      </p:grpSp>
      <p:grpSp>
        <p:nvGrpSpPr>
          <p:cNvPr id="30739" name="组合 30738"/>
          <p:cNvGrpSpPr/>
          <p:nvPr/>
        </p:nvGrpSpPr>
        <p:grpSpPr>
          <a:xfrm>
            <a:off x="4024313" y="4035425"/>
            <a:ext cx="1851025" cy="1733550"/>
            <a:chOff x="0" y="-66"/>
            <a:chExt cx="1166" cy="1092"/>
          </a:xfrm>
        </p:grpSpPr>
        <p:sp>
          <p:nvSpPr>
            <p:cNvPr id="30740" name="Text Box 20"/>
            <p:cNvSpPr txBox="1"/>
            <p:nvPr/>
          </p:nvSpPr>
          <p:spPr>
            <a:xfrm>
              <a:off x="393" y="-66"/>
              <a:ext cx="379" cy="7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x-none" sz="7200" b="0" dirty="0">
                  <a:latin typeface="Arial" panose="020B0604020202020204" pitchFamily="34" charset="0"/>
                </a:rPr>
                <a:t>↓</a:t>
              </a:r>
            </a:p>
          </p:txBody>
        </p:sp>
        <p:sp>
          <p:nvSpPr>
            <p:cNvPr id="30741" name="Text Box 21"/>
            <p:cNvSpPr txBox="1"/>
            <p:nvPr/>
          </p:nvSpPr>
          <p:spPr>
            <a:xfrm>
              <a:off x="0" y="683"/>
              <a:ext cx="1166" cy="343"/>
            </a:xfrm>
            <a:prstGeom prst="rect">
              <a:avLst/>
            </a:prstGeom>
            <a:noFill/>
            <a:ln w="2540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特征</a:t>
              </a:r>
            </a:p>
          </p:txBody>
        </p:sp>
      </p:grpSp>
      <p:sp>
        <p:nvSpPr>
          <p:cNvPr id="30742" name="Text Box 22"/>
          <p:cNvSpPr txBox="1"/>
          <p:nvPr/>
        </p:nvSpPr>
        <p:spPr>
          <a:xfrm>
            <a:off x="485775" y="6022975"/>
            <a:ext cx="70345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规律：升、失、氧；降、得、还</a:t>
            </a:r>
          </a:p>
        </p:txBody>
      </p:sp>
      <p:pic>
        <p:nvPicPr>
          <p:cNvPr id="30743" name="矩形 12"/>
          <p:cNvPicPr>
            <a:picLocks noChangeAspect="1"/>
          </p:cNvPicPr>
          <p:nvPr/>
        </p:nvPicPr>
        <p:blipFill>
          <a:blip r:embed="rId2"/>
          <a:srcRect l="8618" r="8733" b="22636"/>
          <a:stretch>
            <a:fillRect/>
          </a:stretch>
        </p:blipFill>
        <p:spPr>
          <a:xfrm>
            <a:off x="3132455" y="508318"/>
            <a:ext cx="2660650" cy="8096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36663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18435"/>
          <p:cNvSpPr txBox="1"/>
          <p:nvPr/>
        </p:nvSpPr>
        <p:spPr>
          <a:xfrm>
            <a:off x="228600" y="1524000"/>
            <a:ext cx="8077200" cy="3506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、下列反应中属于氧化还原反应的是（   ）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2HCl+CaCO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==CaCl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+H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O+CO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↑</a:t>
            </a:r>
            <a:endParaRPr lang="en-US" altLang="zh-CN" sz="3200" b="1" baseline="-25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O+CaO==Ca(OH)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CaCO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==CaO+CO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↑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2CO+O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==2CO</a:t>
            </a:r>
            <a:r>
              <a:rPr lang="en-US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  <p:grpSp>
        <p:nvGrpSpPr>
          <p:cNvPr id="18434" name="Group 8"/>
          <p:cNvGrpSpPr/>
          <p:nvPr/>
        </p:nvGrpSpPr>
        <p:grpSpPr>
          <a:xfrm>
            <a:off x="157163" y="96838"/>
            <a:ext cx="3119437" cy="1350962"/>
            <a:chOff x="192" y="192"/>
            <a:chExt cx="1629" cy="563"/>
          </a:xfrm>
        </p:grpSpPr>
        <p:pic>
          <p:nvPicPr>
            <p:cNvPr id="18435" name="Picture 9" descr="fllayer_10b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" y="192"/>
              <a:ext cx="1629" cy="56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7354" name="Rectangle 10"/>
            <p:cNvSpPr>
              <a:spLocks noChangeArrowheads="1"/>
            </p:cNvSpPr>
            <p:nvPr/>
          </p:nvSpPr>
          <p:spPr bwMode="auto">
            <a:xfrm>
              <a:off x="624" y="480"/>
              <a:ext cx="640" cy="15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随堂练习</a:t>
              </a:r>
            </a:p>
          </p:txBody>
        </p:sp>
      </p:grpSp>
      <p:sp>
        <p:nvSpPr>
          <p:cNvPr id="18440" name="文本框 18439"/>
          <p:cNvSpPr txBox="1"/>
          <p:nvPr/>
        </p:nvSpPr>
        <p:spPr>
          <a:xfrm>
            <a:off x="7391400" y="153828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18438" name="文本框 18440"/>
          <p:cNvSpPr txBox="1"/>
          <p:nvPr/>
        </p:nvSpPr>
        <p:spPr>
          <a:xfrm>
            <a:off x="76200" y="5181600"/>
            <a:ext cx="7924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下列反应一定是氧化还原反应的是（     ）</a:t>
            </a:r>
          </a:p>
        </p:txBody>
      </p:sp>
      <p:sp>
        <p:nvSpPr>
          <p:cNvPr id="18439" name="文本框 18441"/>
          <p:cNvSpPr txBox="1"/>
          <p:nvPr/>
        </p:nvSpPr>
        <p:spPr>
          <a:xfrm>
            <a:off x="76200" y="6019800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化合反应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分解反应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置换反应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复分解反应</a:t>
            </a:r>
          </a:p>
        </p:txBody>
      </p:sp>
      <p:sp>
        <p:nvSpPr>
          <p:cNvPr id="18443" name="文本框 18442"/>
          <p:cNvSpPr txBox="1"/>
          <p:nvPr/>
        </p:nvSpPr>
        <p:spPr>
          <a:xfrm>
            <a:off x="7112000" y="5029200"/>
            <a:ext cx="4318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03724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8"/>
          <p:cNvGrpSpPr/>
          <p:nvPr/>
        </p:nvGrpSpPr>
        <p:grpSpPr>
          <a:xfrm>
            <a:off x="157163" y="96838"/>
            <a:ext cx="3119437" cy="1350962"/>
            <a:chOff x="192" y="192"/>
            <a:chExt cx="1629" cy="563"/>
          </a:xfrm>
        </p:grpSpPr>
        <p:pic>
          <p:nvPicPr>
            <p:cNvPr id="19459" name="Picture 9" descr="fllayer_10b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" y="192"/>
              <a:ext cx="1629" cy="56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7354" name="Rectangle 10"/>
            <p:cNvSpPr>
              <a:spLocks noChangeArrowheads="1"/>
            </p:cNvSpPr>
            <p:nvPr/>
          </p:nvSpPr>
          <p:spPr bwMode="auto">
            <a:xfrm>
              <a:off x="624" y="480"/>
              <a:ext cx="640" cy="15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随堂练习</a:t>
              </a:r>
            </a:p>
          </p:txBody>
        </p:sp>
      </p:grpSp>
      <p:sp>
        <p:nvSpPr>
          <p:cNvPr id="19461" name="文本框 21510"/>
          <p:cNvSpPr txBox="1"/>
          <p:nvPr/>
        </p:nvSpPr>
        <p:spPr>
          <a:xfrm>
            <a:off x="152400" y="1584325"/>
            <a:ext cx="8686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判断下列反应是否为氧化还原反应？</a:t>
            </a:r>
          </a:p>
        </p:txBody>
      </p:sp>
      <p:sp>
        <p:nvSpPr>
          <p:cNvPr id="19462" name="文本框 21511"/>
          <p:cNvSpPr txBox="1"/>
          <p:nvPr/>
        </p:nvSpPr>
        <p:spPr>
          <a:xfrm>
            <a:off x="152400" y="2362200"/>
            <a:ext cx="8991600" cy="435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O+C===H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+CO</a:t>
            </a:r>
          </a:p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②NH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NO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===N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O↑+2H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③2NaHCO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===Na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+CO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↑+H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④C+CO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===2CO</a:t>
            </a:r>
          </a:p>
          <a:p>
            <a:pPr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⑤2KClO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===2KCl+3O</a:t>
            </a:r>
            <a:r>
              <a:rPr lang="en-US" altLang="zh-CN" sz="40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↑</a:t>
            </a:r>
          </a:p>
        </p:txBody>
      </p:sp>
    </p:spTree>
    <p:extLst>
      <p:ext uri="{BB962C8B-B14F-4D97-AF65-F5344CB8AC3E}">
        <p14:creationId xmlns:p14="http://schemas.microsoft.com/office/powerpoint/2010/main" val="9878471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第三节 氧化还原反应</Template>
  <TotalTime>13</TotalTime>
  <Words>815</Words>
  <Application>Microsoft Office PowerPoint</Application>
  <PresentationFormat>全屏显示(4:3)</PresentationFormat>
  <Paragraphs>203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龙腾四海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未凡之家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2019-11-18T12:24:17Z</dcterms:created>
  <dcterms:modified xsi:type="dcterms:W3CDTF">2019-11-18T12:37:38Z</dcterms:modified>
</cp:coreProperties>
</file>