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58" r:id="rId5"/>
    <p:sldId id="264" r:id="rId6"/>
    <p:sldId id="261" r:id="rId7"/>
    <p:sldId id="262" r:id="rId8"/>
    <p:sldId id="263" r:id="rId9"/>
    <p:sldId id="259" r:id="rId10"/>
    <p:sldId id="266" r:id="rId11"/>
    <p:sldId id="265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2049" descr="9副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2929467" y="3717925"/>
            <a:ext cx="8540751" cy="110807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lvl="0" algn="r">
              <a:defRPr kern="12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2929467" y="4940300"/>
            <a:ext cx="8534400" cy="72072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>
            <a:lvl1pPr marL="0" lvl="0" indent="0" algn="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p>
            <a:endParaRPr lang="zh-CN" altLang="en-US" dirty="0"/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p>
            <a:endParaRPr lang="zh-CN" altLang="en-US" dirty="0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p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28370" y="1554480"/>
            <a:ext cx="9829165" cy="2387600"/>
          </a:xfrm>
        </p:spPr>
        <p:txBody>
          <a:bodyPr/>
          <a:p>
            <a:r>
              <a:rPr lang="zh-CN" altLang="zh-CN"/>
              <a:t>《我学会了</a:t>
            </a:r>
            <a:r>
              <a:rPr lang="en-US" altLang="zh-CN"/>
              <a:t>——</a:t>
            </a:r>
            <a:r>
              <a:rPr lang="zh-CN" altLang="en-US"/>
              <a:t>》作文讲评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78510" y="1081405"/>
            <a:ext cx="10515600" cy="4351338"/>
          </a:xfrm>
        </p:spPr>
        <p:txBody>
          <a:bodyPr/>
          <a:p>
            <a:r>
              <a:rPr lang="zh-CN" altLang="en-US" sz="2800" b="1"/>
              <a:t>请以“我学会了                  （感谢  尊重  告别  理解）”为题写一篇不少于600字的作文。要求把题目补充完整，文章要有真情实感。不得出现自己班级和自己的名字。错别字一字扣一分，重复的字每字再扣0.5分，不设上限。</a:t>
            </a:r>
            <a:endParaRPr lang="zh-CN" altLang="en-US" sz="2800" b="1"/>
          </a:p>
          <a:p>
            <a:endParaRPr lang="zh-CN" altLang="en-US" sz="2800" b="1"/>
          </a:p>
          <a:p>
            <a:r>
              <a:rPr lang="zh-CN" altLang="en-US" sz="2800" b="1">
                <a:solidFill>
                  <a:srgbClr val="0000CC"/>
                </a:solidFill>
                <a:cs typeface="Cambria" charset="0"/>
              </a:rPr>
              <a:t>①审题</a:t>
            </a:r>
            <a:endParaRPr lang="zh-CN" altLang="en-US" sz="2800" b="1">
              <a:solidFill>
                <a:srgbClr val="0000CC"/>
              </a:solidFill>
              <a:cs typeface="Cambria" charset="0"/>
            </a:endParaRPr>
          </a:p>
          <a:p>
            <a:r>
              <a:rPr lang="zh-CN" altLang="en-US" sz="2800" b="1">
                <a:solidFill>
                  <a:srgbClr val="0000CC"/>
                </a:solidFill>
                <a:cs typeface="Cambria" charset="0"/>
              </a:rPr>
              <a:t>②构思</a:t>
            </a:r>
            <a:r>
              <a:rPr lang="en-US" altLang="zh-CN" sz="2800" b="1">
                <a:solidFill>
                  <a:srgbClr val="0000CC"/>
                </a:solidFill>
                <a:cs typeface="Cambria" charset="0"/>
              </a:rPr>
              <a:t>+</a:t>
            </a:r>
            <a:r>
              <a:rPr lang="zh-CN" altLang="en-US" sz="2800" b="1">
                <a:solidFill>
                  <a:srgbClr val="0000CC"/>
                </a:solidFill>
                <a:cs typeface="Cambria" charset="0"/>
              </a:rPr>
              <a:t>提纲</a:t>
            </a:r>
            <a:endParaRPr lang="zh-CN" altLang="en-US" sz="2800" b="1">
              <a:solidFill>
                <a:srgbClr val="0000CC"/>
              </a:solidFill>
              <a:cs typeface="Cambria" charset="0"/>
            </a:endParaRPr>
          </a:p>
          <a:p>
            <a:r>
              <a:rPr lang="zh-CN" altLang="en-US" sz="2800" b="1">
                <a:solidFill>
                  <a:srgbClr val="0000CC"/>
                </a:solidFill>
                <a:cs typeface="Cambria" charset="0"/>
              </a:rPr>
              <a:t>③行文</a:t>
            </a:r>
            <a:endParaRPr lang="zh-CN" altLang="en-US" sz="2800" b="1">
              <a:solidFill>
                <a:srgbClr val="0000CC"/>
              </a:solidFill>
              <a:cs typeface="Cambria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b="1">
                <a:sym typeface="+mn-ea"/>
              </a:rPr>
              <a:t>“我学会了                  （感谢  尊重  告别  理解）”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3200" b="1">
                <a:cs typeface="Cambria" charset="0"/>
              </a:rPr>
              <a:t>①谁</a:t>
            </a:r>
            <a:r>
              <a:rPr lang="en-US" altLang="zh-CN" sz="3200" b="1">
                <a:solidFill>
                  <a:srgbClr val="FF0000"/>
                </a:solidFill>
                <a:cs typeface="Cambria" charset="0"/>
              </a:rPr>
              <a:t>WHO</a:t>
            </a:r>
            <a:r>
              <a:rPr lang="en-US" altLang="zh-CN" sz="3200" b="1">
                <a:cs typeface="Cambria" charset="0"/>
              </a:rPr>
              <a:t>?</a:t>
            </a:r>
            <a:endParaRPr lang="en-US" altLang="zh-CN" sz="3200" b="1">
              <a:cs typeface="Cambria" charset="0"/>
            </a:endParaRPr>
          </a:p>
          <a:p>
            <a:r>
              <a:rPr lang="zh-CN" altLang="en-US" sz="3200" b="1">
                <a:cs typeface="Cambria" charset="0"/>
              </a:rPr>
              <a:t>②学会</a:t>
            </a:r>
            <a:r>
              <a:rPr lang="en-US" altLang="zh-CN" sz="3200" b="1">
                <a:cs typeface="Cambria" charset="0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cs typeface="Cambria" charset="0"/>
              </a:rPr>
              <a:t>从不会到会的过程</a:t>
            </a:r>
            <a:r>
              <a:rPr lang="en-US" altLang="zh-CN" sz="3200" b="1">
                <a:cs typeface="Cambria" charset="0"/>
              </a:rPr>
              <a:t>)</a:t>
            </a:r>
            <a:endParaRPr lang="en-US" altLang="zh-CN" sz="3200" b="1">
              <a:cs typeface="Cambria" charset="0"/>
            </a:endParaRPr>
          </a:p>
          <a:p>
            <a:r>
              <a:rPr lang="zh-CN" altLang="en-US" sz="3200" b="1">
                <a:cs typeface="Cambria" charset="0"/>
              </a:rPr>
              <a:t>③学会了什么</a:t>
            </a:r>
            <a:r>
              <a:rPr lang="zh-CN" altLang="en-US" sz="3200" b="1">
                <a:solidFill>
                  <a:srgbClr val="0000CC"/>
                </a:solidFill>
                <a:sym typeface="+mn-ea"/>
              </a:rPr>
              <a:t>（感谢  尊重  告别  理解）</a:t>
            </a:r>
            <a:endParaRPr lang="zh-CN" altLang="en-US" sz="3200" b="1">
              <a:solidFill>
                <a:srgbClr val="0000CC"/>
              </a:solidFill>
              <a:cs typeface="Cambria" charset="0"/>
              <a:sym typeface="+mn-ea"/>
            </a:endParaRPr>
          </a:p>
          <a:p>
            <a:r>
              <a:rPr lang="en-US" altLang="zh-CN" sz="3200" b="1">
                <a:cs typeface="Cambria" charset="0"/>
              </a:rPr>
              <a:t>……</a:t>
            </a:r>
            <a:endParaRPr lang="en-US" altLang="zh-CN" sz="3200" b="1">
              <a:cs typeface="Cambria" charset="0"/>
            </a:endParaRPr>
          </a:p>
          <a:p>
            <a:r>
              <a:rPr lang="zh-CN" altLang="en-US" sz="3200" b="1">
                <a:cs typeface="Cambria" charset="0"/>
              </a:rPr>
              <a:t>你审题了没有？</a:t>
            </a:r>
            <a:endParaRPr lang="zh-CN" altLang="en-US" sz="3200" b="1">
              <a:cs typeface="Cambri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问题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b="1"/>
              <a:t>1</a:t>
            </a:r>
            <a:r>
              <a:rPr lang="zh-CN" altLang="en-US" b="1"/>
              <a:t>、我明白，我懂了</a:t>
            </a:r>
            <a:r>
              <a:rPr lang="en-US" altLang="zh-CN" b="1"/>
              <a:t>≠</a:t>
            </a:r>
            <a:r>
              <a:rPr lang="zh-CN" altLang="en-US" b="1"/>
              <a:t>我学会了</a:t>
            </a:r>
            <a:endParaRPr lang="zh-CN" altLang="en-US" b="1"/>
          </a:p>
          <a:p>
            <a:r>
              <a:rPr lang="en-US" altLang="zh-CN" b="1"/>
              <a:t>eg:</a:t>
            </a:r>
            <a:r>
              <a:rPr lang="zh-CN" altLang="en-US" b="1"/>
              <a:t>听到一个故事或者通过一部电影而学会了</a:t>
            </a:r>
            <a:r>
              <a:rPr lang="en-US" altLang="zh-CN" b="1"/>
              <a:t>**</a:t>
            </a:r>
            <a:endParaRPr lang="en-US" altLang="zh-CN" b="1"/>
          </a:p>
          <a:p>
            <a:r>
              <a:rPr lang="en-US" altLang="zh-CN" b="1"/>
              <a:t>2</a:t>
            </a:r>
            <a:r>
              <a:rPr lang="zh-CN" altLang="en-US" b="1"/>
              <a:t>、</a:t>
            </a:r>
            <a:r>
              <a:rPr lang="zh-CN" altLang="en-US" b="1">
                <a:sym typeface="+mn-ea"/>
              </a:rPr>
              <a:t>谅解</a:t>
            </a:r>
            <a:r>
              <a:rPr lang="en-US" altLang="zh-CN" b="1"/>
              <a:t>≠</a:t>
            </a:r>
            <a:r>
              <a:rPr lang="zh-CN" altLang="en-US" b="1">
                <a:sym typeface="+mn-ea"/>
              </a:rPr>
              <a:t>理解（换位思考，设身处地）</a:t>
            </a:r>
            <a:endParaRPr lang="zh-CN" altLang="en-US" b="1">
              <a:sym typeface="+mn-ea"/>
            </a:endParaRPr>
          </a:p>
          <a:p>
            <a:endParaRPr lang="zh-CN" altLang="en-US" b="1"/>
          </a:p>
          <a:p>
            <a:r>
              <a:rPr lang="en-US" altLang="zh-CN" b="1"/>
              <a:t>3</a:t>
            </a:r>
            <a:r>
              <a:rPr lang="zh-CN" altLang="en-US" b="1"/>
              <a:t>、</a:t>
            </a:r>
            <a:r>
              <a:rPr lang="zh-CN" altLang="en-US" b="1">
                <a:sym typeface="+mn-ea"/>
              </a:rPr>
              <a:t>文体不明（前半部分举例子，后半部分谈自己经历）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4</a:t>
            </a:r>
            <a:r>
              <a:rPr lang="zh-CN" altLang="en-US" b="1">
                <a:sym typeface="+mn-ea"/>
              </a:rPr>
              <a:t>、转承突兀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eg:</a:t>
            </a:r>
            <a:r>
              <a:rPr lang="zh-CN" altLang="en-US" b="1">
                <a:sym typeface="+mn-ea"/>
              </a:rPr>
              <a:t>起、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承、转、</a:t>
            </a:r>
            <a:r>
              <a:rPr lang="zh-CN" altLang="en-US" b="1">
                <a:sym typeface="+mn-ea"/>
              </a:rPr>
              <a:t>合，经历一件事，没有深思熟虑，突然就学会了，没有写出过程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5</a:t>
            </a:r>
            <a:r>
              <a:rPr lang="zh-CN" altLang="en-US" b="1">
                <a:sym typeface="+mn-ea"/>
              </a:rPr>
              <a:t>、透露真实人名、地名（</a:t>
            </a:r>
            <a:r>
              <a:rPr lang="en-US" altLang="zh-CN" b="1">
                <a:sym typeface="+mn-ea"/>
              </a:rPr>
              <a:t>-2</a:t>
            </a:r>
            <a:r>
              <a:rPr lang="zh-CN" altLang="en-US" b="1">
                <a:sym typeface="+mn-ea"/>
              </a:rPr>
              <a:t>）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6</a:t>
            </a:r>
            <a:r>
              <a:rPr lang="zh-CN" altLang="en-US" b="1">
                <a:sym typeface="+mn-ea"/>
              </a:rPr>
              <a:t>、使用钢笔、蓝色笔和涂改带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7</a:t>
            </a:r>
            <a:r>
              <a:rPr lang="zh-CN" altLang="en-US" b="1">
                <a:sym typeface="+mn-ea"/>
              </a:rPr>
              <a:t>、改变题目</a:t>
            </a:r>
            <a:r>
              <a:rPr lang="en-US" altLang="zh-CN" b="1">
                <a:sym typeface="+mn-ea"/>
              </a:rPr>
              <a:t>“</a:t>
            </a:r>
            <a:r>
              <a:rPr lang="zh-CN" altLang="en-US" b="1">
                <a:sym typeface="+mn-ea"/>
              </a:rPr>
              <a:t>我终于学会了宽容</a:t>
            </a:r>
            <a:r>
              <a:rPr lang="en-US" altLang="zh-CN" b="1">
                <a:sym typeface="+mn-ea"/>
              </a:rPr>
              <a:t>”</a:t>
            </a:r>
            <a:endParaRPr lang="en-US" altLang="zh-CN" b="1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10</a:t>
            </a:r>
            <a:r>
              <a:rPr lang="zh-CN" altLang="en-US"/>
              <a:t>班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b="1"/>
              <a:t>我学会了告别     洋</a:t>
            </a:r>
            <a:endParaRPr lang="zh-CN" altLang="en-US" b="1"/>
          </a:p>
          <a:p>
            <a:r>
              <a:rPr lang="zh-CN" altLang="en-US" b="1">
                <a:sym typeface="+mn-ea"/>
              </a:rPr>
              <a:t>我学会了沟通  婷，有多久没有抬头看看这天上的月亮？</a:t>
            </a:r>
            <a:endParaRPr lang="zh-CN" altLang="en-US" b="1"/>
          </a:p>
          <a:p>
            <a:r>
              <a:rPr lang="zh-CN" altLang="en-US" b="1"/>
              <a:t>我学会了理解  萱</a:t>
            </a:r>
            <a:endParaRPr lang="zh-CN" altLang="en-US" b="1"/>
          </a:p>
          <a:p>
            <a:r>
              <a:rPr lang="zh-CN" altLang="en-US" b="1"/>
              <a:t>我学会了离别   贝，细节的真实准确   </a:t>
            </a:r>
            <a:endParaRPr lang="zh-CN" altLang="en-US" b="1"/>
          </a:p>
          <a:p>
            <a:r>
              <a:rPr lang="zh-CN" altLang="en-US" b="1"/>
              <a:t>我学会了独立   萃，生病了自己照顾自己</a:t>
            </a:r>
            <a:endParaRPr lang="zh-CN" altLang="en-US" b="1"/>
          </a:p>
          <a:p>
            <a:r>
              <a:rPr lang="zh-CN" altLang="en-US" b="1"/>
              <a:t>我学会了包容    奕，打针遇到实习生</a:t>
            </a:r>
            <a:endParaRPr lang="zh-CN" altLang="en-US" b="1"/>
          </a:p>
          <a:p>
            <a:r>
              <a:rPr lang="zh-CN" altLang="en-US" b="1"/>
              <a:t>我学会了理解   珂，环境描写出彩</a:t>
            </a:r>
            <a:endParaRPr lang="zh-CN" altLang="en-US" b="1"/>
          </a:p>
          <a:p>
            <a:r>
              <a:rPr lang="zh-CN" altLang="en-US" b="1"/>
              <a:t>我学会了自觉   芷  </a:t>
            </a:r>
            <a:endParaRPr lang="zh-CN" altLang="en-US" b="1"/>
          </a:p>
          <a:p>
            <a:r>
              <a:rPr lang="zh-CN" altLang="en-US" b="1"/>
              <a:t>我学会了珍惜   早</a:t>
            </a:r>
            <a:endParaRPr lang="zh-CN" altLang="en-US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185" y="73660"/>
            <a:ext cx="11973560" cy="6671945"/>
          </a:xfrm>
        </p:spPr>
        <p:txBody>
          <a:bodyPr/>
          <a:p>
            <a:r>
              <a:rPr lang="zh-CN" altLang="en-US" sz="2000" b="1"/>
              <a:t>我学会了告别  柯昱洋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 那些玩过许久的玩具可能会丢弃，看过多遍的书可能会赠人，但那些朝夕相处的朋友可会舍得告别？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告别是短暂的，也只有舍得告别才会有</a:t>
            </a:r>
            <a:r>
              <a:rPr lang="en-US" altLang="zh-CN" sz="2000" b="1"/>
              <a:t>“</a:t>
            </a:r>
            <a:r>
              <a:rPr lang="zh-CN" altLang="en-US" sz="2000" b="1"/>
              <a:t>他乡遇故知</a:t>
            </a:r>
            <a:r>
              <a:rPr lang="en-US" altLang="zh-CN" sz="2000" b="1"/>
              <a:t>”</a:t>
            </a:r>
            <a:r>
              <a:rPr lang="zh-CN" altLang="en-US" sz="2000" b="1"/>
              <a:t>的喜悦。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那年那天，与久违的朋友告别，这今年今日，他与我再次相逢。下课铃响了，最后一节小学的课结束了，操场静下来了，往日与同学们的呐喊声、加油声早已不知去向，被秘密定格的雨水顺着叶子的脉络滴下，</a:t>
            </a:r>
            <a:r>
              <a:rPr lang="zh-CN" altLang="en-US" sz="2000" b="1" u="sng"/>
              <a:t>许多件心事来不及分享，那些公式还来不及默写，那么多面孔还来不及铭记，</a:t>
            </a:r>
            <a:r>
              <a:rPr lang="en-US" altLang="zh-CN" sz="2000" b="1" u="sng"/>
              <a:t>“</a:t>
            </a:r>
            <a:r>
              <a:rPr lang="zh-CN" altLang="en-US" sz="2000" b="1" u="sng"/>
              <a:t>咔嚓</a:t>
            </a:r>
            <a:r>
              <a:rPr lang="en-US" altLang="zh-CN" sz="2000" b="1" u="sng"/>
              <a:t>”</a:t>
            </a:r>
            <a:r>
              <a:rPr lang="zh-CN" altLang="en-US" sz="2000" b="1" u="sng"/>
              <a:t>一声，毕业照上天真的笑脸给一切画上残缺的句号。</a:t>
            </a:r>
            <a:r>
              <a:rPr lang="zh-CN" altLang="en-US" sz="2000" b="1"/>
              <a:t>那些模糊的丝网缠绕心扉，教室讲台上的座位表成了解锁的密码，在老师的眼皮底下</a:t>
            </a:r>
            <a:r>
              <a:rPr lang="en-US" altLang="zh-CN" sz="2000" b="1"/>
              <a:t>“</a:t>
            </a:r>
            <a:r>
              <a:rPr lang="zh-CN" altLang="en-US" sz="2000" b="1"/>
              <a:t>恶作剧</a:t>
            </a:r>
            <a:r>
              <a:rPr lang="en-US" altLang="zh-CN" sz="2000" b="1"/>
              <a:t>”</a:t>
            </a:r>
            <a:r>
              <a:rPr lang="zh-CN" altLang="en-US" sz="2000" b="1"/>
              <a:t>地偷走了我多少的窃喜与害怕？</a:t>
            </a:r>
            <a:r>
              <a:rPr lang="zh-CN" altLang="en-US" sz="2000" b="1" u="sng"/>
              <a:t>厚厚的书墙，埋葬了我们多少的操场梦想。最终还是告别了，当记忆被岁月一点一点</a:t>
            </a:r>
            <a:r>
              <a:rPr lang="zh-CN" altLang="en-US" sz="2000" b="1" u="sng">
                <a:solidFill>
                  <a:srgbClr val="FF0000"/>
                </a:solidFill>
              </a:rPr>
              <a:t>漂白</a:t>
            </a:r>
            <a:r>
              <a:rPr lang="zh-CN" altLang="en-US" sz="2000" b="1" u="sng"/>
              <a:t>，一点一点</a:t>
            </a:r>
            <a:r>
              <a:rPr lang="zh-CN" altLang="en-US" sz="2000" b="1" u="sng">
                <a:solidFill>
                  <a:srgbClr val="FF0000"/>
                </a:solidFill>
              </a:rPr>
              <a:t>磨平</a:t>
            </a:r>
            <a:r>
              <a:rPr lang="zh-CN" altLang="en-US" sz="2000" b="1" u="sng"/>
              <a:t>，</a:t>
            </a:r>
            <a:r>
              <a:rPr lang="zh-CN" altLang="en-US" sz="2000" b="1"/>
              <a:t>是否会再也叫不出你的名字？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过去了，结束了，改散场了吧？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不该悲伤，要学会告别。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雁阵，一只大雁不算漂亮，人心中的大雁都是天空的黑点，连缀成行，</a:t>
            </a:r>
            <a:r>
              <a:rPr lang="en-US" altLang="zh-CN" sz="2000" b="1"/>
              <a:t>“</a:t>
            </a:r>
            <a:r>
              <a:rPr lang="zh-CN" altLang="en-US" sz="2000" b="1"/>
              <a:t>雁行</a:t>
            </a:r>
            <a:r>
              <a:rPr lang="en-US" altLang="zh-CN" sz="2000" b="1"/>
              <a:t>”</a:t>
            </a:r>
            <a:r>
              <a:rPr lang="zh-CN" altLang="en-US" sz="2000" b="1"/>
              <a:t>友情的代词，而我，在一朝独飞之时，遇到了雁群。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</a:t>
            </a:r>
            <a:r>
              <a:rPr lang="zh-CN" altLang="en-US" sz="2000" b="1">
                <a:solidFill>
                  <a:srgbClr val="0000CC"/>
                </a:solidFill>
              </a:rPr>
              <a:t>路中，路旁，周末难得的悠闲被我占用了。孤身走到购书中心，一楼，二楼，三楼四楼，在寻找中意的书籍也</a:t>
            </a:r>
            <a:r>
              <a:rPr lang="zh-CN" altLang="en-US" sz="2000" b="1">
                <a:solidFill>
                  <a:srgbClr val="0000CC"/>
                </a:solidFill>
                <a:sym typeface="+mn-ea"/>
              </a:rPr>
              <a:t>在尝试寻找熟悉的身影，知道芮然几率渺小但不妨一试，望去，一个不能再熟悉的背影出现了，一身黑色，轻轻地走过去，准备吓她一跳，却只见他回首，把我吓到了。时隔半年，再次老朋友相见，寒暄了一会儿，便又告别了。虽然短暂但相逢总是给人无数快乐。</a:t>
            </a:r>
            <a:endParaRPr lang="zh-CN" altLang="en-US" sz="2000" b="1">
              <a:solidFill>
                <a:srgbClr val="0000CC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sz="2000" b="1"/>
              <a:t>    告别，为了以后的重逢。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告别，为了更多的相遇。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我学会了，理解了，亦是见证未来重逢的基调。</a:t>
            </a:r>
            <a:endParaRPr lang="zh-CN" altLang="en-US" sz="2000"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对策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b="1"/>
              <a:t>1</a:t>
            </a:r>
            <a:r>
              <a:rPr lang="zh-CN" altLang="en-US" b="1"/>
              <a:t>、认真审题</a:t>
            </a:r>
            <a:endParaRPr lang="zh-CN" altLang="en-US" b="1"/>
          </a:p>
          <a:p>
            <a:endParaRPr lang="zh-CN" altLang="en-US" b="1"/>
          </a:p>
          <a:p>
            <a:r>
              <a:rPr lang="en-US" altLang="zh-CN" b="1"/>
              <a:t>2</a:t>
            </a:r>
            <a:r>
              <a:rPr lang="zh-CN" altLang="en-US" b="1"/>
              <a:t>、明确文体</a:t>
            </a:r>
            <a:endParaRPr lang="zh-CN" altLang="en-US" b="1"/>
          </a:p>
          <a:p>
            <a:endParaRPr lang="zh-CN" altLang="en-US" b="1"/>
          </a:p>
          <a:p>
            <a:r>
              <a:rPr lang="en-US" altLang="zh-CN" b="1"/>
              <a:t>3</a:t>
            </a:r>
            <a:r>
              <a:rPr lang="zh-CN" altLang="en-US" b="1"/>
              <a:t>、真实的经历，细致的描绘，特写！</a:t>
            </a:r>
            <a:endParaRPr lang="zh-CN" altLang="en-US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8</a:t>
            </a:r>
            <a:r>
              <a:rPr lang="zh-CN" altLang="zh-CN"/>
              <a:t>班</a:t>
            </a:r>
            <a:endParaRPr lang="zh-CN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b="1"/>
              <a:t>1</a:t>
            </a:r>
            <a:r>
              <a:rPr lang="zh-CN" altLang="en-US" b="1"/>
              <a:t>、我学会了</a:t>
            </a:r>
            <a:r>
              <a:rPr lang="en-US" altLang="zh-CN" b="1"/>
              <a:t>“</a:t>
            </a:r>
            <a:r>
              <a:rPr lang="zh-CN" altLang="en-US" b="1"/>
              <a:t>咬</a:t>
            </a:r>
            <a:r>
              <a:rPr lang="en-US" altLang="zh-CN" b="1"/>
              <a:t>”</a:t>
            </a:r>
            <a:r>
              <a:rPr lang="zh-CN" altLang="en-US" b="1"/>
              <a:t>春   琦</a:t>
            </a:r>
            <a:endParaRPr lang="zh-CN" altLang="en-US" b="1"/>
          </a:p>
          <a:p>
            <a:r>
              <a:rPr lang="en-US" altLang="zh-CN" b="1"/>
              <a:t>2</a:t>
            </a:r>
            <a:r>
              <a:rPr lang="zh-CN" altLang="en-US" b="1"/>
              <a:t>、我学会了独立（伦敦游学丢了</a:t>
            </a:r>
            <a:r>
              <a:rPr lang="en-US" altLang="zh-CN" b="1"/>
              <a:t>50</a:t>
            </a:r>
            <a:r>
              <a:rPr lang="zh-CN" altLang="en-US" b="1"/>
              <a:t>英镑，用蹩脚的英语寻找） 安</a:t>
            </a:r>
            <a:endParaRPr lang="zh-CN" altLang="en-US" b="1"/>
          </a:p>
          <a:p>
            <a:r>
              <a:rPr lang="en-US" altLang="zh-CN" b="1"/>
              <a:t>3</a:t>
            </a:r>
            <a:r>
              <a:rPr lang="zh-CN" altLang="en-US" b="1"/>
              <a:t>、我学会了理解、尊重</a:t>
            </a:r>
            <a:endParaRPr lang="zh-CN" altLang="en-US" b="1"/>
          </a:p>
          <a:p>
            <a:r>
              <a:rPr lang="zh-CN" altLang="en-US" b="1"/>
              <a:t>雨天公交上一身泥泞的民工  </a:t>
            </a:r>
            <a:r>
              <a:rPr lang="zh-CN" altLang="en-US" b="1">
                <a:sym typeface="+mn-ea"/>
              </a:rPr>
              <a:t>茗</a:t>
            </a:r>
            <a:endParaRPr lang="zh-CN" altLang="en-US" b="1">
              <a:sym typeface="+mn-ea"/>
            </a:endParaRPr>
          </a:p>
          <a:p>
            <a:r>
              <a:rPr lang="zh-CN" altLang="en-US" b="1"/>
              <a:t>街头卖唱艺人  桐</a:t>
            </a:r>
            <a:endParaRPr lang="zh-CN" altLang="en-US" b="1"/>
          </a:p>
          <a:p>
            <a:r>
              <a:rPr lang="en-US" altLang="zh-CN" b="1"/>
              <a:t>4</a:t>
            </a:r>
            <a:r>
              <a:rPr lang="zh-CN" altLang="en-US" b="1"/>
              <a:t>、我学会了忍让</a:t>
            </a:r>
            <a:endParaRPr lang="zh-CN" altLang="en-US" b="1"/>
          </a:p>
          <a:p>
            <a:r>
              <a:rPr lang="en-US" altLang="zh-CN" b="1"/>
              <a:t>5</a:t>
            </a:r>
            <a:r>
              <a:rPr lang="zh-CN" altLang="en-US" b="1"/>
              <a:t>、我学会了发现你的美（可）</a:t>
            </a:r>
            <a:endParaRPr lang="zh-CN" altLang="en-US" b="1"/>
          </a:p>
          <a:p>
            <a:r>
              <a:rPr lang="zh-CN" altLang="en-US" b="1"/>
              <a:t>      我学会了为爱妥协（晟）</a:t>
            </a:r>
            <a:endParaRPr lang="zh-CN" altLang="en-US" b="1"/>
          </a:p>
          <a:p>
            <a:r>
              <a:rPr lang="zh-CN" altLang="en-US" b="1"/>
              <a:t>      我学会了侧耳倾听（童）</a:t>
            </a:r>
            <a:endParaRPr lang="zh-CN" altLang="en-US" b="1"/>
          </a:p>
          <a:p>
            <a:r>
              <a:rPr lang="zh-CN" altLang="en-US" b="1"/>
              <a:t>      我学会了珍惜光阴（雪）</a:t>
            </a:r>
            <a:endParaRPr lang="zh-CN" altLang="en-US" b="1"/>
          </a:p>
          <a:p>
            <a:endParaRPr lang="zh-CN" altLang="en-US"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问题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b="1"/>
              <a:t>1</a:t>
            </a:r>
            <a:r>
              <a:rPr lang="zh-CN" altLang="en-US" b="1"/>
              <a:t>、我明白，我懂了</a:t>
            </a:r>
            <a:r>
              <a:rPr lang="en-US" altLang="zh-CN" b="1"/>
              <a:t>≠</a:t>
            </a:r>
            <a:r>
              <a:rPr lang="zh-CN" altLang="en-US" b="1"/>
              <a:t>我学会了</a:t>
            </a:r>
            <a:endParaRPr lang="zh-CN" altLang="en-US" b="1"/>
          </a:p>
          <a:p>
            <a:r>
              <a:rPr lang="en-US" altLang="zh-CN" b="1"/>
              <a:t>eg:</a:t>
            </a:r>
            <a:r>
              <a:rPr lang="zh-CN" altLang="en-US" b="1"/>
              <a:t>听到一个故事或者通过一部电影而学会了</a:t>
            </a:r>
            <a:r>
              <a:rPr lang="en-US" altLang="zh-CN" b="1"/>
              <a:t>**</a:t>
            </a:r>
            <a:endParaRPr lang="en-US" altLang="zh-CN" b="1"/>
          </a:p>
          <a:p>
            <a:r>
              <a:rPr lang="en-US" altLang="zh-CN" b="1"/>
              <a:t>2</a:t>
            </a:r>
            <a:r>
              <a:rPr lang="zh-CN" altLang="en-US" b="1"/>
              <a:t>、</a:t>
            </a:r>
            <a:r>
              <a:rPr lang="zh-CN" altLang="en-US" b="1">
                <a:sym typeface="+mn-ea"/>
              </a:rPr>
              <a:t>谅解</a:t>
            </a:r>
            <a:r>
              <a:rPr lang="en-US" altLang="zh-CN" b="1"/>
              <a:t>≠</a:t>
            </a:r>
            <a:r>
              <a:rPr lang="zh-CN" altLang="en-US" b="1">
                <a:sym typeface="+mn-ea"/>
              </a:rPr>
              <a:t>理解（换位思考，设身处地）</a:t>
            </a:r>
            <a:endParaRPr lang="zh-CN" altLang="en-US" b="1">
              <a:sym typeface="+mn-ea"/>
            </a:endParaRPr>
          </a:p>
          <a:p>
            <a:endParaRPr lang="zh-CN" altLang="en-US" b="1"/>
          </a:p>
          <a:p>
            <a:r>
              <a:rPr lang="en-US" altLang="zh-CN" b="1"/>
              <a:t>3</a:t>
            </a:r>
            <a:r>
              <a:rPr lang="zh-CN" altLang="en-US" b="1"/>
              <a:t>、</a:t>
            </a:r>
            <a:r>
              <a:rPr lang="zh-CN" altLang="en-US" b="1">
                <a:sym typeface="+mn-ea"/>
              </a:rPr>
              <a:t>文体不明（前半部分举例子，后半部分谈自己经历）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4</a:t>
            </a:r>
            <a:r>
              <a:rPr lang="zh-CN" altLang="en-US" b="1">
                <a:sym typeface="+mn-ea"/>
              </a:rPr>
              <a:t>、转承突兀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eg:</a:t>
            </a:r>
            <a:r>
              <a:rPr lang="zh-CN" altLang="en-US" b="1">
                <a:sym typeface="+mn-ea"/>
              </a:rPr>
              <a:t>起、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承、转、</a:t>
            </a:r>
            <a:r>
              <a:rPr lang="zh-CN" altLang="en-US" b="1">
                <a:sym typeface="+mn-ea"/>
              </a:rPr>
              <a:t>合，经历一件事，没有深思熟虑，突然就学会了，没有写出过程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5</a:t>
            </a:r>
            <a:r>
              <a:rPr lang="zh-CN" altLang="en-US" b="1">
                <a:sym typeface="+mn-ea"/>
              </a:rPr>
              <a:t>、透露真实人名、地名（</a:t>
            </a:r>
            <a:r>
              <a:rPr lang="en-US" altLang="zh-CN" b="1">
                <a:sym typeface="+mn-ea"/>
              </a:rPr>
              <a:t>-2</a:t>
            </a:r>
            <a:r>
              <a:rPr lang="zh-CN" altLang="en-US" b="1">
                <a:sym typeface="+mn-ea"/>
              </a:rPr>
              <a:t>）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6</a:t>
            </a:r>
            <a:r>
              <a:rPr lang="zh-CN" altLang="en-US" b="1">
                <a:sym typeface="+mn-ea"/>
              </a:rPr>
              <a:t>、使用钢笔、蓝色笔和涂改带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7</a:t>
            </a:r>
            <a:r>
              <a:rPr lang="zh-CN" altLang="en-US" b="1">
                <a:sym typeface="+mn-ea"/>
              </a:rPr>
              <a:t>、改变题目</a:t>
            </a:r>
            <a:r>
              <a:rPr lang="en-US" altLang="zh-CN" b="1">
                <a:sym typeface="+mn-ea"/>
              </a:rPr>
              <a:t>“</a:t>
            </a:r>
            <a:r>
              <a:rPr lang="zh-CN" altLang="en-US" b="1">
                <a:sym typeface="+mn-ea"/>
              </a:rPr>
              <a:t>我终于学会了宽容</a:t>
            </a:r>
            <a:r>
              <a:rPr lang="en-US" altLang="zh-CN" b="1">
                <a:sym typeface="+mn-ea"/>
              </a:rPr>
              <a:t>”</a:t>
            </a:r>
            <a:endParaRPr lang="en-US" altLang="zh-CN" b="1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185" y="73660"/>
            <a:ext cx="11973560" cy="6671945"/>
          </a:xfrm>
        </p:spPr>
        <p:txBody>
          <a:bodyPr/>
          <a:p>
            <a:r>
              <a:rPr lang="zh-CN" altLang="en-US" sz="2000" b="1"/>
              <a:t>我学会了告别  柯昱洋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 那些玩过许久的玩具可能会丢弃，看过多遍的书可能会赠人，但那些朝夕相处的朋友可会舍得告别？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告别是短暂的，也只有舍得告别才会有</a:t>
            </a:r>
            <a:r>
              <a:rPr lang="en-US" altLang="zh-CN" sz="2000" b="1"/>
              <a:t>“</a:t>
            </a:r>
            <a:r>
              <a:rPr lang="zh-CN" altLang="en-US" sz="2000" b="1"/>
              <a:t>他乡遇故知</a:t>
            </a:r>
            <a:r>
              <a:rPr lang="en-US" altLang="zh-CN" sz="2000" b="1"/>
              <a:t>”</a:t>
            </a:r>
            <a:r>
              <a:rPr lang="zh-CN" altLang="en-US" sz="2000" b="1"/>
              <a:t>的喜悦。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那年那天，与久违的朋友告别，这今年今日，他与我再次相逢。下课铃响了，最后一节小学的课结束了，操场静下来了，往日与同学们的呐喊声、加油声早已不知去向，被秘密定格的雨水顺着叶子的脉络滴下，</a:t>
            </a:r>
            <a:r>
              <a:rPr lang="zh-CN" altLang="en-US" sz="2000" b="1" u="sng"/>
              <a:t>许多件心事来不及分享，那些公式还来不及默写，那么多面孔还来不及铭记，</a:t>
            </a:r>
            <a:r>
              <a:rPr lang="en-US" altLang="zh-CN" sz="2000" b="1" u="sng"/>
              <a:t>“</a:t>
            </a:r>
            <a:r>
              <a:rPr lang="zh-CN" altLang="en-US" sz="2000" b="1" u="sng"/>
              <a:t>咔嚓</a:t>
            </a:r>
            <a:r>
              <a:rPr lang="en-US" altLang="zh-CN" sz="2000" b="1" u="sng"/>
              <a:t>”</a:t>
            </a:r>
            <a:r>
              <a:rPr lang="zh-CN" altLang="en-US" sz="2000" b="1" u="sng"/>
              <a:t>一声，毕业照上天真的笑脸给一切画上残缺的句号。</a:t>
            </a:r>
            <a:r>
              <a:rPr lang="zh-CN" altLang="en-US" sz="2000" b="1"/>
              <a:t>那些模糊的丝网缠绕心扉，教室讲台上的座位表成了解锁的密码，在老师的眼皮底下</a:t>
            </a:r>
            <a:r>
              <a:rPr lang="en-US" altLang="zh-CN" sz="2000" b="1"/>
              <a:t>“</a:t>
            </a:r>
            <a:r>
              <a:rPr lang="zh-CN" altLang="en-US" sz="2000" b="1"/>
              <a:t>恶作剧</a:t>
            </a:r>
            <a:r>
              <a:rPr lang="en-US" altLang="zh-CN" sz="2000" b="1"/>
              <a:t>”</a:t>
            </a:r>
            <a:r>
              <a:rPr lang="zh-CN" altLang="en-US" sz="2000" b="1"/>
              <a:t>地偷走了我多少的窃喜与害怕？</a:t>
            </a:r>
            <a:r>
              <a:rPr lang="zh-CN" altLang="en-US" sz="2000" b="1" u="sng"/>
              <a:t>厚厚的书墙，埋葬了我们多少的操场梦想。最终还是告别了，当记忆被岁月一点一点</a:t>
            </a:r>
            <a:r>
              <a:rPr lang="zh-CN" altLang="en-US" sz="2000" b="1" u="sng">
                <a:solidFill>
                  <a:srgbClr val="FF0000"/>
                </a:solidFill>
              </a:rPr>
              <a:t>漂白</a:t>
            </a:r>
            <a:r>
              <a:rPr lang="zh-CN" altLang="en-US" sz="2000" b="1" u="sng"/>
              <a:t>，一点一点</a:t>
            </a:r>
            <a:r>
              <a:rPr lang="zh-CN" altLang="en-US" sz="2000" b="1" u="sng">
                <a:solidFill>
                  <a:srgbClr val="FF0000"/>
                </a:solidFill>
              </a:rPr>
              <a:t>磨平</a:t>
            </a:r>
            <a:r>
              <a:rPr lang="zh-CN" altLang="en-US" sz="2000" b="1" u="sng"/>
              <a:t>，</a:t>
            </a:r>
            <a:r>
              <a:rPr lang="zh-CN" altLang="en-US" sz="2000" b="1"/>
              <a:t>是否会再也叫不出你的名字？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过去了，结束了，改散场了吧？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不该悲伤，要学会告别。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雁阵，一只大雁不算漂亮，人心中的大雁都是天空的黑点，连缀成行，</a:t>
            </a:r>
            <a:r>
              <a:rPr lang="en-US" altLang="zh-CN" sz="2000" b="1"/>
              <a:t>“</a:t>
            </a:r>
            <a:r>
              <a:rPr lang="zh-CN" altLang="en-US" sz="2000" b="1"/>
              <a:t>雁行</a:t>
            </a:r>
            <a:r>
              <a:rPr lang="en-US" altLang="zh-CN" sz="2000" b="1"/>
              <a:t>”</a:t>
            </a:r>
            <a:r>
              <a:rPr lang="zh-CN" altLang="en-US" sz="2000" b="1"/>
              <a:t>友情的代词，而我，在一朝独飞之时，遇到了雁群。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</a:t>
            </a:r>
            <a:r>
              <a:rPr lang="zh-CN" altLang="en-US" sz="2000" b="1">
                <a:solidFill>
                  <a:srgbClr val="0000CC"/>
                </a:solidFill>
              </a:rPr>
              <a:t>路中，路旁，周末难得的悠闲被我占用了。孤身走到购书中心，一楼，二楼，三楼四楼，在寻找中意的书籍也</a:t>
            </a:r>
            <a:r>
              <a:rPr lang="zh-CN" altLang="en-US" sz="2000" b="1">
                <a:solidFill>
                  <a:srgbClr val="0000CC"/>
                </a:solidFill>
                <a:sym typeface="+mn-ea"/>
              </a:rPr>
              <a:t>在尝试寻找熟悉的身影，知道芮然几率渺小但不妨一试，望去，一个不能再熟悉的背影出现了，一身黑色，轻轻地走过去，准备吓她一跳，却只见他回首，把我吓到了。时隔半年，再次老朋友相见，寒暄了一会儿，便又告别了。虽然短暂但相逢总是给人无数快乐。</a:t>
            </a:r>
            <a:endParaRPr lang="zh-CN" altLang="en-US" sz="2000" b="1">
              <a:solidFill>
                <a:srgbClr val="0000CC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sz="2000" b="1"/>
              <a:t>    告别，为了以后的重逢。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告别，为了更多的相遇。</a:t>
            </a:r>
            <a:endParaRPr lang="zh-CN" altLang="en-US" sz="2000" b="1"/>
          </a:p>
          <a:p>
            <a:pPr marL="0" indent="0">
              <a:buNone/>
            </a:pPr>
            <a:r>
              <a:rPr lang="zh-CN" altLang="en-US" sz="2000" b="1"/>
              <a:t>    我学会了，理解了，亦是见证未来重逢的基调。</a:t>
            </a:r>
            <a:endParaRPr lang="zh-CN" altLang="en-US" sz="20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经营指数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1E4FF"/>
      </a:accent1>
      <a:accent2>
        <a:srgbClr val="0099CC"/>
      </a:accent2>
      <a:accent3>
        <a:srgbClr val="FFFFFF"/>
      </a:accent3>
      <a:accent4>
        <a:srgbClr val="000000"/>
      </a:accent4>
      <a:accent5>
        <a:srgbClr val="D4EFFF"/>
      </a:accent5>
      <a:accent6>
        <a:srgbClr val="0089B7"/>
      </a:accent6>
      <a:hlink>
        <a:srgbClr val="003399"/>
      </a:hlink>
      <a:folHlink>
        <a:srgbClr val="61C2FF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1E4FF"/>
        </a:accent1>
        <a:accent2>
          <a:srgbClr val="0099CC"/>
        </a:accent2>
        <a:accent3>
          <a:srgbClr val="FFFFFF"/>
        </a:accent3>
        <a:accent4>
          <a:srgbClr val="000000"/>
        </a:accent4>
        <a:accent5>
          <a:srgbClr val="D4EFFF"/>
        </a:accent5>
        <a:accent6>
          <a:srgbClr val="0089B7"/>
        </a:accent6>
        <a:hlink>
          <a:srgbClr val="003399"/>
        </a:hlink>
        <a:folHlink>
          <a:srgbClr val="61C2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2274</Words>
  <Application>WPS 演示</Application>
  <PresentationFormat>宽屏</PresentationFormat>
  <Paragraphs>106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经营指数</vt:lpstr>
      <vt:lpstr>《我学会了——》作文讲评</vt:lpstr>
      <vt:lpstr>PowerPoint 演示文稿</vt:lpstr>
      <vt:lpstr>“我学会了                  （感谢  尊重  告别  理解）”</vt:lpstr>
      <vt:lpstr>问题</vt:lpstr>
      <vt:lpstr>PowerPoint 演示文稿</vt:lpstr>
      <vt:lpstr>PowerPoint 演示文稿</vt:lpstr>
      <vt:lpstr>PowerPoint 演示文稿</vt:lpstr>
      <vt:lpstr>8班</vt:lpstr>
      <vt:lpstr>问题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yoyo</dc:creator>
  <cp:lastModifiedBy>Administrator</cp:lastModifiedBy>
  <cp:revision>4</cp:revision>
  <dcterms:created xsi:type="dcterms:W3CDTF">2015-05-05T08:02:00Z</dcterms:created>
  <dcterms:modified xsi:type="dcterms:W3CDTF">2016-04-08T02:37:47Z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