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699" r:id="rId7"/>
    <p:sldMasterId id="2147483702" r:id="rId8"/>
    <p:sldMasterId id="2147483705" r:id="rId9"/>
  </p:sldMasterIdLst>
  <p:notesMasterIdLst>
    <p:notesMasterId r:id="rId24"/>
  </p:notesMasterIdLst>
  <p:sldIdLst>
    <p:sldId id="429" r:id="rId10"/>
    <p:sldId id="469" r:id="rId11"/>
    <p:sldId id="277" r:id="rId12"/>
    <p:sldId id="408" r:id="rId13"/>
    <p:sldId id="285" r:id="rId14"/>
    <p:sldId id="449" r:id="rId15"/>
    <p:sldId id="435" r:id="rId16"/>
    <p:sldId id="466" r:id="rId17"/>
    <p:sldId id="437" r:id="rId18"/>
    <p:sldId id="438" r:id="rId19"/>
    <p:sldId id="490" r:id="rId20"/>
    <p:sldId id="492" r:id="rId21"/>
    <p:sldId id="491" r:id="rId22"/>
    <p:sldId id="472" r:id="rId2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00FF"/>
    <a:srgbClr val="0099CC"/>
    <a:srgbClr val="00CCFF"/>
    <a:srgbClr val="FF66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 snapToGrid="0" showGuides="1">
      <p:cViewPr varScale="1">
        <p:scale>
          <a:sx n="89" d="100"/>
          <a:sy n="89" d="100"/>
        </p:scale>
        <p:origin x="-876" y="-96"/>
      </p:cViewPr>
      <p:guideLst>
        <p:guide orient="horz" pos="2110"/>
        <p:guide pos="28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3" cy="36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3" Type="http://schemas.openxmlformats.org/officeDocument/2006/relationships/slide" Target="slides/slide4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页眉占位符 532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日期占位符 532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6" name="幻灯片图像占位符 53251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5325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3254" name="页脚占位符 532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灯片编号占位符 532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4" Type="http://schemas.openxmlformats.org/officeDocument/2006/relationships/theme" Target="../theme/theme5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4" Type="http://schemas.openxmlformats.org/officeDocument/2006/relationships/theme" Target="../theme/theme6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/Relationships>
</file>

<file path=ppt/slideMasters/_rels/slideMaster7.xml.rels><?xml version="1.0" encoding="UTF-8" standalone="yes"?>
<Relationships xmlns="http://schemas.openxmlformats.org/package/2006/relationships"><Relationship Id="rId4" Type="http://schemas.openxmlformats.org/officeDocument/2006/relationships/theme" Target="../theme/theme7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/Relationships>
</file>

<file path=ppt/slideMasters/_rels/slideMaster8.xml.rels><?xml version="1.0" encoding="UTF-8" standalone="yes"?>
<Relationships xmlns="http://schemas.openxmlformats.org/package/2006/relationships"><Relationship Id="rId4" Type="http://schemas.openxmlformats.org/officeDocument/2006/relationships/theme" Target="../theme/theme8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0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0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4149725"/>
            <a:ext cx="9144000" cy="1476375"/>
          </a:xfrm>
          <a:prstGeom prst="rect">
            <a:avLst/>
          </a:prstGeom>
          <a:solidFill>
            <a:schemeClr val="bg2">
              <a:lumMod val="9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39" name="文本框 1"/>
          <p:cNvSpPr txBox="1"/>
          <p:nvPr/>
        </p:nvSpPr>
        <p:spPr>
          <a:xfrm>
            <a:off x="2994025" y="4333875"/>
            <a:ext cx="3157538" cy="11064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6600" b="1" dirty="0">
                <a:latin typeface="楷体" panose="02010609060101010101" pitchFamily="49" charset="-122"/>
                <a:ea typeface="楷体" panose="02010609060101010101" pitchFamily="49" charset="-122"/>
              </a:rPr>
              <a:t>南安军</a:t>
            </a:r>
            <a:endParaRPr lang="zh-CN" altLang="en-US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4340" name="图片 2"/>
          <p:cNvPicPr>
            <a:picLocks noChangeAspect="1"/>
          </p:cNvPicPr>
          <p:nvPr/>
        </p:nvPicPr>
        <p:blipFill>
          <a:blip r:embed="rId1"/>
          <a:srcRect b="10324"/>
          <a:stretch>
            <a:fillRect/>
          </a:stretch>
        </p:blipFill>
        <p:spPr>
          <a:xfrm>
            <a:off x="1182688" y="346075"/>
            <a:ext cx="6778625" cy="3803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框 3"/>
          <p:cNvSpPr txBox="1"/>
          <p:nvPr/>
        </p:nvSpPr>
        <p:spPr>
          <a:xfrm>
            <a:off x="527050" y="1709738"/>
            <a:ext cx="8089900" cy="42748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帝昺</a:t>
            </a:r>
            <a:r>
              <a:rPr lang="zh-CN" altLang="zh-CN" sz="3200" b="1">
                <a:latin typeface="+mn-lt"/>
                <a:ea typeface="宋体" panose="02010600030101010101" pitchFamily="2" charset="-122"/>
                <a:cs typeface="+mn-lt"/>
              </a:rPr>
              <a:t>bǐng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祥兴二年（1279年），南宋最后一个据点厓山被元军攻陷，宋朝灭亡。文天祥在前一年被俘北行，于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1279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五月四日出大庚岭，经南安军（治所在今江西大庾）时写此诗。</a:t>
            </a:r>
            <a:endParaRPr lang="zh-CN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5362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15363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4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charset="-122"/>
                  <a:ea typeface="黑体" panose="02010609060101010101" charset="-122"/>
                </a:rPr>
                <a:t>写作背景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23875" y="1647825"/>
            <a:ext cx="7132638" cy="582613"/>
          </a:xfrm>
          <a:prstGeom prst="rect">
            <a:avLst/>
          </a:prstGeom>
          <a:noFill/>
          <a:ln w="12700" cap="flat" cmpd="sng">
            <a:solidFill>
              <a:srgbClr val="385D8A"/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朗读课文，读准字音节奏，读出感情。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1" name="文本框 1"/>
          <p:cNvSpPr txBox="1"/>
          <p:nvPr/>
        </p:nvSpPr>
        <p:spPr>
          <a:xfrm>
            <a:off x="1927225" y="2587625"/>
            <a:ext cx="5291138" cy="28486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40000"/>
              </a:lnSpc>
            </a:pP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梅花南北路，风雨湿征衣。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出岭同谁出？归乡如此归！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山河千古在，城郭一时非。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饿死真吾志，梦中行采薇。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grpSp>
        <p:nvGrpSpPr>
          <p:cNvPr id="16387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16388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9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charset="-122"/>
                  <a:ea typeface="黑体" panose="02010609060101010101" charset="-122"/>
                </a:rPr>
                <a:t>整体感知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048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框 1"/>
          <p:cNvSpPr txBox="1"/>
          <p:nvPr/>
        </p:nvSpPr>
        <p:spPr>
          <a:xfrm>
            <a:off x="366713" y="1328738"/>
            <a:ext cx="6643687" cy="584200"/>
          </a:xfrm>
          <a:prstGeom prst="rect">
            <a:avLst/>
          </a:prstGeom>
          <a:noFill/>
          <a:ln w="12700" cap="flat" cmpd="sng">
            <a:solidFill>
              <a:srgbClr val="385D8A"/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再读课文，结合注释理解课文内容。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2"/>
          <p:cNvSpPr txBox="1"/>
          <p:nvPr/>
        </p:nvSpPr>
        <p:spPr>
          <a:xfrm>
            <a:off x="366713" y="2184400"/>
            <a:ext cx="8247062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梅花岭上的南北路口，凄风苦雨把征衣湿透。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越过梅岭谁与我同路，回到家乡却身为俘囚。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山河将存在万古千秋，城郭却暂时落入敌手。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饿死家乡是我的愿望，梦里采薇在首阳山头。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3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18434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5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charset="-122"/>
                  <a:ea typeface="黑体" panose="02010609060101010101" charset="-122"/>
                </a:rPr>
                <a:t>细读感悟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23863" y="1884363"/>
            <a:ext cx="5138738" cy="5826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梅花南北路，风雨湿征衣。</a:t>
            </a:r>
            <a:endParaRPr lang="zh-CN" altLang="en-US" sz="3200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3863" y="2755900"/>
            <a:ext cx="8051800" cy="23066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一、二两句略写行程中的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地点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景色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。作者至南安军，正跨越了大庾岭（梅岭）的南北两路。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文本框 2"/>
          <p:cNvSpPr txBox="1"/>
          <p:nvPr/>
        </p:nvSpPr>
        <p:spPr>
          <a:xfrm>
            <a:off x="558800" y="1168400"/>
            <a:ext cx="8026400" cy="45227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此处写梅花不是实景，而是因梅岭而说到梅花，借以和“风雨”对照，初步显示了行程中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心情的沉重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。梅岭的梅花在风雨中摇曳，濡湿了押着兵败后就擒、往大都受审的文天祥的兵丁的征衣，此时，一阵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悲凉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袭上了他的心头。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12763" y="1725613"/>
            <a:ext cx="52578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出岭同谁出？归乡</a:t>
            </a:r>
            <a:r>
              <a:rPr 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如此</a:t>
            </a:r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归！</a:t>
            </a:r>
            <a:endParaRPr lang="en-US" altLang="zh-CN" sz="3200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4038" y="2708275"/>
            <a:ext cx="8034337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颔联两句，上句是说行程的孤单，而用问话的语气写出，显得分外沉痛。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文本框 2"/>
          <p:cNvSpPr txBox="1"/>
          <p:nvPr/>
        </p:nvSpPr>
        <p:spPr>
          <a:xfrm>
            <a:off x="717550" y="1230313"/>
            <a:ext cx="7708900" cy="45227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下句是说这次的北行，本来可以回到故乡庐陵，但身系拘囚，不能自由，虽经故乡而犹如不归。这两句抒写了这次行程中的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悲苦心情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，而两个“出”字和两个“归”字的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重复对照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，更使得声情激荡起来。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55625" y="1447800"/>
            <a:ext cx="5180013" cy="584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山河千古在，城郭一时非。</a:t>
            </a:r>
            <a:endParaRPr lang="en-US" altLang="zh-CN" sz="3200" b="1" noProof="1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9738" y="2330450"/>
            <a:ext cx="8153400" cy="32908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颈联两句承首联抒写悲愤。上句化用杜甫《春望》“国破山河在”名句。而说“山河千古在”，意思是说，宋朝的山河是永远存在的，不会被元朝永远占领，言外之意是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宋朝还会复兴，山河有重现之日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文本框 2"/>
          <p:cNvSpPr txBox="1"/>
          <p:nvPr/>
        </p:nvSpPr>
        <p:spPr>
          <a:xfrm>
            <a:off x="771525" y="1292225"/>
            <a:ext cx="7600950" cy="42735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下句说“城郭之非”只是暂时的，也就是说，宋朝人民还要继续反抗，继续斗争，广大的城池不会被元朝永远占据。这两句对仗工整，蕴蓄着极深厚的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爱国情感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自信心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4813" y="1328738"/>
            <a:ext cx="52578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饿死真吾</a:t>
            </a:r>
            <a:r>
              <a:rPr 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志</a:t>
            </a:r>
            <a:r>
              <a:rPr altLang="zh-CN" sz="3200" b="1" noProof="1" dirty="0"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，梦中行采薇。</a:t>
            </a:r>
            <a:endParaRPr lang="en-US" altLang="zh-CN" sz="3200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51100" y="2230438"/>
            <a:ext cx="5327650" cy="3832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文本框 2"/>
          <p:cNvSpPr txBox="1"/>
          <p:nvPr/>
        </p:nvSpPr>
        <p:spPr>
          <a:xfrm>
            <a:off x="347663" y="1544638"/>
            <a:ext cx="8142287" cy="3438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最后两句表明自己的态度：决心饿死殉国。他出之以言，继之以行，于是开始绝食，意欲死在家乡。而在绝食第五天时，即已行过庐陵，没有能死在家乡。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文本框 2"/>
          <p:cNvSpPr txBox="1"/>
          <p:nvPr/>
        </p:nvSpPr>
        <p:spPr>
          <a:xfrm>
            <a:off x="541338" y="796925"/>
            <a:ext cx="8061325" cy="5262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又过了三天，在监护人的强迫下，只好开始进食。诗中用伯夷、叔齐指责周武王代商为“以暴易暴”，因而隐居首阳山，不食周粟，采薇而食，以至饿死的故事表示了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不投降的决心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。“饿死真吾事”，说得斩钉截铁，大义凛然，而且有实际行动，不是徒托空言，感人肺腑。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92113" y="1446213"/>
            <a:ext cx="8196262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这首诗化用杜甫诗句，抒写自己的胸怀，表现出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强烈的爱国感情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，显示出</a:t>
            </a:r>
            <a:r>
              <a:rPr lang="zh-CN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民族正气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。这首诗逐层递进，声情激荡，不假雕饰，而自见功力。作者对杜甫的诗用力甚深，其风格亦颇相近，即于质朴之中见深厚之性情，可以说是用血和泪写成的作品。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7650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27651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52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charset="-122"/>
                  <a:ea typeface="黑体" panose="02010609060101010101" charset="-122"/>
                </a:rPr>
                <a:t>课堂小结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9525">
          <a:noFill/>
        </a:ln>
      </a:spPr>
      <a:bodyPr vert="horz" wrap="square" lIns="91440" tIns="45720" rIns="91440" bIns="45720" anchor="ctr"/>
      <a:lstStyle>
        <a:defPPr eaLnBrk="1" hangingPunct="1">
          <a:lnSpc>
            <a:spcPct val="100000"/>
          </a:lnSpc>
          <a:defRPr lang="zh-CN" altLang="en-US" sz="3600" dirty="0">
            <a:solidFill>
              <a:schemeClr val="tx1"/>
            </a:solidFill>
            <a:latin typeface="黑体" panose="02010609060101010101" charset="-122"/>
            <a:ea typeface="黑体" panose="02010609060101010101" charset="-122"/>
          </a:defRPr>
        </a:defPPr>
      </a:lstStyle>
    </a:sp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1073</Words>
  <Application>WPS 演示</Application>
  <PresentationFormat>全屏显示(4:3)</PresentationFormat>
  <Paragraphs>52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8</vt:i4>
      </vt:variant>
      <vt:variant>
        <vt:lpstr>幻灯片标题</vt:lpstr>
      </vt:variant>
      <vt:variant>
        <vt:i4>14</vt:i4>
      </vt:variant>
    </vt:vector>
  </HeadingPairs>
  <TitlesOfParts>
    <vt:vector size="30" baseType="lpstr">
      <vt:lpstr>Arial</vt:lpstr>
      <vt:lpstr>宋体</vt:lpstr>
      <vt:lpstr>Wingdings</vt:lpstr>
      <vt:lpstr>黑体</vt:lpstr>
      <vt:lpstr>Calibri</vt:lpstr>
      <vt:lpstr>楷体</vt:lpstr>
      <vt:lpstr>微软雅黑</vt:lpstr>
      <vt:lpstr>Arial Unicode MS</vt:lpstr>
      <vt:lpstr>自定义设计方案</vt:lpstr>
      <vt:lpstr>1_自定义设计方案</vt:lpstr>
      <vt:lpstr>2_自定义设计方案</vt:lpstr>
      <vt:lpstr>3_自定义设计方案</vt:lpstr>
      <vt:lpstr>2_Office 主题</vt:lpstr>
      <vt:lpstr>1_Office 主题</vt:lpstr>
      <vt:lpstr>3_Office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Young</cp:lastModifiedBy>
  <cp:revision>228</cp:revision>
  <dcterms:created xsi:type="dcterms:W3CDTF">2016-01-14T05:53:00Z</dcterms:created>
  <dcterms:modified xsi:type="dcterms:W3CDTF">2020-02-27T01:04:07Z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