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04" r:id="rId4"/>
    <p:sldId id="327" r:id="rId5"/>
    <p:sldId id="348" r:id="rId6"/>
    <p:sldId id="335" r:id="rId7"/>
    <p:sldId id="352" r:id="rId8"/>
    <p:sldId id="353" r:id="rId9"/>
    <p:sldId id="360" r:id="rId10"/>
    <p:sldId id="354" r:id="rId11"/>
    <p:sldId id="355" r:id="rId12"/>
    <p:sldId id="356" r:id="rId13"/>
    <p:sldId id="357" r:id="rId14"/>
    <p:sldId id="358" r:id="rId15"/>
    <p:sldId id="359" r:id="rId16"/>
    <p:sldId id="349" r:id="rId17"/>
    <p:sldId id="350" r:id="rId18"/>
    <p:sldId id="351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wmf"/><Relationship Id="rId8" Type="http://schemas.openxmlformats.org/officeDocument/2006/relationships/oleObject" Target="../embeddings/oleObject4.bin"/><Relationship Id="rId7" Type="http://schemas.openxmlformats.org/officeDocument/2006/relationships/image" Target="../media/image4.w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7" Type="http://schemas.openxmlformats.org/officeDocument/2006/relationships/vmlDrawing" Target="../drawings/vmlDrawing1.vml"/><Relationship Id="rId16" Type="http://schemas.openxmlformats.org/officeDocument/2006/relationships/slideLayout" Target="../slideLayouts/slideLayout1.xml"/><Relationship Id="rId15" Type="http://schemas.openxmlformats.org/officeDocument/2006/relationships/image" Target="../media/image7.wmf"/><Relationship Id="rId14" Type="http://schemas.openxmlformats.org/officeDocument/2006/relationships/oleObject" Target="../embeddings/oleObject8.bin"/><Relationship Id="rId13" Type="http://schemas.openxmlformats.org/officeDocument/2006/relationships/oleObject" Target="../embeddings/oleObject7.bin"/><Relationship Id="rId12" Type="http://schemas.openxmlformats.org/officeDocument/2006/relationships/oleObject" Target="../embeddings/oleObject6.bin"/><Relationship Id="rId11" Type="http://schemas.openxmlformats.org/officeDocument/2006/relationships/image" Target="../media/image6.wmf"/><Relationship Id="rId10" Type="http://schemas.openxmlformats.org/officeDocument/2006/relationships/oleObject" Target="../embeddings/oleObject5.bin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jpe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>
                <a:solidFill>
                  <a:srgbClr val="7030A0"/>
                </a:solidFill>
              </a:rPr>
              <a:t>1.5 </a:t>
            </a:r>
            <a:r>
              <a:rPr lang="zh-CN" altLang="en-US" b="1">
                <a:solidFill>
                  <a:srgbClr val="7030A0"/>
                </a:solidFill>
              </a:rPr>
              <a:t>全程量词与存在量词</a:t>
            </a:r>
            <a:r>
              <a:rPr lang="en-US" altLang="zh-CN"/>
              <a:t> </a:t>
            </a:r>
            <a:endParaRPr lang="zh-CN" altLang="en-US"/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567815" y="2143760"/>
            <a:ext cx="5516880" cy="33534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P26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：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思考；提问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5" name="Text Box 320"/>
          <p:cNvSpPr txBox="1"/>
          <p:nvPr/>
        </p:nvSpPr>
        <p:spPr>
          <a:xfrm>
            <a:off x="323850" y="1139190"/>
            <a:ext cx="27590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</a:rPr>
              <a:t>探究新知</a:t>
            </a:r>
            <a:endParaRPr lang="zh-CN" altLang="en-US" sz="3600" b="1" dirty="0">
              <a:solidFill>
                <a:srgbClr val="99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390" name="文本框 16389"/>
          <p:cNvSpPr txBox="1"/>
          <p:nvPr/>
        </p:nvSpPr>
        <p:spPr>
          <a:xfrm>
            <a:off x="1285240" y="1870710"/>
            <a:ext cx="9144000" cy="422529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 anchorCtr="0">
            <a:spAutoFit/>
          </a:bodyPr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00FF00"/>
                </a:solidFill>
                <a:latin typeface="宋体" panose="02010600030101010101" pitchFamily="2" charset="-122"/>
              </a:rPr>
              <a:t>思考：</a:t>
            </a:r>
            <a:r>
              <a:rPr lang="zh-CN" altLang="en-US" sz="3200" b="1" dirty="0">
                <a:solidFill>
                  <a:schemeClr val="hlink"/>
                </a:solidFill>
                <a:latin typeface="宋体" panose="02010600030101010101" pitchFamily="2" charset="-122"/>
              </a:rPr>
              <a:t>各组语句是命题吗？二者有什么关系？</a:t>
            </a:r>
            <a:endParaRPr lang="zh-CN" altLang="en-US" sz="32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hlink"/>
                </a:solidFill>
                <a:latin typeface="宋体" panose="02010600030101010101" pitchFamily="2" charset="-122"/>
              </a:rPr>
              <a:t>（1）</a:t>
            </a:r>
            <a:r>
              <a:rPr lang="zh-CN" altLang="en-US" sz="3200" b="1" i="1" dirty="0">
                <a:solidFill>
                  <a:schemeClr val="hlink"/>
                </a:solidFill>
                <a:latin typeface="Times New Roman" panose="02020603050405020304" charset="0"/>
              </a:rPr>
              <a:t>2x</a:t>
            </a:r>
            <a:r>
              <a:rPr lang="zh-CN" altLang="en-US" sz="3200" b="1" dirty="0">
                <a:solidFill>
                  <a:schemeClr val="hlink"/>
                </a:solidFill>
                <a:latin typeface="宋体" panose="02010600030101010101" pitchFamily="2" charset="-122"/>
              </a:rPr>
              <a:t>＋1＝3；</a:t>
            </a:r>
            <a:endParaRPr lang="zh-CN" altLang="en-US" sz="32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存在一个</a:t>
            </a:r>
            <a:r>
              <a:rPr lang="zh-CN" altLang="en-US" sz="3200" b="1" i="1" dirty="0">
                <a:solidFill>
                  <a:srgbClr val="006600"/>
                </a:solidFill>
                <a:latin typeface="Times New Roman" panose="02020603050405020304" charset="0"/>
              </a:rPr>
              <a:t>x</a:t>
            </a:r>
            <a:r>
              <a:rPr lang="zh-CN" altLang="en-US" sz="3200" b="1" baseline="-25000" dirty="0">
                <a:solidFill>
                  <a:srgbClr val="006600"/>
                </a:solidFill>
                <a:latin typeface="Times New Roman" panose="02020603050405020304" charset="0"/>
              </a:rPr>
              <a:t>0</a:t>
            </a:r>
            <a:r>
              <a:rPr lang="zh-CN" altLang="en-US" sz="3200" b="1" i="1" dirty="0">
                <a:solidFill>
                  <a:srgbClr val="006600"/>
                </a:solidFill>
                <a:latin typeface="Times New Roman" panose="02020603050405020304" charset="0"/>
              </a:rPr>
              <a:t>∈R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</a:rPr>
              <a:t>，使2</a:t>
            </a:r>
            <a:r>
              <a:rPr lang="zh-CN" altLang="en-US" sz="3200" b="1" i="1" dirty="0">
                <a:solidFill>
                  <a:srgbClr val="006600"/>
                </a:solidFill>
                <a:latin typeface="Times New Roman" panose="02020603050405020304" charset="0"/>
              </a:rPr>
              <a:t>x</a:t>
            </a:r>
            <a:r>
              <a:rPr lang="zh-CN" altLang="en-US" sz="3200" b="1" baseline="-25000" dirty="0">
                <a:solidFill>
                  <a:srgbClr val="006600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</a:rPr>
              <a:t>＋1＝3.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hlink"/>
                </a:solidFill>
                <a:latin typeface="宋体" panose="02010600030101010101" pitchFamily="2" charset="-122"/>
              </a:rPr>
              <a:t>（2）</a:t>
            </a:r>
            <a:r>
              <a:rPr lang="zh-CN" altLang="en-US" sz="3200" b="1" i="1" dirty="0">
                <a:solidFill>
                  <a:schemeClr val="hlink"/>
                </a:solidFill>
                <a:latin typeface="Times New Roman" panose="02020603050405020304" charset="0"/>
              </a:rPr>
              <a:t>x</a:t>
            </a:r>
            <a:r>
              <a:rPr lang="zh-CN" altLang="en-US" sz="3200" b="1" dirty="0">
                <a:solidFill>
                  <a:schemeClr val="hlink"/>
                </a:solidFill>
                <a:latin typeface="宋体" panose="02010600030101010101" pitchFamily="2" charset="-122"/>
              </a:rPr>
              <a:t>能被2和3整除；</a:t>
            </a:r>
            <a:endParaRPr lang="zh-CN" altLang="en-US" sz="32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至少有一个</a:t>
            </a:r>
            <a:r>
              <a:rPr lang="zh-CN" altLang="en-US" sz="3200" b="1" i="1" dirty="0">
                <a:solidFill>
                  <a:srgbClr val="006600"/>
                </a:solidFill>
                <a:latin typeface="Times New Roman" panose="02020603050405020304" charset="0"/>
              </a:rPr>
              <a:t>x</a:t>
            </a:r>
            <a:r>
              <a:rPr lang="zh-CN" altLang="en-US" sz="3200" b="1" baseline="-25000" dirty="0">
                <a:solidFill>
                  <a:srgbClr val="006600"/>
                </a:solidFill>
                <a:latin typeface="Times New Roman" panose="02020603050405020304" charset="0"/>
              </a:rPr>
              <a:t>0</a:t>
            </a:r>
            <a:r>
              <a:rPr lang="zh-CN" altLang="en-US" sz="3200" b="1" i="1" dirty="0">
                <a:solidFill>
                  <a:srgbClr val="006600"/>
                </a:solidFill>
                <a:latin typeface="Times New Roman" panose="02020603050405020304" charset="0"/>
              </a:rPr>
              <a:t>∈Z，x</a:t>
            </a:r>
            <a:r>
              <a:rPr lang="zh-CN" altLang="en-US" sz="3200" b="1" baseline="-25000" dirty="0">
                <a:solidFill>
                  <a:srgbClr val="006600"/>
                </a:solidFill>
                <a:latin typeface="Times New Roman" panose="02020603050405020304" charset="0"/>
              </a:rPr>
              <a:t>0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</a:rPr>
              <a:t>能被2和3整除.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hlink"/>
                </a:solidFill>
                <a:latin typeface="宋体" panose="02010600030101010101" pitchFamily="2" charset="-122"/>
              </a:rPr>
              <a:t>（3）|</a:t>
            </a:r>
            <a:r>
              <a:rPr lang="zh-CN" altLang="en-US" sz="3200" b="1" i="1" dirty="0">
                <a:solidFill>
                  <a:schemeClr val="hlink"/>
                </a:solidFill>
                <a:latin typeface="Times New Roman" panose="02020603050405020304" charset="0"/>
              </a:rPr>
              <a:t>x</a:t>
            </a:r>
            <a:r>
              <a:rPr lang="zh-CN" altLang="en-US" sz="3200" b="1" dirty="0">
                <a:solidFill>
                  <a:schemeClr val="hlink"/>
                </a:solidFill>
                <a:latin typeface="宋体" panose="02010600030101010101" pitchFamily="2" charset="-122"/>
              </a:rPr>
              <a:t>－1|＜1；</a:t>
            </a:r>
            <a:endParaRPr lang="zh-CN" altLang="en-US" sz="32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有些</a:t>
            </a:r>
            <a:r>
              <a:rPr lang="zh-CN" altLang="en-US" sz="3200" b="1" i="1" dirty="0">
                <a:solidFill>
                  <a:srgbClr val="006600"/>
                </a:solidFill>
                <a:latin typeface="Times New Roman" panose="02020603050405020304" charset="0"/>
              </a:rPr>
              <a:t>x</a:t>
            </a:r>
            <a:r>
              <a:rPr lang="zh-CN" altLang="en-US" sz="3200" b="1" baseline="-25000" dirty="0">
                <a:solidFill>
                  <a:srgbClr val="006600"/>
                </a:solidFill>
                <a:latin typeface="Times New Roman" panose="02020603050405020304" charset="0"/>
              </a:rPr>
              <a:t>0</a:t>
            </a:r>
            <a:r>
              <a:rPr lang="zh-CN" altLang="en-US" sz="3200" b="1" i="1" dirty="0">
                <a:solidFill>
                  <a:srgbClr val="006600"/>
                </a:solidFill>
                <a:latin typeface="Times New Roman" panose="02020603050405020304" charset="0"/>
              </a:rPr>
              <a:t>∈R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</a:rPr>
              <a:t>，使|</a:t>
            </a:r>
            <a:r>
              <a:rPr lang="zh-CN" altLang="en-US" sz="3200" b="1" i="1" dirty="0">
                <a:solidFill>
                  <a:srgbClr val="006600"/>
                </a:solidFill>
                <a:latin typeface="Times New Roman" panose="02020603050405020304" charset="0"/>
              </a:rPr>
              <a:t>x</a:t>
            </a:r>
            <a:r>
              <a:rPr lang="zh-CN" altLang="en-US" sz="3200" b="1" baseline="-25000" dirty="0">
                <a:solidFill>
                  <a:srgbClr val="006600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</a:rPr>
              <a:t>－1|＜1.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0" name="Text Box 2"/>
          <p:cNvSpPr txBox="1"/>
          <p:nvPr/>
        </p:nvSpPr>
        <p:spPr>
          <a:xfrm>
            <a:off x="796290" y="1159510"/>
            <a:ext cx="10063163" cy="39306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1.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全称量词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charset="0"/>
              <a:ea typeface="华文中宋" panose="0201060004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</a:rPr>
              <a:t>短语</a:t>
            </a:r>
            <a:r>
              <a:rPr lang="zh-CN" altLang="en-US" sz="3200" b="1" dirty="0">
                <a:latin typeface="宋体" panose="02010600030101010101" pitchFamily="2" charset="-122"/>
              </a:rPr>
              <a:t>“</a:t>
            </a: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</a:rPr>
              <a:t>对所有的</a:t>
            </a:r>
            <a:r>
              <a:rPr lang="zh-CN" altLang="en-US" sz="3200" b="1" dirty="0">
                <a:latin typeface="宋体" panose="02010600030101010101" pitchFamily="2" charset="-122"/>
              </a:rPr>
              <a:t>”“</a:t>
            </a: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</a:rPr>
              <a:t>对任意一个</a:t>
            </a:r>
            <a:r>
              <a:rPr lang="zh-CN" altLang="en-US" sz="3200" b="1" dirty="0">
                <a:latin typeface="宋体" panose="02010600030101010101" pitchFamily="2" charset="-122"/>
              </a:rPr>
              <a:t>”</a:t>
            </a: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</a:rPr>
              <a:t>在逻辑</a:t>
            </a:r>
            <a:endParaRPr lang="zh-CN" altLang="en-US" sz="3200" b="1" dirty="0">
              <a:latin typeface="Times New Roman" panose="02020603050405020304" charset="0"/>
              <a:ea typeface="华文中宋" panose="0201060004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</a:rPr>
              <a:t>中通常叫做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全称量词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.</a:t>
            </a: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</a:rPr>
              <a:t>符号：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cs typeface="黑体" panose="02010609060101010101" charset="-122"/>
                <a:sym typeface="Symbol" panose="05050102010706020507" pitchFamily="18" charset="2"/>
              </a:rPr>
              <a:t></a:t>
            </a:r>
            <a:b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</a:br>
            <a:r>
              <a:rPr lang="zh-CN" altLang="en-US" sz="3200" b="1" dirty="0">
                <a:solidFill>
                  <a:srgbClr val="FFCCCC"/>
                </a:solidFill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2.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全称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sym typeface="+mn-ea"/>
              </a:rPr>
              <a:t>量词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命题</a:t>
            </a: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：</a:t>
            </a:r>
            <a:endParaRPr lang="zh-CN" altLang="en-US" sz="3200" b="1" dirty="0">
              <a:latin typeface="Times New Roman" panose="02020603050405020304" charset="0"/>
              <a:ea typeface="华文中宋" panose="02010600040101010101" pitchFamily="2" charset="-122"/>
              <a:sym typeface="Symbol" panose="05050102010706020507" pitchFamily="18" charset="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含有全称量词的命题</a:t>
            </a:r>
            <a:r>
              <a:rPr lang="en-US" altLang="zh-CN" sz="3200" b="1"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.   </a:t>
            </a: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符号：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</a:t>
            </a:r>
            <a:r>
              <a:rPr lang="en-US" altLang="zh-CN" sz="3200" b="1" i="1" err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x</a:t>
            </a: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</a:t>
            </a:r>
            <a:r>
              <a:rPr lang="en-US" altLang="zh-CN" sz="3200" b="1" i="1" err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M</a:t>
            </a: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, </a:t>
            </a:r>
            <a:r>
              <a:rPr lang="en-US" altLang="zh-CN" sz="3200" b="1" i="1" err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p</a:t>
            </a: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(</a:t>
            </a:r>
            <a:r>
              <a:rPr lang="en-US" altLang="zh-CN" sz="3200" b="1" i="1" err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x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)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中宋" panose="0201060004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</a:rPr>
              <a:t>读作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：对任意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属于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M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，有</a:t>
            </a: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p(x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)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成立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7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0">
                                            <p:txEl>
                                              <p:charRg st="7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0">
                                            <p:txEl>
                                              <p:charRg st="7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26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0">
                                            <p:txEl>
                                              <p:charRg st="26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0">
                                            <p:txEl>
                                              <p:charRg st="26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50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0">
                                            <p:txEl>
                                              <p:charRg st="50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0">
                                            <p:txEl>
                                              <p:charRg st="50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76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0">
                                            <p:txEl>
                                              <p:charRg st="76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0">
                                            <p:txEl>
                                              <p:charRg st="76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567815" y="2143760"/>
            <a:ext cx="9580880" cy="37846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P27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，例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endParaRPr lang="en-US" altLang="zh-CN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endParaRPr lang="en-US" altLang="zh-CN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发现判断此类命题真假的方法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948690" y="1480820"/>
            <a:ext cx="7605395" cy="1938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P27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，思考及下面的几段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endParaRPr lang="en-US" altLang="zh-CN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类比得出哪些结论？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Rectangle 4"/>
          <p:cNvSpPr/>
          <p:nvPr/>
        </p:nvSpPr>
        <p:spPr>
          <a:xfrm>
            <a:off x="894080" y="1143953"/>
            <a:ext cx="9144000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3.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存在量词：</a:t>
            </a:r>
            <a:b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</a:br>
            <a:r>
              <a:rPr lang="zh-CN" altLang="en-US" sz="3200" b="1" dirty="0">
                <a:latin typeface="Arial" panose="020B0604020202020204" pitchFamily="34" charset="0"/>
              </a:rPr>
              <a:t>       </a:t>
            </a: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</a:rPr>
              <a:t>短语“存在一个”“至少有一个”等都是表示整体的一部分的词在逻辑中通常叫做存在量词</a:t>
            </a:r>
            <a:r>
              <a:rPr lang="en-US" altLang="zh-CN" sz="3200" b="1">
                <a:latin typeface="Times New Roman" panose="02020603050405020304" charset="0"/>
                <a:ea typeface="华文中宋" panose="02010600040101010101" pitchFamily="2" charset="-122"/>
              </a:rPr>
              <a:t>.</a:t>
            </a:r>
            <a:endParaRPr lang="en-US" altLang="zh-CN" sz="3200" b="1">
              <a:latin typeface="Times New Roman" panose="02020603050405020304" charset="0"/>
              <a:ea typeface="华文中宋" panose="0201060004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</a:rPr>
              <a:t>符号：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cs typeface="黑体" panose="02010609060101010101" charset="-122"/>
                <a:sym typeface="Symbol" panose="05050102010706020507" pitchFamily="18" charset="2"/>
              </a:rPr>
              <a:t></a:t>
            </a:r>
            <a:endParaRPr lang="zh-CN" altLang="en-US" sz="3200" b="1" dirty="0">
              <a:latin typeface="Times New Roman" panose="02020603050405020304" charset="0"/>
              <a:ea typeface="华文中宋" panose="02010600040101010101" pitchFamily="2" charset="-122"/>
              <a:sym typeface="Symbol" panose="05050102010706020507" pitchFamily="18" charset="2"/>
            </a:endParaRPr>
          </a:p>
          <a:p>
            <a:endParaRPr lang="en-US" altLang="zh-CN" sz="3200" b="1">
              <a:latin typeface="Times New Roman" panose="02020603050405020304" charset="0"/>
              <a:ea typeface="华文中宋" panose="02010600040101010101" pitchFamily="2" charset="-122"/>
              <a:sym typeface="Symbol" panose="05050102010706020507" pitchFamily="18" charset="2"/>
            </a:endParaRPr>
          </a:p>
        </p:txBody>
      </p:sp>
      <p:sp>
        <p:nvSpPr>
          <p:cNvPr id="12293" name="Rectangle 5"/>
          <p:cNvSpPr/>
          <p:nvPr/>
        </p:nvSpPr>
        <p:spPr>
          <a:xfrm>
            <a:off x="894080" y="3303270"/>
            <a:ext cx="93726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4.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sym typeface="+mn-ea"/>
              </a:rPr>
              <a:t>存在量词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命题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: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中宋" panose="02010600040101010101" pitchFamily="2" charset="-122"/>
              <a:sym typeface="Symbol" panose="05050102010706020507" pitchFamily="18" charset="2"/>
            </a:endParaRPr>
          </a:p>
          <a:p>
            <a:r>
              <a:rPr lang="en-US" altLang="zh-CN" sz="3200" b="1"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   </a:t>
            </a: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</a:rPr>
              <a:t>含有存在量词的命题</a:t>
            </a:r>
            <a:r>
              <a:rPr lang="en-US" altLang="zh-CN" sz="3200" b="1">
                <a:latin typeface="Times New Roman" panose="02020603050405020304" charset="0"/>
                <a:ea typeface="华文中宋" panose="02010600040101010101" pitchFamily="2" charset="-122"/>
              </a:rPr>
              <a:t>.  </a:t>
            </a: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符号：</a:t>
            </a:r>
            <a:r>
              <a:rPr lang="en-US" altLang="zh-CN" sz="3200" b="1"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xM</a:t>
            </a: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，</a:t>
            </a:r>
            <a:r>
              <a:rPr lang="en-US" altLang="zh-CN" sz="3200" b="1"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p(x)</a:t>
            </a:r>
            <a:br>
              <a:rPr lang="en-US" altLang="zh-CN" sz="3200" b="1"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</a:br>
            <a:r>
              <a:rPr lang="en-US" altLang="zh-CN" sz="3200" b="1"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    </a:t>
            </a:r>
            <a:r>
              <a:rPr lang="zh-CN" altLang="en-US" sz="3200" b="1" dirty="0">
                <a:latin typeface="Times New Roman" panose="02020603050405020304" charset="0"/>
                <a:ea typeface="华文中宋" panose="02010600040101010101" pitchFamily="2" charset="-122"/>
              </a:rPr>
              <a:t>读作：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存在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M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中一个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，使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p(x)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成立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.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中宋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345295" y="2811145"/>
            <a:ext cx="2147570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此类命题真假性如何判断？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948690" y="1480820"/>
            <a:ext cx="9580880" cy="50158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P29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思考：（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）把命题否定了，该怎么说？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）真假性如何？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endParaRPr lang="en-US" altLang="zh-CN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0" name="Text Box 2"/>
          <p:cNvSpPr txBox="1"/>
          <p:nvPr/>
        </p:nvSpPr>
        <p:spPr>
          <a:xfrm>
            <a:off x="304800" y="1766253"/>
            <a:ext cx="89852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含有一个量词的全称命题的否定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有下面的结论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1187450" y="2342515"/>
            <a:ext cx="5562600" cy="1295400"/>
            <a:chOff x="768" y="1440"/>
            <a:chExt cx="3504" cy="816"/>
          </a:xfrm>
        </p:grpSpPr>
        <p:sp>
          <p:nvSpPr>
            <p:cNvPr id="4119" name="Rectangle 4"/>
            <p:cNvSpPr/>
            <p:nvPr/>
          </p:nvSpPr>
          <p:spPr>
            <a:xfrm>
              <a:off x="768" y="1440"/>
              <a:ext cx="3504" cy="816"/>
            </a:xfrm>
            <a:prstGeom prst="rect">
              <a:avLst/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grpSp>
          <p:nvGrpSpPr>
            <p:cNvPr id="4120" name="Group 5"/>
            <p:cNvGrpSpPr/>
            <p:nvPr/>
          </p:nvGrpSpPr>
          <p:grpSpPr>
            <a:xfrm>
              <a:off x="816" y="1488"/>
              <a:ext cx="2630" cy="327"/>
              <a:chOff x="0" y="0"/>
              <a:chExt cx="2630" cy="327"/>
            </a:xfrm>
          </p:grpSpPr>
          <p:graphicFrame>
            <p:nvGraphicFramePr>
              <p:cNvPr id="4104" name="Object 6"/>
              <p:cNvGraphicFramePr/>
              <p:nvPr/>
            </p:nvGraphicFramePr>
            <p:xfrm>
              <a:off x="1204" y="0"/>
              <a:ext cx="1426" cy="32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5" name="" r:id="rId2" imgW="812165" imgH="203200" progId="Equation.DSMT4">
                      <p:embed/>
                    </p:oleObj>
                  </mc:Choice>
                  <mc:Fallback>
                    <p:oleObj name="" r:id="rId2" imgW="812165" imgH="203200" progId="Equation.DSMT4">
                      <p:embed/>
                      <p:pic>
                        <p:nvPicPr>
                          <p:cNvPr id="0" name="图片 3084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1204" y="0"/>
                            <a:ext cx="1426" cy="32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4123" name="Group 7"/>
              <p:cNvGrpSpPr/>
              <p:nvPr/>
            </p:nvGrpSpPr>
            <p:grpSpPr>
              <a:xfrm>
                <a:off x="0" y="0"/>
                <a:ext cx="1814" cy="327"/>
                <a:chOff x="0" y="0"/>
                <a:chExt cx="1814" cy="327"/>
              </a:xfrm>
            </p:grpSpPr>
            <p:sp>
              <p:nvSpPr>
                <p:cNvPr id="4124" name="Text Box 8"/>
                <p:cNvSpPr txBox="1"/>
                <p:nvPr/>
              </p:nvSpPr>
              <p:spPr>
                <a:xfrm>
                  <a:off x="0" y="0"/>
                  <a:ext cx="1814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 dirty="0">
                      <a:solidFill>
                        <a:srgbClr val="0000CC"/>
                      </a:solidFill>
                      <a:latin typeface="Arial" panose="020B0604020202020204" pitchFamily="34" charset="0"/>
                    </a:rPr>
                    <a:t>全称命题</a:t>
                  </a:r>
                  <a:endParaRPr lang="zh-CN" altLang="en-US" sz="2800" b="1" dirty="0">
                    <a:solidFill>
                      <a:srgbClr val="0000CC"/>
                    </a:solidFill>
                    <a:latin typeface="Arial" panose="020B0604020202020204" pitchFamily="34" charset="0"/>
                  </a:endParaRPr>
                </a:p>
              </p:txBody>
            </p:sp>
            <p:graphicFrame>
              <p:nvGraphicFramePr>
                <p:cNvPr id="4105" name="Object 9"/>
                <p:cNvGraphicFramePr/>
                <p:nvPr/>
              </p:nvGraphicFramePr>
              <p:xfrm>
                <a:off x="911" y="46"/>
                <a:ext cx="332" cy="26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6" name="" r:id="rId4" imgW="203200" imgH="165100" progId="Equation.DSMT4">
                        <p:embed/>
                      </p:oleObj>
                    </mc:Choice>
                    <mc:Fallback>
                      <p:oleObj name="" r:id="rId4" imgW="203200" imgH="165100" progId="Equation.DSMT4">
                        <p:embed/>
                        <p:pic>
                          <p:nvPicPr>
                            <p:cNvPr id="0" name="图片 3085"/>
                            <p:cNvPicPr/>
                            <p:nvPr/>
                          </p:nvPicPr>
                          <p:blipFill>
                            <a:blip r:embed="rId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911" y="46"/>
                              <a:ext cx="332" cy="269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  <p:grpSp>
          <p:nvGrpSpPr>
            <p:cNvPr id="4121" name="Group 10"/>
            <p:cNvGrpSpPr/>
            <p:nvPr/>
          </p:nvGrpSpPr>
          <p:grpSpPr>
            <a:xfrm>
              <a:off x="912" y="1872"/>
              <a:ext cx="1724" cy="327"/>
              <a:chOff x="0" y="0"/>
              <a:chExt cx="1724" cy="327"/>
            </a:xfrm>
          </p:grpSpPr>
          <p:sp>
            <p:nvSpPr>
              <p:cNvPr id="4122" name="Text Box 11"/>
              <p:cNvSpPr txBox="1"/>
              <p:nvPr/>
            </p:nvSpPr>
            <p:spPr>
              <a:xfrm>
                <a:off x="0" y="0"/>
                <a:ext cx="172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800" b="1" dirty="0">
                    <a:solidFill>
                      <a:srgbClr val="0000CC"/>
                    </a:solidFill>
                    <a:latin typeface="Arial" panose="020B0604020202020204" pitchFamily="34" charset="0"/>
                  </a:rPr>
                  <a:t>它的否定</a:t>
                </a:r>
                <a:endParaRPr lang="zh-CN" altLang="en-US" sz="2800" b="1" dirty="0">
                  <a:solidFill>
                    <a:srgbClr val="0000CC"/>
                  </a:solidFill>
                  <a:latin typeface="Arial" panose="020B0604020202020204" pitchFamily="34" charset="0"/>
                </a:endParaRPr>
              </a:p>
            </p:txBody>
          </p:sp>
          <p:graphicFrame>
            <p:nvGraphicFramePr>
              <p:cNvPr id="4103" name="Object 12"/>
              <p:cNvGraphicFramePr/>
              <p:nvPr/>
            </p:nvGraphicFramePr>
            <p:xfrm>
              <a:off x="998" y="46"/>
              <a:ext cx="477" cy="26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7" name="" r:id="rId6" imgW="291465" imgH="165100" progId="Equation.DSMT4">
                      <p:embed/>
                    </p:oleObj>
                  </mc:Choice>
                  <mc:Fallback>
                    <p:oleObj name="" r:id="rId6" imgW="291465" imgH="165100" progId="Equation.DSMT4">
                      <p:embed/>
                      <p:pic>
                        <p:nvPicPr>
                          <p:cNvPr id="0" name="图片 3086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998" y="46"/>
                            <a:ext cx="477" cy="269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4102" name="Object 13"/>
            <p:cNvGraphicFramePr/>
            <p:nvPr/>
          </p:nvGraphicFramePr>
          <p:xfrm>
            <a:off x="2448" y="1872"/>
            <a:ext cx="1581" cy="3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" r:id="rId8" imgW="901065" imgH="203200" progId="Equation.DSMT4">
                    <p:embed/>
                  </p:oleObj>
                </mc:Choice>
                <mc:Fallback>
                  <p:oleObj name="" r:id="rId8" imgW="901065" imgH="203200" progId="Equation.DSMT4">
                    <p:embed/>
                    <p:pic>
                      <p:nvPicPr>
                        <p:cNvPr id="0" name="图片 3088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2448" y="1872"/>
                          <a:ext cx="1581" cy="32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8142" name="Text Box 14"/>
          <p:cNvSpPr txBox="1"/>
          <p:nvPr/>
        </p:nvSpPr>
        <p:spPr>
          <a:xfrm>
            <a:off x="323850" y="1118870"/>
            <a:ext cx="95059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</a:rPr>
              <a:t>从形式看，全称量词命题的否定是存在量词命题</a:t>
            </a:r>
            <a:r>
              <a:rPr lang="en-US" altLang="zh-CN" sz="3200" b="1">
                <a:solidFill>
                  <a:srgbClr val="0000CC"/>
                </a:solidFill>
                <a:latin typeface="Arial" panose="020B0604020202020204" pitchFamily="34" charset="0"/>
              </a:rPr>
              <a:t>.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48143" name="Text Box 15"/>
          <p:cNvSpPr txBox="1"/>
          <p:nvPr/>
        </p:nvSpPr>
        <p:spPr>
          <a:xfrm>
            <a:off x="1375410" y="3975735"/>
            <a:ext cx="103733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</a:rPr>
              <a:t>从形式看</a:t>
            </a:r>
            <a:r>
              <a:rPr lang="en-US" altLang="zh-CN" sz="3200" b="1">
                <a:solidFill>
                  <a:srgbClr val="0000CC"/>
                </a:solidFill>
                <a:latin typeface="Arial" panose="020B0604020202020204" pitchFamily="34" charset="0"/>
              </a:rPr>
              <a:t>,   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sym typeface="+mn-ea"/>
              </a:rPr>
              <a:t>存在量词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</a:rPr>
              <a:t>命题的否定是全称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sym typeface="+mn-ea"/>
              </a:rPr>
              <a:t>量词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</a:rPr>
              <a:t>命题</a:t>
            </a:r>
            <a:r>
              <a:rPr lang="en-US" altLang="zh-CN" sz="3200" b="1">
                <a:solidFill>
                  <a:srgbClr val="0000CC"/>
                </a:solidFill>
                <a:latin typeface="Arial" panose="020B0604020202020204" pitchFamily="34" charset="0"/>
              </a:rPr>
              <a:t>.</a:t>
            </a:r>
            <a:endParaRPr lang="en-US" altLang="zh-CN" sz="32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48144" name="Text Box 16"/>
          <p:cNvSpPr txBox="1"/>
          <p:nvPr/>
        </p:nvSpPr>
        <p:spPr>
          <a:xfrm>
            <a:off x="1353185" y="4707255"/>
            <a:ext cx="95281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含有一个量词的特称命题的否定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有下面的结论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6" name="Group 17"/>
          <p:cNvGrpSpPr/>
          <p:nvPr/>
        </p:nvGrpSpPr>
        <p:grpSpPr>
          <a:xfrm>
            <a:off x="2115185" y="5316855"/>
            <a:ext cx="5867400" cy="1295400"/>
            <a:chOff x="768" y="1296"/>
            <a:chExt cx="3696" cy="816"/>
          </a:xfrm>
        </p:grpSpPr>
        <p:sp>
          <p:nvSpPr>
            <p:cNvPr id="4112" name="Rectangle 18"/>
            <p:cNvSpPr/>
            <p:nvPr/>
          </p:nvSpPr>
          <p:spPr>
            <a:xfrm>
              <a:off x="768" y="1296"/>
              <a:ext cx="3696" cy="816"/>
            </a:xfrm>
            <a:prstGeom prst="rect">
              <a:avLst/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grpSp>
          <p:nvGrpSpPr>
            <p:cNvPr id="4113" name="Group 19"/>
            <p:cNvGrpSpPr/>
            <p:nvPr/>
          </p:nvGrpSpPr>
          <p:grpSpPr>
            <a:xfrm>
              <a:off x="912" y="1344"/>
              <a:ext cx="2664" cy="365"/>
              <a:chOff x="0" y="0"/>
              <a:chExt cx="2619" cy="322"/>
            </a:xfrm>
          </p:grpSpPr>
          <p:graphicFrame>
            <p:nvGraphicFramePr>
              <p:cNvPr id="4100" name="Object 20"/>
              <p:cNvGraphicFramePr/>
              <p:nvPr/>
            </p:nvGraphicFramePr>
            <p:xfrm>
              <a:off x="1215" y="0"/>
              <a:ext cx="1404" cy="32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9" name="" r:id="rId10" imgW="799465" imgH="203200" progId="Equation.DSMT4">
                      <p:embed/>
                    </p:oleObj>
                  </mc:Choice>
                  <mc:Fallback>
                    <p:oleObj name="" r:id="rId10" imgW="799465" imgH="203200" progId="Equation.DSMT4">
                      <p:embed/>
                      <p:pic>
                        <p:nvPicPr>
                          <p:cNvPr id="0" name="图片 3078"/>
                          <p:cNvPicPr/>
                          <p:nvPr/>
                        </p:nvPicPr>
                        <p:blipFill>
                          <a:blip r:embed="rId11"/>
                          <a:stretch>
                            <a:fillRect/>
                          </a:stretch>
                        </p:blipFill>
                        <p:spPr>
                          <a:xfrm>
                            <a:off x="1215" y="0"/>
                            <a:ext cx="1404" cy="32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4117" name="Group 21"/>
              <p:cNvGrpSpPr/>
              <p:nvPr/>
            </p:nvGrpSpPr>
            <p:grpSpPr>
              <a:xfrm>
                <a:off x="0" y="0"/>
                <a:ext cx="1814" cy="315"/>
                <a:chOff x="0" y="0"/>
                <a:chExt cx="1814" cy="315"/>
              </a:xfrm>
            </p:grpSpPr>
            <p:sp>
              <p:nvSpPr>
                <p:cNvPr id="4118" name="Text Box 22"/>
                <p:cNvSpPr txBox="1"/>
                <p:nvPr/>
              </p:nvSpPr>
              <p:spPr>
                <a:xfrm>
                  <a:off x="0" y="0"/>
                  <a:ext cx="1814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 dirty="0">
                      <a:solidFill>
                        <a:srgbClr val="0000CC"/>
                      </a:solidFill>
                      <a:latin typeface="Arial" panose="020B0604020202020204" pitchFamily="34" charset="0"/>
                    </a:rPr>
                    <a:t>特称命题</a:t>
                  </a:r>
                  <a:endParaRPr lang="zh-CN" altLang="en-US" sz="2800" b="1" dirty="0">
                    <a:solidFill>
                      <a:srgbClr val="0000CC"/>
                    </a:solidFill>
                    <a:latin typeface="Arial" panose="020B0604020202020204" pitchFamily="34" charset="0"/>
                  </a:endParaRPr>
                </a:p>
              </p:txBody>
            </p:sp>
            <p:graphicFrame>
              <p:nvGraphicFramePr>
                <p:cNvPr id="4101" name="Object 23"/>
                <p:cNvGraphicFramePr/>
                <p:nvPr/>
              </p:nvGraphicFramePr>
              <p:xfrm>
                <a:off x="911" y="46"/>
                <a:ext cx="332" cy="26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0" name="" r:id="rId12" imgW="203200" imgH="165100" progId="Equation.DSMT4">
                        <p:embed/>
                      </p:oleObj>
                    </mc:Choice>
                    <mc:Fallback>
                      <p:oleObj name="" r:id="rId12" imgW="203200" imgH="165100" progId="Equation.DSMT4">
                        <p:embed/>
                        <p:pic>
                          <p:nvPicPr>
                            <p:cNvPr id="0" name="图片 3079"/>
                            <p:cNvPicPr/>
                            <p:nvPr/>
                          </p:nvPicPr>
                          <p:blipFill>
                            <a:blip r:embed="rId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911" y="46"/>
                              <a:ext cx="332" cy="269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  <p:grpSp>
          <p:nvGrpSpPr>
            <p:cNvPr id="4114" name="Group 24"/>
            <p:cNvGrpSpPr/>
            <p:nvPr/>
          </p:nvGrpSpPr>
          <p:grpSpPr>
            <a:xfrm>
              <a:off x="912" y="1680"/>
              <a:ext cx="3259" cy="403"/>
              <a:chOff x="567" y="2659"/>
              <a:chExt cx="3123" cy="323"/>
            </a:xfrm>
          </p:grpSpPr>
          <p:grpSp>
            <p:nvGrpSpPr>
              <p:cNvPr id="4115" name="Group 25"/>
              <p:cNvGrpSpPr/>
              <p:nvPr/>
            </p:nvGrpSpPr>
            <p:grpSpPr>
              <a:xfrm>
                <a:off x="567" y="2659"/>
                <a:ext cx="1724" cy="315"/>
                <a:chOff x="0" y="0"/>
                <a:chExt cx="1724" cy="315"/>
              </a:xfrm>
            </p:grpSpPr>
            <p:sp>
              <p:nvSpPr>
                <p:cNvPr id="4116" name="Text Box 26"/>
                <p:cNvSpPr txBox="1"/>
                <p:nvPr/>
              </p:nvSpPr>
              <p:spPr>
                <a:xfrm>
                  <a:off x="0" y="0"/>
                  <a:ext cx="1724" cy="26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 dirty="0">
                      <a:solidFill>
                        <a:srgbClr val="0000CC"/>
                      </a:solidFill>
                      <a:latin typeface="Arial" panose="020B0604020202020204" pitchFamily="34" charset="0"/>
                    </a:rPr>
                    <a:t>它的否定</a:t>
                  </a:r>
                  <a:endParaRPr lang="zh-CN" altLang="en-US" sz="2800" b="1" dirty="0">
                    <a:solidFill>
                      <a:srgbClr val="0000CC"/>
                    </a:solidFill>
                    <a:latin typeface="Arial" panose="020B0604020202020204" pitchFamily="34" charset="0"/>
                  </a:endParaRPr>
                </a:p>
              </p:txBody>
            </p:sp>
            <p:graphicFrame>
              <p:nvGraphicFramePr>
                <p:cNvPr id="4099" name="Object 27"/>
                <p:cNvGraphicFramePr/>
                <p:nvPr/>
              </p:nvGraphicFramePr>
              <p:xfrm>
                <a:off x="998" y="46"/>
                <a:ext cx="477" cy="26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1" name="" r:id="rId13" imgW="291465" imgH="165100" progId="Equation.DSMT4">
                        <p:embed/>
                      </p:oleObj>
                    </mc:Choice>
                    <mc:Fallback>
                      <p:oleObj name="" r:id="rId13" imgW="291465" imgH="165100" progId="Equation.DSMT4">
                        <p:embed/>
                        <p:pic>
                          <p:nvPicPr>
                            <p:cNvPr id="0" name="图片 3080"/>
                            <p:cNvPicPr/>
                            <p:nvPr/>
                          </p:nvPicPr>
                          <p:blipFill>
                            <a:blip r:embed="rId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998" y="46"/>
                              <a:ext cx="477" cy="269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aphicFrame>
            <p:nvGraphicFramePr>
              <p:cNvPr id="4098" name="Object 28"/>
              <p:cNvGraphicFramePr/>
              <p:nvPr/>
            </p:nvGraphicFramePr>
            <p:xfrm>
              <a:off x="2064" y="2659"/>
              <a:ext cx="1626" cy="32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2" name="" r:id="rId14" imgW="926465" imgH="203200" progId="Equation.DSMT4">
                      <p:embed/>
                    </p:oleObj>
                  </mc:Choice>
                  <mc:Fallback>
                    <p:oleObj name="" r:id="rId14" imgW="926465" imgH="203200" progId="Equation.DSMT4">
                      <p:embed/>
                      <p:pic>
                        <p:nvPicPr>
                          <p:cNvPr id="0" name="图片 3081"/>
                          <p:cNvPicPr/>
                          <p:nvPr/>
                        </p:nvPicPr>
                        <p:blipFill>
                          <a:blip r:embed="rId15"/>
                          <a:stretch>
                            <a:fillRect/>
                          </a:stretch>
                        </p:blipFill>
                        <p:spPr>
                          <a:xfrm>
                            <a:off x="2064" y="2659"/>
                            <a:ext cx="1626" cy="32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  <p:bldP spid="48142" grpId="0"/>
      <p:bldP spid="48143" grpId="0"/>
      <p:bldP spid="481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4" name="Picture 2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" y="1676400"/>
            <a:ext cx="10015220" cy="4211955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802130" y="1480820"/>
            <a:ext cx="5008880" cy="50158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课本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P31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做：（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）练习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）习题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zh-CN" altLang="en-US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endParaRPr lang="en-US" altLang="zh-CN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en-US" altLang="zh-CN" sz="4000" b="1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</a:t>
            </a:r>
            <a:endParaRPr lang="zh-CN" altLang="en-US" sz="4000" b="1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795</Words>
  <Application>WPS 演示</Application>
  <PresentationFormat>宽屏</PresentationFormat>
  <Paragraphs>78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17</vt:i4>
      </vt:variant>
    </vt:vector>
  </HeadingPairs>
  <TitlesOfParts>
    <vt:vector size="42" baseType="lpstr">
      <vt:lpstr>Arial</vt:lpstr>
      <vt:lpstr>宋体</vt:lpstr>
      <vt:lpstr>Wingdings</vt:lpstr>
      <vt:lpstr>Times New Roman</vt:lpstr>
      <vt:lpstr>黑体</vt:lpstr>
      <vt:lpstr>Symbol</vt:lpstr>
      <vt:lpstr>微软雅黑</vt:lpstr>
      <vt:lpstr>Calibri</vt:lpstr>
      <vt:lpstr>Arial Unicode MS</vt:lpstr>
      <vt:lpstr>华文中宋</vt:lpstr>
      <vt:lpstr>华文行楷</vt:lpstr>
      <vt:lpstr>华文琥珀</vt:lpstr>
      <vt:lpstr>华文彩云</vt:lpstr>
      <vt:lpstr>隶书</vt:lpstr>
      <vt:lpstr>幼圆</vt:lpstr>
      <vt:lpstr>华文细黑</vt:lpstr>
      <vt:lpstr>Office 主题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1.5 全程量词与存在量词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37</cp:revision>
  <dcterms:created xsi:type="dcterms:W3CDTF">2021-08-30T01:33:00Z</dcterms:created>
  <dcterms:modified xsi:type="dcterms:W3CDTF">2021-09-13T06:07:49Z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2052-11.1.0.10700</vt:lpwstr>
  </property>
</Properties>
</file>