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7" r:id="rId3"/>
    <p:sldId id="256" r:id="rId4"/>
    <p:sldId id="258" r:id="rId5"/>
    <p:sldId id="260" r:id="rId6"/>
    <p:sldId id="261" r:id="rId7"/>
    <p:sldId id="262" r:id="rId8"/>
    <p:sldId id="310" r:id="rId9"/>
    <p:sldId id="263" r:id="rId10"/>
    <p:sldId id="268" r:id="rId11"/>
    <p:sldId id="269" r:id="rId12"/>
    <p:sldId id="264" r:id="rId13"/>
    <p:sldId id="265" r:id="rId14"/>
    <p:sldId id="266" r:id="rId15"/>
    <p:sldId id="267" r:id="rId16"/>
    <p:sldId id="259" r:id="rId17"/>
    <p:sldId id="270" r:id="rId18"/>
    <p:sldId id="302" r:id="rId19"/>
    <p:sldId id="311" r:id="rId20"/>
    <p:sldId id="312" r:id="rId21"/>
    <p:sldId id="313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66" autoAdjust="0"/>
  </p:normalViewPr>
  <p:slideViewPr>
    <p:cSldViewPr snapToGrid="0">
      <p:cViewPr varScale="1">
        <p:scale>
          <a:sx n="59" d="100"/>
          <a:sy n="59" d="100"/>
        </p:scale>
        <p:origin x="94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55A49-CF76-40C4-B5D5-084DD0F711D0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9075C-BC60-45B4-9B8F-E83140AA8E8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0523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9075C-BC60-45B4-9B8F-E83140AA8E8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0749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9075C-BC60-45B4-9B8F-E83140AA8E8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267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692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7391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4303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961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4604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8629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915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B9075C-BC60-45B4-9B8F-E83140AA8E8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6301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73A8C2-4E06-41BB-BACA-C83235499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B00530E-A305-4B90-8E8C-03B0C65CE1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A4B7FF-C8EF-4DEE-8DDF-526086640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F6842B-E5DE-456D-86C9-830029B8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DAC3830-F28E-4CB6-B4AD-184241860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552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76BFE9-D99E-415A-8AA6-F50C41812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BAEC336-02EC-49F7-8143-1DB52E07CF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C70588B-EBD2-4CBA-8267-0D377580F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08B6249-9065-4BBE-8C2D-716569776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3093BD-F34A-4A0E-AB5D-D9A58CDC4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840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762333-4034-4B91-85AF-977414496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F3ED3EB-1CB1-45D4-9D92-BC5112EB6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F3053E1-7A1C-4886-8984-5201C56E6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8828035-D75C-4062-B2BE-C90D9C483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9C46C2A-6E2B-4325-89D2-1C92EE9BE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455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76BB18-812E-4567-A6D5-599D4D4B3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D9C3B2-B4D2-482F-A223-45D1F93AA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6436DB9-18B4-444A-9178-15A961E763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D1E74B-4978-4957-A678-A4948FBE7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A76E95B-0659-4F2E-9ABD-3BA31933C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0246C87-C8C7-41E5-ADC1-6AD2D323C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571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B6C5DBA-71D8-41BD-B3A0-C69BD9BED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BD75C5B-5F7B-4E32-812C-D0342A6C8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6E4A6C5-897B-4081-A13C-7989B73A0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91BF2FA-AF65-4FF0-949C-7F1E1F5C60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E92CCEE-6F99-42B1-9E73-199AE50F3E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6428F1E-D176-4455-815C-C5DB537DD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CC4169E-8067-4C0A-ADED-340207D68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73A00A4-0235-4924-A469-8CE74EE9D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04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2449060-A378-4E1F-BAAB-FFEFBA1D3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D8A735D0-4650-429D-925C-182694945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2A3D2A4-C172-4160-8607-1EE7F6A71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0A3122F-BF7E-4080-8F76-DAAD3FED5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46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CD93DF2-AB01-4500-AFDB-F4DBA9CC4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B4B61E1-3276-41BD-B7C1-AE8213D85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337F2E8-3C24-472D-A985-32AF99EE7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8336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00F5E8-C356-4C77-AAB4-4B227F59F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E54306-D6E6-4245-9122-B0DED6B3B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82525B-B1C3-4953-B86F-E97EA53F7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7C77793-E129-4DC4-B81F-8665DB19E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96E18B-304B-41B4-8FC8-879C273400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0DA442-374A-45B0-B009-95AAC101F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597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35A96D-DE29-4B9F-B440-692A2BFA9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7985CBD5-A081-4E8C-A64E-16B49B7533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990E688-D883-49F6-A163-F7453C97CF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3AF0D6-1E67-442B-B61E-A2C0EA7015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7B4DA86-D661-4F31-8AAB-CB4276FC5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1ABC29-1B25-487F-9E16-1FD4375EF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18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38E5F56-73F9-4B6D-B26A-EACFAA3AE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5F7924E-9568-4946-A5FD-93B42C1916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A08D64-0397-4A48-BBA6-5BEC2D7F6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4D46B3-FC9C-40BF-A21E-2EF260716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206708-9C79-423F-AEB9-EFB014BEB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848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D7AF218-973A-4272-8851-80A6BF0AE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E35C8D2-B5BB-45FC-8AAA-91153E4073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EF89F6-6188-433C-8A86-307D876D4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5201EB-4A8A-4E10-AF5A-AD42487F6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70D040-C764-4FAE-91EC-6785E5EE6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4276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84F271-C262-4EF3-A4D5-F369A8F94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C5006D7-3F69-404A-9C6F-532C046476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BFF19E-8BA8-4588-AA75-7C821AEBD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E77906-AE19-49EB-9947-9A56FA202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9A3F8AE-B72D-42AB-BA19-5587EAACA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08053-AA2B-47FD-9B9B-52ECD2435A5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37305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9B0E52-8D44-4E1A-847E-535FF008E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9CDF592-2636-4EB0-B2B3-741BE763D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2308D3-00C2-4A28-A246-57023F1C4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E58EB9-B87D-49B8-85F4-4B9498D61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8888BC5-E5D0-42E1-B66C-1880EC99F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28628-A07A-40D1-97C6-4AFF3980C35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62997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18C91D8-6B1C-4414-ABCD-2E6DDDEDE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6D425D6-15CF-4EAF-915D-7A7A7761FF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45351B2-8705-48E5-B070-B430848A5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2DB4C9A-F6EF-4DC3-A9AE-445426B2F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7AE5C1-152D-4CA8-A383-8D1DDC460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074B3-9E79-4FB9-9666-B76ED3C30E3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6278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1CD5CF-A8F5-49ED-8989-2D1FEB504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3FBB755-CC8F-4BB1-9548-706EA2624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189B436-D206-4A8D-93D1-659C2E2FEC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74AB923-0E31-4C66-9CC1-F13C7013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F384888-AB41-4BD9-AA15-FA78E5F18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CBA7079-E6D1-4955-9955-267CAB23E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A32EB3-FA94-41F3-B815-2E3B4979450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13729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F646BC-B96A-4969-9796-427438EDE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302DA4F-E663-4581-8317-1CF5CAD383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B5E57B-1D11-4F17-8DEE-8882A4FA14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FFE346F-5835-494B-942E-EC37E53C81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6A95887-539A-408D-AA99-CF0EC5F75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1D3AD88-AA7F-4629-AD2B-B6A8ED2EA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1D4F401-879C-41AC-BE86-49071BD4E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322F8133-1A58-4E3E-9D8E-C734E9083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0C1D88-A57B-4B8E-9DAB-8EC687C009B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0821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72FFFB-517E-4480-8ED8-7AC1CDEE9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58850EA-3B08-4A42-A624-6D7DD2203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A9364E7-3BBF-4557-972F-AD15DD3BC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98E3F54-F848-4C9D-970D-4ED17390E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AA43A1-79DA-4EDC-B141-9C3801E1C1E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72235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B4F0304-4C32-497E-8AD1-C1262ED0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1F22896C-2708-4592-8924-BCECB2672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E7F044B-91FD-4916-91D0-B4B697C68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C1F35B-8904-4413-AD91-066A23682A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332014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2A3F1B-8681-42C1-BD15-7356FFE81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13A9738-F213-46BF-9BCB-A9A09806E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52E70B3-0AF6-4330-B28D-8E1E59D691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5778546-DFA0-4E1F-8DEB-FE98F90F0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9498CE-A0E6-42EB-A814-597CBBA7F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A84F06A-D51E-40E5-B854-17F0DEC09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4F05BF-6F82-4B09-ABA7-4761E5D37CE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00519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6273FF-88B8-4A73-BE34-D70D39FA7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8A6AA1B-E009-4B00-A60C-103E901DE6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A8DFBEF-C5BA-4CB7-BAF6-8405C3B9E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34CC895-9BFF-4BD1-871B-384DC38C9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50D88AA-D6B8-4FAD-BF8B-207901A1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BB52897-B379-4424-B3AB-52AF11B73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8FFA6-7C00-45B0-93FF-47B13C8501D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38892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D5736FC-C10E-4168-A892-D714EBCEC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AF54723-3942-4480-A1BD-CC711DBDEA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82FE15-C9B8-4009-95C9-6251AD37D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CF9DAB-C029-4A5B-80EB-43C16D05D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816069-FD9D-4FB6-AA9B-50DBA324F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23415-F400-4724-8A96-CCEF2AA86F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57478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B497D72-1300-4A82-8119-A5140BC08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23937D0-6496-46DF-B5DC-6B7FB843BF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A94E45-A04B-4932-959E-03A6E03BD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5A20459-57AE-4D6F-BA45-CE79E16FE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387A9E6-C5E0-4339-8D3C-EE45E670C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6F61BB-42B2-4E5B-B7AF-E0F048FE22E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80875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标题，文本与图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173C9A0-62EA-449C-A035-CE5DD4D36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B84A083-A2CF-4ED0-9B69-D5CF71133AB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图表占位符 3">
            <a:extLst>
              <a:ext uri="{FF2B5EF4-FFF2-40B4-BE49-F238E27FC236}">
                <a16:creationId xmlns:a16="http://schemas.microsoft.com/office/drawing/2014/main" id="{FD58DFED-D67F-4126-9D04-379489025DC8}"/>
              </a:ext>
            </a:extLst>
          </p:cNvPr>
          <p:cNvSpPr>
            <a:spLocks noGrp="1"/>
          </p:cNvSpPr>
          <p:nvPr>
            <p:ph type="chart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F72BC88-2D80-4B85-B94B-482D8D6FB4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87AF337-90FE-4261-ACA5-068505169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38BF4A-68C2-491B-BFB8-9FB38E36A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57CEC55-A46B-44C9-9620-3172E619DD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93459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6E003E-9A1F-47A9-B66A-5B0E7577C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0133855-C9BA-4F65-9350-79B1467B3FC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联机映像占位符 3">
            <a:extLst>
              <a:ext uri="{FF2B5EF4-FFF2-40B4-BE49-F238E27FC236}">
                <a16:creationId xmlns:a16="http://schemas.microsoft.com/office/drawing/2014/main" id="{120EB7FC-5B1D-436E-BCA5-A687D6174C56}"/>
              </a:ext>
            </a:extLst>
          </p:cNvPr>
          <p:cNvSpPr>
            <a:spLocks noGrp="1"/>
          </p:cNvSpPr>
          <p:nvPr>
            <p:ph type="clipArt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9421A8-BDD2-4000-A9C2-B4D8C8624C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9EA6E99-8A4C-4ECB-9C06-0EF64AEFD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E9DC32-5421-49A7-B533-87E2C9A68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F4FF7ED7-F825-4BDC-9036-274ED2E8EEF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4703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16EBBE9-97C5-468E-AAAD-4AE2AD7F4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SmartArt 占位符 2">
            <a:extLst>
              <a:ext uri="{FF2B5EF4-FFF2-40B4-BE49-F238E27FC236}">
                <a16:creationId xmlns:a16="http://schemas.microsoft.com/office/drawing/2014/main" id="{4B9F3BB3-60FB-4149-AD77-7FD096740B97}"/>
              </a:ext>
            </a:extLst>
          </p:cNvPr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8B1734F-2D3D-41F4-BE5E-2F9A47AE2A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AA3D5E-8889-4C55-8D33-C5911E357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EF0ED6-B158-4626-B87E-78B3C77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09F6D7F2-768D-41C7-B602-7AA74226AA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191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8C5C4816-9CA4-4CA8-9C83-1591E12AB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6605D40-FB6A-4D05-9410-8CB7EABA1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1C92832-2868-47C8-B442-1EB8E50C33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8F1035-D784-42D9-B285-7C2F26F9843D}" type="datetimeFigureOut">
              <a:rPr lang="zh-CN" altLang="en-US" smtClean="0"/>
              <a:t>2019/1/9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F97D5F-259D-4A98-BE67-6AD4B62A7A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1FB90A1-DF8A-4077-8A96-3A0D5709E3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63A86-EB86-498E-B26A-FD8CB92AB8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23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7CAED510-D17D-48E2-98AC-FE9514FE55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93A95A8-CBE2-4989-BAC3-CBF7CD4939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3FAF33E-6C0E-4667-B128-83698F6199A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9CB3B80-73D1-4DA4-A5FA-C5B633AED58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C6E1E24-CFF0-4A6A-848B-E713D579EAF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6B7EDD-1AF9-466E-8E98-915110569A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4467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C22F131B-83CC-4BB2-8ABB-444772EEA3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2" y="623864"/>
            <a:ext cx="8294475" cy="5488178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60BEFDCC-677F-42F2-A9AD-AC2F14AB75D3}"/>
              </a:ext>
            </a:extLst>
          </p:cNvPr>
          <p:cNvSpPr txBox="1"/>
          <p:nvPr/>
        </p:nvSpPr>
        <p:spPr>
          <a:xfrm>
            <a:off x="8823159" y="2132999"/>
            <a:ext cx="3192378" cy="246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牛的每个部位</a:t>
            </a:r>
            <a:r>
              <a:rPr lang="zh-CN" altLang="en-US" sz="4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烫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几秒钟会比较好吃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584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9A9BD9E-316B-4C60-9E9F-E36D458D0C90}"/>
              </a:ext>
            </a:extLst>
          </p:cNvPr>
          <p:cNvSpPr txBox="1"/>
          <p:nvPr/>
        </p:nvSpPr>
        <p:spPr>
          <a:xfrm>
            <a:off x="2778760" y="883920"/>
            <a:ext cx="6634480" cy="385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庖丁解牛</a:t>
            </a: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庄子</a:t>
            </a:r>
            <a:r>
              <a:rPr lang="en-US" altLang="zh-CN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庖：厨师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丁：名字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解题：一个名叫丁的厨师剖牛</a:t>
            </a:r>
          </a:p>
        </p:txBody>
      </p:sp>
    </p:spTree>
    <p:extLst>
      <p:ext uri="{BB962C8B-B14F-4D97-AF65-F5344CB8AC3E}">
        <p14:creationId xmlns:p14="http://schemas.microsoft.com/office/powerpoint/2010/main" val="168717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80" y="589280"/>
            <a:ext cx="296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预习检测：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011A4E2-AECD-4CB1-BF5E-CE6F18A07D59}"/>
              </a:ext>
            </a:extLst>
          </p:cNvPr>
          <p:cNvSpPr txBox="1"/>
          <p:nvPr/>
        </p:nvSpPr>
        <p:spPr>
          <a:xfrm>
            <a:off x="182880" y="1574800"/>
            <a:ext cx="11633200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1.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庖丁为文惠君解牛，手之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所触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，肩之所倚，足之所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履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，膝之所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踦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，砉然响然，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奏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刀騞然，莫不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中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音。合于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桑林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之舞，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乃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中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经首</a:t>
            </a:r>
            <a:r>
              <a:rPr lang="en-US" altLang="zh-CN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之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会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182880" y="3259551"/>
            <a:ext cx="11633200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译文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有一个名叫丁的厨师替梁惠王宰牛，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手所接触的地方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，肩所靠着的地方，脚所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踩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着的地方，膝所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顶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着的地方，都发出皮骨相离声，刀子刺进去时响声更大，这些声音没有不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音律的。它合乎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桑林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舞乐的节奏，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合乎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经首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乐曲的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节奏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4839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80" y="589280"/>
            <a:ext cx="296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预习检测：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011A4E2-AECD-4CB1-BF5E-CE6F18A07D59}"/>
              </a:ext>
            </a:extLst>
          </p:cNvPr>
          <p:cNvSpPr txBox="1"/>
          <p:nvPr/>
        </p:nvSpPr>
        <p:spPr>
          <a:xfrm>
            <a:off x="279400" y="1605577"/>
            <a:ext cx="11633200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2.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始臣之解牛之时，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所见无非牛者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。三年之后，未尝见全牛也。方今之时，臣以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神遇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不以目视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官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知止而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神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欲行。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182880" y="3321106"/>
            <a:ext cx="11633200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译文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当初我刚开始宰牛的时候，（对于牛体的结构还不了解），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无非看见的只是整头的牛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。三年之后，（见到的是牛的内部肌理筋骨），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再也看不见整头的牛了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。现在宰牛的时候，臣下只是用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精神去接触牛的身体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就可以了，而不必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用眼睛去看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，就象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视觉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停止活动了而全凭精神意愿在活动。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781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80" y="589280"/>
            <a:ext cx="296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预习检测：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011A4E2-AECD-4CB1-BF5E-CE6F18A07D59}"/>
              </a:ext>
            </a:extLst>
          </p:cNvPr>
          <p:cNvSpPr txBox="1"/>
          <p:nvPr/>
        </p:nvSpPr>
        <p:spPr>
          <a:xfrm>
            <a:off x="182880" y="1574800"/>
            <a:ext cx="11633200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3.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彼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节</a:t>
            </a:r>
            <a:r>
              <a:rPr lang="zh-CN" altLang="en-US" sz="2800" b="1" dirty="0">
                <a:latin typeface="幼圆" panose="02010509060101010101" pitchFamily="49" charset="-122"/>
                <a:ea typeface="幼圆" panose="02010509060101010101" pitchFamily="49" charset="-122"/>
              </a:rPr>
              <a:t>者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有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间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，而刀刃者无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厚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；以无厚入有间，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恢恢乎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其于游刃必有余地矣，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是以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十九年而刀刃若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新发于硎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182880" y="3321106"/>
            <a:ext cx="1163320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译文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牛身上的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骨节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是有空隙的，可是刀刃却并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不厚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，用这样薄的刀刃刺入有空隙的骨节，那么在运转刀刃时一定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宽绰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而有余地了，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因此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用了十九年而刀刃仍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像刚从磨刀石上磨出来一样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935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80" y="589280"/>
            <a:ext cx="2966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预习检测：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011A4E2-AECD-4CB1-BF5E-CE6F18A07D59}"/>
              </a:ext>
            </a:extLst>
          </p:cNvPr>
          <p:cNvSpPr txBox="1"/>
          <p:nvPr/>
        </p:nvSpPr>
        <p:spPr>
          <a:xfrm>
            <a:off x="182880" y="1574800"/>
            <a:ext cx="11633200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4.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虽然，每至于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族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，吾见其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难为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怵然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为戒，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视为止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行为迟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。动刀甚微，謋然已解，如土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委地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182880" y="3321106"/>
            <a:ext cx="1163320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译文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虽然如此，可是每当碰上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筋骨交错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的地方，我一见那里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难以下刀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，就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小心翼翼地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提高警惕，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目光集中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动作放慢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。刀子轻轻地动一下，哗啦一声骨肉就已经分离，像一堆泥土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散落在地上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009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C19687D-033B-499B-B34D-33916B1F5DC6}"/>
              </a:ext>
            </a:extLst>
          </p:cNvPr>
          <p:cNvSpPr/>
          <p:nvPr/>
        </p:nvSpPr>
        <p:spPr>
          <a:xfrm>
            <a:off x="5077131" y="162547"/>
            <a:ext cx="20377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文中成语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6A12FA2-9DCC-4F61-B441-96BCAD688D1F}"/>
              </a:ext>
            </a:extLst>
          </p:cNvPr>
          <p:cNvSpPr/>
          <p:nvPr/>
        </p:nvSpPr>
        <p:spPr>
          <a:xfrm>
            <a:off x="135874" y="1329802"/>
            <a:ext cx="116154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游刃有余</a:t>
            </a:r>
            <a:r>
              <a:rPr kumimoji="1" lang="zh-CN" altLang="en-US" sz="2800" b="1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现在使用他来比喻技术熟练高超，做事轻而易举。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8CEB560-0A3B-4923-8C46-12D9369B02D1}"/>
              </a:ext>
            </a:extLst>
          </p:cNvPr>
          <p:cNvSpPr/>
          <p:nvPr/>
        </p:nvSpPr>
        <p:spPr>
          <a:xfrm>
            <a:off x="76198" y="2218179"/>
            <a:ext cx="12039601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目无全牛</a:t>
            </a:r>
            <a:r>
              <a:rPr kumimoji="1" lang="zh-CN" altLang="en-US" sz="2800" b="1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现在用一般指技艺达到极其纯熟的程度，达到得心应手的境界。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F37C3587-7C97-43F4-A265-C21B32556509}"/>
              </a:ext>
            </a:extLst>
          </p:cNvPr>
          <p:cNvSpPr/>
          <p:nvPr/>
        </p:nvSpPr>
        <p:spPr>
          <a:xfrm>
            <a:off x="135874" y="3221011"/>
            <a:ext cx="1192025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踌躇满志</a:t>
            </a:r>
            <a:r>
              <a:rPr kumimoji="1" lang="zh-CN" altLang="en-US" sz="2800" b="1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文中是悠然自得，心满意足的意思。踌躇，现在用于形容犹豫不决的样子。踌躇满志，现在指对自己取得的成就十分得意的样子。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80D5DFC-2191-4320-994B-52731AD61B7B}"/>
              </a:ext>
            </a:extLst>
          </p:cNvPr>
          <p:cNvSpPr/>
          <p:nvPr/>
        </p:nvSpPr>
        <p:spPr>
          <a:xfrm>
            <a:off x="135874" y="4954989"/>
            <a:ext cx="1192025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切中肯綮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：正好切中事情的关键。</a:t>
            </a:r>
            <a:r>
              <a:rPr kumimoji="1" lang="zh-CN" altLang="en-US" sz="2800" b="1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肯綮</a:t>
            </a:r>
            <a:r>
              <a:rPr kumimoji="1" lang="zh-CN" altLang="en-US" sz="2800" b="1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肯，骨间肉。綮，结合处。肯綮，筋骨结合的地方。现在指关键。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79" y="412817"/>
            <a:ext cx="6519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庖丁是一个什么样的形象？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279400" y="1494335"/>
            <a:ext cx="11633200" cy="3961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一、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技艺熟练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</a:rPr>
              <a:t>：解牛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夸张、比喻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1.</a:t>
            </a:r>
            <a:r>
              <a:rPr lang="zh-CN" altLang="en-US" sz="2800" b="1" u="sng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绘形、摹声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，动作像跳舞一样美，声音像音乐一样有节奏感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2.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写解牛时</a:t>
            </a:r>
            <a:r>
              <a:rPr lang="zh-CN" altLang="en-US" sz="2800" b="1" u="sng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不闻牛惨叫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，只能听到悦耳的刀声，暗示了牛在毫无痛苦的情形下被“解”了。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超越一般的技艺，达到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艺术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的境界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817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79" y="412817"/>
            <a:ext cx="6519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庖丁是一个什么样的形象？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279400" y="1494335"/>
            <a:ext cx="11709400" cy="5161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二、</a:t>
            </a:r>
            <a:r>
              <a:rPr kumimoji="0" lang="zh-CN" altLang="en-US" sz="28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充满智慧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：悟出解牛的规律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1.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与自身对比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与他人</a:t>
            </a:r>
            <a:r>
              <a:rPr lang="zh-CN" altLang="en-US" sz="2800" b="1" u="sng" dirty="0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：换刀的频率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良庖岁更刀，割也；族庖月更刀，折也。今臣之刀十九年矣，所解数千牛矣，而刀刃若新发于硎。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19AD94F1-3130-4389-8D22-D1BF284BDEC1}"/>
              </a:ext>
            </a:extLst>
          </p:cNvPr>
          <p:cNvSpPr txBox="1"/>
          <p:nvPr/>
        </p:nvSpPr>
        <p:spPr>
          <a:xfrm>
            <a:off x="2679161" y="2144993"/>
            <a:ext cx="9435721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始见牛：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无非牛者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与他人无异，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不懂规律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三年后：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目无全牛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摸清结构，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认识规律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现如今：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以神遇不以目视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超越超人，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运用规律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2" name="左大括号 1">
            <a:extLst>
              <a:ext uri="{FF2B5EF4-FFF2-40B4-BE49-F238E27FC236}">
                <a16:creationId xmlns:a16="http://schemas.microsoft.com/office/drawing/2014/main" id="{CA01DF24-23A0-46F9-AD68-014DA006752D}"/>
              </a:ext>
            </a:extLst>
          </p:cNvPr>
          <p:cNvSpPr/>
          <p:nvPr/>
        </p:nvSpPr>
        <p:spPr>
          <a:xfrm>
            <a:off x="3696424" y="2583089"/>
            <a:ext cx="193040" cy="126995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21BE968-C200-431E-BA7C-A6DCD934E9F3}"/>
              </a:ext>
            </a:extLst>
          </p:cNvPr>
          <p:cNvSpPr txBox="1"/>
          <p:nvPr/>
        </p:nvSpPr>
        <p:spPr>
          <a:xfrm>
            <a:off x="5267960" y="6133106"/>
            <a:ext cx="3616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掌握规律</a:t>
            </a:r>
          </a:p>
        </p:txBody>
      </p:sp>
    </p:spTree>
    <p:extLst>
      <p:ext uri="{BB962C8B-B14F-4D97-AF65-F5344CB8AC3E}">
        <p14:creationId xmlns:p14="http://schemas.microsoft.com/office/powerpoint/2010/main" val="226340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2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79" y="412817"/>
            <a:ext cx="6519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庖丁是一个什么样的形象？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279400" y="1494335"/>
            <a:ext cx="11633200" cy="3315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三、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非常自信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：对于自己掌握的技艺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夸张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动刀甚微，謋然已解，如土委地。提刀而立，为之四顾，为之踌躇满志，善刀而藏之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踌躇满志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，江湖高手</a:t>
            </a:r>
          </a:p>
        </p:txBody>
      </p:sp>
    </p:spTree>
    <p:extLst>
      <p:ext uri="{BB962C8B-B14F-4D97-AF65-F5344CB8AC3E}">
        <p14:creationId xmlns:p14="http://schemas.microsoft.com/office/powerpoint/2010/main" val="262813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6879" y="589280"/>
            <a:ext cx="6519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庖丁是怎么达到高超的境界的？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279400" y="1734480"/>
            <a:ext cx="11633200" cy="3869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其一，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对“道”的追求超过了对技术的追求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（“进乎技矣”）。他不停留在掌握具体的“技”上，而是探求“道”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解牛的规律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作为实践的目标。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其二，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不懈实践，在反复实践中积累经验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，探求规律，运用规律。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其三，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谨慎小心，尊重规律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：“每至于族，吾见其难为，怵然为戒，视为止，行为迟，动刀甚微”，从来不骄傲大意。 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42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3F5304B-4F20-4EC9-9F7B-6924D9B05521}"/>
              </a:ext>
            </a:extLst>
          </p:cNvPr>
          <p:cNvSpPr txBox="1"/>
          <p:nvPr/>
        </p:nvSpPr>
        <p:spPr>
          <a:xfrm>
            <a:off x="434149" y="507667"/>
            <a:ext cx="6519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这个寓言说明了什么道理？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339BAA9-9027-468E-A192-33857AF072F2}"/>
              </a:ext>
            </a:extLst>
          </p:cNvPr>
          <p:cNvSpPr txBox="1"/>
          <p:nvPr/>
        </p:nvSpPr>
        <p:spPr>
          <a:xfrm>
            <a:off x="1033379" y="1474742"/>
            <a:ext cx="8206874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文惠君曰：“善哉，吾闻庖丁之言，得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养生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焉。”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85DF5AE9-D106-4DE4-9B82-748CE1AF5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515" y="2405539"/>
            <a:ext cx="11509634" cy="193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0000C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　　告诉人们：在错综复杂的现实社会中，要像庖丁避开肯綮一样，来</a:t>
            </a:r>
            <a:r>
              <a:rPr kumimoji="1" lang="zh-CN" altLang="en-US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避开矛盾，游刃有余地在各种矛盾的缝隙中生存，像保护刀刃一样来保护自己</a:t>
            </a:r>
            <a:r>
              <a:rPr kumimoji="1" lang="zh-CN" altLang="en-US" sz="2800" b="1" dirty="0">
                <a:solidFill>
                  <a:srgbClr val="0000C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</a:p>
        </p:txBody>
      </p:sp>
      <p:sp>
        <p:nvSpPr>
          <p:cNvPr id="13" name="Text Box 3">
            <a:extLst>
              <a:ext uri="{FF2B5EF4-FFF2-40B4-BE49-F238E27FC236}">
                <a16:creationId xmlns:a16="http://schemas.microsoft.com/office/drawing/2014/main" id="{DE3861C7-3457-426C-953D-D60A4A0F6D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791878"/>
            <a:ext cx="8382000" cy="56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2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用</a:t>
            </a:r>
            <a:r>
              <a:rPr kumimoji="1" lang="zh-CN" altLang="en-US" sz="2800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　　　</a:t>
            </a: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的复杂结构来比喻</a:t>
            </a:r>
            <a:r>
              <a:rPr kumimoji="1"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_____</a:t>
            </a: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，用</a:t>
            </a:r>
            <a:r>
              <a:rPr kumimoji="1"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</a:t>
            </a: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来比喻</a:t>
            </a:r>
            <a:r>
              <a:rPr kumimoji="1"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___</a:t>
            </a:r>
            <a:r>
              <a:rPr kumimoji="1"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</a:p>
        </p:txBody>
      </p:sp>
      <p:sp>
        <p:nvSpPr>
          <p:cNvPr id="14" name="Text Box 5">
            <a:extLst>
              <a:ext uri="{FF2B5EF4-FFF2-40B4-BE49-F238E27FC236}">
                <a16:creationId xmlns:a16="http://schemas.microsoft.com/office/drawing/2014/main" id="{ED24DA43-7DEF-42AE-8FDC-DBAB878A41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8789" y="4751785"/>
            <a:ext cx="1368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牛体</a:t>
            </a:r>
          </a:p>
        </p:txBody>
      </p:sp>
      <p:sp>
        <p:nvSpPr>
          <p:cNvPr id="15" name="Text Box 6">
            <a:extLst>
              <a:ext uri="{FF2B5EF4-FFF2-40B4-BE49-F238E27FC236}">
                <a16:creationId xmlns:a16="http://schemas.microsoft.com/office/drawing/2014/main" id="{48CE4554-5E9D-4242-B6A0-E81C36A84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7771" y="4726602"/>
            <a:ext cx="1150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社会</a:t>
            </a:r>
          </a:p>
        </p:txBody>
      </p:sp>
      <p:sp>
        <p:nvSpPr>
          <p:cNvPr id="16" name="Text Box 7">
            <a:extLst>
              <a:ext uri="{FF2B5EF4-FFF2-40B4-BE49-F238E27FC236}">
                <a16:creationId xmlns:a16="http://schemas.microsoft.com/office/drawing/2014/main" id="{39CDB505-F829-4750-ACF0-21478C1BF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027" y="4738740"/>
            <a:ext cx="576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刀</a:t>
            </a:r>
          </a:p>
        </p:txBody>
      </p:sp>
      <p:sp>
        <p:nvSpPr>
          <p:cNvPr id="17" name="Text Box 8">
            <a:extLst>
              <a:ext uri="{FF2B5EF4-FFF2-40B4-BE49-F238E27FC236}">
                <a16:creationId xmlns:a16="http://schemas.microsoft.com/office/drawing/2014/main" id="{7C293415-B59F-4900-BC93-52D0FDBE5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5873" y="4753650"/>
            <a:ext cx="5746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人</a:t>
            </a:r>
          </a:p>
        </p:txBody>
      </p:sp>
      <p:sp>
        <p:nvSpPr>
          <p:cNvPr id="18" name="Text Box 9">
            <a:extLst>
              <a:ext uri="{FF2B5EF4-FFF2-40B4-BE49-F238E27FC236}">
                <a16:creationId xmlns:a16="http://schemas.microsoft.com/office/drawing/2014/main" id="{C262A2E8-CD73-4FB6-8ED2-0AC0A713B4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0" y="5726900"/>
            <a:ext cx="8001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以解牛之技喻养生之道，以解牛之事喻处世之理</a:t>
            </a:r>
          </a:p>
        </p:txBody>
      </p:sp>
    </p:spTree>
    <p:extLst>
      <p:ext uri="{BB962C8B-B14F-4D97-AF65-F5344CB8AC3E}">
        <p14:creationId xmlns:p14="http://schemas.microsoft.com/office/powerpoint/2010/main" val="383387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3A11861-E1B6-46D8-8D87-FED6D2991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43498"/>
            <a:ext cx="5581880" cy="514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春秋战国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纷乱动荡的时代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0D07A4F-B4B4-4959-BA67-44BFD979A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246" y="1562100"/>
            <a:ext cx="11718274" cy="4089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儒家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的应对方法：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儒家热衷于重建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社会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秩序，企图以道德礼制重整人心，克制当时人们泛滥的私欲。所以孔子不断教人去追求仁义，成为君子，目的皆是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希望重现一个和谐的理想社会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zh-CN" b="1" dirty="0">
                <a:solidFill>
                  <a:srgbClr val="000000"/>
                </a:solidFill>
                <a:latin typeface="Arial"/>
                <a:ea typeface="宋体"/>
              </a:rPr>
              <a:t>——</a:t>
            </a:r>
            <a:r>
              <a:rPr lang="zh-CN" altLang="en-US" b="1" u="sng" dirty="0">
                <a:solidFill>
                  <a:srgbClr val="FF0000"/>
                </a:solidFill>
                <a:latin typeface="Arial"/>
                <a:ea typeface="宋体"/>
              </a:rPr>
              <a:t>群体社会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8834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C07C79F-3B7B-490E-83BF-363ADC1A574A}"/>
              </a:ext>
            </a:extLst>
          </p:cNvPr>
          <p:cNvSpPr txBox="1">
            <a:spLocks noChangeArrowheads="1"/>
          </p:cNvSpPr>
          <p:nvPr/>
        </p:nvSpPr>
        <p:spPr>
          <a:xfrm>
            <a:off x="381000" y="45689"/>
            <a:ext cx="11455400" cy="47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85847EAF-C613-4982-8767-3FB928194D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863" y="672242"/>
            <a:ext cx="11718274" cy="5673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buNone/>
            </a:pP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道家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的应对方法：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道家所关心的，是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人处于乱世之下如何立身处世而自保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。道家主张既然万事万物皆摆脱不了自然规律而变化，所以人也必须遵照自然规律而生活。道家的终极关怀是于乱世中找寻个人的自我救赎，自保全生的方法，具有强烈的个人主义色彩。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个体</a:t>
            </a:r>
          </a:p>
          <a:p>
            <a:pPr marL="0" lvl="0" indent="0" algn="ctr">
              <a:lnSpc>
                <a:spcPct val="150000"/>
              </a:lnSpc>
              <a:buNone/>
            </a:pPr>
            <a:r>
              <a:rPr lang="zh-CN" altLang="en-US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庄子：性情旷达，追求绝对的自足自得的主观精神境界。</a:t>
            </a:r>
          </a:p>
        </p:txBody>
      </p:sp>
    </p:spTree>
    <p:extLst>
      <p:ext uri="{BB962C8B-B14F-4D97-AF65-F5344CB8AC3E}">
        <p14:creationId xmlns:p14="http://schemas.microsoft.com/office/powerpoint/2010/main" val="945025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6CDC979-DACD-4ACB-A9C3-D0C6E83EA45E}"/>
              </a:ext>
            </a:extLst>
          </p:cNvPr>
          <p:cNvSpPr txBox="1"/>
          <p:nvPr/>
        </p:nvSpPr>
        <p:spPr>
          <a:xfrm>
            <a:off x="279400" y="539826"/>
            <a:ext cx="11633200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吾生也有涯，而知也无涯 。以有涯随无涯，殆已！已而为知者，殆而已矣！为善无近名，为恶无近刑。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缘督以为经，可以保身，可以全生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，可以养亲，可以尽年。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AC04466-52D3-42C4-A314-76B78D552A6B}"/>
              </a:ext>
            </a:extLst>
          </p:cNvPr>
          <p:cNvSpPr txBox="1"/>
          <p:nvPr/>
        </p:nvSpPr>
        <p:spPr>
          <a:xfrm>
            <a:off x="279400" y="2914160"/>
            <a:ext cx="1163320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译文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的生命是有限的，而知识却是无限的。以有限的生命去追求无限的知识，势必体乏神伤，既然如此还在不停地追求知识，那可真是十分危险的了！做了世人所谓的善事却不去贪图名声，做了世人所谓的恶事却不至于面对刑戮的屈辱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顺其自然之理以为常法，这就可以护卫自身，就可以保全天性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，就可以不给父母留下忧患，就可以终享天年。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597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>
            <a:extLst>
              <a:ext uri="{FF2B5EF4-FFF2-40B4-BE49-F238E27FC236}">
                <a16:creationId xmlns:a16="http://schemas.microsoft.com/office/drawing/2014/main" id="{3FFD7E5C-D43C-4A73-B490-40523D5BC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546" y="280292"/>
            <a:ext cx="11871158" cy="1284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思考：结合自己的人生阅历和生活经历，谈谈文中的语句能教给我们怎样的道理。</a:t>
            </a:r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BF8684F7-7383-40D0-A684-C1935010A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966870"/>
            <a:ext cx="9144000" cy="436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臣之所好者，道也；进乎技矣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臣以神遇不以目视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依乎天理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因其固然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技经肯綮之未尝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以无厚入有间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每至于族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行为迟，动刀甚微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善刀而藏之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517C4373-E0C0-4B3D-B418-D6DFD5F3C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2231" y="1974807"/>
            <a:ext cx="43195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了解规律，掌握规律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149AA99E-BB76-4671-A10A-C8978205EF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4238" y="2614570"/>
            <a:ext cx="45370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抓住本质，用心处事</a:t>
            </a: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FC9B059F-E5E3-4411-B27D-10FCA0829B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0500" y="3262270"/>
            <a:ext cx="45370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顺其自然，不强求</a:t>
            </a: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3B24943E-8378-4DE6-94D1-1AD5F28E89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3909970"/>
            <a:ext cx="43910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避开锋芒，从长计议</a:t>
            </a:r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3EEBAD12-BC8E-4201-A8C0-6047D76F0F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0638" y="4557670"/>
            <a:ext cx="42481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以己之利攻彼之弊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E82652B4-7A62-4419-8FB7-AE0CE8EE7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8925" y="5197433"/>
            <a:ext cx="374332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不莽撞，谨慎行事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Text Box 9">
            <a:extLst>
              <a:ext uri="{FF2B5EF4-FFF2-40B4-BE49-F238E27FC236}">
                <a16:creationId xmlns:a16="http://schemas.microsoft.com/office/drawing/2014/main" id="{EE56DDC1-73CA-4486-B25E-BBF34F406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9812" y="5810863"/>
            <a:ext cx="39592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收敛锋芒，低调做人</a:t>
            </a:r>
          </a:p>
        </p:txBody>
      </p:sp>
    </p:spTree>
    <p:extLst>
      <p:ext uri="{BB962C8B-B14F-4D97-AF65-F5344CB8AC3E}">
        <p14:creationId xmlns:p14="http://schemas.microsoft.com/office/powerpoint/2010/main" val="415486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71A4346-D0F1-4B78-9C3F-A0E62B84AE7E}"/>
              </a:ext>
            </a:extLst>
          </p:cNvPr>
          <p:cNvSpPr/>
          <p:nvPr/>
        </p:nvSpPr>
        <p:spPr>
          <a:xfrm>
            <a:off x="0" y="2168552"/>
            <a:ext cx="12192000" cy="283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庖丁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文惠君解牛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吾见其难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，怵然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戒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止，行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提刀而立，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之四顾，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之踌躇满志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31B4471-27D8-4CE5-821E-CC8374288212}"/>
              </a:ext>
            </a:extLst>
          </p:cNvPr>
          <p:cNvSpPr txBox="1"/>
          <p:nvPr/>
        </p:nvSpPr>
        <p:spPr>
          <a:xfrm>
            <a:off x="3327399" y="2168552"/>
            <a:ext cx="2929022" cy="654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(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介词：替、给）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B0BEE8-D352-4AE4-BDC3-FF16BD1DED3C}"/>
              </a:ext>
            </a:extLst>
          </p:cNvPr>
          <p:cNvSpPr txBox="1"/>
          <p:nvPr/>
        </p:nvSpPr>
        <p:spPr>
          <a:xfrm>
            <a:off x="3898440" y="2922793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（都是动词。前一个：解；后一个：作为）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9D9E8C-5187-44FD-A112-CBDCACF155B6}"/>
              </a:ext>
            </a:extLst>
          </p:cNvPr>
          <p:cNvSpPr txBox="1"/>
          <p:nvPr/>
        </p:nvSpPr>
        <p:spPr>
          <a:xfrm>
            <a:off x="2927120" y="3616369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（两个“为”同义，都是介词：因为）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6CF785-BAEB-424E-8EED-D990422716A4}"/>
              </a:ext>
            </a:extLst>
          </p:cNvPr>
          <p:cNvSpPr txBox="1"/>
          <p:nvPr/>
        </p:nvSpPr>
        <p:spPr>
          <a:xfrm>
            <a:off x="5934725" y="4366077"/>
            <a:ext cx="6051628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（两个“为”同义，都是介词：因为）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BB408D0-5E17-49FD-9E1F-3895A25A55AB}"/>
              </a:ext>
            </a:extLst>
          </p:cNvPr>
          <p:cNvSpPr/>
          <p:nvPr/>
        </p:nvSpPr>
        <p:spPr>
          <a:xfrm>
            <a:off x="3803545" y="1039777"/>
            <a:ext cx="4584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为”字的用法和意义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531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71A4346-D0F1-4B78-9C3F-A0E62B84AE7E}"/>
              </a:ext>
            </a:extLst>
          </p:cNvPr>
          <p:cNvSpPr/>
          <p:nvPr/>
        </p:nvSpPr>
        <p:spPr>
          <a:xfrm>
            <a:off x="0" y="2168552"/>
            <a:ext cx="12192000" cy="3567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技盍至此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进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技矣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依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天理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而况大軱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乎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恢恢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其于游刃必有余地矣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31B4471-27D8-4CE5-821E-CC8374288212}"/>
              </a:ext>
            </a:extLst>
          </p:cNvPr>
          <p:cNvSpPr txBox="1"/>
          <p:nvPr/>
        </p:nvSpPr>
        <p:spPr>
          <a:xfrm>
            <a:off x="2339552" y="2173977"/>
            <a:ext cx="37564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（疑问语气助词：呢）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B0BEE8-D352-4AE4-BDC3-FF16BD1DED3C}"/>
              </a:ext>
            </a:extLst>
          </p:cNvPr>
          <p:cNvSpPr txBox="1"/>
          <p:nvPr/>
        </p:nvSpPr>
        <p:spPr>
          <a:xfrm>
            <a:off x="1816252" y="2903927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（相当于 “于”，介词，可不译）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9D9E8C-5187-44FD-A112-CBDCACF155B6}"/>
              </a:ext>
            </a:extLst>
          </p:cNvPr>
          <p:cNvSpPr txBox="1"/>
          <p:nvPr/>
        </p:nvSpPr>
        <p:spPr>
          <a:xfrm>
            <a:off x="1816252" y="3648630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（相当于 “于”，介词，可不译）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6CF785-BAEB-424E-8EED-D990422716A4}"/>
              </a:ext>
            </a:extLst>
          </p:cNvPr>
          <p:cNvSpPr txBox="1"/>
          <p:nvPr/>
        </p:nvSpPr>
        <p:spPr>
          <a:xfrm>
            <a:off x="2056788" y="4313996"/>
            <a:ext cx="3749102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（疑问语气助词：呢）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BB408D0-5E17-49FD-9E1F-3895A25A55AB}"/>
              </a:ext>
            </a:extLst>
          </p:cNvPr>
          <p:cNvSpPr/>
          <p:nvPr/>
        </p:nvSpPr>
        <p:spPr>
          <a:xfrm>
            <a:off x="3803545" y="1039777"/>
            <a:ext cx="4584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乎”字的用法和意义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7BB8EF7-D66F-44A2-B72D-FF603DE802BF}"/>
              </a:ext>
            </a:extLst>
          </p:cNvPr>
          <p:cNvSpPr txBox="1"/>
          <p:nvPr/>
        </p:nvSpPr>
        <p:spPr>
          <a:xfrm>
            <a:off x="4577813" y="5088213"/>
            <a:ext cx="7327746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（形容词词尾，助词，加强语气，表示强调）</a:t>
            </a:r>
          </a:p>
        </p:txBody>
      </p:sp>
    </p:spTree>
    <p:extLst>
      <p:ext uri="{BB962C8B-B14F-4D97-AF65-F5344CB8AC3E}">
        <p14:creationId xmlns:p14="http://schemas.microsoft.com/office/powerpoint/2010/main" val="386926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71A4346-D0F1-4B78-9C3F-A0E62B84AE7E}"/>
              </a:ext>
            </a:extLst>
          </p:cNvPr>
          <p:cNvSpPr/>
          <p:nvPr/>
        </p:nvSpPr>
        <p:spPr>
          <a:xfrm>
            <a:off x="0" y="2168552"/>
            <a:ext cx="12192000" cy="3567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向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奏刀騞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因其固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虽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，每至于族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怵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为戒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31B4471-27D8-4CE5-821E-CC8374288212}"/>
              </a:ext>
            </a:extLst>
          </p:cNvPr>
          <p:cNvSpPr txBox="1"/>
          <p:nvPr/>
        </p:nvSpPr>
        <p:spPr>
          <a:xfrm>
            <a:off x="1700574" y="2197981"/>
            <a:ext cx="9382395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（都是助词，前一个是象声词词尾，后一个是形容词词尾）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B0BEE8-D352-4AE4-BDC3-FF16BD1DED3C}"/>
              </a:ext>
            </a:extLst>
          </p:cNvPr>
          <p:cNvSpPr txBox="1"/>
          <p:nvPr/>
        </p:nvSpPr>
        <p:spPr>
          <a:xfrm>
            <a:off x="1700574" y="2917772"/>
            <a:ext cx="3697691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（助词，象声词词尾）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9D9E8C-5187-44FD-A112-CBDCACF155B6}"/>
              </a:ext>
            </a:extLst>
          </p:cNvPr>
          <p:cNvSpPr txBox="1"/>
          <p:nvPr/>
        </p:nvSpPr>
        <p:spPr>
          <a:xfrm>
            <a:off x="1700574" y="3615884"/>
            <a:ext cx="5150082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（名词词尾，助词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的样子）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6CF785-BAEB-424E-8EED-D990422716A4}"/>
              </a:ext>
            </a:extLst>
          </p:cNvPr>
          <p:cNvSpPr txBox="1"/>
          <p:nvPr/>
        </p:nvSpPr>
        <p:spPr>
          <a:xfrm>
            <a:off x="2820318" y="4335675"/>
            <a:ext cx="3749102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（代词：这样）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BB408D0-5E17-49FD-9E1F-3895A25A55AB}"/>
              </a:ext>
            </a:extLst>
          </p:cNvPr>
          <p:cNvSpPr/>
          <p:nvPr/>
        </p:nvSpPr>
        <p:spPr>
          <a:xfrm>
            <a:off x="3803545" y="1039777"/>
            <a:ext cx="4584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然”字的用法和意义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7BB8EF7-D66F-44A2-B72D-FF603DE802BF}"/>
              </a:ext>
            </a:extLst>
          </p:cNvPr>
          <p:cNvSpPr txBox="1"/>
          <p:nvPr/>
        </p:nvSpPr>
        <p:spPr>
          <a:xfrm>
            <a:off x="1734392" y="5066851"/>
            <a:ext cx="7327746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（助词，形容词词尾，相当于“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地”）</a:t>
            </a:r>
          </a:p>
        </p:txBody>
      </p:sp>
    </p:spTree>
    <p:extLst>
      <p:ext uri="{BB962C8B-B14F-4D97-AF65-F5344CB8AC3E}">
        <p14:creationId xmlns:p14="http://schemas.microsoft.com/office/powerpoint/2010/main" val="411043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71A4346-D0F1-4B78-9C3F-A0E62B84AE7E}"/>
              </a:ext>
            </a:extLst>
          </p:cNvPr>
          <p:cNvSpPr/>
          <p:nvPr/>
        </p:nvSpPr>
        <p:spPr>
          <a:xfrm>
            <a:off x="0" y="2168552"/>
            <a:ext cx="12192000" cy="283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合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桑林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之舞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而刀刃若新发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恢恢乎其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游刃必有余地矣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虽然，每至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族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31B4471-27D8-4CE5-821E-CC8374288212}"/>
              </a:ext>
            </a:extLst>
          </p:cNvPr>
          <p:cNvSpPr txBox="1"/>
          <p:nvPr/>
        </p:nvSpPr>
        <p:spPr>
          <a:xfrm>
            <a:off x="3173162" y="2198769"/>
            <a:ext cx="356916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（介词，引出对象）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BB0BEE8-D352-4AE4-BDC3-FF16BD1DED3C}"/>
              </a:ext>
            </a:extLst>
          </p:cNvPr>
          <p:cNvSpPr txBox="1"/>
          <p:nvPr/>
        </p:nvSpPr>
        <p:spPr>
          <a:xfrm>
            <a:off x="3173162" y="2907569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（介词，从）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59D9E8C-5187-44FD-A112-CBDCACF155B6}"/>
              </a:ext>
            </a:extLst>
          </p:cNvPr>
          <p:cNvSpPr txBox="1"/>
          <p:nvPr/>
        </p:nvSpPr>
        <p:spPr>
          <a:xfrm>
            <a:off x="4572304" y="3616369"/>
            <a:ext cx="7327747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（介词，对于）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16CF785-BAEB-424E-8EED-D990422716A4}"/>
              </a:ext>
            </a:extLst>
          </p:cNvPr>
          <p:cNvSpPr txBox="1"/>
          <p:nvPr/>
        </p:nvSpPr>
        <p:spPr>
          <a:xfrm>
            <a:off x="2783901" y="4366077"/>
            <a:ext cx="3569160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（介词，引出对象）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BB408D0-5E17-49FD-9E1F-3895A25A55AB}"/>
              </a:ext>
            </a:extLst>
          </p:cNvPr>
          <p:cNvSpPr/>
          <p:nvPr/>
        </p:nvSpPr>
        <p:spPr>
          <a:xfrm>
            <a:off x="3803545" y="1039777"/>
            <a:ext cx="4584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黑体" panose="02010609060101010101" pitchFamily="49" charset="-122"/>
                <a:cs typeface="+mn-cs"/>
              </a:rPr>
              <a:t>于”字的用法和意义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7795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1690</Words>
  <Application>Microsoft Office PowerPoint</Application>
  <PresentationFormat>宽屏</PresentationFormat>
  <Paragraphs>134</Paragraphs>
  <Slides>20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等线</vt:lpstr>
      <vt:lpstr>等线 Light</vt:lpstr>
      <vt:lpstr>仿宋</vt:lpstr>
      <vt:lpstr>黑体</vt:lpstr>
      <vt:lpstr>华文行楷</vt:lpstr>
      <vt:lpstr>华文新魏</vt:lpstr>
      <vt:lpstr>华文中宋</vt:lpstr>
      <vt:lpstr>楷体</vt:lpstr>
      <vt:lpstr>幼圆</vt:lpstr>
      <vt:lpstr>Arial</vt:lpstr>
      <vt:lpstr>Office 主题​​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42</cp:revision>
  <dcterms:created xsi:type="dcterms:W3CDTF">2018-12-23T12:00:05Z</dcterms:created>
  <dcterms:modified xsi:type="dcterms:W3CDTF">2019-01-09T08:05:18Z</dcterms:modified>
</cp:coreProperties>
</file>