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436" r:id="rId3"/>
    <p:sldId id="651" r:id="rId4"/>
    <p:sldId id="647" r:id="rId5"/>
    <p:sldId id="620" r:id="rId6"/>
    <p:sldId id="621" r:id="rId7"/>
    <p:sldId id="622" r:id="rId8"/>
    <p:sldId id="645" r:id="rId9"/>
    <p:sldId id="654" r:id="rId10"/>
    <p:sldId id="653" r:id="rId11"/>
    <p:sldId id="655" r:id="rId12"/>
    <p:sldId id="623" r:id="rId13"/>
    <p:sldId id="656" r:id="rId14"/>
    <p:sldId id="657" r:id="rId15"/>
    <p:sldId id="660" r:id="rId16"/>
    <p:sldId id="659" r:id="rId17"/>
    <p:sldId id="661" r:id="rId18"/>
    <p:sldId id="662" r:id="rId19"/>
    <p:sldId id="624" r:id="rId20"/>
    <p:sldId id="663" r:id="rId21"/>
    <p:sldId id="648" r:id="rId22"/>
    <p:sldId id="664" r:id="rId23"/>
    <p:sldId id="666" r:id="rId24"/>
    <p:sldId id="667" r:id="rId25"/>
    <p:sldId id="669" r:id="rId26"/>
    <p:sldId id="671" r:id="rId27"/>
    <p:sldId id="670" r:id="rId28"/>
    <p:sldId id="649" r:id="rId29"/>
    <p:sldId id="674" r:id="rId30"/>
    <p:sldId id="675" r:id="rId31"/>
    <p:sldId id="676" r:id="rId32"/>
    <p:sldId id="677" r:id="rId33"/>
    <p:sldId id="678" r:id="rId34"/>
    <p:sldId id="679" r:id="rId35"/>
    <p:sldId id="680" r:id="rId36"/>
    <p:sldId id="681" r:id="rId3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7" autoAdjust="0"/>
    <p:restoredTop sz="86330" autoAdjust="0"/>
  </p:normalViewPr>
  <p:slideViewPr>
    <p:cSldViewPr snapToGrid="0" showGuides="1">
      <p:cViewPr varScale="1">
        <p:scale>
          <a:sx n="66" d="100"/>
          <a:sy n="66" d="100"/>
        </p:scale>
        <p:origin x="102" y="10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handoutMaster" Target="handoutMasters/handoutMaster1.xml"/><Relationship Id="rId38" Type="http://schemas.openxmlformats.org/officeDocument/2006/relationships/notesMaster" Target="notesMasters/notesMaster1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2.png"/><Relationship Id="rId2" Type="http://schemas.microsoft.com/office/2007/relationships/hdphoto" Target="../media/image51.wdp"/><Relationship Id="rId1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5.png"/><Relationship Id="rId2" Type="http://schemas.microsoft.com/office/2007/relationships/hdphoto" Target="../media/image54.wdp"/><Relationship Id="rId1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59.wdp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microsoft.com/office/2007/relationships/hdphoto" Target="../media/image65.wdp"/><Relationship Id="rId5" Type="http://schemas.openxmlformats.org/officeDocument/2006/relationships/image" Target="../media/image64.png"/><Relationship Id="rId4" Type="http://schemas.openxmlformats.org/officeDocument/2006/relationships/image" Target="../media/image63.png"/><Relationship Id="rId3" Type="http://schemas.microsoft.com/office/2007/relationships/hdphoto" Target="../media/image62.wdp"/><Relationship Id="rId2" Type="http://schemas.openxmlformats.org/officeDocument/2006/relationships/image" Target="../media/image61.png"/><Relationship Id="rId1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image" Target="../media/image66.png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microsoft.com/office/2007/relationships/hdphoto" Target="../media/image65.wdp"/><Relationship Id="rId5" Type="http://schemas.openxmlformats.org/officeDocument/2006/relationships/image" Target="../media/image64.png"/><Relationship Id="rId4" Type="http://schemas.openxmlformats.org/officeDocument/2006/relationships/image" Target="../media/image72.png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588645" y="609600"/>
            <a:ext cx="11656060" cy="35604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4800" b="1" dirty="0">
                <a:solidFill>
                  <a:srgbClr val="FF0000"/>
                </a:solidFill>
              </a:rPr>
              <a:t>共顶点等线段</a:t>
            </a:r>
            <a:r>
              <a:rPr lang="en-US" altLang="zh-CN" sz="4800" b="1" dirty="0">
                <a:solidFill>
                  <a:srgbClr val="FF0000"/>
                </a:solidFill>
              </a:rPr>
              <a:t>(</a:t>
            </a:r>
            <a:r>
              <a:rPr lang="zh-CN" altLang="zh-CN" sz="4800" b="1" dirty="0">
                <a:solidFill>
                  <a:srgbClr val="FF0000"/>
                </a:solidFill>
              </a:rPr>
              <a:t>自旋模型</a:t>
            </a:r>
            <a:r>
              <a:rPr lang="en-US" altLang="zh-CN" sz="4800" b="1" dirty="0">
                <a:solidFill>
                  <a:srgbClr val="FF0000"/>
                </a:solidFill>
              </a:rPr>
              <a:t>)</a:t>
            </a:r>
            <a:r>
              <a:rPr lang="zh-CN" altLang="zh-CN" sz="4800" b="1" dirty="0">
                <a:solidFill>
                  <a:srgbClr val="FF0000"/>
                </a:solidFill>
              </a:rPr>
              <a:t>构图问题的探究</a:t>
            </a:r>
            <a:endParaRPr lang="zh-CN" altLang="zh-CN" sz="48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zh-CN" dirty="0" smtClean="0"/>
              <a:t>旋转</a:t>
            </a:r>
            <a:r>
              <a:rPr lang="zh-CN" altLang="zh-CN" dirty="0"/>
              <a:t>作为图形变换的主要作用是把分散的线段、角等相关条件</a:t>
            </a:r>
            <a:r>
              <a:rPr lang="zh-CN" altLang="zh-CN" dirty="0" smtClean="0"/>
              <a:t>集</a:t>
            </a:r>
            <a:endParaRPr lang="en-US" altLang="zh-CN" dirty="0" smtClean="0"/>
          </a:p>
          <a:p>
            <a:r>
              <a:rPr lang="zh-CN" altLang="zh-CN" dirty="0" smtClean="0"/>
              <a:t>中</a:t>
            </a:r>
            <a:r>
              <a:rPr lang="zh-CN" altLang="zh-CN" dirty="0"/>
              <a:t>起来</a:t>
            </a:r>
            <a:r>
              <a:rPr lang="en-US" altLang="zh-CN" dirty="0"/>
              <a:t>,</a:t>
            </a:r>
            <a:r>
              <a:rPr lang="zh-CN" altLang="zh-CN" dirty="0"/>
              <a:t>从而把已知条件集中在一个我们熟知的基本图形之中</a:t>
            </a:r>
            <a:r>
              <a:rPr lang="en-US" altLang="zh-CN" dirty="0"/>
              <a:t>,</a:t>
            </a:r>
            <a:r>
              <a:rPr lang="zh-CN" altLang="zh-CN" dirty="0" smtClean="0"/>
              <a:t>或</a:t>
            </a:r>
            <a:endParaRPr lang="en-US" altLang="zh-CN" dirty="0" smtClean="0"/>
          </a:p>
          <a:p>
            <a:r>
              <a:rPr lang="zh-CN" altLang="zh-CN" dirty="0" smtClean="0"/>
              <a:t>者</a:t>
            </a:r>
            <a:r>
              <a:rPr lang="zh-CN" altLang="zh-CN" dirty="0"/>
              <a:t>把比较集中的条件通过旋转变换进行打散</a:t>
            </a:r>
            <a:r>
              <a:rPr lang="en-US" altLang="zh-CN" dirty="0"/>
              <a:t>,</a:t>
            </a:r>
            <a:r>
              <a:rPr lang="zh-CN" altLang="zh-CN" dirty="0"/>
              <a:t>转化为一个我们</a:t>
            </a:r>
            <a:r>
              <a:rPr lang="zh-CN" altLang="zh-CN" dirty="0" smtClean="0"/>
              <a:t>熟知</a:t>
            </a:r>
            <a:endParaRPr lang="en-US" altLang="zh-CN" dirty="0" smtClean="0"/>
          </a:p>
          <a:p>
            <a:r>
              <a:rPr lang="zh-CN" altLang="zh-CN" dirty="0" smtClean="0"/>
              <a:t>的</a:t>
            </a:r>
            <a:r>
              <a:rPr lang="zh-CN" altLang="zh-CN" dirty="0"/>
              <a:t>基本图形中的相关元素</a:t>
            </a:r>
            <a:r>
              <a:rPr lang="en-US" altLang="zh-CN" i="1" dirty="0"/>
              <a:t>.</a:t>
            </a:r>
            <a:r>
              <a:rPr lang="zh-CN" altLang="zh-CN" dirty="0"/>
              <a:t>当一个图形中有公共端点的相等线段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可</a:t>
            </a:r>
            <a:r>
              <a:rPr lang="zh-CN" altLang="zh-CN" dirty="0"/>
              <a:t>考虑将含有相等线段的图形绕公共端点旋转</a:t>
            </a:r>
            <a:r>
              <a:rPr lang="en-US" altLang="zh-CN" dirty="0"/>
              <a:t>,</a:t>
            </a:r>
            <a:r>
              <a:rPr lang="zh-CN" altLang="zh-CN" dirty="0"/>
              <a:t>进而得到全等三</a:t>
            </a:r>
            <a:r>
              <a:rPr lang="zh-CN" altLang="zh-CN" dirty="0" smtClean="0"/>
              <a:t>角</a:t>
            </a:r>
            <a:endParaRPr lang="en-US" altLang="zh-CN" dirty="0" smtClean="0"/>
          </a:p>
          <a:p>
            <a:r>
              <a:rPr lang="zh-CN" altLang="zh-CN" dirty="0" smtClean="0"/>
              <a:t>形</a:t>
            </a:r>
            <a:r>
              <a:rPr lang="en-US" altLang="zh-CN" dirty="0"/>
              <a:t>,</a:t>
            </a:r>
            <a:r>
              <a:rPr lang="zh-CN" altLang="zh-CN" dirty="0"/>
              <a:t>并用相应全等的性质来解决问题</a:t>
            </a:r>
            <a:r>
              <a:rPr lang="en-US" altLang="zh-CN" i="1" dirty="0" smtClean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图</a:t>
            </a:r>
            <a:r>
              <a:rPr lang="zh-CN" altLang="zh-CN" dirty="0"/>
              <a:t>态剖析</a:t>
            </a:r>
            <a:r>
              <a:rPr lang="en-US" altLang="zh-CN" dirty="0"/>
              <a:t>: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74989" y="1387764"/>
            <a:ext cx="9671338" cy="28289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 smtClean="0"/>
              <a:t>解题</a:t>
            </a:r>
            <a:r>
              <a:rPr lang="zh-CN" altLang="zh-CN" dirty="0"/>
              <a:t>步骤</a:t>
            </a:r>
            <a:r>
              <a:rPr lang="en-US" altLang="zh-CN" dirty="0"/>
              <a:t>: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从旋转出发</a:t>
            </a:r>
            <a:r>
              <a:rPr lang="en-US" altLang="zh-CN" dirty="0"/>
              <a:t>,</a:t>
            </a:r>
            <a:r>
              <a:rPr lang="zh-CN" altLang="zh-CN" dirty="0"/>
              <a:t>找基本图形和基本结论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将不确定的元素尽可能地转化为确定的元素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利用熟悉的三边关系和垂线段最短这类熟悉的结论来处理</a:t>
            </a:r>
            <a:r>
              <a:rPr lang="zh-CN" altLang="zh-CN" dirty="0" smtClean="0"/>
              <a:t>几何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最</a:t>
            </a:r>
            <a:r>
              <a:rPr lang="zh-CN" altLang="zh-CN" dirty="0"/>
              <a:t>值问题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口诀</a:t>
            </a:r>
            <a:r>
              <a:rPr lang="en-US" altLang="zh-CN" dirty="0"/>
              <a:t>: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zh-CN" altLang="zh-CN" dirty="0"/>
              <a:t>遇</a:t>
            </a:r>
            <a:r>
              <a:rPr lang="en-US" altLang="zh-CN" dirty="0"/>
              <a:t>60°</a:t>
            </a:r>
            <a:r>
              <a:rPr lang="zh-CN" altLang="zh-CN" dirty="0"/>
              <a:t>旋</a:t>
            </a:r>
            <a:r>
              <a:rPr lang="en-US" altLang="zh-CN" dirty="0"/>
              <a:t>60°,</a:t>
            </a:r>
            <a:r>
              <a:rPr lang="zh-CN" altLang="zh-CN" dirty="0"/>
              <a:t>造等边三角形</a:t>
            </a:r>
            <a:r>
              <a:rPr lang="en-US" altLang="zh-CN" dirty="0"/>
              <a:t>;</a:t>
            </a:r>
            <a:r>
              <a:rPr lang="zh-CN" altLang="zh-CN" dirty="0"/>
              <a:t>遇</a:t>
            </a:r>
            <a:r>
              <a:rPr lang="en-US" altLang="zh-CN" dirty="0"/>
              <a:t>90°</a:t>
            </a:r>
            <a:r>
              <a:rPr lang="zh-CN" altLang="zh-CN" dirty="0"/>
              <a:t>旋</a:t>
            </a:r>
            <a:r>
              <a:rPr lang="en-US" altLang="zh-CN" dirty="0"/>
              <a:t>90°,</a:t>
            </a:r>
            <a:r>
              <a:rPr lang="zh-CN" altLang="zh-CN" dirty="0"/>
              <a:t>造等腰直角</a:t>
            </a:r>
            <a:r>
              <a:rPr lang="en-US" altLang="zh-CN" dirty="0"/>
              <a:t>;</a:t>
            </a:r>
            <a:r>
              <a:rPr lang="zh-CN" altLang="zh-CN" dirty="0"/>
              <a:t>遇等腰旋</a:t>
            </a:r>
            <a:endParaRPr lang="en-US" altLang="zh-CN" dirty="0"/>
          </a:p>
          <a:p>
            <a:pPr>
              <a:lnSpc>
                <a:spcPts val="5500"/>
              </a:lnSpc>
            </a:pPr>
            <a:r>
              <a:rPr lang="zh-CN" altLang="zh-CN" dirty="0"/>
              <a:t>顶点</a:t>
            </a:r>
            <a:r>
              <a:rPr lang="en-US" altLang="zh-CN" dirty="0"/>
              <a:t>,</a:t>
            </a:r>
            <a:r>
              <a:rPr lang="zh-CN" altLang="zh-CN" dirty="0"/>
              <a:t>造旋转全等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旋转变换</a:t>
            </a:r>
            <a:r>
              <a:rPr lang="zh-CN" altLang="zh-CN" dirty="0"/>
              <a:t>知识的运用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解决几何最值问题</a:t>
            </a:r>
            <a:r>
              <a:rPr lang="en-US" altLang="zh-CN" dirty="0"/>
              <a:t>:</a:t>
            </a:r>
            <a:r>
              <a:rPr lang="zh-CN" altLang="zh-CN" dirty="0"/>
              <a:t>几何最值两个重要公理依据是</a:t>
            </a:r>
            <a:r>
              <a:rPr lang="en-US" altLang="zh-CN" dirty="0"/>
              <a:t>:</a:t>
            </a:r>
            <a:r>
              <a:rPr lang="zh-CN" altLang="zh-CN" dirty="0"/>
              <a:t>两点之间</a:t>
            </a:r>
            <a:r>
              <a:rPr lang="zh-CN" altLang="zh-CN" dirty="0" smtClean="0"/>
              <a:t>线</a:t>
            </a:r>
            <a:endParaRPr lang="en-US" altLang="zh-CN" dirty="0" smtClean="0"/>
          </a:p>
          <a:p>
            <a:r>
              <a:rPr lang="zh-CN" altLang="zh-CN" dirty="0" smtClean="0"/>
              <a:t>段</a:t>
            </a:r>
            <a:r>
              <a:rPr lang="zh-CN" altLang="zh-CN" dirty="0"/>
              <a:t>最短和垂线段最短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处理有关线段的不等关系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自己构造绕某点旋转某角度</a:t>
            </a:r>
            <a:r>
              <a:rPr lang="en-US" altLang="zh-CN" dirty="0"/>
              <a:t>(</a:t>
            </a:r>
            <a:r>
              <a:rPr lang="zh-CN" altLang="zh-CN" dirty="0"/>
              <a:t>特别是</a:t>
            </a:r>
            <a:r>
              <a:rPr lang="en-US" altLang="zh-CN" dirty="0"/>
              <a:t>60°),</a:t>
            </a:r>
            <a:r>
              <a:rPr lang="zh-CN" altLang="zh-CN" dirty="0"/>
              <a:t>把共顶点的几条</a:t>
            </a:r>
            <a:r>
              <a:rPr lang="zh-CN" altLang="zh-CN" dirty="0" smtClean="0"/>
              <a:t>线段</a:t>
            </a:r>
            <a:endParaRPr lang="en-US" altLang="zh-CN" dirty="0" smtClean="0"/>
          </a:p>
          <a:p>
            <a:r>
              <a:rPr lang="zh-CN" altLang="zh-CN" dirty="0" smtClean="0"/>
              <a:t>变为</a:t>
            </a:r>
            <a:r>
              <a:rPr lang="zh-CN" altLang="zh-CN" dirty="0"/>
              <a:t>首尾相接的几条线段</a:t>
            </a:r>
            <a:r>
              <a:rPr lang="en-US" altLang="zh-CN" dirty="0"/>
              <a:t>,</a:t>
            </a:r>
            <a:r>
              <a:rPr lang="zh-CN" altLang="zh-CN" dirty="0"/>
              <a:t>再变为共线取最小值的问题</a:t>
            </a:r>
            <a:r>
              <a:rPr lang="en-US" altLang="zh-CN" dirty="0"/>
              <a:t>,</a:t>
            </a:r>
            <a:r>
              <a:rPr lang="zh-CN" altLang="zh-CN" dirty="0"/>
              <a:t>达到化</a:t>
            </a:r>
            <a:r>
              <a:rPr lang="zh-CN" altLang="zh-CN" dirty="0" smtClean="0"/>
              <a:t>折</a:t>
            </a:r>
            <a:endParaRPr lang="en-US" altLang="zh-CN" dirty="0" smtClean="0"/>
          </a:p>
          <a:p>
            <a:r>
              <a:rPr lang="zh-CN" altLang="zh-CN" dirty="0" smtClean="0"/>
              <a:t>为</a:t>
            </a:r>
            <a:r>
              <a:rPr lang="zh-CN" altLang="zh-CN" dirty="0"/>
              <a:t>直的目的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典例精讲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类型一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共顶点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邻边相等对角互补四边形旋转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【例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的对角线相交于点</a:t>
                </a:r>
                <a:r>
                  <a:rPr lang="en-US" altLang="zh-CN" i="1" dirty="0"/>
                  <a:t>O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以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为边向外</a:t>
                </a:r>
                <a:r>
                  <a:rPr lang="zh-CN" altLang="zh-CN" dirty="0" smtClean="0"/>
                  <a:t>作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 err="1" smtClean="0"/>
                  <a:t>Rt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ADE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AED=</a:t>
                </a:r>
                <a:r>
                  <a:rPr lang="en-US" altLang="zh-CN" dirty="0"/>
                  <a:t>90°,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OE.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将△</a:t>
                </a:r>
                <a:r>
                  <a:rPr lang="en-US" altLang="zh-CN" i="1" dirty="0"/>
                  <a:t>AOE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顺时针旋转</a:t>
                </a:r>
                <a:r>
                  <a:rPr lang="en-US" altLang="zh-CN" dirty="0"/>
                  <a:t>90°,</a:t>
                </a:r>
                <a:r>
                  <a:rPr lang="zh-CN" altLang="zh-CN" dirty="0"/>
                  <a:t>得△</a:t>
                </a:r>
                <a:r>
                  <a:rPr lang="en-US" altLang="zh-CN" i="1" dirty="0"/>
                  <a:t>A'OE'.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①</a:t>
                </a:r>
                <a:r>
                  <a:rPr lang="zh-CN" altLang="zh-CN" dirty="0"/>
                  <a:t>画出△</a:t>
                </a:r>
                <a:r>
                  <a:rPr lang="en-US" altLang="zh-CN" i="1" dirty="0"/>
                  <a:t>A'OE'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②</a:t>
                </a:r>
                <a:r>
                  <a:rPr lang="zh-CN" altLang="zh-CN" dirty="0"/>
                  <a:t>判断点</a:t>
                </a:r>
                <a:r>
                  <a:rPr lang="en-US" altLang="zh-CN" i="1" dirty="0"/>
                  <a:t>E'</a:t>
                </a:r>
                <a:r>
                  <a:rPr lang="zh-CN" altLang="zh-CN" dirty="0"/>
                  <a:t>是否在直线</a:t>
                </a:r>
                <a:r>
                  <a:rPr lang="en-US" altLang="zh-CN" i="1" dirty="0"/>
                  <a:t>ED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并说明理由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DE=</a:t>
                </a:r>
                <a:r>
                  <a:rPr lang="en-US" altLang="zh-CN" dirty="0"/>
                  <a:t>4,</a:t>
                </a:r>
                <a:r>
                  <a:rPr lang="en-US" altLang="zh-CN" i="1" dirty="0"/>
                  <a:t>OE=</a:t>
                </a:r>
                <a:r>
                  <a:rPr lang="en-US" altLang="zh-CN" dirty="0"/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3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00668" y="3613398"/>
            <a:ext cx="2238375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 smtClean="0"/>
                  <a:t>【分析】</a:t>
                </a:r>
                <a:r>
                  <a:rPr lang="en-US" altLang="zh-CN" dirty="0"/>
                  <a:t>(1)①</a:t>
                </a:r>
                <a:r>
                  <a:rPr lang="zh-CN" altLang="zh-CN" dirty="0"/>
                  <a:t>将点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分别绕点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顺时针旋转</a:t>
                </a:r>
                <a:r>
                  <a:rPr lang="en-US" altLang="zh-CN" dirty="0"/>
                  <a:t>90°</a:t>
                </a:r>
                <a:r>
                  <a:rPr lang="zh-CN" altLang="zh-CN" dirty="0"/>
                  <a:t>得到对应点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再顺次</a:t>
                </a:r>
                <a:r>
                  <a:rPr lang="zh-CN" altLang="zh-CN" dirty="0"/>
                  <a:t>连接可得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②</a:t>
                </a:r>
                <a:r>
                  <a:rPr lang="zh-CN" altLang="zh-CN" dirty="0"/>
                  <a:t>由正方形的性质知∠</a:t>
                </a:r>
                <a:r>
                  <a:rPr lang="en-US" altLang="zh-CN" i="1" dirty="0"/>
                  <a:t>AOD=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AED=</a:t>
                </a:r>
                <a:r>
                  <a:rPr lang="en-US" altLang="zh-CN" dirty="0"/>
                  <a:t>90°,</a:t>
                </a:r>
                <a:r>
                  <a:rPr lang="zh-CN" altLang="zh-CN" dirty="0"/>
                  <a:t>据此知旋转后</a:t>
                </a:r>
                <a:r>
                  <a:rPr lang="en-US" altLang="zh-CN" i="1" dirty="0"/>
                  <a:t>OA'</a:t>
                </a:r>
                <a:r>
                  <a:rPr lang="zh-CN" altLang="zh-CN" dirty="0" smtClean="0"/>
                  <a:t>与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OD</a:t>
                </a:r>
                <a:r>
                  <a:rPr lang="zh-CN" altLang="zh-CN" dirty="0"/>
                  <a:t>重合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再利用四边形内角和为</a:t>
                </a:r>
                <a:r>
                  <a:rPr lang="en-US" altLang="zh-CN" dirty="0"/>
                  <a:t>360°</a:t>
                </a:r>
                <a:r>
                  <a:rPr lang="zh-CN" altLang="zh-CN" dirty="0"/>
                  <a:t>知∠</a:t>
                </a:r>
                <a:r>
                  <a:rPr lang="en-US" altLang="zh-CN" i="1" dirty="0"/>
                  <a:t>OAE+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ODE=</a:t>
                </a:r>
                <a:r>
                  <a:rPr lang="en-US" altLang="zh-CN" dirty="0"/>
                  <a:t>180</a:t>
                </a:r>
                <a:r>
                  <a:rPr lang="en-US" altLang="zh-CN" dirty="0" smtClean="0"/>
                  <a:t>°,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利用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OAE=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ODE'</a:t>
                </a:r>
                <a:r>
                  <a:rPr lang="zh-CN" altLang="zh-CN" dirty="0"/>
                  <a:t>可得∠</a:t>
                </a:r>
                <a:r>
                  <a:rPr lang="en-US" altLang="zh-CN" i="1" dirty="0"/>
                  <a:t>ODE'+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ODE=</a:t>
                </a:r>
                <a:r>
                  <a:rPr lang="en-US" altLang="zh-CN" dirty="0"/>
                  <a:t>180°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由</a:t>
                </a:r>
                <a:r>
                  <a:rPr lang="en-US" altLang="zh-CN" i="1" dirty="0"/>
                  <a:t>OE=OE'=</a:t>
                </a:r>
                <a:r>
                  <a:rPr lang="en-US" altLang="zh-CN" dirty="0"/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0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EOE'=</a:t>
                </a:r>
                <a:r>
                  <a:rPr lang="en-US" altLang="zh-CN" dirty="0"/>
                  <a:t>90°</a:t>
                </a:r>
                <a:r>
                  <a:rPr lang="zh-CN" altLang="zh-CN" dirty="0"/>
                  <a:t>知</a:t>
                </a:r>
                <a:r>
                  <a:rPr lang="en-US" altLang="zh-CN" i="1" dirty="0"/>
                  <a:t>EE'=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从而得</a:t>
                </a:r>
                <a:r>
                  <a:rPr lang="en-US" altLang="zh-CN" i="1" dirty="0"/>
                  <a:t>DE'=EE'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i="1" dirty="0"/>
                  <a:t>ED=</a:t>
                </a:r>
                <a:r>
                  <a:rPr lang="en-US" altLang="zh-CN" dirty="0"/>
                  <a:t>2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根据</a:t>
                </a:r>
                <a:r>
                  <a:rPr lang="en-US" altLang="zh-CN" i="1" dirty="0"/>
                  <a:t>AE=DE'</a:t>
                </a:r>
                <a:r>
                  <a:rPr lang="zh-CN" altLang="zh-CN" dirty="0"/>
                  <a:t>可得答案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将△</a:t>
            </a:r>
            <a:r>
              <a:rPr lang="en-US" altLang="zh-CN" i="1" dirty="0"/>
              <a:t>AOE</a:t>
            </a:r>
            <a:r>
              <a:rPr lang="zh-CN" altLang="zh-CN" dirty="0"/>
              <a:t>绕点</a:t>
            </a:r>
            <a:r>
              <a:rPr lang="en-US" altLang="zh-CN" i="1" dirty="0"/>
              <a:t>O</a:t>
            </a:r>
            <a:r>
              <a:rPr lang="zh-CN" altLang="zh-CN" dirty="0"/>
              <a:t>顺时针旋转</a:t>
            </a:r>
            <a:r>
              <a:rPr lang="en-US" altLang="zh-CN" dirty="0"/>
              <a:t>90°,</a:t>
            </a:r>
            <a:r>
              <a:rPr lang="zh-CN" altLang="zh-CN" dirty="0"/>
              <a:t>得△</a:t>
            </a:r>
            <a:r>
              <a:rPr lang="en-US" altLang="zh-CN" i="1" dirty="0"/>
              <a:t>A'OE'.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①</a:t>
            </a:r>
            <a:r>
              <a:rPr lang="zh-CN" altLang="zh-CN" dirty="0"/>
              <a:t>画出△</a:t>
            </a:r>
            <a:r>
              <a:rPr lang="en-US" altLang="zh-CN" i="1" dirty="0"/>
              <a:t>A'OE</a:t>
            </a:r>
            <a:r>
              <a:rPr lang="en-US" altLang="zh-CN" i="1" dirty="0" smtClean="0"/>
              <a:t>'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②</a:t>
            </a:r>
            <a:r>
              <a:rPr lang="zh-CN" altLang="zh-CN" dirty="0"/>
              <a:t>判断点</a:t>
            </a:r>
            <a:r>
              <a:rPr lang="en-US" altLang="zh-CN" i="1" dirty="0"/>
              <a:t>E'</a:t>
            </a:r>
            <a:r>
              <a:rPr lang="zh-CN" altLang="zh-CN" dirty="0"/>
              <a:t>是否在直线</a:t>
            </a:r>
            <a:r>
              <a:rPr lang="en-US" altLang="zh-CN" i="1" dirty="0"/>
              <a:t>ED</a:t>
            </a:r>
            <a:r>
              <a:rPr lang="zh-CN" altLang="zh-CN" dirty="0"/>
              <a:t>上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02818" y="808284"/>
            <a:ext cx="2214757" cy="263885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68577" y="3447143"/>
            <a:ext cx="2948998" cy="2613597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2566445"/>
            <a:ext cx="6371413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:(1)①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A'OE'</a:t>
            </a:r>
            <a:r>
              <a:rPr lang="zh-CN" altLang="zh-CN" dirty="0">
                <a:solidFill>
                  <a:srgbClr val="FF0000"/>
                </a:solidFill>
              </a:rPr>
              <a:t>如图所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278948"/>
            <a:ext cx="6371413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②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E'</a:t>
            </a:r>
            <a:r>
              <a:rPr lang="zh-CN" altLang="zh-CN" dirty="0">
                <a:solidFill>
                  <a:srgbClr val="FF0000"/>
                </a:solidFill>
              </a:rPr>
              <a:t>在直线</a:t>
            </a:r>
            <a:r>
              <a:rPr lang="en-US" altLang="zh-CN" i="1" dirty="0">
                <a:solidFill>
                  <a:srgbClr val="FF0000"/>
                </a:solidFill>
              </a:rPr>
              <a:t>ED</a:t>
            </a:r>
            <a:r>
              <a:rPr lang="zh-CN" altLang="zh-CN">
                <a:solidFill>
                  <a:srgbClr val="FF0000"/>
                </a:solidFill>
              </a:rPr>
              <a:t>上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991451"/>
            <a:ext cx="6371413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正方形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703954"/>
            <a:ext cx="6371413" cy="71250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AED=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416457"/>
            <a:ext cx="6371413" cy="79765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en-US" altLang="zh-CN" i="1" dirty="0">
                <a:solidFill>
                  <a:srgbClr val="FF0000"/>
                </a:solidFill>
              </a:rPr>
              <a:t>OA</a:t>
            </a:r>
            <a:r>
              <a:rPr lang="zh-CN" altLang="zh-CN" dirty="0">
                <a:solidFill>
                  <a:srgbClr val="FF0000"/>
                </a:solidFill>
              </a:rPr>
              <a:t>旋转后与</a:t>
            </a:r>
            <a:r>
              <a:rPr lang="en-US" altLang="zh-CN" i="1" dirty="0">
                <a:solidFill>
                  <a:srgbClr val="FF0000"/>
                </a:solidFill>
              </a:rPr>
              <a:t>OD</a:t>
            </a:r>
            <a:r>
              <a:rPr lang="zh-CN" altLang="zh-CN" dirty="0">
                <a:solidFill>
                  <a:srgbClr val="FF0000"/>
                </a:solidFill>
              </a:rPr>
              <a:t>重合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13838" y="2429458"/>
            <a:ext cx="2948998" cy="2613597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5771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smtClean="0">
                <a:solidFill>
                  <a:srgbClr val="FF0000"/>
                </a:solidFill>
              </a:rPr>
              <a:t>OA'</a:t>
            </a:r>
            <a:r>
              <a:rPr lang="zh-CN" altLang="zh-CN" smtClean="0">
                <a:solidFill>
                  <a:srgbClr val="FF0000"/>
                </a:solidFill>
              </a:rPr>
              <a:t>与</a:t>
            </a:r>
            <a:r>
              <a:rPr lang="en-US" altLang="zh-CN" i="1" smtClean="0">
                <a:solidFill>
                  <a:srgbClr val="FF0000"/>
                </a:solidFill>
              </a:rPr>
              <a:t>OD</a:t>
            </a:r>
            <a:r>
              <a:rPr lang="zh-CN" altLang="zh-CN" smtClean="0">
                <a:solidFill>
                  <a:srgbClr val="FF0000"/>
                </a:solidFill>
              </a:rPr>
              <a:t>重合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1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OAE+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ODE=</a:t>
            </a:r>
            <a:r>
              <a:rPr lang="en-US" altLang="zh-CN" smtClean="0">
                <a:solidFill>
                  <a:srgbClr val="FF0000"/>
                </a:solidFill>
              </a:rPr>
              <a:t>180°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1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OAE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OA'E'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1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OAE=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OA'E'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1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即∠</a:t>
            </a:r>
            <a:r>
              <a:rPr lang="en-US" altLang="zh-CN" i="1" dirty="0" smtClean="0">
                <a:solidFill>
                  <a:srgbClr val="FF0000"/>
                </a:solidFill>
              </a:rPr>
              <a:t>OAE=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ODE'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1" y="41842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ODE'+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ODE=</a:t>
            </a:r>
            <a:r>
              <a:rPr lang="en-US" altLang="zh-CN" smtClean="0">
                <a:solidFill>
                  <a:srgbClr val="FF0000"/>
                </a:solidFill>
              </a:rPr>
              <a:t>180°,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5771" y="498186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即点</a:t>
            </a:r>
            <a:r>
              <a:rPr lang="en-US" altLang="zh-CN" i="1" dirty="0" smtClean="0">
                <a:solidFill>
                  <a:srgbClr val="FF0000"/>
                </a:solidFill>
              </a:rPr>
              <a:t>E'</a:t>
            </a:r>
            <a:r>
              <a:rPr lang="zh-CN" altLang="zh-CN" dirty="0" smtClean="0">
                <a:solidFill>
                  <a:srgbClr val="FF0000"/>
                </a:solidFill>
              </a:rPr>
              <a:t>在直线</a:t>
            </a:r>
            <a:r>
              <a:rPr lang="en-US" altLang="zh-CN" i="1" dirty="0" smtClean="0">
                <a:solidFill>
                  <a:srgbClr val="FF0000"/>
                </a:solidFill>
              </a:rPr>
              <a:t>ED</a:t>
            </a:r>
            <a:r>
              <a:rPr lang="zh-CN" altLang="zh-CN" dirty="0" smtClean="0">
                <a:solidFill>
                  <a:srgbClr val="FF0000"/>
                </a:solidFill>
              </a:rPr>
              <a:t>上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/>
              <a:t> 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/>
                  <a:t>(2)</a:t>
                </a:r>
                <a:r>
                  <a:rPr lang="zh-CN" altLang="zh-CN" dirty="0"/>
                  <a:t>若</a:t>
                </a:r>
                <a:r>
                  <a:rPr lang="en-US" altLang="zh-CN" i="1" dirty="0"/>
                  <a:t>DE=</a:t>
                </a:r>
                <a:r>
                  <a:rPr lang="en-US" altLang="zh-CN" dirty="0"/>
                  <a:t>4,</a:t>
                </a:r>
                <a:r>
                  <a:rPr lang="en-US" altLang="zh-CN" i="1" dirty="0"/>
                  <a:t>OE=</a:t>
                </a:r>
                <a:r>
                  <a:rPr lang="en-US" altLang="zh-CN" dirty="0"/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28600" y="1056821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dirty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:(2)∵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OE=OE'=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EOE'=</a:t>
                </a:r>
                <a:r>
                  <a:rPr lang="en-US" altLang="zh-CN">
                    <a:solidFill>
                      <a:srgbClr val="FF0000"/>
                    </a:solidFill>
                  </a:rPr>
                  <a:t>90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056821"/>
                <a:ext cx="11760200" cy="795667"/>
              </a:xfrm>
              <a:prstGeom prst="rect">
                <a:avLst/>
              </a:prstGeom>
              <a:blipFill rotWithShape="1">
                <a:blip r:embed="rId2"/>
                <a:stretch>
                  <a:fillRect t="-23" b="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28600" y="185248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EE'=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58999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DE'=EE'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i="1">
                <a:solidFill>
                  <a:srgbClr val="FF0000"/>
                </a:solidFill>
              </a:rPr>
              <a:t>ED=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32750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AE=DE'=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BAD=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BCD=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AB=AD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连接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猜想</a:t>
                </a:r>
                <a:r>
                  <a:rPr lang="en-US" altLang="zh-CN" i="1" dirty="0"/>
                  <a:t>BC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之间的数量关系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并说明理由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zh-CN" altLang="zh-CN" dirty="0"/>
                  <a:t>【思维拓展】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在四边形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BAD=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BCD=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AB=AD=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与</a:t>
                </a:r>
                <a:r>
                  <a:rPr lang="en-US" altLang="zh-CN" i="1" dirty="0" smtClean="0"/>
                  <a:t>BD</a:t>
                </a:r>
                <a:endParaRPr lang="en-US" altLang="zh-CN" i="1" dirty="0" smtClean="0"/>
              </a:p>
              <a:p>
                <a:r>
                  <a:rPr lang="zh-CN" altLang="zh-CN" dirty="0" smtClean="0"/>
                  <a:t>相交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O.</a:t>
                </a:r>
                <a:r>
                  <a:rPr lang="zh-CN" altLang="zh-CN" dirty="0"/>
                  <a:t>若四边形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中有一个内角是</a:t>
                </a:r>
                <a:r>
                  <a:rPr lang="en-US" altLang="zh-CN" dirty="0"/>
                  <a:t>75°,</a:t>
                </a:r>
                <a:r>
                  <a:rPr lang="zh-CN" altLang="zh-CN" dirty="0"/>
                  <a:t>请直接写出</a:t>
                </a:r>
                <a:r>
                  <a:rPr lang="zh-CN" altLang="zh-CN" dirty="0" smtClean="0"/>
                  <a:t>线段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OD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039946" y="4443459"/>
            <a:ext cx="2339253" cy="22548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1</a:t>
            </a:r>
            <a:r>
              <a:rPr lang="zh-CN" altLang="zh-CN" dirty="0"/>
              <a:t>】</a:t>
            </a:r>
            <a:r>
              <a:rPr lang="en-US" altLang="zh-CN" dirty="0"/>
              <a:t>(1)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四边形</a:t>
            </a:r>
            <a:r>
              <a:rPr lang="en-US" altLang="zh-CN" i="1" dirty="0"/>
              <a:t>ABCD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BAD=</a:t>
            </a:r>
            <a:r>
              <a:rPr lang="zh-CN" altLang="zh-CN" dirty="0"/>
              <a:t>∠</a:t>
            </a:r>
            <a:r>
              <a:rPr lang="en-US" altLang="zh-CN" i="1" dirty="0"/>
              <a:t>BCD=</a:t>
            </a:r>
            <a:r>
              <a:rPr lang="en-US" altLang="zh-CN" dirty="0"/>
              <a:t>90°,</a:t>
            </a:r>
            <a:r>
              <a:rPr lang="en-US" altLang="zh-CN" i="1" dirty="0"/>
              <a:t>AB=AD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连接</a:t>
            </a:r>
            <a:r>
              <a:rPr lang="en-US" altLang="zh-CN" i="1" dirty="0"/>
              <a:t>AC</a:t>
            </a:r>
            <a:r>
              <a:rPr lang="en-US" altLang="zh-CN" dirty="0"/>
              <a:t>,</a:t>
            </a:r>
            <a:r>
              <a:rPr lang="zh-CN" altLang="zh-CN" dirty="0"/>
              <a:t>猜想</a:t>
            </a:r>
            <a:r>
              <a:rPr lang="en-US" altLang="zh-CN" i="1" dirty="0"/>
              <a:t>BC</a:t>
            </a:r>
            <a:r>
              <a:rPr lang="en-US" altLang="zh-CN" dirty="0"/>
              <a:t>,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zh-CN" altLang="zh-CN" dirty="0"/>
              <a:t>之间的数量关系</a:t>
            </a:r>
            <a:r>
              <a:rPr lang="en-US" altLang="zh-CN" dirty="0"/>
              <a:t>,</a:t>
            </a:r>
            <a:r>
              <a:rPr lang="zh-CN" altLang="zh-CN" dirty="0"/>
              <a:t>并说明理由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51659" y="1475214"/>
            <a:ext cx="3405395" cy="328257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156220" y="4416870"/>
            <a:ext cx="2588924" cy="210684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28600" y="1687394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dirty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结论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CB+CD=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AC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687394"/>
                <a:ext cx="11760200" cy="716606"/>
              </a:xfrm>
              <a:prstGeom prst="rect">
                <a:avLst/>
              </a:prstGeom>
              <a:blipFill rotWithShape="1">
                <a:blip r:embed="rId3"/>
                <a:stretch>
                  <a:fillRect t="-28" b="-38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28600" y="240400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理由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11650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AN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的延长线于点</a:t>
            </a:r>
            <a:r>
              <a:rPr lang="en-US" altLang="zh-CN" i="1">
                <a:solidFill>
                  <a:srgbClr val="FF0000"/>
                </a:solidFill>
              </a:rPr>
              <a:t>N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82900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DCB=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54150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CDA+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CBA=</a:t>
            </a:r>
            <a:r>
              <a:rPr lang="en-US" altLang="zh-CN" dirty="0">
                <a:solidFill>
                  <a:srgbClr val="FF0000"/>
                </a:solidFill>
              </a:rPr>
              <a:t>180</a:t>
            </a:r>
            <a:r>
              <a:rPr lang="en-US" altLang="zh-CN">
                <a:solidFill>
                  <a:srgbClr val="FF0000"/>
                </a:solidFill>
              </a:rPr>
              <a:t>°,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2540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ABN+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180°,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71991" y="1108537"/>
            <a:ext cx="2899207" cy="235935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32229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ABN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AMD=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N=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>
                <a:solidFill>
                  <a:srgbClr val="FF0000"/>
                </a:solidFill>
              </a:rPr>
              <a:t>AD=AB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32229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AMD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ANB</a:t>
            </a:r>
            <a:r>
              <a:rPr lang="en-US" altLang="zh-CN" dirty="0">
                <a:solidFill>
                  <a:srgbClr val="FF0000"/>
                </a:solidFill>
              </a:rPr>
              <a:t>(AAS</a:t>
            </a:r>
            <a:r>
              <a:rPr lang="en-US" altLang="zh-CN" dirty="0" smtClean="0">
                <a:solidFill>
                  <a:srgbClr val="FF0000"/>
                </a:solidFill>
              </a:rPr>
              <a:t>),∴</a:t>
            </a:r>
            <a:r>
              <a:rPr lang="en-US" altLang="zh-CN" i="1">
                <a:solidFill>
                  <a:srgbClr val="FF0000"/>
                </a:solidFill>
              </a:rPr>
              <a:t>DM=BN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AM=AN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229" y="18057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CN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32229" y="2603418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ACD=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45°,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CM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2603418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4" t="-69" r="4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32229" y="340107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AC=AC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AM=AN</a:t>
            </a:r>
            <a:r>
              <a:rPr lang="en-US" altLang="zh-CN" dirty="0">
                <a:solidFill>
                  <a:srgbClr val="FF0000"/>
                </a:solidFill>
              </a:rPr>
              <a:t>, ∴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ACM</a:t>
            </a:r>
            <a:r>
              <a:rPr lang="zh-CN" altLang="zh-CN" dirty="0">
                <a:solidFill>
                  <a:srgbClr val="FF0000"/>
                </a:solidFill>
              </a:rPr>
              <a:t>≌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>
                <a:solidFill>
                  <a:srgbClr val="FF0000"/>
                </a:solidFill>
              </a:rPr>
              <a:t>ACN</a:t>
            </a:r>
            <a:r>
              <a:rPr lang="en-US" altLang="zh-CN">
                <a:solidFill>
                  <a:srgbClr val="FF0000"/>
                </a:solidFill>
              </a:rPr>
              <a:t>(HL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32229" y="423206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CM=CN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32229" y="5063066"/>
                <a:ext cx="11760200" cy="17366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CB+CD=CN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BN+CM+DM=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CM=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AC.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5063066"/>
                <a:ext cx="11760200" cy="1736629"/>
              </a:xfrm>
              <a:prstGeom prst="rect">
                <a:avLst/>
              </a:prstGeom>
              <a:blipFill rotWithShape="1">
                <a:blip r:embed="rId3"/>
                <a:stretch>
                  <a:fillRect l="-4" t="-12" r="4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【思维拓展】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在四边形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BAD=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BCD=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AB=AD=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与</a:t>
                </a:r>
                <a:r>
                  <a:rPr lang="en-US" altLang="zh-CN" i="1" dirty="0" smtClean="0"/>
                  <a:t>BD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相交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O.</a:t>
                </a:r>
                <a:r>
                  <a:rPr lang="zh-CN" altLang="zh-CN" dirty="0"/>
                  <a:t>若四边形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中有一个内角是</a:t>
                </a:r>
                <a:r>
                  <a:rPr lang="en-US" altLang="zh-CN" dirty="0"/>
                  <a:t>75°,</a:t>
                </a:r>
                <a:r>
                  <a:rPr lang="zh-CN" altLang="zh-CN" dirty="0"/>
                  <a:t>请直接写出</a:t>
                </a:r>
                <a:r>
                  <a:rPr lang="zh-CN" altLang="zh-CN" dirty="0" smtClean="0"/>
                  <a:t>线段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OD</a:t>
                </a:r>
                <a:r>
                  <a:rPr lang="zh-CN" altLang="zh-CN" dirty="0"/>
                  <a:t>的长</a:t>
                </a:r>
                <a:r>
                  <a:rPr lang="en-US" altLang="zh-CN" i="1" dirty="0" smtClean="0"/>
                  <a:t>.</a:t>
                </a:r>
                <a:r>
                  <a:rPr lang="zh-CN" altLang="zh-CN" dirty="0"/>
                  <a:t> </a:t>
                </a:r>
                <a:endParaRPr lang="en-US" altLang="zh-CN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32990" y="2401827"/>
            <a:ext cx="3959010" cy="38162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09882" y="4245539"/>
            <a:ext cx="2571028" cy="2433907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59928" y="348515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当∠</a:t>
            </a:r>
            <a:r>
              <a:rPr lang="en-US" altLang="zh-CN" i="1" dirty="0">
                <a:solidFill>
                  <a:srgbClr val="FF0000"/>
                </a:solidFill>
              </a:rPr>
              <a:t>CDA=</a:t>
            </a:r>
            <a:r>
              <a:rPr lang="en-US" altLang="zh-CN" dirty="0">
                <a:solidFill>
                  <a:srgbClr val="FF0000"/>
                </a:solidFill>
              </a:rPr>
              <a:t>75°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59928" y="419766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OP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OQ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Q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59928" y="491016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CDA=</a:t>
            </a:r>
            <a:r>
              <a:rPr lang="en-US" altLang="zh-CN" dirty="0">
                <a:solidFill>
                  <a:srgbClr val="FF0000"/>
                </a:solidFill>
              </a:rPr>
              <a:t>75°,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ADB=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59928" y="562266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CDB=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33012" y="3218760"/>
            <a:ext cx="2965790" cy="2637127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61257" y="19594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>
                <a:solidFill>
                  <a:srgbClr val="FF0000"/>
                </a:solidFill>
              </a:rPr>
              <a:t>°,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61257" y="1026939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CB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7" y="1026939"/>
                <a:ext cx="11760200" cy="900631"/>
              </a:xfrm>
              <a:prstGeom prst="rect">
                <a:avLst/>
              </a:prstGeom>
              <a:blipFill rotWithShape="1">
                <a:blip r:embed="rId2"/>
                <a:stretch>
                  <a:fillRect l="-2" t="-16" r="2" b="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61257" y="1927570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DCO=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BCO=</a:t>
            </a:r>
            <a:r>
              <a:rPr lang="en-US" altLang="zh-CN" dirty="0">
                <a:solidFill>
                  <a:srgbClr val="FF0000"/>
                </a:solidFill>
              </a:rPr>
              <a:t>45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en-US" altLang="zh-CN" i="1" dirty="0" smtClean="0">
                <a:solidFill>
                  <a:srgbClr val="FF0000"/>
                </a:solidFill>
              </a:rPr>
              <a:t>OP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OQ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CD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1257" y="275856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OP=OQ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61257" y="3589564"/>
                <a:ext cx="11760200" cy="177875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△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𝑪𝑫𝑶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△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𝑶𝑩𝑪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·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𝑶𝑸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·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𝑪𝑩</m:t>
                        </m:r>
                      </m:den>
                    </m:f>
                  </m:oMath>
                </a14:m>
                <a:r>
                  <a:rPr lang="en-US" altLang="zh-CN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7" y="3589564"/>
                <a:ext cx="11760200" cy="1778757"/>
              </a:xfrm>
              <a:prstGeom prst="rect">
                <a:avLst/>
              </a:prstGeom>
              <a:blipFill rotWithShape="1">
                <a:blip r:embed="rId3"/>
                <a:stretch>
                  <a:fillRect l="-2" t="-31" r="2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1257" y="5368321"/>
                <a:ext cx="11760200" cy="20262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7" y="5368321"/>
                <a:ext cx="11760200" cy="2026260"/>
              </a:xfrm>
              <a:prstGeom prst="rect">
                <a:avLst/>
              </a:prstGeom>
              <a:blipFill rotWithShape="1">
                <a:blip r:embed="rId4"/>
                <a:stretch>
                  <a:fillRect l="-2" t="-2" r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184900" y="821436"/>
            <a:ext cx="4849122" cy="383764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304800" y="181427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AB=AD=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DAB=</a:t>
                </a:r>
                <a:r>
                  <a:rPr lang="en-US" altLang="zh-CN">
                    <a:solidFill>
                      <a:srgbClr val="FF0000"/>
                    </a:solidFill>
                  </a:rPr>
                  <a:t>90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81427"/>
                <a:ext cx="11760200" cy="900631"/>
              </a:xfrm>
              <a:prstGeom prst="rect">
                <a:avLst/>
              </a:prstGeom>
              <a:blipFill rotWithShape="1">
                <a:blip r:embed="rId2"/>
                <a:stretch>
                  <a:fillRect t="-50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304800" y="1082058"/>
                <a:ext cx="11760200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082058"/>
                <a:ext cx="11760200" cy="903068"/>
              </a:xfrm>
              <a:prstGeom prst="rect">
                <a:avLst/>
              </a:prstGeom>
              <a:blipFill rotWithShape="1">
                <a:blip r:embed="rId3"/>
                <a:stretch>
                  <a:fillRect t="-2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304800" y="1985126"/>
                <a:ext cx="11760200" cy="13143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>
                    <a:solidFill>
                      <a:srgbClr val="FF0000"/>
                    </a:solidFill>
                  </a:rPr>
                  <a:t>3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985126"/>
                <a:ext cx="11760200" cy="1314399"/>
              </a:xfrm>
              <a:prstGeom prst="rect">
                <a:avLst/>
              </a:prstGeom>
              <a:blipFill rotWithShape="1">
                <a:blip r:embed="rId4"/>
                <a:stretch>
                  <a:fillRect t="-9" b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304800" y="329952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 smtClean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当∠</a:t>
            </a:r>
            <a:r>
              <a:rPr lang="en-US" altLang="zh-CN" i="1" dirty="0">
                <a:solidFill>
                  <a:srgbClr val="FF0000"/>
                </a:solidFill>
              </a:rPr>
              <a:t>CBA=</a:t>
            </a:r>
            <a:r>
              <a:rPr lang="en-US" altLang="zh-CN" dirty="0">
                <a:solidFill>
                  <a:srgbClr val="FF0000"/>
                </a:solidFill>
              </a:rPr>
              <a:t>75°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304800" y="4130522"/>
                <a:ext cx="11760200" cy="11932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同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法可证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𝑶𝑩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130522"/>
                <a:ext cx="11760200" cy="1193212"/>
              </a:xfrm>
              <a:prstGeom prst="rect">
                <a:avLst/>
              </a:prstGeom>
              <a:blipFill rotWithShape="1">
                <a:blip r:embed="rId5"/>
                <a:stretch>
                  <a:fillRect t="-40" b="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04800" y="5323734"/>
                <a:ext cx="11760200" cy="7938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综上所述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满足条件的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的长为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323734"/>
                <a:ext cx="11760200" cy="793872"/>
              </a:xfrm>
              <a:prstGeom prst="rect">
                <a:avLst/>
              </a:prstGeom>
              <a:blipFill rotWithShape="1">
                <a:blip r:embed="rId6"/>
                <a:stretch>
                  <a:fillRect t="-67" b="-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利用共顶点等线段旋转构图来证明三线段和差关系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已知四边形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是矩形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E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BA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延长线上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 smtClean="0"/>
                  <a:t>AE=AD.EC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相交于点</a:t>
                </a:r>
                <a:r>
                  <a:rPr lang="en-US" altLang="zh-CN" i="1" dirty="0"/>
                  <a:t>G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相交于点</a:t>
                </a:r>
                <a:r>
                  <a:rPr lang="en-US" altLang="zh-CN" i="1" dirty="0"/>
                  <a:t>F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AF=AB.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EC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AG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EG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i="1" dirty="0"/>
                  <a:t>DG=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AG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849155" y="4023457"/>
            <a:ext cx="3556499" cy="2674888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14086" y="431871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:(1)∵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是矩形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BA</a:t>
            </a:r>
            <a:r>
              <a:rPr lang="zh-CN" altLang="zh-CN" dirty="0">
                <a:solidFill>
                  <a:srgbClr val="FF0000"/>
                </a:solidFill>
              </a:rPr>
              <a:t>的延长线</a:t>
            </a:r>
            <a:r>
              <a:rPr lang="zh-CN" altLang="zh-CN">
                <a:solidFill>
                  <a:srgbClr val="FF0000"/>
                </a:solidFill>
              </a:rPr>
              <a:t>上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4086" y="503122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4086" y="574372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AE=AD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AF=AB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i="1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19594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AEF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ADB</a:t>
            </a:r>
            <a:r>
              <a:rPr lang="en-US" altLang="zh-CN">
                <a:solidFill>
                  <a:srgbClr val="FF0000"/>
                </a:solidFill>
              </a:rPr>
              <a:t>(SAS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93345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ADB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167096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GEB+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GBE=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ADB+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ABD=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/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2408472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EGB=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314598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故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EC.</a:t>
            </a:r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/>
                  <a:t>(2)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AG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EG</a:t>
                </a:r>
                <a:r>
                  <a:rPr lang="en-US" altLang="zh-CN" dirty="0">
                    <a:latin typeface="+mn-ea"/>
                  </a:rPr>
                  <a:t>-</a:t>
                </a:r>
                <a:r>
                  <a:rPr lang="en-US" altLang="zh-CN" i="1" dirty="0"/>
                  <a:t>DG=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AG.</a:t>
                </a:r>
                <a:r>
                  <a:rPr lang="zh-CN" altLang="zh-CN" dirty="0"/>
                  <a:t> </a:t>
                </a:r>
                <a:endParaRPr lang="en-US" altLang="zh-CN" dirty="0"/>
              </a:p>
              <a:p>
                <a:endParaRPr lang="en-US" altLang="zh-CN" i="1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60871" y="883370"/>
            <a:ext cx="3567035" cy="2340119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41710" y="883370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:(2)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在线段</a:t>
            </a:r>
            <a:r>
              <a:rPr lang="en-US" altLang="zh-CN" i="1" dirty="0">
                <a:solidFill>
                  <a:srgbClr val="FF0000"/>
                </a:solidFill>
              </a:rPr>
              <a:t>EG</a:t>
            </a:r>
            <a:r>
              <a:rPr lang="zh-CN" altLang="zh-CN" dirty="0">
                <a:solidFill>
                  <a:srgbClr val="FF0000"/>
                </a:solidFill>
              </a:rPr>
              <a:t>上取点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使得</a:t>
            </a:r>
            <a:r>
              <a:rPr lang="en-US" altLang="zh-CN" i="1">
                <a:solidFill>
                  <a:srgbClr val="FF0000"/>
                </a:solidFill>
              </a:rPr>
              <a:t>EP=DG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1710" y="1620880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与△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𝑨𝑬𝑷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𝑨𝑫𝑮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𝑬𝑷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𝑫𝑮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10" y="1620880"/>
                <a:ext cx="11760200" cy="1664495"/>
              </a:xfrm>
              <a:prstGeom prst="rect">
                <a:avLst/>
              </a:prstGeom>
              <a:blipFill rotWithShape="1">
                <a:blip r:embed="rId3"/>
                <a:stretch>
                  <a:fillRect l="-3" t="-22" r="3" b="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41710" y="328537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AEP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ADG</a:t>
            </a:r>
            <a:r>
              <a:rPr lang="en-US" altLang="zh-CN" dirty="0">
                <a:solidFill>
                  <a:srgbClr val="FF0000"/>
                </a:solidFill>
              </a:rPr>
              <a:t>(SAS)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AP=AG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41710" y="402288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DAE=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41710" y="476039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PAG</a:t>
            </a:r>
            <a:r>
              <a:rPr lang="zh-CN" altLang="zh-CN" dirty="0">
                <a:solidFill>
                  <a:srgbClr val="FF0000"/>
                </a:solidFill>
              </a:rPr>
              <a:t>为等腰</a:t>
            </a:r>
            <a:r>
              <a:rPr lang="zh-CN" altLang="zh-CN">
                <a:solidFill>
                  <a:srgbClr val="FF0000"/>
                </a:solidFill>
              </a:rPr>
              <a:t>直角三角形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41710" y="5497905"/>
                <a:ext cx="11760200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EG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DG=EG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EP=PG=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AG.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10" y="5497905"/>
                <a:ext cx="11760200" cy="903068"/>
              </a:xfrm>
              <a:prstGeom prst="rect">
                <a:avLst/>
              </a:prstGeom>
              <a:blipFill rotWithShape="1">
                <a:blip r:embed="rId4"/>
                <a:stretch>
                  <a:fillRect l="-3" t="-8" r="3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2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ACB=</a:t>
            </a:r>
            <a:r>
              <a:rPr lang="en-US" altLang="zh-CN" dirty="0"/>
              <a:t>90°,</a:t>
            </a:r>
            <a:r>
              <a:rPr lang="en-US" altLang="zh-CN" i="1" dirty="0"/>
              <a:t>AC=BC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zh-CN" altLang="zh-CN" dirty="0"/>
              <a:t>在斜边</a:t>
            </a:r>
            <a:r>
              <a:rPr lang="en-US" altLang="zh-CN" i="1" dirty="0"/>
              <a:t>AB</a:t>
            </a:r>
            <a:r>
              <a:rPr lang="zh-CN" altLang="zh-CN" dirty="0"/>
              <a:t>上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以</a:t>
            </a:r>
            <a:r>
              <a:rPr lang="en-US" altLang="zh-CN" i="1" dirty="0"/>
              <a:t>PC</a:t>
            </a:r>
            <a:r>
              <a:rPr lang="zh-CN" altLang="zh-CN" dirty="0"/>
              <a:t>为直角边作等腰直角三角形</a:t>
            </a:r>
            <a:r>
              <a:rPr lang="en-US" altLang="zh-CN" i="1" dirty="0"/>
              <a:t>PCQ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PCQ=</a:t>
            </a:r>
            <a:r>
              <a:rPr lang="en-US" altLang="zh-CN" dirty="0"/>
              <a:t>90°,</a:t>
            </a:r>
            <a:r>
              <a:rPr lang="zh-CN" altLang="zh-CN" dirty="0" smtClean="0"/>
              <a:t>则</a:t>
            </a:r>
            <a:r>
              <a:rPr lang="en-US" altLang="zh-CN" i="1" dirty="0" smtClean="0"/>
              <a:t>PA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PB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i="1" dirty="0" smtClean="0"/>
              <a:t>PC</a:t>
            </a:r>
            <a:r>
              <a:rPr lang="en-US" altLang="zh-CN" baseline="30000" dirty="0" smtClean="0"/>
              <a:t>2</a:t>
            </a:r>
            <a:r>
              <a:rPr lang="zh-CN" altLang="zh-CN" dirty="0" smtClean="0"/>
              <a:t>三</a:t>
            </a:r>
            <a:r>
              <a:rPr lang="zh-CN" altLang="zh-CN" dirty="0"/>
              <a:t>者之间的数量关系是</a:t>
            </a:r>
            <a:r>
              <a:rPr lang="zh-CN" altLang="zh-CN" i="1" u="sng" dirty="0"/>
              <a:t>　　　　</a:t>
            </a:r>
            <a:r>
              <a:rPr lang="en-US" altLang="zh-CN" i="1" u="sng" dirty="0" smtClean="0"/>
              <a:t>        </a:t>
            </a:r>
            <a:r>
              <a:rPr lang="zh-CN" altLang="zh-CN" i="1" u="sng" dirty="0"/>
              <a:t>　　</a:t>
            </a:r>
            <a:r>
              <a:rPr lang="en-US" altLang="zh-CN" i="1" dirty="0" smtClean="0"/>
              <a:t>.</a:t>
            </a:r>
            <a:r>
              <a:rPr lang="en-US" altLang="zh-CN" i="1" dirty="0"/>
              <a:t> 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665431" y="2398406"/>
            <a:ext cx="4856301" cy="30089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211859" y="1840133"/>
            <a:ext cx="2839239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00"/>
              </a:lnSpc>
              <a:spcAft>
                <a:spcPts val="0"/>
              </a:spcAft>
            </a:pPr>
            <a:r>
              <a:rPr lang="en-US" altLang="zh-CN" sz="3200" b="1" i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PB</a:t>
            </a:r>
            <a:r>
              <a:rPr lang="en-US" altLang="zh-CN" sz="3200" b="1" baseline="30000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2</a:t>
            </a:r>
            <a:r>
              <a:rPr lang="en-US" altLang="zh-CN" sz="3200" b="1" i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+AP</a:t>
            </a:r>
            <a:r>
              <a:rPr lang="en-US" altLang="zh-CN" sz="3200" b="1" baseline="30000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2</a:t>
            </a:r>
            <a:r>
              <a:rPr lang="en-US" altLang="zh-CN" sz="3200" b="1" i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=</a:t>
            </a:r>
            <a:r>
              <a:rPr lang="en-US" altLang="zh-CN" sz="3200" b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2</a:t>
            </a:r>
            <a:r>
              <a:rPr lang="en-US" altLang="zh-CN" sz="3200" b="1" i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CP</a:t>
            </a:r>
            <a:r>
              <a:rPr lang="en-US" altLang="zh-CN" sz="3200" b="1" baseline="30000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2</a:t>
            </a:r>
            <a:endParaRPr lang="zh-CN" altLang="zh-CN" sz="3200" b="1" dirty="0">
              <a:solidFill>
                <a:srgbClr val="FF0000"/>
              </a:solidFill>
              <a:ea typeface="方正书宋_GBK" panose="02000000000000000000" charset="-122"/>
              <a:cs typeface="Microsoft Tai Le" panose="020B0502040204020203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32430" y="4291151"/>
            <a:ext cx="3338326" cy="2161598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80399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BQ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51649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>
                <a:solidFill>
                  <a:srgbClr val="FF0000"/>
                </a:solidFill>
              </a:rPr>
              <a:t>AC=BC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22900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CBA=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94150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PCQ</a:t>
            </a:r>
            <a:r>
              <a:rPr lang="zh-CN" altLang="zh-CN" dirty="0">
                <a:solidFill>
                  <a:srgbClr val="FF0000"/>
                </a:solidFill>
              </a:rPr>
              <a:t>是等腰直角三角形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/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65400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PC=CQ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PCQ=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PQ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CP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858404" y="3447143"/>
            <a:ext cx="3338326" cy="2161598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04800" y="1959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ACP=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BCQ.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9935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AC=BC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7912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ACP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BCQ</a:t>
            </a:r>
            <a:r>
              <a:rPr lang="en-US" altLang="zh-CN" smtClean="0">
                <a:solidFill>
                  <a:srgbClr val="FF0000"/>
                </a:solidFill>
              </a:rPr>
              <a:t>(SAS)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25889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CAP=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CBQ=</a:t>
            </a:r>
            <a:r>
              <a:rPr lang="en-US" altLang="zh-CN" smtClean="0">
                <a:solidFill>
                  <a:srgbClr val="FF0000"/>
                </a:solidFill>
              </a:rPr>
              <a:t>45°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338655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ABQ=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4800" y="418421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PB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+BQ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=PQ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04800" y="498186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PB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+AP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CP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304800" y="5779519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故填</a:t>
            </a:r>
            <a:r>
              <a:rPr lang="en-US" altLang="zh-CN" i="1" smtClean="0">
                <a:solidFill>
                  <a:srgbClr val="FF0000"/>
                </a:solidFill>
              </a:rPr>
              <a:t>PB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+AP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CP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若∠</a:t>
            </a:r>
            <a:r>
              <a:rPr lang="en-US" altLang="zh-CN" i="1" dirty="0"/>
              <a:t>ABC=</a:t>
            </a:r>
            <a:r>
              <a:rPr lang="en-US" altLang="zh-CN" dirty="0"/>
              <a:t>30°,</a:t>
            </a:r>
            <a:r>
              <a:rPr lang="zh-CN" altLang="zh-CN" dirty="0"/>
              <a:t>△</a:t>
            </a:r>
            <a:r>
              <a:rPr lang="en-US" altLang="zh-CN" i="1" dirty="0"/>
              <a:t>ACD</a:t>
            </a:r>
            <a:r>
              <a:rPr lang="zh-CN" altLang="zh-CN" dirty="0"/>
              <a:t>是等边三角形</a:t>
            </a:r>
            <a:r>
              <a:rPr lang="en-US" altLang="zh-CN" dirty="0"/>
              <a:t>,</a:t>
            </a:r>
            <a:r>
              <a:rPr lang="en-US" altLang="zh-CN" i="1" dirty="0"/>
              <a:t>AB=</a:t>
            </a:r>
            <a:r>
              <a:rPr lang="en-US" altLang="zh-CN" dirty="0"/>
              <a:t>3,</a:t>
            </a:r>
            <a:r>
              <a:rPr lang="en-US" altLang="zh-CN" i="1" dirty="0"/>
              <a:t>BC=</a:t>
            </a:r>
            <a:r>
              <a:rPr lang="en-US" altLang="zh-CN" dirty="0"/>
              <a:t>4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则</a:t>
            </a:r>
            <a:r>
              <a:rPr lang="en-US" altLang="zh-CN" i="1" dirty="0"/>
              <a:t>BD</a:t>
            </a:r>
            <a:r>
              <a:rPr lang="zh-CN" altLang="zh-CN" dirty="0" smtClean="0"/>
              <a:t>的长</a:t>
            </a:r>
            <a:r>
              <a:rPr lang="zh-CN" altLang="zh-CN" dirty="0"/>
              <a:t>为</a:t>
            </a:r>
            <a:r>
              <a:rPr lang="zh-CN" altLang="zh-CN" i="1" u="sng" dirty="0"/>
              <a:t>　　　</a:t>
            </a:r>
            <a:r>
              <a:rPr lang="en-US" altLang="zh-CN" i="1" dirty="0"/>
              <a:t>. </a:t>
            </a:r>
            <a:endParaRPr lang="en-US" altLang="zh-CN" i="1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-4618" r="15349"/>
          <a:stretch>
            <a:fillRect/>
          </a:stretch>
        </p:blipFill>
        <p:spPr>
          <a:xfrm>
            <a:off x="4084764" y="3812445"/>
            <a:ext cx="4452832" cy="250141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995131" y="1851887"/>
            <a:ext cx="389850" cy="717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00"/>
              </a:lnSpc>
              <a:spcAft>
                <a:spcPts val="0"/>
              </a:spcAft>
            </a:pPr>
            <a:r>
              <a:rPr lang="en-US" altLang="zh-CN" sz="3200" b="1" dirty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5</a:t>
            </a:r>
            <a:endParaRPr lang="zh-CN" altLang="zh-CN" sz="3200" b="1" dirty="0">
              <a:solidFill>
                <a:srgbClr val="FF0000"/>
              </a:solidFill>
              <a:ea typeface="方正书宋_GBK" panose="02000000000000000000" charset="-122"/>
              <a:cs typeface="Microsoft Tai Le" panose="020B0502040204020203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740796" y="3752613"/>
            <a:ext cx="3451204" cy="2371004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141514" y="256939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为边在△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外作等边三角形</a:t>
            </a:r>
            <a:r>
              <a:rPr lang="en-US" altLang="zh-CN" i="1">
                <a:solidFill>
                  <a:srgbClr val="FF0000"/>
                </a:solidFill>
              </a:rPr>
              <a:t>ABE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41514" y="328189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CE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141514" y="399439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141514" y="470690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AD=AC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DAC=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141514" y="54194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11900" y="3384468"/>
            <a:ext cx="3451204" cy="2371004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32229" y="13326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DAC+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BAE+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即∠</a:t>
            </a:r>
            <a:r>
              <a:rPr lang="en-US" altLang="zh-CN" i="1" smtClean="0">
                <a:solidFill>
                  <a:srgbClr val="FF0000"/>
                </a:solidFill>
              </a:rPr>
              <a:t>EAC=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BAD.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32229" y="93092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AE=AB</a:t>
            </a:r>
            <a:r>
              <a:rPr lang="en-US" altLang="zh-CN" smtClean="0">
                <a:solidFill>
                  <a:srgbClr val="FF0000"/>
                </a:solidFill>
              </a:rPr>
              <a:t>,∴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EAC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BAD</a:t>
            </a:r>
            <a:r>
              <a:rPr lang="en-US" altLang="zh-CN" smtClean="0">
                <a:solidFill>
                  <a:srgbClr val="FF0000"/>
                </a:solidFill>
              </a:rPr>
              <a:t>(SAS)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EC=BD. 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229" y="172857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AEB</a:t>
            </a:r>
            <a:r>
              <a:rPr lang="zh-CN" altLang="zh-CN" smtClean="0">
                <a:solidFill>
                  <a:srgbClr val="FF0000"/>
                </a:solidFill>
              </a:rPr>
              <a:t>是等边三角形</a:t>
            </a:r>
            <a:r>
              <a:rPr lang="en-US" altLang="zh-CN" smtClean="0">
                <a:solidFill>
                  <a:srgbClr val="FF0000"/>
                </a:solidFill>
              </a:rPr>
              <a:t>,∴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EBA=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r>
              <a:rPr lang="en-US" altLang="zh-CN" i="1" smtClean="0">
                <a:solidFill>
                  <a:srgbClr val="FF0000"/>
                </a:solidFill>
              </a:rPr>
              <a:t>EB=</a:t>
            </a:r>
            <a:r>
              <a:rPr lang="en-US" altLang="zh-CN" smtClean="0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229" y="252622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en-US" altLang="zh-CN" smtClean="0">
                <a:solidFill>
                  <a:srgbClr val="FF0000"/>
                </a:solidFill>
              </a:rPr>
              <a:t>30°, 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EBC=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32229" y="335722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EBC=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r>
              <a:rPr lang="en-US" altLang="zh-CN" i="1" smtClean="0">
                <a:solidFill>
                  <a:srgbClr val="FF0000"/>
                </a:solidFill>
              </a:rPr>
              <a:t>EB=</a:t>
            </a:r>
            <a:r>
              <a:rPr lang="en-US" altLang="zh-CN" smtClean="0">
                <a:solidFill>
                  <a:srgbClr val="FF0000"/>
                </a:solidFill>
              </a:rPr>
              <a:t>3,</a:t>
            </a:r>
            <a:r>
              <a:rPr lang="en-US" altLang="zh-CN" i="1" smtClean="0">
                <a:solidFill>
                  <a:srgbClr val="FF0000"/>
                </a:solidFill>
              </a:rPr>
              <a:t>BC=</a:t>
            </a:r>
            <a:r>
              <a:rPr lang="en-US" altLang="zh-CN" smtClean="0">
                <a:solidFill>
                  <a:srgbClr val="FF0000"/>
                </a:solidFill>
              </a:rPr>
              <a:t>4,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32229" y="418822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EC=</a:t>
            </a:r>
            <a:r>
              <a:rPr lang="en-US" altLang="zh-CN" smtClean="0">
                <a:solidFill>
                  <a:srgbClr val="FF0000"/>
                </a:solidFill>
              </a:rPr>
              <a:t>5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BD=</a:t>
            </a:r>
            <a:r>
              <a:rPr lang="en-US" altLang="zh-CN" smtClean="0">
                <a:solidFill>
                  <a:srgbClr val="FF0000"/>
                </a:solidFill>
              </a:rPr>
              <a:t>5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32229" y="501921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故填</a:t>
            </a:r>
            <a:r>
              <a:rPr lang="en-US" altLang="zh-CN" dirty="0" smtClean="0">
                <a:solidFill>
                  <a:srgbClr val="FF0000"/>
                </a:solidFill>
              </a:rPr>
              <a:t>5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四边形</a:t>
            </a:r>
            <a:r>
              <a:rPr lang="en-US" altLang="zh-CN" i="1" dirty="0"/>
              <a:t>ABCD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en-US" altLang="zh-CN" dirty="0"/>
              <a:t>,</a:t>
            </a:r>
            <a:r>
              <a:rPr lang="en-US" altLang="zh-CN" i="1" dirty="0"/>
              <a:t>BD</a:t>
            </a:r>
            <a:r>
              <a:rPr lang="zh-CN" altLang="zh-CN" dirty="0"/>
              <a:t>是对角线</a:t>
            </a:r>
            <a:r>
              <a:rPr lang="en-US" altLang="zh-CN" dirty="0"/>
              <a:t>,</a:t>
            </a:r>
            <a:r>
              <a:rPr lang="zh-CN" altLang="zh-CN" dirty="0"/>
              <a:t>△</a:t>
            </a:r>
            <a:r>
              <a:rPr lang="en-US" altLang="zh-CN" i="1" dirty="0"/>
              <a:t>ABC</a:t>
            </a:r>
            <a:r>
              <a:rPr lang="zh-CN" altLang="zh-CN" dirty="0"/>
              <a:t>是</a:t>
            </a:r>
            <a:r>
              <a:rPr lang="zh-CN" altLang="zh-CN" dirty="0" smtClean="0"/>
              <a:t>等边三角形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∠</a:t>
            </a:r>
            <a:r>
              <a:rPr lang="en-US" altLang="zh-CN" i="1" dirty="0"/>
              <a:t>ADC=</a:t>
            </a:r>
            <a:r>
              <a:rPr lang="en-US" altLang="zh-CN" dirty="0"/>
              <a:t>30°,</a:t>
            </a:r>
            <a:r>
              <a:rPr lang="en-US" altLang="zh-CN" i="1" dirty="0"/>
              <a:t>AD=</a:t>
            </a:r>
            <a:r>
              <a:rPr lang="en-US" altLang="zh-CN" dirty="0"/>
              <a:t>6,</a:t>
            </a:r>
            <a:r>
              <a:rPr lang="en-US" altLang="zh-CN" i="1" dirty="0"/>
              <a:t>BD=</a:t>
            </a:r>
            <a:r>
              <a:rPr lang="en-US" altLang="zh-CN" dirty="0"/>
              <a:t>10,</a:t>
            </a:r>
            <a:r>
              <a:rPr lang="zh-CN" altLang="zh-CN" dirty="0"/>
              <a:t>则</a:t>
            </a:r>
            <a:r>
              <a:rPr lang="en-US" altLang="zh-CN" i="1" dirty="0"/>
              <a:t>CD</a:t>
            </a:r>
            <a:r>
              <a:rPr lang="zh-CN" altLang="zh-CN" dirty="0"/>
              <a:t>的长为</a:t>
            </a:r>
            <a:r>
              <a:rPr lang="zh-CN" altLang="zh-CN" i="1" u="sng" dirty="0"/>
              <a:t>　　　</a:t>
            </a:r>
            <a:r>
              <a:rPr lang="zh-CN" altLang="zh-CN" dirty="0"/>
              <a:t> 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11863" y="3730485"/>
            <a:ext cx="3425827" cy="311923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696729" y="965196"/>
            <a:ext cx="389850" cy="717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00"/>
              </a:lnSpc>
              <a:spcAft>
                <a:spcPts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ea typeface="方正书宋_GBK" panose="02000000000000000000" charset="-122"/>
                <a:cs typeface="Microsoft Tai Le" panose="020B0502040204020203" pitchFamily="34" charset="0"/>
              </a:rPr>
              <a:t>8</a:t>
            </a:r>
            <a:endParaRPr lang="zh-CN" altLang="zh-CN" sz="3200" b="1" dirty="0">
              <a:solidFill>
                <a:srgbClr val="FF0000"/>
              </a:solidFill>
              <a:ea typeface="方正书宋_GBK" panose="02000000000000000000" charset="-122"/>
              <a:cs typeface="Microsoft Tai Le" panose="020B0502040204020203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632643" y="844278"/>
            <a:ext cx="2810093" cy="2479494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228600" y="163783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把△</a:t>
            </a:r>
            <a:r>
              <a:rPr lang="en-US" altLang="zh-CN" i="1" dirty="0">
                <a:solidFill>
                  <a:srgbClr val="FF0000"/>
                </a:solidFill>
              </a:rPr>
              <a:t>BCD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顺时针旋转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zh-CN" altLang="zh-CN" dirty="0">
                <a:solidFill>
                  <a:srgbClr val="FF0000"/>
                </a:solidFill>
              </a:rPr>
              <a:t>得△</a:t>
            </a:r>
            <a:r>
              <a:rPr lang="en-US" altLang="zh-CN" i="1" dirty="0">
                <a:solidFill>
                  <a:srgbClr val="FF0000"/>
                </a:solidFill>
              </a:rPr>
              <a:t>ACE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35034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DE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06284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旋转的性质得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en-US" altLang="zh-CN" i="1" dirty="0">
                <a:solidFill>
                  <a:srgbClr val="FF0000"/>
                </a:solidFill>
              </a:rPr>
              <a:t>DC=EC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>
                <a:solidFill>
                  <a:srgbClr val="FF0000"/>
                </a:solidFill>
              </a:rPr>
              <a:t>BD=AE=</a:t>
            </a:r>
            <a:r>
              <a:rPr lang="en-US" altLang="zh-CN">
                <a:solidFill>
                  <a:srgbClr val="FF0000"/>
                </a:solidFill>
              </a:rPr>
              <a:t>10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377534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DCE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448785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ADC=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ADE=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>
                <a:solidFill>
                  <a:srgbClr val="FF0000"/>
                </a:solidFill>
              </a:rPr>
              <a:t>°</a:t>
            </a:r>
            <a:r>
              <a:rPr lang="en-US" altLang="zh-CN" i="1">
                <a:solidFill>
                  <a:srgbClr val="FF0000"/>
                </a:solidFill>
              </a:rPr>
              <a:t>.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228600" y="5200353"/>
                <a:ext cx="11760200" cy="71667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+DE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=AE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𝑨𝑬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𝑨𝑫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8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200353"/>
                <a:ext cx="11760200" cy="716671"/>
              </a:xfrm>
              <a:prstGeom prst="rect">
                <a:avLst/>
              </a:prstGeom>
              <a:blipFill rotWithShape="1">
                <a:blip r:embed="rId3"/>
                <a:stretch>
                  <a:fillRect t="-7844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内容占位符 1"/>
          <p:cNvSpPr txBox="1"/>
          <p:nvPr/>
        </p:nvSpPr>
        <p:spPr>
          <a:xfrm>
            <a:off x="228600" y="591702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CD=DE=</a:t>
            </a:r>
            <a:r>
              <a:rPr lang="en-US" altLang="zh-CN" dirty="0">
                <a:solidFill>
                  <a:srgbClr val="FF0000"/>
                </a:solidFill>
              </a:rPr>
              <a:t>8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zh-CN" altLang="zh-CN" dirty="0" smtClean="0">
                <a:solidFill>
                  <a:srgbClr val="FF0000"/>
                </a:solidFill>
              </a:rPr>
              <a:t>故</a:t>
            </a:r>
            <a:r>
              <a:rPr lang="zh-CN" altLang="zh-CN" dirty="0">
                <a:solidFill>
                  <a:srgbClr val="FF0000"/>
                </a:solidFill>
              </a:rPr>
              <a:t>填</a:t>
            </a:r>
            <a:r>
              <a:rPr lang="en-US" altLang="zh-CN" dirty="0">
                <a:solidFill>
                  <a:srgbClr val="FF0000"/>
                </a:solidFill>
              </a:rPr>
              <a:t>8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3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已知△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是直角三角形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ABC=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3,</a:t>
                </a:r>
                <a:r>
                  <a:rPr lang="en-US" altLang="zh-CN" i="1" dirty="0"/>
                  <a:t>BC=</a:t>
                </a:r>
                <a:r>
                  <a:rPr lang="en-US" altLang="zh-CN" dirty="0"/>
                  <a:t>5,</a:t>
                </a:r>
                <a:r>
                  <a:rPr lang="en-US" altLang="zh-CN" i="1" dirty="0"/>
                  <a:t>AE=</a:t>
                </a:r>
                <a:r>
                  <a:rPr lang="en-US" altLang="zh-CN" dirty="0"/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 smtClean="0"/>
                  <a:t>连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接</a:t>
                </a:r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以</a:t>
                </a:r>
                <a:r>
                  <a:rPr lang="en-US" altLang="zh-CN" i="1" dirty="0"/>
                  <a:t>CE</a:t>
                </a:r>
                <a:r>
                  <a:rPr lang="zh-CN" altLang="zh-CN" dirty="0"/>
                  <a:t>为底作直角三角形</a:t>
                </a:r>
                <a:r>
                  <a:rPr lang="en-US" altLang="zh-CN" i="1" dirty="0"/>
                  <a:t>CDE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CD=DE.F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边上的一点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连接</a:t>
                </a:r>
                <a:r>
                  <a:rPr lang="en-US" altLang="zh-CN" i="1" dirty="0"/>
                  <a:t>BD</a:t>
                </a:r>
                <a:r>
                  <a:rPr lang="zh-CN" altLang="zh-CN" dirty="0"/>
                  <a:t>和</a:t>
                </a:r>
                <a:r>
                  <a:rPr lang="en-US" altLang="zh-CN" i="1" dirty="0"/>
                  <a:t>BF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且∠</a:t>
                </a:r>
                <a:r>
                  <a:rPr lang="en-US" altLang="zh-CN" i="1" dirty="0"/>
                  <a:t>FBD=</a:t>
                </a:r>
                <a:r>
                  <a:rPr lang="en-US" altLang="zh-CN" dirty="0"/>
                  <a:t>45°,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AF</a:t>
                </a:r>
                <a:r>
                  <a:rPr lang="zh-CN" altLang="zh-CN" dirty="0"/>
                  <a:t>长</a:t>
                </a:r>
                <a:r>
                  <a:rPr lang="zh-CN" altLang="zh-CN" dirty="0" smtClean="0"/>
                  <a:t>为</a:t>
                </a:r>
                <a:r>
                  <a:rPr lang="en-US" altLang="zh-CN" i="1" u="sng" dirty="0"/>
                  <a:t> </a:t>
                </a:r>
                <a:r>
                  <a:rPr lang="en-US" altLang="zh-CN" i="1" u="sng" dirty="0" smtClean="0"/>
                  <a:t>    </a:t>
                </a:r>
                <a:r>
                  <a:rPr lang="en-US" altLang="zh-CN" i="1" dirty="0" smtClean="0"/>
                  <a:t>.</a:t>
                </a:r>
                <a:r>
                  <a:rPr lang="en-US" altLang="zh-CN" i="1" dirty="0"/>
                  <a:t> 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74123" y="4262398"/>
            <a:ext cx="3994084" cy="243410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7816798" y="1705535"/>
                <a:ext cx="1047273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  <m:rad>
                            <m:radPr>
                              <m:degHide m:val="on"/>
                              <m:ctrlPr>
                                <a:rPr lang="zh-CN" altLang="en-US" sz="32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zh-CN" altLang="en-US" sz="3200" b="1" i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e>
                          </m:rad>
                        </m:num>
                        <m:den>
                          <m:r>
                            <a:rPr lang="zh-CN" altLang="en-US" sz="3200" b="1" i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6798" y="1705535"/>
                <a:ext cx="1047273" cy="797654"/>
              </a:xfrm>
              <a:prstGeom prst="rect">
                <a:avLst/>
              </a:prstGeom>
              <a:blipFill rotWithShape="1">
                <a:blip r:embed="rId3"/>
                <a:stretch>
                  <a:fillRect l="-56" t="-14718" r="10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743276" y="3549895"/>
            <a:ext cx="2730847" cy="2925907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77213" y="251908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将线段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顺时针旋转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zh-CN" altLang="zh-CN" dirty="0">
                <a:solidFill>
                  <a:srgbClr val="FF0000"/>
                </a:solidFill>
              </a:rPr>
              <a:t>得到线段</a:t>
            </a:r>
            <a:r>
              <a:rPr lang="en-US" altLang="zh-CN" i="1">
                <a:solidFill>
                  <a:srgbClr val="FF0000"/>
                </a:solidFill>
              </a:rPr>
              <a:t>HD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77213" y="323159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BH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HE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77213" y="394409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BDH</a:t>
            </a:r>
            <a:r>
              <a:rPr lang="zh-CN" altLang="zh-CN" dirty="0">
                <a:solidFill>
                  <a:srgbClr val="FF0000"/>
                </a:solidFill>
              </a:rPr>
              <a:t>是等腰</a:t>
            </a:r>
            <a:r>
              <a:rPr lang="zh-CN" altLang="zh-CN">
                <a:solidFill>
                  <a:srgbClr val="FF0000"/>
                </a:solidFill>
              </a:rPr>
              <a:t>直角三角形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11" name="内容占位符 1"/>
          <p:cNvSpPr txBox="1"/>
          <p:nvPr/>
        </p:nvSpPr>
        <p:spPr>
          <a:xfrm>
            <a:off x="277213" y="465659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HBD=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/>
          </a:p>
        </p:txBody>
      </p:sp>
      <p:sp>
        <p:nvSpPr>
          <p:cNvPr id="12" name="内容占位符 1"/>
          <p:cNvSpPr txBox="1"/>
          <p:nvPr/>
        </p:nvSpPr>
        <p:spPr>
          <a:xfrm>
            <a:off x="277213" y="536910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FBD=</a:t>
            </a:r>
            <a:r>
              <a:rPr lang="en-US" altLang="zh-CN" dirty="0">
                <a:solidFill>
                  <a:srgbClr val="FF0000"/>
                </a:solidFill>
              </a:rPr>
              <a:t>45°,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859116" y="3189843"/>
            <a:ext cx="3215284" cy="3444947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75771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H</a:t>
            </a:r>
            <a:r>
              <a:rPr lang="zh-CN" altLang="zh-CN" dirty="0">
                <a:solidFill>
                  <a:srgbClr val="FF0000"/>
                </a:solidFill>
              </a:rPr>
              <a:t>共线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</a:rPr>
              <a:t>  </a:t>
            </a:r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EDC</a:t>
            </a:r>
            <a:r>
              <a:rPr lang="zh-CN" altLang="zh-CN" dirty="0">
                <a:solidFill>
                  <a:srgbClr val="FF0000"/>
                </a:solidFill>
              </a:rPr>
              <a:t>是等腰</a:t>
            </a:r>
            <a:r>
              <a:rPr lang="zh-CN" altLang="zh-CN">
                <a:solidFill>
                  <a:srgbClr val="FF0000"/>
                </a:solidFill>
              </a:rPr>
              <a:t>直角三角形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1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HD=BD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EDH=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CDB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ED=CD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1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EDH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CDB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),∴</a:t>
            </a:r>
            <a:r>
              <a:rPr lang="en-US" altLang="zh-CN" i="1" dirty="0">
                <a:solidFill>
                  <a:srgbClr val="FF0000"/>
                </a:solidFill>
              </a:rPr>
              <a:t>EH=CB=</a:t>
            </a:r>
            <a:r>
              <a:rPr lang="en-US" altLang="zh-CN" dirty="0">
                <a:solidFill>
                  <a:srgbClr val="FF0000"/>
                </a:solidFill>
              </a:rPr>
              <a:t>5,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DHE=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CBD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1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BGH=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BDH=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en-US" altLang="zh-CN" i="1" dirty="0">
                <a:solidFill>
                  <a:srgbClr val="FF0000"/>
                </a:solidFill>
              </a:rPr>
              <a:t>HE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AB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5771" y="3386558"/>
                <a:ext cx="11760200" cy="11539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EHF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 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𝑨𝑩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𝑬𝑯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𝑨𝑭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𝑬𝑭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𝑨𝑭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𝑨𝑬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𝑨𝑭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3386558"/>
                <a:ext cx="11760200" cy="1153906"/>
              </a:xfrm>
              <a:prstGeom prst="rect">
                <a:avLst/>
              </a:prstGeom>
              <a:blipFill rotWithShape="1">
                <a:blip r:embed="rId2"/>
                <a:stretch>
                  <a:fillRect l="-2" t="-9" r="2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5771" y="4540464"/>
                <a:ext cx="11760200" cy="118333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𝑨𝑭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𝑨𝑭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540464"/>
                <a:ext cx="11760200" cy="1183337"/>
              </a:xfrm>
              <a:prstGeom prst="rect">
                <a:avLst/>
              </a:prstGeom>
              <a:blipFill rotWithShape="1">
                <a:blip r:embed="rId3"/>
                <a:stretch>
                  <a:fillRect l="-2" t="-18" r="2" b="-140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en-US" altLang="zh-CN" dirty="0" smtClean="0"/>
                  <a:t>4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已知△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内接于☉</a:t>
                </a:r>
                <a:r>
                  <a:rPr lang="en-US" altLang="zh-CN" i="1" dirty="0"/>
                  <a:t>O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BAC</a:t>
                </a:r>
                <a:r>
                  <a:rPr lang="zh-CN" altLang="zh-CN" dirty="0"/>
                  <a:t>的平分线交☉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zh-CN" altLang="zh-CN" dirty="0" smtClean="0"/>
                  <a:t>连接</a:t>
                </a:r>
                <a:r>
                  <a:rPr lang="en-US" altLang="zh-CN" i="1" dirty="0" smtClean="0"/>
                  <a:t>DB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DC.</a:t>
                </a:r>
                <a:r>
                  <a:rPr lang="zh-CN" altLang="zh-CN" dirty="0" smtClean="0"/>
                  <a:t>若</a:t>
                </a:r>
                <a:r>
                  <a:rPr lang="en-US" altLang="zh-CN" i="1" dirty="0"/>
                  <a:t>BC=</a:t>
                </a:r>
                <a:r>
                  <a:rPr lang="en-US" altLang="zh-CN" i="1" dirty="0" err="1"/>
                  <a:t>m</a:t>
                </a:r>
                <a:r>
                  <a:rPr lang="en-US" altLang="zh-CN" dirty="0" err="1"/>
                  <a:t>,</a:t>
                </a:r>
                <a:r>
                  <a:rPr lang="en-US" altLang="zh-CN" i="1" dirty="0" err="1"/>
                  <a:t>BD</a:t>
                </a:r>
                <a:r>
                  <a:rPr lang="en-US" altLang="zh-CN" i="1" dirty="0"/>
                  <a:t>=n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𝑨𝑩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𝑨𝑪</m:t>
                        </m:r>
                      </m:den>
                    </m:f>
                  </m:oMath>
                </a14:m>
                <a:r>
                  <a:rPr lang="zh-CN" altLang="zh-CN" dirty="0"/>
                  <a:t>的值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用含</a:t>
                </a:r>
                <a:r>
                  <a:rPr lang="en-US" altLang="zh-CN" i="1" dirty="0" err="1"/>
                  <a:t>m</a:t>
                </a:r>
                <a:r>
                  <a:rPr lang="en-US" altLang="zh-CN" dirty="0" err="1"/>
                  <a:t>,</a:t>
                </a:r>
                <a:r>
                  <a:rPr lang="en-US" altLang="zh-CN" i="1" dirty="0" err="1"/>
                  <a:t>n</a:t>
                </a:r>
                <a:r>
                  <a:rPr lang="zh-CN" altLang="zh-CN" dirty="0"/>
                  <a:t>的式子表示</a:t>
                </a:r>
                <a:r>
                  <a:rPr lang="en-US" altLang="zh-CN" dirty="0" smtClean="0"/>
                  <a:t>)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50540" y="2299150"/>
            <a:ext cx="2942387" cy="258127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32955" y="3777434"/>
            <a:ext cx="3288778" cy="226348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17663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平分∠</a:t>
            </a:r>
            <a:r>
              <a:rPr lang="en-US" altLang="zh-CN" i="1" dirty="0">
                <a:solidFill>
                  <a:srgbClr val="FF0000"/>
                </a:solidFill>
              </a:rPr>
              <a:t>BAC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CAD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090553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BD=CD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92037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为圆内接四边形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88772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ABD=</a:t>
            </a:r>
            <a:r>
              <a:rPr lang="en-US" altLang="zh-CN" dirty="0">
                <a:solidFill>
                  <a:srgbClr val="FF0000"/>
                </a:solidFill>
              </a:rPr>
              <a:t>180</a:t>
            </a:r>
            <a:r>
              <a:rPr lang="en-US" altLang="zh-CN" dirty="0" smtClean="0">
                <a:solidFill>
                  <a:srgbClr val="FF0000"/>
                </a:solidFill>
              </a:rPr>
              <a:t>°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80984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把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ABD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顺时针旋转∠</a:t>
            </a:r>
            <a:r>
              <a:rPr lang="en-US" altLang="zh-CN" i="1" dirty="0">
                <a:solidFill>
                  <a:srgbClr val="FF0000"/>
                </a:solidFill>
              </a:rPr>
              <a:t>BDC</a:t>
            </a:r>
            <a:r>
              <a:rPr lang="zh-CN" altLang="zh-CN" dirty="0">
                <a:solidFill>
                  <a:srgbClr val="FF0000"/>
                </a:solidFill>
              </a:rPr>
              <a:t>的度数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09298" y="1557023"/>
            <a:ext cx="4612649" cy="317463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188686" y="16691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使得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重合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与点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重合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BA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zh-CN" altLang="zh-CN" dirty="0">
                <a:solidFill>
                  <a:srgbClr val="FF0000"/>
                </a:solidFill>
              </a:rPr>
              <a:t>延长线</a:t>
            </a:r>
            <a:r>
              <a:rPr lang="zh-CN" altLang="zh-CN">
                <a:solidFill>
                  <a:srgbClr val="FF0000"/>
                </a:solidFill>
              </a:rPr>
              <a:t>上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188686" y="96456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AB=CE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88686" y="176222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DC=DC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DAC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88686" y="255987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BDC</a:t>
            </a:r>
            <a:r>
              <a:rPr lang="zh-CN" altLang="zh-CN" dirty="0">
                <a:solidFill>
                  <a:srgbClr val="FF0000"/>
                </a:solidFill>
              </a:rPr>
              <a:t>和△</a:t>
            </a:r>
            <a:r>
              <a:rPr lang="en-US" altLang="zh-CN" i="1" dirty="0">
                <a:solidFill>
                  <a:srgbClr val="FF0000"/>
                </a:solidFill>
              </a:rPr>
              <a:t>DAE</a:t>
            </a:r>
            <a:r>
              <a:rPr lang="zh-CN" altLang="zh-CN" dirty="0">
                <a:solidFill>
                  <a:srgbClr val="FF0000"/>
                </a:solidFill>
              </a:rPr>
              <a:t>都是等腰三角形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88686" y="3357530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DAC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188686" y="4188527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DBC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 dirty="0">
                <a:solidFill>
                  <a:srgbClr val="FF0000"/>
                </a:solidFill>
              </a:rPr>
              <a:t>DAE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i="1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188686" y="5019524"/>
                <a:ext cx="11760200" cy="106888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𝑨𝑩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𝑨𝑪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𝑨𝑬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𝑩𝑫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5019524"/>
                <a:ext cx="11760200" cy="1068882"/>
              </a:xfrm>
              <a:prstGeom prst="rect">
                <a:avLst/>
              </a:prstGeom>
              <a:blipFill rotWithShape="1">
                <a:blip r:embed="rId2"/>
                <a:stretch>
                  <a:fillRect l="-1" t="-45" r="1" b="-225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altLang="zh-CN" i="1" dirty="0"/>
              <a:t>.</a:t>
            </a:r>
            <a:r>
              <a:rPr lang="zh-CN" altLang="zh-CN" dirty="0"/>
              <a:t>【知识技能】</a:t>
            </a:r>
            <a:endParaRPr lang="zh-CN" altLang="zh-CN" dirty="0"/>
          </a:p>
          <a:p>
            <a:r>
              <a:rPr lang="en-US" altLang="zh-CN" dirty="0"/>
              <a:t>(1)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DE</a:t>
            </a:r>
            <a:r>
              <a:rPr lang="zh-CN" altLang="zh-CN" dirty="0"/>
              <a:t>是△</a:t>
            </a:r>
            <a:r>
              <a:rPr lang="en-US" altLang="zh-CN" i="1" dirty="0"/>
              <a:t>ABC</a:t>
            </a:r>
            <a:r>
              <a:rPr lang="zh-CN" altLang="zh-CN" dirty="0"/>
              <a:t>的中位线</a:t>
            </a:r>
            <a:r>
              <a:rPr lang="en-US" altLang="zh-CN" i="1" dirty="0"/>
              <a:t>.</a:t>
            </a:r>
            <a:r>
              <a:rPr lang="zh-CN" altLang="zh-CN" dirty="0"/>
              <a:t>连接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zh-CN" altLang="zh-CN" dirty="0"/>
              <a:t>将△</a:t>
            </a:r>
            <a:r>
              <a:rPr lang="en-US" altLang="zh-CN" i="1" dirty="0"/>
              <a:t>ADC</a:t>
            </a:r>
            <a:r>
              <a:rPr lang="zh-CN" altLang="zh-CN" dirty="0"/>
              <a:t>绕点</a:t>
            </a:r>
            <a:r>
              <a:rPr lang="en-US" altLang="zh-CN" i="1" dirty="0"/>
              <a:t>D</a:t>
            </a:r>
            <a:r>
              <a:rPr lang="zh-CN" altLang="zh-CN" dirty="0"/>
              <a:t>按逆时针方向旋转</a:t>
            </a:r>
            <a:r>
              <a:rPr lang="en-US" altLang="zh-CN" dirty="0"/>
              <a:t>,</a:t>
            </a:r>
            <a:r>
              <a:rPr lang="zh-CN" altLang="zh-CN" dirty="0"/>
              <a:t>得到△</a:t>
            </a:r>
            <a:r>
              <a:rPr lang="en-US" altLang="zh-CN" i="1" dirty="0"/>
              <a:t>A'DC'.</a:t>
            </a:r>
            <a:r>
              <a:rPr lang="zh-CN" altLang="zh-CN" dirty="0"/>
              <a:t>当点</a:t>
            </a:r>
            <a:r>
              <a:rPr lang="en-US" altLang="zh-CN" i="1" dirty="0"/>
              <a:t>E</a:t>
            </a:r>
            <a:r>
              <a:rPr lang="zh-CN" altLang="zh-CN" dirty="0"/>
              <a:t>的对应点</a:t>
            </a:r>
            <a:r>
              <a:rPr lang="en-US" altLang="zh-CN" i="1" dirty="0"/>
              <a:t>E'</a:t>
            </a:r>
            <a:r>
              <a:rPr lang="zh-CN" altLang="zh-CN" dirty="0"/>
              <a:t>与点</a:t>
            </a:r>
            <a:r>
              <a:rPr lang="en-US" altLang="zh-CN" i="1" dirty="0"/>
              <a:t>A</a:t>
            </a:r>
            <a:r>
              <a:rPr lang="zh-CN" altLang="zh-CN" dirty="0"/>
              <a:t>重合时</a:t>
            </a:r>
            <a:r>
              <a:rPr lang="en-US" altLang="zh-CN" dirty="0"/>
              <a:t>,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en-US" altLang="zh-CN" i="1" dirty="0"/>
              <a:t>AB=BC.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5314" y="2548650"/>
            <a:ext cx="3109371" cy="2909147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02747" y="3265714"/>
            <a:ext cx="11295743" cy="7375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en-US" altLang="zh-CN" i="1" dirty="0">
                <a:solidFill>
                  <a:srgbClr val="FF0000"/>
                </a:solidFill>
              </a:rPr>
              <a:t>DE</a:t>
            </a:r>
            <a:r>
              <a:rPr lang="zh-CN" altLang="zh-CN" dirty="0">
                <a:solidFill>
                  <a:srgbClr val="FF0000"/>
                </a:solidFill>
              </a:rPr>
              <a:t>是△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中位线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02747" y="4003224"/>
                <a:ext cx="11295743" cy="1067215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且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AD=DB=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AB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747" y="4003224"/>
                <a:ext cx="11295743" cy="1067215"/>
              </a:xfrm>
              <a:prstGeom prst="rect">
                <a:avLst/>
              </a:prstGeom>
              <a:blipFill rotWithShape="1">
                <a:blip r:embed="rId3"/>
                <a:stretch>
                  <a:fillRect l="-2" t="-17" r="5" b="-15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02747" y="5070439"/>
            <a:ext cx="11295743" cy="7375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ADC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按逆时针方向旋转</a:t>
            </a:r>
            <a:r>
              <a:rPr lang="zh-CN" altLang="zh-CN" dirty="0" smtClean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A'DC</a:t>
            </a:r>
            <a:r>
              <a:rPr lang="en-US" altLang="zh-CN" i="1" smtClean="0">
                <a:solidFill>
                  <a:srgbClr val="FF0000"/>
                </a:solidFill>
              </a:rPr>
              <a:t>'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02747" y="5807949"/>
            <a:ext cx="11295743" cy="83099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DE=AD.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AB=BC.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zh-CN" altLang="zh-CN" dirty="0"/>
              <a:t>【数学理解】</a:t>
            </a:r>
            <a:endParaRPr lang="zh-CN" altLang="zh-CN" dirty="0"/>
          </a:p>
          <a:p>
            <a:r>
              <a:rPr lang="en-US" altLang="zh-CN" dirty="0"/>
              <a:t>(2)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(</a:t>
            </a:r>
            <a:r>
              <a:rPr lang="en-US" altLang="zh-CN" i="1" dirty="0"/>
              <a:t>AB&lt;BC</a:t>
            </a:r>
            <a:r>
              <a:rPr lang="en-US" altLang="zh-CN" dirty="0"/>
              <a:t>),</a:t>
            </a:r>
            <a:r>
              <a:rPr lang="en-US" altLang="zh-CN" i="1" dirty="0"/>
              <a:t>DE</a:t>
            </a:r>
            <a:r>
              <a:rPr lang="zh-CN" altLang="zh-CN" dirty="0"/>
              <a:t>是△</a:t>
            </a:r>
            <a:r>
              <a:rPr lang="en-US" altLang="zh-CN" i="1" dirty="0"/>
              <a:t>ABC</a:t>
            </a:r>
            <a:r>
              <a:rPr lang="zh-CN" altLang="zh-CN" dirty="0"/>
              <a:t>的中位线</a:t>
            </a:r>
            <a:r>
              <a:rPr lang="en-US" altLang="zh-CN" i="1" dirty="0"/>
              <a:t>.</a:t>
            </a:r>
            <a:r>
              <a:rPr lang="zh-CN" altLang="zh-CN" dirty="0"/>
              <a:t>连接</a:t>
            </a:r>
            <a:r>
              <a:rPr lang="en-US" altLang="zh-CN" i="1" dirty="0"/>
              <a:t>CD</a:t>
            </a:r>
            <a:r>
              <a:rPr lang="en-US" altLang="zh-CN" dirty="0"/>
              <a:t>,</a:t>
            </a:r>
            <a:r>
              <a:rPr lang="zh-CN" altLang="zh-CN" dirty="0"/>
              <a:t>将△</a:t>
            </a:r>
            <a:r>
              <a:rPr lang="en-US" altLang="zh-CN" i="1" dirty="0"/>
              <a:t>ADC</a:t>
            </a:r>
            <a:r>
              <a:rPr lang="zh-CN" altLang="zh-CN" dirty="0"/>
              <a:t>绕点</a:t>
            </a:r>
            <a:r>
              <a:rPr lang="en-US" altLang="zh-CN" i="1" dirty="0"/>
              <a:t>D</a:t>
            </a:r>
            <a:r>
              <a:rPr lang="zh-CN" altLang="zh-CN" dirty="0"/>
              <a:t>按逆时针方向旋转</a:t>
            </a:r>
            <a:r>
              <a:rPr lang="en-US" altLang="zh-CN" dirty="0"/>
              <a:t>,</a:t>
            </a:r>
            <a:r>
              <a:rPr lang="zh-CN" altLang="zh-CN" dirty="0"/>
              <a:t>得到△</a:t>
            </a:r>
            <a:r>
              <a:rPr lang="en-US" altLang="zh-CN" i="1" dirty="0"/>
              <a:t>A'DC'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A'B</a:t>
            </a:r>
            <a:r>
              <a:rPr lang="en-US" altLang="zh-CN" dirty="0"/>
              <a:t>,</a:t>
            </a:r>
            <a:r>
              <a:rPr lang="en-US" altLang="zh-CN" i="1" dirty="0"/>
              <a:t>C'C</a:t>
            </a:r>
            <a:r>
              <a:rPr lang="en-US" altLang="zh-CN" dirty="0"/>
              <a:t>,</a:t>
            </a:r>
            <a:r>
              <a:rPr lang="zh-CN" altLang="zh-CN" dirty="0"/>
              <a:t>作△</a:t>
            </a:r>
            <a:r>
              <a:rPr lang="en-US" altLang="zh-CN" i="1" dirty="0"/>
              <a:t>A'BD</a:t>
            </a:r>
            <a:r>
              <a:rPr lang="zh-CN" altLang="zh-CN" dirty="0"/>
              <a:t>的中线</a:t>
            </a:r>
            <a:r>
              <a:rPr lang="en-US" altLang="zh-CN" i="1" dirty="0"/>
              <a:t>DF.</a:t>
            </a:r>
            <a:r>
              <a:rPr lang="zh-CN" altLang="zh-CN" dirty="0"/>
              <a:t>求证</a:t>
            </a:r>
            <a:r>
              <a:rPr lang="en-US" altLang="zh-CN" dirty="0"/>
              <a:t>:2</a:t>
            </a:r>
            <a:r>
              <a:rPr lang="en-US" altLang="zh-CN" i="1" dirty="0"/>
              <a:t>DF</a:t>
            </a:r>
            <a:r>
              <a:rPr lang="zh-CN" altLang="zh-CN" dirty="0"/>
              <a:t>·</a:t>
            </a:r>
            <a:r>
              <a:rPr lang="en-US" altLang="zh-CN" i="1" dirty="0"/>
              <a:t>CD=BD</a:t>
            </a:r>
            <a:r>
              <a:rPr lang="zh-CN" altLang="zh-CN" dirty="0"/>
              <a:t>·</a:t>
            </a:r>
            <a:r>
              <a:rPr lang="en-US" altLang="zh-CN" i="1" dirty="0"/>
              <a:t>CC'.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16877" y="2494679"/>
            <a:ext cx="4162323" cy="3603318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17485" y="3356350"/>
            <a:ext cx="11295743" cy="7375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由题意可知</a:t>
            </a:r>
            <a:r>
              <a:rPr lang="en-US" altLang="zh-CN" dirty="0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485" y="4174041"/>
            <a:ext cx="11295743" cy="7375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</a:rPr>
              <a:t>DC=DC</a:t>
            </a:r>
            <a:r>
              <a:rPr lang="en-US" altLang="zh-CN" i="1" dirty="0">
                <a:solidFill>
                  <a:srgbClr val="FF0000"/>
                </a:solidFill>
              </a:rPr>
              <a:t>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DA=DA'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CDC'=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ADA</a:t>
            </a:r>
            <a:r>
              <a:rPr lang="en-US" altLang="zh-CN" i="1" dirty="0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486" y="4911551"/>
            <a:ext cx="11295743" cy="73751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CC</a:t>
            </a:r>
            <a:r>
              <a:rPr lang="en-US" altLang="zh-CN" i="1" dirty="0" smtClean="0">
                <a:solidFill>
                  <a:srgbClr val="FF0000"/>
                </a:solidFill>
              </a:rPr>
              <a:t>'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487" y="5557380"/>
                <a:ext cx="11295743" cy="1155829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CG=C'G=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CC'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且∠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CDG=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C'DG=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CDC'.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7" y="5557380"/>
                <a:ext cx="11295743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3" t="-43" b="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319314" y="31931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BD=DA=DA'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A'BD=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BA'D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内容占位符 1"/>
          <p:cNvSpPr txBox="1"/>
          <p:nvPr/>
        </p:nvSpPr>
        <p:spPr>
          <a:xfrm>
            <a:off x="319314" y="1150311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根据</a:t>
            </a:r>
            <a:r>
              <a:rPr lang="zh-CN" altLang="zh-CN" dirty="0">
                <a:solidFill>
                  <a:srgbClr val="FF0000"/>
                </a:solidFill>
              </a:rPr>
              <a:t>外角定理∠</a:t>
            </a:r>
            <a:r>
              <a:rPr lang="en-US" altLang="zh-CN" i="1" dirty="0">
                <a:solidFill>
                  <a:srgbClr val="FF0000"/>
                </a:solidFill>
              </a:rPr>
              <a:t>A'DA=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A'BD+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BA'D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319314" y="1981308"/>
                <a:ext cx="11771312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BA'D=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A'DA.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BA'D=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C'DG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314" y="1981308"/>
                <a:ext cx="11771312" cy="1155829"/>
              </a:xfrm>
              <a:prstGeom prst="rect">
                <a:avLst/>
              </a:prstGeom>
              <a:blipFill rotWithShape="1">
                <a:blip r:embed="rId1"/>
                <a:stretch>
                  <a:fillRect l="-5" t="-9" r="2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319314" y="3137137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DB=DA'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是△</a:t>
            </a:r>
            <a:r>
              <a:rPr lang="en-US" altLang="zh-CN" i="1" dirty="0">
                <a:solidFill>
                  <a:srgbClr val="FF0000"/>
                </a:solidFill>
              </a:rPr>
              <a:t>A'BD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中线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19314" y="3968134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A'B.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A'FD=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319314" y="4393049"/>
                <a:ext cx="11771312" cy="1465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A'FD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DGC'.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𝐷𝐹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𝐷𝐹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𝐶𝐷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314" y="4393049"/>
                <a:ext cx="11771312" cy="1465016"/>
              </a:xfrm>
              <a:prstGeom prst="rect">
                <a:avLst/>
              </a:prstGeom>
              <a:blipFill rotWithShape="1">
                <a:blip r:embed="rId2"/>
                <a:stretch>
                  <a:fillRect l="-5" t="-8" r="2" b="-59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319314" y="5657451"/>
            <a:ext cx="11771312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CD=BD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CC</a:t>
            </a:r>
            <a:r>
              <a:rPr lang="en-US" altLang="zh-CN" i="1" dirty="0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62057" y="1380172"/>
            <a:ext cx="6012038" cy="28004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32001" y="292387"/>
                <a:ext cx="11771312" cy="7064708"/>
              </a:xfrm>
            </p:spPr>
            <p:txBody>
              <a:bodyPr/>
              <a:lstStyle/>
              <a:p>
                <a:pPr>
                  <a:lnSpc>
                    <a:spcPts val="45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,tan </a:t>
                </a:r>
                <a:r>
                  <a:rPr lang="en-US" altLang="zh-CN" i="1" dirty="0"/>
                  <a:t>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上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32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i="1" dirty="0"/>
                  <a:t>.</a:t>
                </a:r>
                <a:r>
                  <a:rPr lang="zh-CN" altLang="zh-CN" dirty="0"/>
                  <a:t>过点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作</a:t>
                </a:r>
                <a:r>
                  <a:rPr lang="en-US" altLang="zh-CN" i="1" dirty="0"/>
                  <a:t>DE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BC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垂足为</a:t>
                </a:r>
                <a:r>
                  <a:rPr lang="en-US" altLang="zh-CN" i="1" dirty="0"/>
                  <a:t>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BE=</a:t>
                </a:r>
                <a:r>
                  <a:rPr lang="en-US" altLang="zh-CN" dirty="0"/>
                  <a:t>3,</a:t>
                </a:r>
                <a:r>
                  <a:rPr lang="en-US" altLang="zh-CN" i="1" dirty="0"/>
                  <a:t>CE=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32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4500"/>
                  </a:lnSpc>
                </a:pPr>
                <a:r>
                  <a:rPr lang="zh-CN" altLang="zh-CN" dirty="0" smtClean="0"/>
                  <a:t>在</a:t>
                </a:r>
                <a:r>
                  <a:rPr lang="zh-CN" altLang="zh-CN" dirty="0"/>
                  <a:t>四边形</a:t>
                </a:r>
                <a:r>
                  <a:rPr lang="en-US" altLang="zh-CN" i="1" dirty="0"/>
                  <a:t>ADEC</a:t>
                </a:r>
                <a:r>
                  <a:rPr lang="zh-CN" altLang="zh-CN" dirty="0"/>
                  <a:t>内是否存在点</a:t>
                </a:r>
                <a:r>
                  <a:rPr lang="en-US" altLang="zh-CN" i="1" dirty="0"/>
                  <a:t>G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4500"/>
                  </a:lnSpc>
                </a:pPr>
                <a:r>
                  <a:rPr lang="zh-CN" altLang="zh-CN" dirty="0" smtClean="0"/>
                  <a:t>使得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AGD+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CGE=</a:t>
                </a:r>
                <a:r>
                  <a:rPr lang="en-US" altLang="zh-CN" dirty="0"/>
                  <a:t>180</a:t>
                </a:r>
                <a:r>
                  <a:rPr lang="en-US" altLang="zh-CN" dirty="0" smtClean="0"/>
                  <a:t>°?</a:t>
                </a:r>
                <a:endParaRPr lang="en-US" altLang="zh-CN" dirty="0" smtClean="0"/>
              </a:p>
              <a:p>
                <a:pPr>
                  <a:lnSpc>
                    <a:spcPts val="4500"/>
                  </a:lnSpc>
                </a:pPr>
                <a:r>
                  <a:rPr lang="zh-CN" altLang="zh-CN" dirty="0" smtClean="0"/>
                  <a:t>若</a:t>
                </a:r>
                <a:r>
                  <a:rPr lang="zh-CN" altLang="zh-CN" dirty="0"/>
                  <a:t>存在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请给出证明</a:t>
                </a:r>
                <a:r>
                  <a:rPr lang="en-US" altLang="zh-CN" dirty="0"/>
                  <a:t>;</a:t>
                </a:r>
                <a:r>
                  <a:rPr lang="zh-CN" altLang="zh-CN" dirty="0"/>
                  <a:t>若不存在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请说明理由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4500"/>
                  </a:lnSpc>
                </a:pPr>
                <a:endParaRPr lang="zh-CN" altLang="en-US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32001" y="292387"/>
                <a:ext cx="11771312" cy="7064708"/>
              </a:xfrm>
              <a:blipFill rotWithShape="1">
                <a:blip r:embed="rId1"/>
                <a:stretch>
                  <a:fillRect l="-2" t="-4" r="-55" b="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75542" y="812539"/>
            <a:ext cx="3727771" cy="2942652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32001" y="3532354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存在点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zh-CN" altLang="zh-CN" dirty="0">
                <a:solidFill>
                  <a:srgbClr val="FF0000"/>
                </a:solidFill>
              </a:rPr>
              <a:t>使得∠</a:t>
            </a:r>
            <a:r>
              <a:rPr lang="en-US" altLang="zh-CN" i="1" dirty="0">
                <a:solidFill>
                  <a:srgbClr val="FF0000"/>
                </a:solidFill>
              </a:rPr>
              <a:t>AGD+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CGE=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32001" y="4117129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DE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DEB=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001" y="4701904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BDE</a:t>
            </a:r>
            <a:r>
              <a:rPr lang="zh-CN" altLang="zh-CN">
                <a:solidFill>
                  <a:srgbClr val="FF0000"/>
                </a:solidFill>
              </a:rPr>
              <a:t>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32001" y="5286680"/>
                <a:ext cx="11771312" cy="8023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i="1" smtClean="0">
                    <a:solidFill>
                      <a:srgbClr val="FF0000"/>
                    </a:solidFill>
                  </a:rPr>
                  <a:t>DE=BE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tan 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001" y="5286680"/>
                <a:ext cx="11771312" cy="802399"/>
              </a:xfrm>
              <a:prstGeom prst="rect">
                <a:avLst/>
              </a:prstGeom>
              <a:blipFill rotWithShape="1">
                <a:blip r:embed="rId4"/>
                <a:stretch>
                  <a:fillRect l="-2" t="-38" r="5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32001" y="6089079"/>
            <a:ext cx="11771312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9715" y="3028439"/>
            <a:ext cx="3731771" cy="2336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304800" y="261257"/>
            <a:ext cx="11771312" cy="68326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  <a:latin typeface="+mj-ea"/>
                <a:ea typeface="+mj-ea"/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CMB=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DEB=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BDE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BCM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304800" y="944521"/>
                <a:ext cx="11771312" cy="120430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𝐵𝐶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𝐷𝐸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𝐶𝑀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𝐵𝐸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𝐵𝑀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32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𝐶𝑀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𝐵𝑀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DM=BM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944521"/>
                <a:ext cx="11771312" cy="1204304"/>
              </a:xfrm>
              <a:prstGeom prst="rect">
                <a:avLst/>
              </a:prstGeom>
              <a:blipFill rotWithShape="1">
                <a:blip r:embed="rId1"/>
                <a:stretch>
                  <a:fillRect t="-23" r="3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304800" y="2148825"/>
                <a:ext cx="11771312" cy="94596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AD.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</a:t>
                </a:r>
                <a:r>
                  <a:rPr lang="zh-CN" altLang="zh-CN">
                    <a:solidFill>
                      <a:srgbClr val="FF0000"/>
                    </a:solidFill>
                  </a:rPr>
                  <a:t>中点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148825"/>
                <a:ext cx="11771312" cy="945965"/>
              </a:xfrm>
              <a:prstGeom prst="rect">
                <a:avLst/>
              </a:prstGeom>
              <a:blipFill rotWithShape="1">
                <a:blip r:embed="rId2"/>
                <a:stretch>
                  <a:fillRect t="-66" r="3" b="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304800" y="3094790"/>
            <a:ext cx="11771312" cy="68326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的垂直平分线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DP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CM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3778054"/>
            <a:ext cx="11771312" cy="68326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AP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PA=PD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4461318"/>
            <a:ext cx="11771312" cy="68326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根据三线合一得∠</a:t>
            </a:r>
            <a:r>
              <a:rPr lang="en-US" altLang="zh-CN" i="1" dirty="0">
                <a:solidFill>
                  <a:srgbClr val="FF0000"/>
                </a:solidFill>
              </a:rPr>
              <a:t>DPM=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APM.∵DP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MDP=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304800" y="5144582"/>
                <a:ext cx="11771312" cy="191565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PMD=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DEB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∽△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DBE.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𝑃𝐷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𝐷𝐵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𝐷𝑀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𝐵𝐸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𝑃𝐷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16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20000"/>
                  </a:lnSpc>
                </a:pP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144582"/>
                <a:ext cx="11771312" cy="1915653"/>
              </a:xfrm>
              <a:prstGeom prst="rect">
                <a:avLst/>
              </a:prstGeom>
              <a:blipFill rotWithShape="1">
                <a:blip r:embed="rId3"/>
                <a:stretch>
                  <a:fillRect t="-23" r="3" b="-3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275771" y="246743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PN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75771" y="1077740"/>
                <a:ext cx="11771312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则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DENP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是矩形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EN=DP=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PN=DE=</a:t>
                </a:r>
                <a:r>
                  <a:rPr lang="en-US" altLang="zh-CN">
                    <a:solidFill>
                      <a:srgbClr val="FF0000"/>
                    </a:solidFill>
                  </a:rPr>
                  <a:t>4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1077740"/>
                <a:ext cx="11771312" cy="1159356"/>
              </a:xfrm>
              <a:prstGeom prst="rect">
                <a:avLst/>
              </a:prstGeom>
              <a:blipFill rotWithShape="1">
                <a:blip r:embed="rId1"/>
                <a:stretch>
                  <a:fillRect l="-2" t="-13" r="4" b="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75771" y="2237096"/>
                <a:ext cx="11771312" cy="115935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32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∴EN=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EC.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EC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</a:t>
                </a:r>
                <a:r>
                  <a:rPr lang="zh-CN" altLang="zh-CN">
                    <a:solidFill>
                      <a:srgbClr val="FF0000"/>
                    </a:solidFill>
                  </a:rPr>
                  <a:t>中点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2237096"/>
                <a:ext cx="11771312" cy="1159356"/>
              </a:xfrm>
              <a:prstGeom prst="rect">
                <a:avLst/>
              </a:prstGeom>
              <a:blipFill rotWithShape="1">
                <a:blip r:embed="rId2"/>
                <a:stretch>
                  <a:fillRect l="-2" t="-54" r="4" b="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75771" y="3396452"/>
                <a:ext cx="11771312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PN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垂直平分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EC.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PE=PC.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EPN=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CPN=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EPC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3396452"/>
                <a:ext cx="11771312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2" t="-41" r="4" b="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75771" y="4552281"/>
                <a:ext cx="11771312" cy="233634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𝑃𝑁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𝐸𝑁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16</m:t>
                            </m:r>
                          </m:num>
                          <m:den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𝐷𝑀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𝑃𝑀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𝐵𝐸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𝐷𝐸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𝑃𝑁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𝐸𝑁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𝐷𝑀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𝑃𝑀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 smtClean="0">
                  <a:solidFill>
                    <a:srgbClr val="FF0000"/>
                  </a:solidFill>
                </a:endParaRPr>
              </a:p>
              <a:p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552281"/>
                <a:ext cx="11771312" cy="2336345"/>
              </a:xfrm>
              <a:prstGeom prst="rect">
                <a:avLst/>
              </a:prstGeom>
              <a:blipFill rotWithShape="1">
                <a:blip r:embed="rId4"/>
                <a:stretch>
                  <a:fillRect l="-2" t="-26" r="4" b="-339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1143" y="1059479"/>
            <a:ext cx="3731771" cy="2336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246743" y="246743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又∠</a:t>
            </a:r>
            <a:r>
              <a:rPr lang="en-US" altLang="zh-CN" i="1" dirty="0">
                <a:solidFill>
                  <a:srgbClr val="FF0000"/>
                </a:solidFill>
              </a:rPr>
              <a:t>PNE=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DMP=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PEN</a:t>
            </a:r>
            <a:r>
              <a:rPr lang="zh-CN" altLang="zh-CN" dirty="0">
                <a:solidFill>
                  <a:srgbClr val="FF0000"/>
                </a:solidFill>
              </a:rPr>
              <a:t>∽△</a:t>
            </a:r>
            <a:r>
              <a:rPr lang="en-US" altLang="zh-CN" i="1">
                <a:solidFill>
                  <a:srgbClr val="FF0000"/>
                </a:solidFill>
              </a:rPr>
              <a:t>DPM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46743" y="1077740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EPN=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PDM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p:sp>
        <p:nvSpPr>
          <p:cNvPr id="6" name="内容占位符 1"/>
          <p:cNvSpPr txBox="1"/>
          <p:nvPr/>
        </p:nvSpPr>
        <p:spPr>
          <a:xfrm>
            <a:off x="246743" y="1908737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MPD+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PDM=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PMD=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6743" y="2739734"/>
                <a:ext cx="11771312" cy="11354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MPD+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EPN=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APD+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EPC=</a:t>
                </a:r>
                <a:r>
                  <a:rPr lang="en-US" altLang="zh-CN">
                    <a:solidFill>
                      <a:srgbClr val="FF0000"/>
                    </a:solidFill>
                  </a:rPr>
                  <a:t>90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en-US" dirty="0"/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2739734"/>
                <a:ext cx="11771312" cy="1135439"/>
              </a:xfrm>
              <a:prstGeom prst="rect">
                <a:avLst/>
              </a:prstGeom>
              <a:blipFill rotWithShape="1">
                <a:blip r:embed="rId1"/>
                <a:stretch>
                  <a:fillRect l="-3" t="-30" b="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46743" y="3875173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APD+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EPC=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46743" y="4706170"/>
            <a:ext cx="11771312" cy="169790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zh-CN" altLang="zh-CN" dirty="0">
                <a:solidFill>
                  <a:srgbClr val="FF0000"/>
                </a:solidFill>
              </a:rPr>
              <a:t>与点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zh-CN" altLang="zh-CN" dirty="0">
                <a:solidFill>
                  <a:srgbClr val="FF0000"/>
                </a:solidFill>
              </a:rPr>
              <a:t>重合时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满足∠</a:t>
            </a:r>
            <a:r>
              <a:rPr lang="en-US" altLang="zh-CN" i="1" dirty="0">
                <a:solidFill>
                  <a:srgbClr val="FF0000"/>
                </a:solidFill>
              </a:rPr>
              <a:t>AGD+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CGE=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5687</Words>
  <Application>WPS 演示</Application>
  <PresentationFormat>宽屏</PresentationFormat>
  <Paragraphs>445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1" baseType="lpstr">
      <vt:lpstr>Arial</vt:lpstr>
      <vt:lpstr>宋体</vt:lpstr>
      <vt:lpstr>Wingdings</vt:lpstr>
      <vt:lpstr>华文隶书</vt:lpstr>
      <vt:lpstr>Engravers MT</vt:lpstr>
      <vt:lpstr>Cambria Math</vt:lpstr>
      <vt:lpstr>Times New Roman</vt:lpstr>
      <vt:lpstr>微软雅黑</vt:lpstr>
      <vt:lpstr>Arial Unicode MS</vt:lpstr>
      <vt:lpstr>Calibri</vt:lpstr>
      <vt:lpstr>方正书宋_GBK</vt:lpstr>
      <vt:lpstr>Microsoft Tai Le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690</cp:revision>
  <dcterms:created xsi:type="dcterms:W3CDTF">2023-08-28T08:31:00Z</dcterms:created>
  <dcterms:modified xsi:type="dcterms:W3CDTF">2026-07-08T08:19:48Z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C08C6C6D5DC9478B9E19614AFA50B26E_12</vt:lpwstr>
  </property>
  <property fmtid="{D5CDD505-2E9C-101B-9397-08002B2CF9AE}" pid="3" name="KSOProductBuildVer">
    <vt:lpwstr>2052-12.1.0.26895</vt:lpwstr>
  </property>
</Properties>
</file>