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2"/>
  </p:notesMasterIdLst>
  <p:sldIdLst>
    <p:sldId id="716" r:id="rId3"/>
    <p:sldId id="717" r:id="rId4"/>
    <p:sldId id="718" r:id="rId5"/>
    <p:sldId id="720" r:id="rId6"/>
    <p:sldId id="721" r:id="rId7"/>
    <p:sldId id="722" r:id="rId8"/>
    <p:sldId id="723" r:id="rId9"/>
    <p:sldId id="734" r:id="rId10"/>
    <p:sldId id="724" r:id="rId11"/>
    <p:sldId id="725" r:id="rId12"/>
    <p:sldId id="726" r:id="rId13"/>
    <p:sldId id="727" r:id="rId14"/>
    <p:sldId id="728" r:id="rId15"/>
    <p:sldId id="729" r:id="rId16"/>
    <p:sldId id="730" r:id="rId17"/>
    <p:sldId id="731" r:id="rId18"/>
    <p:sldId id="732" r:id="rId19"/>
    <p:sldId id="733" r:id="rId20"/>
    <p:sldId id="735" r:id="rId21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0000FF"/>
    <a:srgbClr val="CCECFF"/>
    <a:srgbClr val="66CCFF"/>
    <a:srgbClr val="FF0066"/>
    <a:srgbClr val="009900"/>
    <a:srgbClr val="FF99FF"/>
    <a:srgbClr val="FF6600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38"/>
    <p:restoredTop sz="93676"/>
  </p:normalViewPr>
  <p:slideViewPr>
    <p:cSldViewPr showGuides="1">
      <p:cViewPr>
        <p:scale>
          <a:sx n="70" d="100"/>
          <a:sy n="70" d="100"/>
        </p:scale>
        <p:origin x="-900" y="-402"/>
      </p:cViewPr>
      <p:guideLst>
        <p:guide orient="horz" pos="2160"/>
        <p:guide pos="2886"/>
      </p:guideLst>
    </p:cSldViewPr>
  </p:slideViewPr>
  <p:outlineViewPr>
    <p:cViewPr>
      <p:scale>
        <a:sx n="33" d="100"/>
        <a:sy n="33" d="100"/>
      </p:scale>
      <p:origin x="0" y="248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5" Type="http://schemas.openxmlformats.org/officeDocument/2006/relationships/tableStyles" Target="tableStyles.xml"/><Relationship Id="rId24" Type="http://schemas.openxmlformats.org/officeDocument/2006/relationships/viewProps" Target="viewProps.xml"/><Relationship Id="rId23" Type="http://schemas.openxmlformats.org/officeDocument/2006/relationships/presProps" Target="presProps.xml"/><Relationship Id="rId22" Type="http://schemas.openxmlformats.org/officeDocument/2006/relationships/notesMaster" Target="notesMasters/notesMaster1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None/>
              <a:defRPr/>
            </a:pPr>
            <a:r>
              <a:rPr kumimoji="0" lang="zh-CN" altLang="en-US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/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/>
            </a:pPr>
            <a:endParaRPr kumimoji="0" lang="zh-CN" altLang="en-US" sz="26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p>
            <a:pPr algn="r">
              <a:buChar char="•"/>
            </a:pPr>
            <a:fld id="{9A0DB2DC-4C9A-4742-B13C-FB6460FD3503}" type="slidenum">
              <a:rPr lang="zh-CN" altLang="en-US" dirty="0">
                <a:latin typeface="Comic Sans MS" panose="030F0702030302020204" pitchFamily="66" charset="0"/>
              </a:rPr>
            </a:fld>
            <a:endParaRPr lang="zh-CN" altLang="en-US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image" Target="../media/image2.png"/><Relationship Id="rId13" Type="http://schemas.openxmlformats.org/officeDocument/2006/relationships/image" Target="../media/image1.jpe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7" name="任意多边形 6"/>
          <p:cNvSpPr/>
          <p:nvPr/>
        </p:nvSpPr>
        <p:spPr bwMode="auto">
          <a:xfrm>
            <a:off x="-9525" y="-7937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7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028" name="组合 1"/>
          <p:cNvGrpSpPr/>
          <p:nvPr/>
        </p:nvGrpSpPr>
        <p:grpSpPr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1029" name="Picture 10" descr="英语周报标志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6200" y="95250"/>
            <a:ext cx="1828800" cy="590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30" name="Text Box 11"/>
          <p:cNvSpPr txBox="1">
            <a:spLocks noChangeArrowheads="1"/>
          </p:cNvSpPr>
          <p:nvPr/>
        </p:nvSpPr>
        <p:spPr bwMode="auto">
          <a:xfrm>
            <a:off x="6516688" y="76200"/>
            <a:ext cx="2519363" cy="3698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Unit </a:t>
            </a: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1 Vocabulary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5F5F5F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1" name="标题占位符 8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lIns="0" rIns="0" bIns="0" anchor="b"/>
          <a:p>
            <a:pPr lvl="0"/>
            <a:r>
              <a:rPr lang="zh-CN" altLang="en-US" dirty="0"/>
              <a:t>单击此处编辑母版标题样式</a:t>
            </a:r>
            <a:endParaRPr lang="en-US" altLang="zh-CN" dirty="0"/>
          </a:p>
        </p:txBody>
      </p:sp>
      <p:sp>
        <p:nvSpPr>
          <p:cNvPr id="1032" name="文本占位符 29"/>
          <p:cNvSpPr>
            <a:spLocks noGrp="1"/>
          </p:cNvSpPr>
          <p:nvPr>
            <p:ph type="body" idx="1"/>
          </p:nvPr>
        </p:nvSpPr>
        <p:spPr>
          <a:xfrm>
            <a:off x="457200" y="1935163"/>
            <a:ext cx="8229600" cy="2062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en-US" altLang="zh-CN" dirty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defRPr sz="120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38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405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3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683578" y="844868"/>
            <a:ext cx="7775575" cy="829945"/>
          </a:xfrm>
          <a:prstGeom prst="rect">
            <a:avLst/>
          </a:prstGeom>
          <a:solidFill>
            <a:schemeClr val="accent2">
              <a:lumMod val="40000"/>
              <a:lumOff val="60000"/>
              <a:alpha val="50000"/>
            </a:schemeClr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en-US" altLang="zh-CN" sz="4800" b="1" kern="1200" cap="none" spc="0" normalizeH="0" baseline="0" noProof="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1  </a:t>
            </a:r>
            <a:r>
              <a:rPr lang="en-US" altLang="zh-CN" sz="4800" b="1" noProof="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Great explorations</a:t>
            </a:r>
            <a:endParaRPr kumimoji="0" lang="en-US" altLang="zh-CN" sz="4800" b="1" kern="1200" cap="none" spc="0" normalizeH="0" baseline="0" noProof="0" dirty="0">
              <a:solidFill>
                <a:srgbClr val="0000FF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2056" name="Picture 1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464760">
            <a:off x="1286510" y="2402840"/>
            <a:ext cx="2966085" cy="3991610"/>
          </a:xfrm>
          <a:prstGeom prst="rect">
            <a:avLst/>
          </a:prstGeom>
          <a:noFill/>
          <a:ln w="31750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" name="副标题 2"/>
          <p:cNvSpPr>
            <a:spLocks noGrp="1"/>
          </p:cNvSpPr>
          <p:nvPr/>
        </p:nvSpPr>
        <p:spPr>
          <a:xfrm>
            <a:off x="5292725" y="2823210"/>
            <a:ext cx="3095625" cy="831850"/>
          </a:xfrm>
          <a:prstGeom prst="rect">
            <a:avLst/>
          </a:prstGeom>
          <a:solidFill>
            <a:schemeClr val="tx2">
              <a:lumMod val="40000"/>
              <a:lumOff val="60000"/>
              <a:alpha val="50000"/>
            </a:schemeClr>
          </a:solidFill>
          <a:ln w="9525">
            <a:noFill/>
          </a:ln>
        </p:spPr>
        <p:txBody>
          <a:bodyPr vert="horz" wrap="square" lIns="91440" tIns="45720" rIns="91440" bIns="45720" numCol="1" anchor="t" anchorCtr="0" compatLnSpc="1">
            <a:no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None/>
              <a:defRPr/>
            </a:pPr>
            <a:r>
              <a:rPr kumimoji="0" lang="en-US" altLang="zh-CN" sz="4400" b="1" i="0" u="none" strike="noStrike" kern="0" cap="none" spc="0" normalizeH="0" baseline="0" noProof="0" dirty="0" smtClean="0">
                <a:ln w="12700">
                  <a:noFill/>
                  <a:prstDash val="solid"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Times New Roman" panose="02020603050405020304" pitchFamily="18" charset="0"/>
              </a:rPr>
              <a:t>Vocabulary</a:t>
            </a:r>
            <a:endParaRPr kumimoji="0" lang="en-US" altLang="zh-CN" sz="4400" b="1" i="0" u="none" strike="noStrike" kern="0" cap="none" spc="0" normalizeH="0" baseline="0" noProof="0" dirty="0" smtClean="0">
              <a:ln w="12700">
                <a:noFill/>
                <a:prstDash val="solid"/>
              </a:ln>
              <a:solidFill>
                <a:srgbClr val="0000FF"/>
              </a:solidFill>
              <a:effectLst/>
              <a:uLnTx/>
              <a:uFillTx/>
              <a:latin typeface="+mn-lt"/>
              <a:ea typeface="+mn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" name="TextBox 42"/>
          <p:cNvSpPr txBox="1"/>
          <p:nvPr/>
        </p:nvSpPr>
        <p:spPr>
          <a:xfrm>
            <a:off x="3563938" y="836613"/>
            <a:ext cx="1211263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kern="1200" cap="none" spc="0" normalizeH="0" baseline="0" noProof="0" dirty="0">
                <a:latin typeface="+mn-ea"/>
                <a:ea typeface="+mn-ea"/>
                <a:cs typeface="+mn-cs"/>
              </a:rPr>
              <a:t>目录</a:t>
            </a:r>
            <a:endParaRPr kumimoji="0" lang="zh-CN" altLang="en-US" sz="4000" b="1" kern="1200" cap="none" spc="0" normalizeH="0" baseline="0" noProof="0" dirty="0">
              <a:latin typeface="+mn-ea"/>
              <a:ea typeface="+mn-ea"/>
              <a:cs typeface="+mn-cs"/>
            </a:endParaRPr>
          </a:p>
        </p:txBody>
      </p:sp>
      <p:cxnSp>
        <p:nvCxnSpPr>
          <p:cNvPr id="54280" name="直接连接符 8"/>
          <p:cNvCxnSpPr/>
          <p:nvPr/>
        </p:nvCxnSpPr>
        <p:spPr>
          <a:xfrm>
            <a:off x="5110163" y="3954463"/>
            <a:ext cx="2232025" cy="0"/>
          </a:xfrm>
          <a:prstGeom prst="line">
            <a:avLst/>
          </a:prstGeom>
          <a:ln w="12700" cap="flat" cmpd="sng">
            <a:solidFill>
              <a:srgbClr val="008000"/>
            </a:solidFill>
            <a:prstDash val="solid"/>
            <a:headEnd type="none" w="med" len="med"/>
            <a:tailEnd type="oval" w="med" len="med"/>
          </a:ln>
        </p:spPr>
      </p:cxnSp>
      <p:sp>
        <p:nvSpPr>
          <p:cNvPr id="37" name="TextBox 27"/>
          <p:cNvSpPr txBox="1"/>
          <p:nvPr/>
        </p:nvSpPr>
        <p:spPr>
          <a:xfrm>
            <a:off x="5400675" y="3429000"/>
            <a:ext cx="2339975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Notes</a:t>
            </a:r>
            <a:endParaRPr lang="zh-CN" altLang="en-US" sz="36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cxnSp>
        <p:nvCxnSpPr>
          <p:cNvPr id="54292" name="直接连接符 8"/>
          <p:cNvCxnSpPr/>
          <p:nvPr/>
        </p:nvCxnSpPr>
        <p:spPr>
          <a:xfrm>
            <a:off x="1077913" y="3073400"/>
            <a:ext cx="2232025" cy="0"/>
          </a:xfrm>
          <a:prstGeom prst="line">
            <a:avLst/>
          </a:prstGeom>
          <a:ln w="12700" cap="flat" cmpd="sng">
            <a:solidFill>
              <a:srgbClr val="FF6600"/>
            </a:solidFill>
            <a:prstDash val="solid"/>
            <a:headEnd type="oval" w="med" len="med"/>
            <a:tailEnd type="none" w="med" len="med"/>
          </a:ln>
        </p:spPr>
      </p:cxnSp>
      <p:sp>
        <p:nvSpPr>
          <p:cNvPr id="9" name="TextBox 27"/>
          <p:cNvSpPr txBox="1"/>
          <p:nvPr/>
        </p:nvSpPr>
        <p:spPr>
          <a:xfrm>
            <a:off x="863600" y="1989138"/>
            <a:ext cx="2987675" cy="1200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Words and expressions</a:t>
            </a:r>
            <a:endParaRPr lang="en-US" altLang="zh-CN" sz="36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16" name="环形箭头 15"/>
          <p:cNvSpPr/>
          <p:nvPr/>
        </p:nvSpPr>
        <p:spPr>
          <a:xfrm rot="20563910" flipH="1">
            <a:off x="3167286" y="2241869"/>
            <a:ext cx="1625369" cy="1625370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环形箭头 18"/>
          <p:cNvSpPr/>
          <p:nvPr/>
        </p:nvSpPr>
        <p:spPr>
          <a:xfrm rot="1326258">
            <a:off x="3697931" y="3141730"/>
            <a:ext cx="1625368" cy="1625369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735388" y="2686050"/>
            <a:ext cx="520700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1" kern="1200" cap="none" spc="0" normalizeH="0" baseline="0" noProof="0" dirty="0">
                <a:solidFill>
                  <a:schemeClr val="tx1">
                    <a:lumMod val="75000"/>
                    <a:lumOff val="25000"/>
                  </a:schemeClr>
                </a:solidFill>
                <a:latin typeface="Bodoni MT Black" pitchFamily="18" charset="0"/>
                <a:ea typeface="+mn-ea"/>
                <a:cs typeface="+mn-cs"/>
              </a:rPr>
              <a:t>1</a:t>
            </a:r>
            <a:endParaRPr kumimoji="0" lang="zh-CN" altLang="en-US" sz="4000" b="1" kern="1200" cap="none" spc="0" normalizeH="0" baseline="0" noProof="0" dirty="0">
              <a:solidFill>
                <a:schemeClr val="tx1">
                  <a:lumMod val="75000"/>
                  <a:lumOff val="25000"/>
                </a:schemeClr>
              </a:solidFill>
              <a:latin typeface="Bodoni MT Black" pitchFamily="18" charset="0"/>
              <a:ea typeface="+mn-ea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251325" y="3552825"/>
            <a:ext cx="520700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1" kern="1200" cap="none" spc="0" normalizeH="0" baseline="0" noProof="0" dirty="0">
                <a:solidFill>
                  <a:schemeClr val="tx1">
                    <a:lumMod val="75000"/>
                    <a:lumOff val="25000"/>
                  </a:schemeClr>
                </a:solidFill>
                <a:latin typeface="Bodoni MT Black" pitchFamily="18" charset="0"/>
                <a:ea typeface="+mn-ea"/>
                <a:cs typeface="+mn-cs"/>
              </a:rPr>
              <a:t>2</a:t>
            </a:r>
            <a:endParaRPr kumimoji="0" lang="zh-CN" altLang="en-US" sz="4000" b="1" kern="1200" cap="none" spc="0" normalizeH="0" baseline="0" noProof="0" dirty="0">
              <a:solidFill>
                <a:schemeClr val="tx1">
                  <a:lumMod val="75000"/>
                  <a:lumOff val="25000"/>
                </a:schemeClr>
              </a:solidFill>
              <a:latin typeface="Bodoni MT Black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9" grpId="0"/>
      <p:bldP spid="26" grpId="0"/>
      <p:bldP spid="2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矩形 6"/>
          <p:cNvSpPr/>
          <p:nvPr/>
        </p:nvSpPr>
        <p:spPr>
          <a:xfrm rot="10800000">
            <a:off x="1062434" y="3033095"/>
            <a:ext cx="6480000" cy="1260000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123" name="TextBox 4"/>
          <p:cNvSpPr txBox="1"/>
          <p:nvPr/>
        </p:nvSpPr>
        <p:spPr>
          <a:xfrm>
            <a:off x="1403350" y="2997200"/>
            <a:ext cx="5918200" cy="13239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 </a:t>
            </a:r>
            <a:endParaRPr lang="en-US" altLang="zh-CN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Words and expressions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8" name="标题 4097"/>
          <p:cNvSpPr>
            <a:spLocks noGrp="1"/>
          </p:cNvSpPr>
          <p:nvPr>
            <p:ph type="title"/>
          </p:nvPr>
        </p:nvSpPr>
        <p:spPr>
          <a:xfrm>
            <a:off x="457200" y="115888"/>
            <a:ext cx="8229600" cy="1143000"/>
          </a:xfrm>
        </p:spPr>
        <p:txBody>
          <a:bodyPr lIns="0" rIns="0" bIns="0" anchor="b"/>
          <a:p>
            <a:r>
              <a:rPr lang="en-US" altLang="zh-CN">
                <a:solidFill>
                  <a:srgbClr val="FF3300"/>
                </a:solidFill>
                <a:latin typeface="Times New Roman" panose="02020603050405020304" pitchFamily="18" charset="0"/>
              </a:rPr>
              <a:t>Reading</a:t>
            </a:r>
            <a:endParaRPr lang="en-US" altLang="zh-CN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099" name="文本占位符 4098"/>
          <p:cNvSpPr>
            <a:spLocks noGrp="1"/>
          </p:cNvSpPr>
          <p:nvPr>
            <p:ph type="body" idx="1"/>
          </p:nvPr>
        </p:nvSpPr>
        <p:spPr>
          <a:xfrm>
            <a:off x="457200" y="1268413"/>
            <a:ext cx="8229600" cy="5040312"/>
          </a:xfrm>
        </p:spPr>
        <p:txBody>
          <a:bodyPr/>
          <a:p>
            <a:pPr>
              <a:lnSpc>
                <a:spcPct val="9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voyage 		</a:t>
            </a:r>
            <a:r>
              <a:rPr lang="en-US" altLang="zh-CN" sz="2800" i="1">
                <a:latin typeface="Times New Roman" panose="02020603050405020304" pitchFamily="18" charset="0"/>
              </a:rPr>
              <a:t>n. </a:t>
            </a:r>
            <a:r>
              <a:rPr lang="zh-CN" altLang="en-US" sz="2800">
                <a:latin typeface="Times New Roman" panose="02020603050405020304" pitchFamily="18" charset="0"/>
              </a:rPr>
              <a:t>航行 </a:t>
            </a:r>
            <a:r>
              <a:rPr lang="en-US" altLang="zh-CN" sz="2800">
                <a:latin typeface="Times New Roman" panose="02020603050405020304" pitchFamily="18" charset="0"/>
              </a:rPr>
              <a:t>p. 1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repetition 		</a:t>
            </a:r>
            <a:r>
              <a:rPr lang="en-US" altLang="zh-CN" sz="2800" i="1">
                <a:latin typeface="Times New Roman" panose="02020603050405020304" pitchFamily="18" charset="0"/>
              </a:rPr>
              <a:t>n.</a:t>
            </a:r>
            <a:r>
              <a:rPr lang="en-US" altLang="zh-CN" sz="2800">
                <a:latin typeface="Times New Roman" panose="02020603050405020304" pitchFamily="18" charset="0"/>
              </a:rPr>
              <a:t> </a:t>
            </a:r>
            <a:r>
              <a:rPr lang="zh-CN" altLang="en-US" sz="2800">
                <a:latin typeface="Times New Roman" panose="02020603050405020304" pitchFamily="18" charset="0"/>
              </a:rPr>
              <a:t>重复 </a:t>
            </a:r>
            <a:r>
              <a:rPr lang="en-US" altLang="zh-CN" sz="2800">
                <a:latin typeface="Times New Roman" panose="02020603050405020304" pitchFamily="18" charset="0"/>
              </a:rPr>
              <a:t>p. 1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American 		</a:t>
            </a:r>
            <a:r>
              <a:rPr lang="en-US" altLang="zh-CN" sz="2800" i="1">
                <a:latin typeface="Times New Roman" panose="02020603050405020304" pitchFamily="18" charset="0"/>
              </a:rPr>
              <a:t>adj.</a:t>
            </a:r>
            <a:r>
              <a:rPr lang="en-US" altLang="zh-CN" sz="2800">
                <a:latin typeface="Times New Roman" panose="02020603050405020304" pitchFamily="18" charset="0"/>
              </a:rPr>
              <a:t> </a:t>
            </a:r>
            <a:r>
              <a:rPr lang="zh-CN" altLang="en-US" sz="2800">
                <a:latin typeface="Times New Roman" panose="02020603050405020304" pitchFamily="18" charset="0"/>
              </a:rPr>
              <a:t>美洲的 </a:t>
            </a:r>
            <a:r>
              <a:rPr lang="en-US" altLang="zh-CN" sz="2800">
                <a:latin typeface="Times New Roman" panose="02020603050405020304" pitchFamily="18" charset="0"/>
              </a:rPr>
              <a:t>p. 2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continent 		</a:t>
            </a:r>
            <a:r>
              <a:rPr lang="en-US" altLang="zh-CN" sz="2800" i="1">
                <a:latin typeface="Times New Roman" panose="02020603050405020304" pitchFamily="18" charset="0"/>
              </a:rPr>
              <a:t>n. </a:t>
            </a:r>
            <a:r>
              <a:rPr lang="zh-CN" altLang="en-US" sz="2800">
                <a:latin typeface="Times New Roman" panose="02020603050405020304" pitchFamily="18" charset="0"/>
              </a:rPr>
              <a:t>大陆 </a:t>
            </a:r>
            <a:r>
              <a:rPr lang="en-US" altLang="zh-CN" sz="2800">
                <a:latin typeface="Times New Roman" panose="02020603050405020304" pitchFamily="18" charset="0"/>
              </a:rPr>
              <a:t>p. 2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*route 		</a:t>
            </a:r>
            <a:r>
              <a:rPr lang="en-US" altLang="zh-CN" sz="2800" i="1">
                <a:latin typeface="Times New Roman" panose="02020603050405020304" pitchFamily="18" charset="0"/>
              </a:rPr>
              <a:t>n. </a:t>
            </a:r>
            <a:r>
              <a:rPr lang="zh-CN" altLang="en-US" sz="2800">
                <a:latin typeface="Times New Roman" panose="02020603050405020304" pitchFamily="18" charset="0"/>
              </a:rPr>
              <a:t>路线 </a:t>
            </a:r>
            <a:r>
              <a:rPr lang="en-US" altLang="zh-CN" sz="2800">
                <a:latin typeface="Times New Roman" panose="02020603050405020304" pitchFamily="18" charset="0"/>
              </a:rPr>
              <a:t>p. 2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discovery 		</a:t>
            </a:r>
            <a:r>
              <a:rPr lang="en-US" altLang="zh-CN" sz="2800" i="1">
                <a:latin typeface="Times New Roman" panose="02020603050405020304" pitchFamily="18" charset="0"/>
              </a:rPr>
              <a:t>n.</a:t>
            </a:r>
            <a:r>
              <a:rPr lang="en-US" altLang="zh-CN" sz="2800">
                <a:latin typeface="Times New Roman" panose="02020603050405020304" pitchFamily="18" charset="0"/>
              </a:rPr>
              <a:t> </a:t>
            </a:r>
            <a:r>
              <a:rPr lang="zh-CN" altLang="en-US" sz="2800">
                <a:latin typeface="Times New Roman" panose="02020603050405020304" pitchFamily="18" charset="0"/>
              </a:rPr>
              <a:t>发现 </a:t>
            </a:r>
            <a:r>
              <a:rPr lang="en-US" altLang="zh-CN" sz="2800">
                <a:latin typeface="Times New Roman" panose="02020603050405020304" pitchFamily="18" charset="0"/>
              </a:rPr>
              <a:t>p. 3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rise 			</a:t>
            </a:r>
            <a:r>
              <a:rPr lang="en-US" altLang="zh-CN" sz="2800" i="1">
                <a:latin typeface="Times New Roman" panose="02020603050405020304" pitchFamily="18" charset="0"/>
              </a:rPr>
              <a:t>v. </a:t>
            </a:r>
            <a:r>
              <a:rPr lang="en-US" altLang="zh-CN" sz="2800">
                <a:latin typeface="Times New Roman" panose="02020603050405020304" pitchFamily="18" charset="0"/>
              </a:rPr>
              <a:t>(rose, risen) </a:t>
            </a:r>
            <a:r>
              <a:rPr lang="zh-CN" altLang="en-US" sz="2800">
                <a:latin typeface="Times New Roman" panose="02020603050405020304" pitchFamily="18" charset="0"/>
              </a:rPr>
              <a:t>变得更加成功（或      </a:t>
            </a:r>
            <a:endParaRPr lang="zh-CN" altLang="en-US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buNone/>
            </a:pPr>
            <a:r>
              <a:rPr lang="zh-CN" altLang="en-US" sz="2800">
                <a:latin typeface="Times New Roman" panose="02020603050405020304" pitchFamily="18" charset="0"/>
              </a:rPr>
              <a:t>                                重要、强大等） </a:t>
            </a:r>
            <a:r>
              <a:rPr lang="en-US" altLang="zh-CN" sz="2800">
                <a:latin typeface="Times New Roman" panose="02020603050405020304" pitchFamily="18" charset="0"/>
              </a:rPr>
              <a:t>p. 3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official 		</a:t>
            </a:r>
            <a:r>
              <a:rPr lang="en-US" altLang="zh-CN" sz="2800" i="1">
                <a:latin typeface="Times New Roman" panose="02020603050405020304" pitchFamily="18" charset="0"/>
              </a:rPr>
              <a:t>n.</a:t>
            </a:r>
            <a:r>
              <a:rPr lang="en-US" altLang="zh-CN" sz="2800">
                <a:latin typeface="Times New Roman" panose="02020603050405020304" pitchFamily="18" charset="0"/>
              </a:rPr>
              <a:t> </a:t>
            </a:r>
            <a:r>
              <a:rPr lang="zh-CN" altLang="en-US" sz="2800">
                <a:latin typeface="Times New Roman" panose="02020603050405020304" pitchFamily="18" charset="0"/>
              </a:rPr>
              <a:t>官员 </a:t>
            </a:r>
            <a:r>
              <a:rPr lang="en-US" altLang="zh-CN" sz="2800">
                <a:latin typeface="Times New Roman" panose="02020603050405020304" pitchFamily="18" charset="0"/>
              </a:rPr>
              <a:t>p. 3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develop 		</a:t>
            </a:r>
            <a:r>
              <a:rPr lang="en-US" altLang="zh-CN" sz="2800" i="1">
                <a:latin typeface="Times New Roman" panose="02020603050405020304" pitchFamily="18" charset="0"/>
              </a:rPr>
              <a:t>v.</a:t>
            </a:r>
            <a:r>
              <a:rPr lang="en-US" altLang="zh-CN" sz="2800">
                <a:latin typeface="Times New Roman" panose="02020603050405020304" pitchFamily="18" charset="0"/>
              </a:rPr>
              <a:t> </a:t>
            </a:r>
            <a:r>
              <a:rPr lang="zh-CN" altLang="en-US" sz="2800">
                <a:latin typeface="Times New Roman" panose="02020603050405020304" pitchFamily="18" charset="0"/>
              </a:rPr>
              <a:t>增强；加强 </a:t>
            </a:r>
            <a:r>
              <a:rPr lang="en-US" altLang="zh-CN" sz="2800">
                <a:latin typeface="Times New Roman" panose="02020603050405020304" pitchFamily="18" charset="0"/>
              </a:rPr>
              <a:t>p. 3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文本占位符 5121"/>
          <p:cNvSpPr>
            <a:spLocks noGrp="1"/>
          </p:cNvSpPr>
          <p:nvPr>
            <p:ph type="body" idx="1"/>
          </p:nvPr>
        </p:nvSpPr>
        <p:spPr>
          <a:xfrm>
            <a:off x="575310" y="1316990"/>
            <a:ext cx="7993063" cy="5041265"/>
          </a:xfrm>
        </p:spPr>
        <p:txBody>
          <a:bodyPr/>
          <a:p>
            <a:pPr latinLnBrk="0">
              <a:lnSpc>
                <a:spcPts val="3860"/>
              </a:lnSpc>
              <a:spcBef>
                <a:spcPts val="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relation 	</a:t>
            </a:r>
            <a:r>
              <a:rPr lang="zh-CN" altLang="en-US" sz="2800" i="1" dirty="0">
                <a:latin typeface="Times New Roman" panose="02020603050405020304" pitchFamily="18" charset="0"/>
              </a:rPr>
              <a:t>n.</a:t>
            </a:r>
            <a:r>
              <a:rPr lang="zh-CN" altLang="en-US" sz="2800" dirty="0">
                <a:latin typeface="Times New Roman" panose="02020603050405020304" pitchFamily="18" charset="0"/>
              </a:rPr>
              <a:t> 关系；交往 p. 3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latinLnBrk="0">
              <a:lnSpc>
                <a:spcPts val="3860"/>
              </a:lnSpc>
              <a:spcBef>
                <a:spcPts val="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trade 		</a:t>
            </a:r>
            <a:r>
              <a:rPr lang="zh-CN" altLang="en-US" sz="2800" i="1" dirty="0">
                <a:latin typeface="Times New Roman" panose="02020603050405020304" pitchFamily="18" charset="0"/>
              </a:rPr>
              <a:t>n.</a:t>
            </a:r>
            <a:r>
              <a:rPr lang="zh-CN" altLang="en-US" sz="2800" dirty="0">
                <a:latin typeface="Times New Roman" panose="02020603050405020304" pitchFamily="18" charset="0"/>
              </a:rPr>
              <a:t> 贸易 p. 3 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latinLnBrk="0">
              <a:lnSpc>
                <a:spcPts val="3860"/>
              </a:lnSpc>
              <a:spcBef>
                <a:spcPts val="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			</a:t>
            </a:r>
            <a:r>
              <a:rPr lang="zh-CN" altLang="en-US" sz="2800" i="1" dirty="0">
                <a:latin typeface="Times New Roman" panose="02020603050405020304" pitchFamily="18" charset="0"/>
              </a:rPr>
              <a:t>v. </a:t>
            </a:r>
            <a:r>
              <a:rPr lang="zh-CN" altLang="en-US" sz="2800" dirty="0">
                <a:latin typeface="Times New Roman" panose="02020603050405020304" pitchFamily="18" charset="0"/>
              </a:rPr>
              <a:t>以物易物；互相交换 p. 3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latinLnBrk="0">
              <a:lnSpc>
                <a:spcPts val="3860"/>
              </a:lnSpc>
              <a:spcBef>
                <a:spcPts val="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foreign 	</a:t>
            </a:r>
            <a:r>
              <a:rPr lang="zh-CN" altLang="en-US" sz="2800" i="1" dirty="0">
                <a:latin typeface="Times New Roman" panose="02020603050405020304" pitchFamily="18" charset="0"/>
              </a:rPr>
              <a:t>adj.</a:t>
            </a:r>
            <a:r>
              <a:rPr lang="zh-CN" altLang="en-US" sz="2800" dirty="0">
                <a:latin typeface="Times New Roman" panose="02020603050405020304" pitchFamily="18" charset="0"/>
              </a:rPr>
              <a:t> 外国的 p. 3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latinLnBrk="0">
              <a:lnSpc>
                <a:spcPts val="3860"/>
              </a:lnSpc>
              <a:spcBef>
                <a:spcPts val="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* fleet 	</a:t>
            </a:r>
            <a:r>
              <a:rPr lang="zh-CN" altLang="en-US" sz="2800" i="1" dirty="0">
                <a:latin typeface="Times New Roman" panose="02020603050405020304" pitchFamily="18" charset="0"/>
              </a:rPr>
              <a:t>n.</a:t>
            </a:r>
            <a:r>
              <a:rPr lang="zh-CN" altLang="en-US" sz="2800" dirty="0">
                <a:latin typeface="Times New Roman" panose="02020603050405020304" pitchFamily="18" charset="0"/>
              </a:rPr>
              <a:t>（统一调度的）船队;机群 p. 3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latinLnBrk="0">
              <a:lnSpc>
                <a:spcPts val="3860"/>
              </a:lnSpc>
              <a:spcBef>
                <a:spcPts val="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Africa 	</a:t>
            </a:r>
            <a:r>
              <a:rPr lang="zh-CN" altLang="en-US" sz="2800" i="1" dirty="0">
                <a:latin typeface="Times New Roman" panose="02020603050405020304" pitchFamily="18" charset="0"/>
              </a:rPr>
              <a:t>n.</a:t>
            </a:r>
            <a:r>
              <a:rPr lang="zh-CN" altLang="en-US" sz="2800" dirty="0">
                <a:latin typeface="Times New Roman" panose="02020603050405020304" pitchFamily="18" charset="0"/>
              </a:rPr>
              <a:t> 非洲 p. 3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latinLnBrk="0">
              <a:lnSpc>
                <a:spcPts val="3860"/>
              </a:lnSpc>
              <a:spcBef>
                <a:spcPts val="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nowhere 	</a:t>
            </a:r>
            <a:r>
              <a:rPr lang="zh-CN" altLang="en-US" sz="2800" i="1" dirty="0">
                <a:latin typeface="Times New Roman" panose="02020603050405020304" pitchFamily="18" charset="0"/>
              </a:rPr>
              <a:t>adv. </a:t>
            </a:r>
            <a:r>
              <a:rPr lang="zh-CN" altLang="en-US" sz="2800" dirty="0">
                <a:latin typeface="Times New Roman" panose="02020603050405020304" pitchFamily="18" charset="0"/>
              </a:rPr>
              <a:t>无处；哪里都不 p. 3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latinLnBrk="0">
              <a:lnSpc>
                <a:spcPts val="3860"/>
              </a:lnSpc>
              <a:spcBef>
                <a:spcPts val="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silk 		</a:t>
            </a:r>
            <a:r>
              <a:rPr lang="zh-CN" altLang="en-US" sz="2800" i="1" dirty="0">
                <a:latin typeface="Times New Roman" panose="02020603050405020304" pitchFamily="18" charset="0"/>
              </a:rPr>
              <a:t>n.</a:t>
            </a:r>
            <a:r>
              <a:rPr lang="zh-CN" altLang="en-US" sz="2800" dirty="0">
                <a:latin typeface="Times New Roman" panose="02020603050405020304" pitchFamily="18" charset="0"/>
              </a:rPr>
              <a:t> 丝织物；丝绸 p. 3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latinLnBrk="0">
              <a:lnSpc>
                <a:spcPts val="3860"/>
              </a:lnSpc>
              <a:spcBef>
                <a:spcPts val="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giraffe 	</a:t>
            </a:r>
            <a:r>
              <a:rPr lang="zh-CN" altLang="en-US" sz="2800" i="1" dirty="0">
                <a:latin typeface="Times New Roman" panose="02020603050405020304" pitchFamily="18" charset="0"/>
              </a:rPr>
              <a:t>n. </a:t>
            </a:r>
            <a:r>
              <a:rPr lang="zh-CN" altLang="en-US" sz="2800" dirty="0">
                <a:latin typeface="Times New Roman" panose="02020603050405020304" pitchFamily="18" charset="0"/>
              </a:rPr>
              <a:t>长颈鹿 p. 3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latinLnBrk="0">
              <a:lnSpc>
                <a:spcPts val="3860"/>
              </a:lnSpc>
              <a:spcBef>
                <a:spcPts val="0"/>
              </a:spcBef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besides 	</a:t>
            </a:r>
            <a:r>
              <a:rPr lang="zh-CN" altLang="en-US" sz="2800" i="1" dirty="0">
                <a:latin typeface="Times New Roman" panose="02020603050405020304" pitchFamily="18" charset="0"/>
              </a:rPr>
              <a:t>prep. </a:t>
            </a:r>
            <a:r>
              <a:rPr lang="zh-CN" altLang="en-US" sz="2800" dirty="0">
                <a:latin typeface="Times New Roman" panose="02020603050405020304" pitchFamily="18" charset="0"/>
              </a:rPr>
              <a:t>除……之外（还） p. 3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5123" name="标题 5122"/>
          <p:cNvSpPr>
            <a:spLocks noGrp="1"/>
          </p:cNvSpPr>
          <p:nvPr>
            <p:ph type="title"/>
          </p:nvPr>
        </p:nvSpPr>
        <p:spPr>
          <a:xfrm>
            <a:off x="575310" y="395923"/>
            <a:ext cx="8229600" cy="1143000"/>
          </a:xfrm>
        </p:spPr>
        <p:txBody>
          <a:bodyPr lIns="0" rIns="0" bIns="0" anchor="ctr"/>
          <a:p>
            <a:r>
              <a:rPr lang="en-US" altLang="zh-CN">
                <a:solidFill>
                  <a:srgbClr val="FF3300"/>
                </a:solidFill>
                <a:latin typeface="Times New Roman" panose="02020603050405020304" pitchFamily="18" charset="0"/>
              </a:rPr>
              <a:t>Reading</a:t>
            </a:r>
            <a:endParaRPr lang="en-US" altLang="zh-CN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文本占位符 6145"/>
          <p:cNvSpPr>
            <a:spLocks noGrp="1"/>
          </p:cNvSpPr>
          <p:nvPr>
            <p:ph type="body" idx="1"/>
          </p:nvPr>
        </p:nvSpPr>
        <p:spPr>
          <a:xfrm>
            <a:off x="683578" y="1232853"/>
            <a:ext cx="7775575" cy="5173345"/>
          </a:xfrm>
        </p:spPr>
        <p:txBody>
          <a:bodyPr/>
          <a:p>
            <a:pPr>
              <a:buNone/>
            </a:pPr>
            <a:r>
              <a:rPr lang="en-US" altLang="zh-CN" sz="2800"/>
              <a:t>development 	</a:t>
            </a:r>
            <a:r>
              <a:rPr lang="en-US" altLang="zh-CN" sz="2800" i="1"/>
              <a:t>n. </a:t>
            </a:r>
            <a:r>
              <a:rPr lang="zh-CN" altLang="en-US" sz="2800"/>
              <a:t>发展；壮大 </a:t>
            </a:r>
            <a:r>
              <a:rPr lang="en-US" altLang="zh-CN" sz="2800"/>
              <a:t>p. 3</a:t>
            </a:r>
            <a:endParaRPr lang="en-US" altLang="zh-CN" sz="2800"/>
          </a:p>
          <a:p>
            <a:pPr>
              <a:buNone/>
            </a:pPr>
            <a:r>
              <a:rPr lang="en-US" altLang="zh-CN" sz="2800"/>
              <a:t>*region 		</a:t>
            </a:r>
            <a:r>
              <a:rPr lang="en-US" altLang="zh-CN" sz="2800" i="1"/>
              <a:t>n. </a:t>
            </a:r>
            <a:r>
              <a:rPr lang="zh-CN" altLang="en-US" sz="2800"/>
              <a:t>地区 </a:t>
            </a:r>
            <a:r>
              <a:rPr lang="en-US" altLang="zh-CN" sz="2800"/>
              <a:t>p. 3</a:t>
            </a:r>
            <a:endParaRPr lang="en-US" altLang="zh-CN" sz="2800"/>
          </a:p>
          <a:p>
            <a:pPr>
              <a:buNone/>
            </a:pPr>
            <a:r>
              <a:rPr lang="en-US" altLang="zh-CN" sz="2800"/>
              <a:t>pioneer 		</a:t>
            </a:r>
            <a:r>
              <a:rPr lang="en-US" altLang="zh-CN" sz="2800" i="1"/>
              <a:t>n. </a:t>
            </a:r>
            <a:r>
              <a:rPr lang="zh-CN" altLang="en-US" sz="2800"/>
              <a:t>先锋；先驱 </a:t>
            </a:r>
            <a:r>
              <a:rPr lang="en-US" altLang="zh-CN" sz="2800"/>
              <a:t>p. 3</a:t>
            </a:r>
            <a:endParaRPr lang="en-US" altLang="zh-CN" sz="2800"/>
          </a:p>
          <a:p>
            <a:pPr>
              <a:buNone/>
            </a:pPr>
            <a:r>
              <a:rPr lang="en-US" altLang="zh-CN" sz="2800"/>
              <a:t>people 		</a:t>
            </a:r>
            <a:r>
              <a:rPr lang="en-US" altLang="zh-CN" sz="2800" i="1"/>
              <a:t>n. </a:t>
            </a:r>
            <a:r>
              <a:rPr lang="zh-CN" altLang="en-US" sz="2800"/>
              <a:t>民族；种族 </a:t>
            </a:r>
            <a:r>
              <a:rPr lang="en-US" altLang="zh-CN" sz="2800"/>
              <a:t>p. 3</a:t>
            </a:r>
            <a:endParaRPr lang="en-US" altLang="zh-CN" sz="2800"/>
          </a:p>
          <a:p>
            <a:pPr>
              <a:buNone/>
            </a:pPr>
            <a:r>
              <a:rPr lang="en-US" altLang="zh-CN" sz="2800"/>
              <a:t>open up 		</a:t>
            </a:r>
            <a:r>
              <a:rPr lang="zh-CN" altLang="en-US" sz="2800"/>
              <a:t>开辟 </a:t>
            </a:r>
            <a:r>
              <a:rPr lang="en-US" altLang="zh-CN" sz="2800"/>
              <a:t>p. 2</a:t>
            </a:r>
            <a:endParaRPr lang="en-US" altLang="zh-CN" sz="2800"/>
          </a:p>
          <a:p>
            <a:pPr>
              <a:buNone/>
            </a:pPr>
            <a:r>
              <a:rPr lang="en-US" altLang="zh-CN" sz="2800"/>
              <a:t>go on a trip 	          </a:t>
            </a:r>
            <a:r>
              <a:rPr lang="zh-CN" altLang="en-US" sz="2800"/>
              <a:t>去旅行 </a:t>
            </a:r>
            <a:r>
              <a:rPr lang="en-US" altLang="zh-CN" sz="2800"/>
              <a:t>p. 2</a:t>
            </a:r>
            <a:endParaRPr lang="en-US" altLang="zh-CN" sz="2800"/>
          </a:p>
          <a:p>
            <a:pPr>
              <a:buNone/>
            </a:pPr>
            <a:r>
              <a:rPr lang="en-US" altLang="zh-CN" sz="2800"/>
              <a:t>set up 		</a:t>
            </a:r>
            <a:r>
              <a:rPr lang="zh-CN" altLang="en-US" sz="2800"/>
              <a:t>建立；设立 </a:t>
            </a:r>
            <a:r>
              <a:rPr lang="en-US" altLang="zh-CN" sz="2800"/>
              <a:t>p. 2</a:t>
            </a:r>
            <a:endParaRPr lang="en-US" altLang="zh-CN" sz="2800"/>
          </a:p>
          <a:p>
            <a:pPr>
              <a:buNone/>
            </a:pPr>
            <a:r>
              <a:rPr lang="en-US" altLang="zh-CN" sz="2800"/>
              <a:t>set sail 		</a:t>
            </a:r>
            <a:r>
              <a:rPr lang="zh-CN" altLang="en-US" sz="2800"/>
              <a:t>起航 </a:t>
            </a:r>
            <a:r>
              <a:rPr lang="en-US" altLang="zh-CN" sz="2800"/>
              <a:t>p. 3</a:t>
            </a:r>
            <a:endParaRPr lang="en-US" altLang="zh-CN" sz="2800"/>
          </a:p>
          <a:p>
            <a:pPr>
              <a:buNone/>
            </a:pPr>
            <a:r>
              <a:rPr lang="en-US" altLang="zh-CN" sz="2800"/>
              <a:t>(be) known as 	</a:t>
            </a:r>
            <a:r>
              <a:rPr lang="zh-CN" altLang="en-US" sz="2800"/>
              <a:t>被称为 </a:t>
            </a:r>
            <a:r>
              <a:rPr lang="en-US" altLang="zh-CN" sz="2800"/>
              <a:t>p. 3</a:t>
            </a:r>
            <a:endParaRPr lang="en-US" altLang="zh-CN" sz="2800"/>
          </a:p>
          <a:p>
            <a:pPr>
              <a:buNone/>
            </a:pPr>
            <a:r>
              <a:rPr lang="en-US" altLang="zh-CN" sz="2800"/>
              <a:t>as well as 		</a:t>
            </a:r>
            <a:r>
              <a:rPr lang="zh-CN" altLang="en-US" sz="2800"/>
              <a:t>也；还 </a:t>
            </a:r>
            <a:r>
              <a:rPr lang="en-US" altLang="zh-CN" sz="2800"/>
              <a:t>p. 3</a:t>
            </a:r>
            <a:endParaRPr lang="en-US" altLang="zh-CN" sz="2800"/>
          </a:p>
        </p:txBody>
      </p:sp>
      <p:sp>
        <p:nvSpPr>
          <p:cNvPr id="6147" name="标题 6146"/>
          <p:cNvSpPr>
            <a:spLocks noGrp="1"/>
          </p:cNvSpPr>
          <p:nvPr>
            <p:ph type="title"/>
          </p:nvPr>
        </p:nvSpPr>
        <p:spPr>
          <a:xfrm>
            <a:off x="683895" y="412433"/>
            <a:ext cx="8229600" cy="1143000"/>
          </a:xfrm>
        </p:spPr>
        <p:txBody>
          <a:bodyPr lIns="0" rIns="0" bIns="0" anchor="ctr"/>
          <a:p>
            <a:r>
              <a:rPr lang="en-US" altLang="zh-CN">
                <a:solidFill>
                  <a:srgbClr val="FF3300"/>
                </a:solidFill>
              </a:rPr>
              <a:t>Reading</a:t>
            </a:r>
            <a:endParaRPr lang="en-US" altLang="zh-CN">
              <a:solidFill>
                <a:srgbClr val="FF33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标题 7169"/>
          <p:cNvSpPr>
            <a:spLocks noGrp="1"/>
          </p:cNvSpPr>
          <p:nvPr>
            <p:ph type="title"/>
          </p:nvPr>
        </p:nvSpPr>
        <p:spPr/>
        <p:txBody>
          <a:bodyPr lIns="0" rIns="0" bIns="0" anchor="b"/>
          <a:p>
            <a:r>
              <a:rPr lang="en-US" altLang="zh-CN">
                <a:solidFill>
                  <a:srgbClr val="FF3300"/>
                </a:solidFill>
                <a:latin typeface="Times New Roman" panose="02020603050405020304" pitchFamily="18" charset="0"/>
              </a:rPr>
              <a:t>Listening</a:t>
            </a:r>
            <a:endParaRPr lang="en-US" altLang="zh-CN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71" name="文本占位符 7170"/>
          <p:cNvSpPr>
            <a:spLocks noGrp="1"/>
          </p:cNvSpPr>
          <p:nvPr>
            <p:ph type="body" idx="1"/>
          </p:nvPr>
        </p:nvSpPr>
        <p:spPr>
          <a:xfrm>
            <a:off x="457200" y="1935163"/>
            <a:ext cx="8229600" cy="1773237"/>
          </a:xfrm>
        </p:spPr>
        <p:txBody>
          <a:bodyPr/>
          <a:p>
            <a:pPr>
              <a:buClr>
                <a:schemeClr val="tx1"/>
              </a:buClr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wealth 	</a:t>
            </a:r>
            <a:r>
              <a:rPr lang="en-US" altLang="zh-CN" sz="2800" i="1">
                <a:latin typeface="Times New Roman" panose="02020603050405020304" pitchFamily="18" charset="0"/>
              </a:rPr>
              <a:t>n. </a:t>
            </a:r>
            <a:r>
              <a:rPr lang="zh-CN" altLang="en-US" sz="2800">
                <a:latin typeface="Times New Roman" panose="02020603050405020304" pitchFamily="18" charset="0"/>
              </a:rPr>
              <a:t>财富 </a:t>
            </a:r>
            <a:r>
              <a:rPr lang="en-US" altLang="zh-CN" sz="2800">
                <a:latin typeface="Times New Roman" panose="02020603050405020304" pitchFamily="18" charset="0"/>
              </a:rPr>
              <a:t>p. 6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buClr>
                <a:schemeClr val="tx1"/>
              </a:buClr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spread 	</a:t>
            </a:r>
            <a:r>
              <a:rPr lang="en-US" altLang="zh-CN" sz="2800" i="1">
                <a:latin typeface="Times New Roman" panose="02020603050405020304" pitchFamily="18" charset="0"/>
              </a:rPr>
              <a:t>v. </a:t>
            </a:r>
            <a:r>
              <a:rPr lang="en-US" altLang="zh-CN" sz="2800">
                <a:latin typeface="Times New Roman" panose="02020603050405020304" pitchFamily="18" charset="0"/>
              </a:rPr>
              <a:t>(spread, spread)</a:t>
            </a:r>
            <a:r>
              <a:rPr lang="zh-CN" altLang="en-US" sz="2800">
                <a:latin typeface="Times New Roman" panose="02020603050405020304" pitchFamily="18" charset="0"/>
              </a:rPr>
              <a:t>传播 </a:t>
            </a:r>
            <a:r>
              <a:rPr lang="en-US" altLang="zh-CN" sz="2800">
                <a:latin typeface="Times New Roman" panose="02020603050405020304" pitchFamily="18" charset="0"/>
              </a:rPr>
              <a:t>p. 6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buClr>
                <a:schemeClr val="tx1"/>
              </a:buClr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lead to 	</a:t>
            </a:r>
            <a:r>
              <a:rPr lang="zh-CN" altLang="en-US" sz="2800">
                <a:latin typeface="Times New Roman" panose="02020603050405020304" pitchFamily="18" charset="0"/>
              </a:rPr>
              <a:t>导致 </a:t>
            </a:r>
            <a:r>
              <a:rPr lang="en-US" altLang="zh-CN" sz="2800">
                <a:latin typeface="Times New Roman" panose="02020603050405020304" pitchFamily="18" charset="0"/>
              </a:rPr>
              <a:t>p. 6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7172" name="矩形 7171"/>
          <p:cNvSpPr/>
          <p:nvPr/>
        </p:nvSpPr>
        <p:spPr>
          <a:xfrm>
            <a:off x="539750" y="4797425"/>
            <a:ext cx="7920038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dirty="0">
                <a:latin typeface="Times New Roman" panose="02020603050405020304" pitchFamily="18" charset="0"/>
              </a:rPr>
              <a:t>compare … with … 把……与……对比 p. 11    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7173" name="矩形 7172"/>
          <p:cNvSpPr/>
          <p:nvPr/>
        </p:nvSpPr>
        <p:spPr>
          <a:xfrm>
            <a:off x="468313" y="3429000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5000" u="none" kern="1200" baseline="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en-US" altLang="zh-CN">
                <a:solidFill>
                  <a:srgbClr val="FF3300"/>
                </a:solidFill>
                <a:latin typeface="Times New Roman" panose="02020603050405020304" pitchFamily="18" charset="0"/>
              </a:rPr>
              <a:t>Writing</a:t>
            </a:r>
            <a:endParaRPr lang="en-US" altLang="zh-CN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矩形 6"/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315" name="TextBox 4"/>
          <p:cNvSpPr txBox="1"/>
          <p:nvPr/>
        </p:nvSpPr>
        <p:spPr>
          <a:xfrm>
            <a:off x="2484438" y="3429000"/>
            <a:ext cx="4103687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II Notes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4" name="文本占位符 8193"/>
          <p:cNvSpPr>
            <a:spLocks noGrp="1"/>
          </p:cNvSpPr>
          <p:nvPr>
            <p:ph type="body" idx="1"/>
          </p:nvPr>
        </p:nvSpPr>
        <p:spPr>
          <a:xfrm>
            <a:off x="457200" y="1484313"/>
            <a:ext cx="8229600" cy="3684270"/>
          </a:xfrm>
        </p:spPr>
        <p:txBody>
          <a:bodyPr/>
          <a:p>
            <a:pPr marL="609600" indent="-609600">
              <a:buNone/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voyage         n. </a:t>
            </a:r>
            <a:r>
              <a:rPr lang="zh-CN" altLang="en-US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航行</a:t>
            </a:r>
            <a:endParaRPr lang="zh-CN" altLang="en-US" sz="2800" b="1">
              <a:latin typeface="Times New Roman" panose="02020603050405020304" pitchFamily="18" charset="0"/>
            </a:endParaRPr>
          </a:p>
          <a:p>
            <a:pPr marL="609600" indent="-609600">
              <a:buNone/>
            </a:pPr>
            <a:endParaRPr lang="zh-CN" altLang="en-US" sz="2800" b="1">
              <a:solidFill>
                <a:srgbClr val="0066FF"/>
              </a:solidFill>
              <a:latin typeface="Times New Roman" panose="02020603050405020304" pitchFamily="18" charset="0"/>
            </a:endParaRPr>
          </a:p>
          <a:p>
            <a:pPr marL="609600" indent="-609600">
              <a:buNone/>
            </a:pPr>
            <a:r>
              <a:rPr lang="zh-CN" altLang="en-US" sz="2800" b="1">
                <a:solidFill>
                  <a:srgbClr val="0066FF"/>
                </a:solidFill>
                <a:latin typeface="Times New Roman" panose="02020603050405020304" pitchFamily="18" charset="0"/>
              </a:rPr>
              <a:t>郑和的航行</a:t>
            </a:r>
            <a:endParaRPr lang="zh-CN" altLang="en-US" sz="2800" b="1">
              <a:solidFill>
                <a:srgbClr val="0066FF"/>
              </a:solidFill>
              <a:latin typeface="Times New Roman" panose="02020603050405020304" pitchFamily="18" charset="0"/>
            </a:endParaRPr>
          </a:p>
          <a:p>
            <a:pPr marL="609600" indent="-609600">
              <a:buNone/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the voyages of Zheng He</a:t>
            </a:r>
            <a:endParaRPr lang="en-US" altLang="zh-CN" sz="2800">
              <a:solidFill>
                <a:srgbClr val="FF3300"/>
              </a:solidFill>
              <a:latin typeface="Times New Roman" panose="02020603050405020304" pitchFamily="18" charset="0"/>
            </a:endParaRPr>
          </a:p>
          <a:p>
            <a:pPr marL="609600" indent="-609600">
              <a:buNone/>
            </a:pPr>
            <a:r>
              <a:rPr lang="zh-CN" altLang="en-US" sz="2800" b="1">
                <a:solidFill>
                  <a:srgbClr val="0066FF"/>
                </a:solidFill>
                <a:latin typeface="Times New Roman" panose="02020603050405020304" pitchFamily="18" charset="0"/>
              </a:rPr>
              <a:t>在航行途中</a:t>
            </a:r>
            <a:endParaRPr lang="zh-CN" altLang="en-US" sz="2800" b="1">
              <a:solidFill>
                <a:srgbClr val="0066FF"/>
              </a:solidFill>
              <a:latin typeface="Times New Roman" panose="02020603050405020304" pitchFamily="18" charset="0"/>
            </a:endParaRPr>
          </a:p>
          <a:p>
            <a:pPr marL="609600" indent="-609600">
              <a:buNone/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on the voyage</a:t>
            </a:r>
            <a:endParaRPr lang="en-US" altLang="zh-CN" sz="2800" b="1">
              <a:solidFill>
                <a:srgbClr val="FF3300"/>
              </a:solidFill>
              <a:latin typeface="Times New Roman" panose="02020603050405020304" pitchFamily="18" charset="0"/>
            </a:endParaRPr>
          </a:p>
          <a:p>
            <a:pPr marL="609600" indent="-609600">
              <a:buNone/>
            </a:pP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8196" name="图片 8195" descr="wc05061403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03800" y="3284538"/>
            <a:ext cx="3810000" cy="33528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文本占位符 9217"/>
          <p:cNvSpPr txBox="1"/>
          <p:nvPr>
            <p:ph type="body" idx="1"/>
          </p:nvPr>
        </p:nvSpPr>
        <p:spPr>
          <a:xfrm>
            <a:off x="457200" y="1412875"/>
            <a:ext cx="8229600" cy="3328670"/>
          </a:xfrm>
        </p:spPr>
        <p:txBody>
          <a:bodyPr vert="horz" wrap="square" anchor="t"/>
          <a:p>
            <a:pPr marL="457200" indent="-457200">
              <a:buNone/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American      adj. </a:t>
            </a:r>
            <a:r>
              <a:rPr lang="zh-CN" altLang="en-US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美洲的；美国的</a:t>
            </a:r>
            <a:endParaRPr lang="zh-CN" altLang="en-US" sz="32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None/>
            </a:pPr>
            <a:r>
              <a:rPr lang="zh-CN" altLang="en-US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</a:t>
            </a: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n. </a:t>
            </a:r>
            <a:r>
              <a:rPr lang="zh-CN" altLang="en-US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美国人</a:t>
            </a:r>
            <a:endParaRPr lang="zh-CN" altLang="en-US" sz="32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spcBef>
                <a:spcPct val="0"/>
              </a:spcBef>
              <a:buNone/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America        n. </a:t>
            </a:r>
            <a:r>
              <a:rPr lang="zh-CN" altLang="en-US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美洲；美国</a:t>
            </a:r>
            <a:endParaRPr lang="zh-CN" altLang="en-US" sz="3000" b="1">
              <a:latin typeface="Times New Roman" panose="02020603050405020304" pitchFamily="18" charset="0"/>
            </a:endParaRPr>
          </a:p>
          <a:p>
            <a:pPr marL="457200" indent="-457200">
              <a:buNone/>
            </a:pPr>
            <a:endParaRPr lang="zh-CN" altLang="en-US" sz="3000" b="1">
              <a:solidFill>
                <a:srgbClr val="0066FF"/>
              </a:solidFill>
              <a:latin typeface="Times New Roman" panose="02020603050405020304" pitchFamily="18" charset="0"/>
            </a:endParaRPr>
          </a:p>
          <a:p>
            <a:pPr marL="457200" indent="-457200">
              <a:buNone/>
            </a:pPr>
            <a:r>
              <a:rPr lang="zh-CN" altLang="en-US" sz="3000" b="1">
                <a:solidFill>
                  <a:srgbClr val="0066FF"/>
                </a:solidFill>
                <a:latin typeface="Times New Roman" panose="02020603050405020304" pitchFamily="18" charset="0"/>
              </a:rPr>
              <a:t>美洲大陆</a:t>
            </a:r>
            <a:endParaRPr lang="zh-CN" altLang="en-US" sz="3000" b="1">
              <a:solidFill>
                <a:srgbClr val="0066FF"/>
              </a:solidFill>
              <a:latin typeface="Times New Roman" panose="02020603050405020304" pitchFamily="18" charset="0"/>
            </a:endParaRPr>
          </a:p>
          <a:p>
            <a:pPr marL="457200" indent="-457200">
              <a:buNone/>
            </a:pPr>
            <a:r>
              <a:rPr lang="en-US" altLang="zh-CN" sz="3000">
                <a:solidFill>
                  <a:srgbClr val="FF3300"/>
                </a:solidFill>
                <a:latin typeface="Times New Roman" panose="02020603050405020304" pitchFamily="18" charset="0"/>
              </a:rPr>
              <a:t>American continent</a:t>
            </a:r>
            <a:endParaRPr lang="en-US" altLang="zh-CN" sz="30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9220" name="图片 9219" descr="0120000001172711750421653180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64163" y="3213100"/>
            <a:ext cx="3524250" cy="34194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文本占位符 10241"/>
          <p:cNvSpPr>
            <a:spLocks noGrp="1"/>
          </p:cNvSpPr>
          <p:nvPr>
            <p:ph type="body" idx="1"/>
          </p:nvPr>
        </p:nvSpPr>
        <p:spPr>
          <a:xfrm>
            <a:off x="684213" y="1052513"/>
            <a:ext cx="8002587" cy="3943985"/>
          </a:xfrm>
        </p:spPr>
        <p:txBody>
          <a:bodyPr/>
          <a:p>
            <a:pPr marL="609600" indent="-609600">
              <a:buNone/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discovery         n. </a:t>
            </a:r>
            <a:r>
              <a:rPr lang="zh-CN" altLang="en-US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发现</a:t>
            </a:r>
            <a:endParaRPr lang="zh-CN" altLang="en-US" sz="32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09600" indent="-609600">
              <a:buNone/>
            </a:pPr>
            <a:r>
              <a:rPr lang="zh-CN" altLang="en-US" sz="3000">
                <a:solidFill>
                  <a:srgbClr val="0066FF"/>
                </a:solidFill>
              </a:rPr>
              <a:t>发现美洲</a:t>
            </a:r>
            <a:endParaRPr lang="zh-CN" altLang="en-US" sz="3000" b="1">
              <a:solidFill>
                <a:srgbClr val="0066FF"/>
              </a:solidFill>
            </a:endParaRPr>
          </a:p>
          <a:p>
            <a:pPr marL="609600" indent="-609600">
              <a:buNone/>
            </a:pPr>
            <a:r>
              <a:rPr lang="en-US" altLang="zh-CN" sz="3000">
                <a:solidFill>
                  <a:srgbClr val="FF3300"/>
                </a:solidFill>
              </a:rPr>
              <a:t>the discovery of America</a:t>
            </a:r>
            <a:endParaRPr lang="en-US" altLang="zh-CN" sz="3000" b="1">
              <a:solidFill>
                <a:srgbClr val="FF3300"/>
              </a:solidFill>
            </a:endParaRPr>
          </a:p>
          <a:p>
            <a:pPr marL="609600" indent="-609600">
              <a:buNone/>
            </a:pP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discover          v.</a:t>
            </a:r>
            <a:r>
              <a:rPr lang="zh-CN" altLang="en-US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发现</a:t>
            </a:r>
            <a:endParaRPr lang="zh-CN" altLang="en-US" sz="3000" b="1"/>
          </a:p>
          <a:p>
            <a:pPr marL="609600" indent="-609600">
              <a:buNone/>
            </a:pPr>
            <a:r>
              <a:rPr lang="zh-CN" altLang="en-US" sz="3000">
                <a:solidFill>
                  <a:srgbClr val="0066FF"/>
                </a:solidFill>
              </a:rPr>
              <a:t>哥伦布发现了美洲。</a:t>
            </a:r>
            <a:r>
              <a:rPr lang="zh-CN" altLang="en-US" sz="3000" b="1" i="1"/>
              <a:t> </a:t>
            </a:r>
            <a:endParaRPr lang="zh-CN" altLang="en-US" sz="3000" b="1" i="1"/>
          </a:p>
          <a:p>
            <a:pPr marL="609600" indent="-609600">
              <a:buNone/>
            </a:pPr>
            <a:r>
              <a:rPr lang="en-US" altLang="zh-CN" sz="3000">
                <a:solidFill>
                  <a:srgbClr val="FF3300"/>
                </a:solidFill>
              </a:rPr>
              <a:t>Columbus discovered America.</a:t>
            </a:r>
            <a:endParaRPr lang="en-US" altLang="zh-CN" sz="3000" b="1">
              <a:solidFill>
                <a:srgbClr val="FF3300"/>
              </a:solidFill>
            </a:endParaRPr>
          </a:p>
          <a:p>
            <a:pPr marL="609600" indent="-609600">
              <a:buNone/>
            </a:pPr>
            <a:r>
              <a:rPr lang="en-US" altLang="zh-CN" sz="3000" b="1" i="1"/>
              <a:t>    </a:t>
            </a:r>
            <a:endParaRPr lang="en-US" altLang="zh-CN" sz="3000"/>
          </a:p>
        </p:txBody>
      </p:sp>
      <p:pic>
        <p:nvPicPr>
          <p:cNvPr id="10244" name="图片 10243" descr="wb05051904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35600" y="4324350"/>
            <a:ext cx="3738563" cy="25336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charRg st="29" end="5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2">
                                            <p:txEl>
                                              <p:charRg st="29" end="5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2">
                                            <p:txEl>
                                              <p:charRg st="29" end="5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charRg st="88" end="1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0242">
                                            <p:txEl>
                                              <p:charRg st="88" end="1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文本占位符 11265"/>
          <p:cNvSpPr>
            <a:spLocks noGrp="1"/>
          </p:cNvSpPr>
          <p:nvPr>
            <p:ph type="body" idx="1"/>
          </p:nvPr>
        </p:nvSpPr>
        <p:spPr>
          <a:xfrm>
            <a:off x="570548" y="1125538"/>
            <a:ext cx="8002587" cy="3582035"/>
          </a:xfrm>
        </p:spPr>
        <p:txBody>
          <a:bodyPr/>
          <a:p>
            <a:pPr marL="609600" indent="-609600">
              <a:lnSpc>
                <a:spcPct val="110000"/>
              </a:lnSpc>
              <a:spcBef>
                <a:spcPct val="10000"/>
              </a:spcBef>
              <a:buNone/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rise-rose-risen     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09600" indent="-609600">
              <a:lnSpc>
                <a:spcPct val="110000"/>
              </a:lnSpc>
              <a:spcBef>
                <a:spcPct val="10000"/>
              </a:spcBef>
              <a:buNone/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v. 变得更加成功（或重要、强大等）</a:t>
            </a:r>
            <a:r>
              <a:rPr lang="zh-CN" altLang="en-US" sz="3000" b="1" dirty="0">
                <a:latin typeface="Times New Roman" panose="02020603050405020304" pitchFamily="18" charset="0"/>
              </a:rPr>
              <a:t>  </a:t>
            </a:r>
            <a:endParaRPr lang="zh-CN" altLang="en-US" sz="3000" b="1" dirty="0">
              <a:latin typeface="Times New Roman" panose="02020603050405020304" pitchFamily="18" charset="0"/>
            </a:endParaRPr>
          </a:p>
          <a:p>
            <a:pPr marL="609600" indent="-609600">
              <a:lnSpc>
                <a:spcPct val="110000"/>
              </a:lnSpc>
              <a:spcBef>
                <a:spcPct val="10000"/>
              </a:spcBef>
              <a:buNone/>
            </a:pPr>
            <a:r>
              <a:rPr lang="zh-CN" altLang="en-US" sz="3200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他跃升为伟大的领袖。</a:t>
            </a:r>
            <a:endParaRPr lang="zh-CN" altLang="en-US" sz="3200" dirty="0">
              <a:solidFill>
                <a:srgbClr val="0066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09600" indent="-609600">
              <a:lnSpc>
                <a:spcPct val="110000"/>
              </a:lnSpc>
              <a:spcBef>
                <a:spcPct val="10000"/>
              </a:spcBef>
              <a:buNone/>
            </a:pPr>
            <a:r>
              <a:rPr lang="zh-CN" altLang="en-US" sz="3200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 rose to become a great leader.</a:t>
            </a:r>
            <a:endParaRPr lang="zh-CN" altLang="en-US" sz="3200" dirty="0">
              <a:solidFill>
                <a:srgbClr val="FF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09600" indent="-609600">
              <a:lnSpc>
                <a:spcPct val="110000"/>
              </a:lnSpc>
              <a:spcBef>
                <a:spcPct val="10000"/>
              </a:spcBef>
              <a:buNone/>
            </a:pPr>
            <a:r>
              <a:rPr lang="zh-CN" altLang="en-US" sz="3200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他由无名小卒升为官员。</a:t>
            </a:r>
            <a:r>
              <a:rPr lang="zh-CN" alt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zh-CN" altLang="en-US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09600" indent="-609600">
              <a:lnSpc>
                <a:spcPct val="110000"/>
              </a:lnSpc>
              <a:spcBef>
                <a:spcPct val="10000"/>
              </a:spcBef>
              <a:buNone/>
            </a:pPr>
            <a:r>
              <a:rPr lang="zh-CN" altLang="en-US" sz="3200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 rose from nothing to be an official.</a:t>
            </a:r>
            <a:endParaRPr lang="zh-CN" altLang="en-US" sz="3200" dirty="0">
              <a:solidFill>
                <a:srgbClr val="FF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268" name="图片 11267" descr="6_223338_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977255" y="4564380"/>
            <a:ext cx="3058795" cy="22701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charRg st="53" end="8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6">
                                            <p:txEl>
                                              <p:charRg st="53" end="8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6">
                                            <p:txEl>
                                              <p:charRg st="53" end="8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charRg st="100" end="1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6">
                                            <p:txEl>
                                              <p:charRg st="100" end="14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6">
                                            <p:txEl>
                                              <p:charRg st="100" end="14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文本占位符 12289"/>
          <p:cNvSpPr>
            <a:spLocks noGrp="1"/>
          </p:cNvSpPr>
          <p:nvPr>
            <p:ph type="body" idx="1"/>
          </p:nvPr>
        </p:nvSpPr>
        <p:spPr>
          <a:xfrm>
            <a:off x="531495" y="997268"/>
            <a:ext cx="8229600" cy="5898515"/>
          </a:xfrm>
        </p:spPr>
        <p:txBody>
          <a:bodyPr/>
          <a:p>
            <a:pPr>
              <a:buNone/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  v. 增强；加强；发展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zh-CN" altLang="en-US" sz="3200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深圳已从一个渔村发展成了国际都市。</a:t>
            </a:r>
            <a:endParaRPr lang="zh-CN" altLang="en-US" sz="3200" dirty="0">
              <a:solidFill>
                <a:srgbClr val="0066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zh-CN" altLang="en-US" sz="3200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Shenzhen has developed from a fishing village </a:t>
            </a:r>
            <a:endParaRPr lang="zh-CN" altLang="en-US" sz="3200" dirty="0">
              <a:solidFill>
                <a:srgbClr val="FF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zh-CN" altLang="en-US" sz="3200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into an  international city.</a:t>
            </a:r>
            <a:endParaRPr lang="zh-CN" altLang="en-US" sz="3200" dirty="0">
              <a:solidFill>
                <a:srgbClr val="FF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development  n. 发展；壮大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zh-CN" altLang="en-US" sz="3200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我们国家的发展</a:t>
            </a:r>
            <a:endParaRPr lang="zh-CN" altLang="en-US" sz="3200" dirty="0">
              <a:solidFill>
                <a:srgbClr val="0066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zh-CN" altLang="en-US" sz="3200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development of our country</a:t>
            </a:r>
            <a:endParaRPr lang="zh-CN" altLang="en-US" sz="3200" dirty="0">
              <a:solidFill>
                <a:srgbClr val="FF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developed     adj.发达的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developing    adj.发展中的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charRg st="39" end="8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>
                                            <p:txEl>
                                              <p:charRg st="39" end="8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>
                                            <p:txEl>
                                              <p:charRg st="39" end="8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charRg st="86" end="1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290">
                                            <p:txEl>
                                              <p:charRg st="86" end="1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90">
                                            <p:txEl>
                                              <p:charRg st="86" end="1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charRg st="145" end="17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290">
                                            <p:txEl>
                                              <p:charRg st="145" end="17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290">
                                            <p:txEl>
                                              <p:charRg st="145" end="17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文本占位符 13313"/>
          <p:cNvSpPr>
            <a:spLocks noGrp="1"/>
          </p:cNvSpPr>
          <p:nvPr>
            <p:ph type="body" idx="1"/>
          </p:nvPr>
        </p:nvSpPr>
        <p:spPr>
          <a:xfrm>
            <a:off x="534353" y="931228"/>
            <a:ext cx="8075612" cy="3830955"/>
          </a:xfrm>
        </p:spPr>
        <p:txBody>
          <a:bodyPr/>
          <a:p>
            <a:pPr>
              <a:spcBef>
                <a:spcPct val="10000"/>
              </a:spcBef>
              <a:buNone/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trade   n. 贸易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10000"/>
              </a:spcBef>
              <a:buNone/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	   v. 以物易物；互相交换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10000"/>
              </a:spcBef>
              <a:buNone/>
            </a:pPr>
            <a:r>
              <a:rPr lang="zh-CN" altLang="en-US" sz="3200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郑和开通了与外国的贸易路线。</a:t>
            </a:r>
            <a:endParaRPr lang="zh-CN" altLang="en-US" sz="3200" dirty="0">
              <a:solidFill>
                <a:srgbClr val="0066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10000"/>
              </a:spcBef>
              <a:buNone/>
            </a:pPr>
            <a:r>
              <a:rPr lang="zh-CN" altLang="en-US" sz="3200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Zheng He</a:t>
            </a:r>
            <a:r>
              <a:rPr lang="zh-CN" altLang="en-US" sz="3200" i="1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3200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set up</a:t>
            </a:r>
            <a:r>
              <a:rPr lang="zh-CN" altLang="en-US" sz="3200" i="1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3200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trade routes with foreign </a:t>
            </a:r>
            <a:endParaRPr lang="zh-CN" altLang="en-US" sz="3200" dirty="0">
              <a:solidFill>
                <a:srgbClr val="FF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10000"/>
              </a:spcBef>
              <a:buNone/>
            </a:pPr>
            <a:r>
              <a:rPr lang="zh-CN" altLang="en-US" sz="3200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countries.</a:t>
            </a:r>
            <a:endParaRPr lang="zh-CN" altLang="en-US" sz="3200" dirty="0">
              <a:solidFill>
                <a:srgbClr val="FF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10000"/>
              </a:spcBef>
              <a:buNone/>
            </a:pPr>
            <a:r>
              <a:rPr lang="zh-CN" altLang="en-US" sz="3200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如果你不喜欢你的书，我和你交换。</a:t>
            </a:r>
            <a:r>
              <a:rPr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10000"/>
              </a:spcBef>
              <a:buNone/>
            </a:pPr>
            <a:r>
              <a:rPr lang="zh-CN" altLang="en-US" sz="3200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 you don't like your book, I'll trade with you.</a:t>
            </a:r>
            <a:endParaRPr lang="zh-CN" altLang="en-US" sz="3200" dirty="0">
              <a:solidFill>
                <a:srgbClr val="FF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316" name="图片 13315" descr="u=311620419,3214876089&amp;fm=21&amp;gp=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743575" y="4762500"/>
            <a:ext cx="3400425" cy="20955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文本占位符 14337"/>
          <p:cNvSpPr>
            <a:spLocks noGrp="1"/>
          </p:cNvSpPr>
          <p:nvPr>
            <p:ph type="body" idx="1"/>
          </p:nvPr>
        </p:nvSpPr>
        <p:spPr>
          <a:xfrm>
            <a:off x="457200" y="1935163"/>
            <a:ext cx="8229600" cy="2256790"/>
          </a:xfrm>
        </p:spPr>
        <p:txBody>
          <a:bodyPr/>
          <a:p>
            <a:pPr>
              <a:lnSpc>
                <a:spcPct val="80000"/>
              </a:lnSpc>
              <a:spcBef>
                <a:spcPct val="50000"/>
              </a:spcBef>
              <a:buNone/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Africa      </a:t>
            </a: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n. 非洲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African 	adj. 非洲的；非洲人的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</a:t>
            </a:r>
            <a:r>
              <a:rPr lang="en-US" altLang="zh-CN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n. 非洲人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340" name="图片 14339" descr="u=1377612313,1469962873&amp;fm=21&amp;gp=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4044950"/>
            <a:ext cx="4500563" cy="28130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41" name="图片 14340" descr="u=3598029743,3267743948&amp;fm=23&amp;gp=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4000500"/>
            <a:ext cx="4572000" cy="28575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文本占位符 15361"/>
          <p:cNvSpPr>
            <a:spLocks noGrp="1"/>
          </p:cNvSpPr>
          <p:nvPr>
            <p:ph type="body" idx="1"/>
          </p:nvPr>
        </p:nvSpPr>
        <p:spPr>
          <a:xfrm>
            <a:off x="457200" y="1935163"/>
            <a:ext cx="8229600" cy="1764665"/>
          </a:xfrm>
        </p:spPr>
        <p:txBody>
          <a:bodyPr/>
          <a:p>
            <a:pPr>
              <a:buNone/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pioneer     n. 先锋；先驱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zh-CN" altLang="en-US" sz="3200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少先队员</a:t>
            </a:r>
            <a:endParaRPr lang="zh-CN" altLang="en-US" sz="3200" dirty="0">
              <a:solidFill>
                <a:srgbClr val="0066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zh-CN" altLang="en-US" sz="3200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Young Pioneer</a:t>
            </a:r>
            <a:endParaRPr lang="zh-CN" altLang="en-US" sz="3200" dirty="0">
              <a:solidFill>
                <a:srgbClr val="FF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364" name="图片 15363" descr="u=1733925360,1168271405&amp;fm=23&amp;gp=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63713" y="3573463"/>
            <a:ext cx="5721350" cy="29511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charRg st="26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2">
                                            <p:txEl>
                                              <p:charRg st="26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2">
                                            <p:txEl>
                                              <p:charRg st="26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文本占位符 16385"/>
          <p:cNvSpPr>
            <a:spLocks noGrp="1"/>
          </p:cNvSpPr>
          <p:nvPr>
            <p:ph type="body" idx="1"/>
          </p:nvPr>
        </p:nvSpPr>
        <p:spPr>
          <a:xfrm>
            <a:off x="457200" y="1935163"/>
            <a:ext cx="8229600" cy="1764665"/>
          </a:xfrm>
        </p:spPr>
        <p:txBody>
          <a:bodyPr/>
          <a:p>
            <a:pPr>
              <a:buNone/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well as= and 也；还 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zh-CN" altLang="en-US" sz="3200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他会说法语和英语。</a:t>
            </a:r>
            <a:endParaRPr lang="zh-CN" altLang="en-US" sz="3200" dirty="0">
              <a:solidFill>
                <a:srgbClr val="0066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zh-CN" altLang="en-US" sz="3200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 can speak French as well as English.</a:t>
            </a:r>
            <a:endParaRPr lang="zh-CN" altLang="en-US" sz="3200" dirty="0">
              <a:solidFill>
                <a:srgbClr val="FF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388" name="图片 16387" descr="u=621247055,2669514505&amp;fm=23&amp;gp=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148263" y="3716338"/>
            <a:ext cx="3514725" cy="28575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charRg st="31" end="7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6">
                                            <p:txEl>
                                              <p:charRg st="31" end="7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6">
                                            <p:txEl>
                                              <p:charRg st="31" end="7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文本占位符 17409"/>
          <p:cNvSpPr>
            <a:spLocks noGrp="1"/>
          </p:cNvSpPr>
          <p:nvPr>
            <p:ph type="body" idx="1"/>
          </p:nvPr>
        </p:nvSpPr>
        <p:spPr>
          <a:xfrm>
            <a:off x="468313" y="1557338"/>
            <a:ext cx="8229600" cy="2945765"/>
          </a:xfrm>
        </p:spPr>
        <p:txBody>
          <a:bodyPr/>
          <a:p>
            <a:pPr>
              <a:buNone/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spread-spread-spread 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v. 传播；张开；展开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zh-CN" altLang="en-US" sz="3200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传播知识</a:t>
            </a:r>
            <a:endParaRPr lang="zh-CN" altLang="en-US" sz="3200" dirty="0">
              <a:solidFill>
                <a:srgbClr val="0066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zh-CN" altLang="en-US" sz="3200" dirty="0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spread knowledge</a:t>
            </a:r>
            <a:endParaRPr lang="zh-CN" altLang="en-US" sz="3200" dirty="0">
              <a:solidFill>
                <a:srgbClr val="FF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zh-CN" altLang="en-US" sz="3200" dirty="0">
              <a:solidFill>
                <a:srgbClr val="FF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412" name="图片 17411" descr="u=2456653725,1947544060&amp;fm=90&amp;gp=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932363" y="3916363"/>
            <a:ext cx="3981450" cy="276383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charRg st="39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0">
                                            <p:txEl>
                                              <p:charRg st="39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0">
                                            <p:txEl>
                                              <p:charRg st="39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6563" name="TextBox 4"/>
          <p:cNvSpPr txBox="1"/>
          <p:nvPr/>
        </p:nvSpPr>
        <p:spPr>
          <a:xfrm>
            <a:off x="3040063" y="3414713"/>
            <a:ext cx="2833687" cy="7080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u7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u7模板</Template>
  <TotalTime>0</TotalTime>
  <Words>1974</Words>
  <Application>WPS 演示</Application>
  <PresentationFormat>全屏显示(4:3)</PresentationFormat>
  <Paragraphs>138</Paragraphs>
  <Slides>19</Slides>
  <Notes>0</Notes>
  <HiddenSlides>0</HiddenSlides>
  <MMClips>31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32" baseType="lpstr">
      <vt:lpstr>Arial</vt:lpstr>
      <vt:lpstr>宋体</vt:lpstr>
      <vt:lpstr>Wingdings</vt:lpstr>
      <vt:lpstr>Comic Sans MS</vt:lpstr>
      <vt:lpstr>Times New Roman</vt:lpstr>
      <vt:lpstr>Calibri</vt:lpstr>
      <vt:lpstr>Wingdings 2</vt:lpstr>
      <vt:lpstr>微软雅黑</vt:lpstr>
      <vt:lpstr>Bodoni MT Black</vt:lpstr>
      <vt:lpstr>Arial Unicode MS</vt:lpstr>
      <vt:lpstr>Wingdings</vt:lpstr>
      <vt:lpstr>Segoe Print</vt:lpstr>
      <vt:lpstr>u7模板</vt:lpstr>
      <vt:lpstr>PowerPoint 演示文稿</vt:lpstr>
      <vt:lpstr>PowerPoint 演示文稿</vt:lpstr>
      <vt:lpstr>PowerPoint 演示文稿</vt:lpstr>
      <vt:lpstr>Reading</vt:lpstr>
      <vt:lpstr>Reading</vt:lpstr>
      <vt:lpstr>Reading</vt:lpstr>
      <vt:lpstr>Listening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http://www.windows89.com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Administrator</cp:lastModifiedBy>
  <cp:revision>英语周报</cp:revision>
  <dcterms:created xsi:type="dcterms:W3CDTF">2017-01-09T01:06:00Z</dcterms:created>
  <dcterms:modified xsi:type="dcterms:W3CDTF">2018-10-24T01:04:41Z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2052-10.1.0.7468</vt:lpwstr>
  </property>
</Properties>
</file>