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bin" ContentType="application/vnd.ms-office.activeX"/>
  <Default Extension="vml" ContentType="application/vnd.openxmlformats-officedocument.vmlDrawing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xml" ContentType="application/vnd.ms-office.activeX+xml"/>
  <Override PartName="/ppt/handoutMasters/handoutMaster1.xml" ContentType="application/vnd.openxmlformats-officedocument.presentationml.handout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</p:sldMasterIdLst>
  <p:handoutMasterIdLst>
    <p:handoutMasterId r:id="rId3"/>
  </p:handoutMasterIdLst>
  <p:sldIdLst>
    <p:sldId id="256" r:id="rId4"/>
    <p:sldId id="298" r:id="rId5"/>
    <p:sldId id="308" r:id="rId6"/>
    <p:sldId id="304" r:id="rId7"/>
    <p:sldId id="307" r:id="rId8"/>
    <p:sldId id="306" r:id="rId9"/>
    <p:sldId id="309" r:id="rId10"/>
    <p:sldId id="259" r:id="rId11"/>
    <p:sldId id="261" r:id="rId12"/>
    <p:sldId id="292" r:id="rId13"/>
    <p:sldId id="301" r:id="rId14"/>
    <p:sldId id="299" r:id="rId15"/>
    <p:sldId id="302" r:id="rId16"/>
    <p:sldId id="300" r:id="rId17"/>
    <p:sldId id="287" r:id="rId18"/>
    <p:sldId id="305" r:id="rId19"/>
    <p:sldId id="294" r:id="rId20"/>
    <p:sldId id="291" r:id="rId21"/>
    <p:sldId id="273" r:id="rId22"/>
    <p:sldId id="274" r:id="rId23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0" i="1" u="none" kern="1200" baseline="0">
        <a:solidFill>
          <a:schemeClr val="bg2"/>
        </a:solidFill>
        <a:latin typeface="Arial" panose="020b0604020202020204" pitchFamily="34" charset="0"/>
        <a:ea typeface="Times New Roman" panose="02020603050405020304" pitchFamily="18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333333"/>
    <a:srgbClr val="FFCCFF"/>
    <a:srgbClr val="0000CC"/>
    <a:srgbClr val="FF0000"/>
    <a:srgbClr val="4D4D4D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061"/>
    <p:restoredTop sz="94661"/>
  </p:normalViewPr>
  <p:slideViewPr>
    <p:cSldViewPr showGuides="1">
      <p:cViewPr varScale="1">
        <p:scale>
          <a:sx n="70" d="100"/>
          <a:sy n="70" d="100"/>
        </p:scale>
        <p:origin x="-4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activeX/_rels/activeX1.xml.rels>&#65279;<?xml version="1.0" encoding="utf-8" standalone="yes"?><Relationships xmlns="http://schemas.openxmlformats.org/package/2006/relationships"><Relationship Id="rId1" Type="http://schemas.microsoft.com/office/2006/relationships/activeXControlBinary" Target="activeX1.bin" /></Relationships>
</file>

<file path=ppt/activeX/activeX1.xml><?xml version="1.0" encoding="utf-8"?>
<ax:ocx xmlns:r="http://schemas.openxmlformats.org/officeDocument/2006/relationships" xmlns:ax="http://schemas.microsoft.com/office/2006/activeX" ax:classid="{6bf52a52-394a-11d3-b153-00c04f79faa6}" r:id="rId1" ax:persistence="persistStorage"/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w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i="0">
                <a:solidFill>
                  <a:schemeClr val="tx1"/>
                </a:solidFill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i="0">
                <a:solidFill>
                  <a:schemeClr val="tx1"/>
                </a:solidFill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i="0">
                <a:solidFill>
                  <a:schemeClr val="tx1"/>
                </a:solidFill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i="0">
                <a:solidFill>
                  <a:schemeClr val="tx1"/>
                </a:solidFill>
              </a:rPr>
              <a:t/>
            </a:fld>
            <a:endParaRPr lang="en-US" altLang="zh-CN" sz="1200" i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0" y="685800"/>
            <a:ext cx="4495800" cy="6172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685800"/>
            <a:ext cx="4495800" cy="6172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6858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0" y="685800"/>
            <a:ext cx="9144000" cy="6172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0" y="685800"/>
            <a:ext cx="4495800" cy="6172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685800"/>
            <a:ext cx="4495800" cy="6172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6858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0" y="685800"/>
            <a:ext cx="9144000" cy="6172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jpe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slideLayout" Target="../slideLayouts/slideLayout24.xml" /><Relationship Id="rId13" Type="http://schemas.openxmlformats.org/officeDocument/2006/relationships/image" Target="../media/image1.jpeg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7"/>
          <p:cNvPicPr>
            <a:picLocks noChangeAspect="1"/>
          </p:cNvPicPr>
          <p:nvPr userDrawn="1"/>
        </p:nvPicPr>
        <p:blipFill>
          <a:blip r:embed="rId13"/>
          <a:srcRect r="1334" b="857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Picture 8"/>
          <p:cNvPicPr>
            <a:picLocks noChangeAspect="1"/>
          </p:cNvPicPr>
          <p:nvPr userDrawn="1"/>
        </p:nvPicPr>
        <p:blipFill>
          <a:blip r:embed="rId13"/>
          <a:srcRect r="24001" b="22858"/>
          <a:stretch>
            <a:fillRect/>
          </a:stretch>
        </p:blipFill>
        <p:spPr>
          <a:xfrm>
            <a:off x="6705600" y="2438400"/>
            <a:ext cx="21717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Rectangle 2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685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9" name="Rectangle 3"/>
          <p:cNvSpPr>
            <a:spLocks noGrp="1"/>
          </p:cNvSpPr>
          <p:nvPr>
            <p:ph type="body" idx="1"/>
          </p:nvPr>
        </p:nvSpPr>
        <p:spPr>
          <a:xfrm>
            <a:off x="0" y="685800"/>
            <a:ext cx="9144000" cy="6172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i="0">
                <a:solidFill>
                  <a:schemeClr val="tx1"/>
                </a:solidFill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i="0">
                <a:solidFill>
                  <a:schemeClr val="tx1"/>
                </a:solidFill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i="0">
                <a:solidFill>
                  <a:schemeClr val="tx1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Picture 7"/>
          <p:cNvPicPr>
            <a:picLocks noChangeAspect="1"/>
          </p:cNvPicPr>
          <p:nvPr userDrawn="1"/>
        </p:nvPicPr>
        <p:blipFill>
          <a:blip r:embed="rId13"/>
          <a:srcRect r="1334" b="857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8"/>
          <p:cNvPicPr>
            <a:picLocks noChangeAspect="1"/>
          </p:cNvPicPr>
          <p:nvPr userDrawn="1"/>
        </p:nvPicPr>
        <p:blipFill>
          <a:blip r:embed="rId13"/>
          <a:srcRect r="24001" b="22858"/>
          <a:stretch>
            <a:fillRect/>
          </a:stretch>
        </p:blipFill>
        <p:spPr>
          <a:xfrm>
            <a:off x="6705600" y="2438400"/>
            <a:ext cx="21717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Rectangle 2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685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3" name="Rectangle 3"/>
          <p:cNvSpPr>
            <a:spLocks noGrp="1"/>
          </p:cNvSpPr>
          <p:nvPr>
            <p:ph type="body" idx="1"/>
          </p:nvPr>
        </p:nvSpPr>
        <p:spPr>
          <a:xfrm>
            <a:off x="0" y="685800"/>
            <a:ext cx="9144000" cy="6172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fontAlgn="base">
              <a:defRPr sz="1400">
                <a:cs typeface="+mn-cs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fontAlgn="base">
              <a:defRPr sz="1400">
                <a:cs typeface="+mn-cs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1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>
                <a:latin typeface="Arial" panose="020b0604020202020204" pitchFamily="34" charset="0"/>
                <a:ea typeface="宋体" pitchFamily="2" charset="-122"/>
              </a:rPr>
              <a:t/>
            </a:fld>
            <a:endParaRPr lang="en-US" altLang="zh-CN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iming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itchFamily="2" charset="-122"/>
          <a:cs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control" Target="../activeX/activeX1.xml" /><Relationship Id="rId4" Type="http://schemas.openxmlformats.org/officeDocument/2006/relationships/image" Target="../media/image3.wmf" /><Relationship Id="rId5" Type="http://schemas.openxmlformats.org/officeDocument/2006/relationships/vmlDrawing" Target="../drawings/vmlDrawing1.v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4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10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image" Target="../media/image4.jpeg" /><Relationship Id="rId4" Type="http://schemas.openxmlformats.org/officeDocument/2006/relationships/image" Target="../media/image1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4.jpeg" /><Relationship Id="rId4" Type="http://schemas.openxmlformats.org/officeDocument/2006/relationships/image" Target="../media/image14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4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1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4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Relationship Id="rId6" Type="http://schemas.openxmlformats.org/officeDocument/2006/relationships/image" Target="../media/image18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Relationship Id="rId4" Type="http://schemas.openxmlformats.org/officeDocument/2006/relationships/image" Target="../media/image4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21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hyperlink" Target="http://www.fjedu.cn/p/heyan" TargetMode="External" /><Relationship Id="rId4" Type="http://schemas.openxmlformats.org/officeDocument/2006/relationships/hyperlink" Target="https://www.windsor.gov.uk/" TargetMode="Ex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2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Rectangle 2"/>
          <p:cNvSpPr>
            <a:spLocks noGrp="1"/>
          </p:cNvSpPr>
          <p:nvPr>
            <p:ph type="ctrTitle"/>
          </p:nvPr>
        </p:nvSpPr>
        <p:spPr>
          <a:xfrm>
            <a:off x="3124200" y="457200"/>
            <a:ext cx="6477000" cy="1470025"/>
          </a:xfrm>
        </p:spPr>
        <p:txBody>
          <a:bodyPr vert="horz" wrap="square" lIns="91440" tIns="45720" rIns="91440" bIns="45720" anchor="ctr"/>
          <a:lstStyle/>
          <a:p>
            <a:pPr algn="l" eaLnBrk="1" hangingPunct="1">
              <a:buClrTx/>
              <a:buSzTx/>
              <a:buFontTx/>
            </a:pPr>
            <a:r>
              <a:rPr lang="en-US" altLang="zh-CN" sz="3200" b="1" kern="1200">
                <a:latin typeface="Times New Roman" pitchFamily="18" charset="0"/>
                <a:ea typeface="+mj-ea"/>
                <a:cs typeface="+mj-cs"/>
              </a:rPr>
              <a:t>Module 5 Unit 2</a:t>
            </a:r>
            <a:br>
              <a:rPr lang="en-US" altLang="zh-CN" sz="3200" b="1" kern="1200">
                <a:latin typeface="Times New Roman" pitchFamily="18" charset="0"/>
                <a:ea typeface="+mj-ea"/>
                <a:cs typeface="+mj-cs"/>
              </a:rPr>
            </a:br>
            <a:r>
              <a:rPr lang="en-US" altLang="zh-CN" sz="3200" b="1" kern="1200">
                <a:latin typeface="Times New Roman" pitchFamily="18" charset="0"/>
                <a:ea typeface="+mj-ea"/>
                <a:cs typeface="+mj-cs"/>
              </a:rPr>
              <a:t>           ----Using Language</a:t>
            </a:r>
          </a:p>
        </p:txBody>
      </p:sp>
      <p:sp>
        <p:nvSpPr>
          <p:cNvPr id="4100" name="Rectangle 3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ClrTx/>
              <a:buSzTx/>
              <a:buFontTx/>
            </a:pPr>
            <a:endParaRPr lang="zh-CN" altLang="zh-CN" sz="3200" kern="1200">
              <a:latin typeface="+mn-lt"/>
              <a:ea typeface="+mn-ea"/>
              <a:cs typeface="+mn-cs"/>
            </a:endParaRPr>
          </a:p>
        </p:txBody>
      </p:sp>
      <p:sp>
        <p:nvSpPr>
          <p:cNvPr id="4101" name="WordArt 6"/>
          <p:cNvSpPr/>
          <p:nvPr/>
        </p:nvSpPr>
        <p:spPr>
          <a:xfrm>
            <a:off x="3200400" y="2209800"/>
            <a:ext cx="5181600" cy="11430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lstStyle/>
          <a:p>
            <a:pPr algn="ctr"/>
            <a:r>
              <a:rPr lang="zh-CN" altLang="en-US" sz="6000" i="1">
                <a:ln w="47625" cap="sq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sy="50000" rotWithShape="0">
                    <a:srgbClr val="875B0D"/>
                  </a:outerShdw>
                </a:effectLst>
                <a:latin typeface="隶书" charset="0"/>
                <a:ea typeface="隶书" charset="0"/>
              </a:rPr>
              <a:t>Sightseeing in London</a:t>
            </a:r>
            <a:endParaRPr lang="zh-CN" altLang="en-US" sz="6000" i="1">
              <a:ln w="47625" cap="sq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sy="50000" rotWithShape="0">
                  <a:srgbClr val="875B0D"/>
                </a:outerShdw>
              </a:effectLst>
              <a:latin typeface="隶书" charset="0"/>
              <a:ea typeface="隶书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38" r:id="rId3" imgW="116128800000" imgH="6774180000"/>
        </mc:Choice>
        <mc:Fallback>
          <p:control r:id="rId3" imgW="9144000" imgH="533400">
            <p:pic>
              <p:nvPicPr>
                <p:cNvPr id="0" name=""/>
                <p:cNvPicPr>
                  <a:picLocks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0" y="6324600"/>
                  <a:ext cx="9144000" cy="533400"/>
                </a:xfrm>
                <a:prstGeom prst="rect"/>
                <a:noFill/>
                <a:ln/>
              </p:spPr>
            </p:pic>
          </p:control>
        </mc:Fallback>
      </mc:AlternateContent>
    </p:controls>
  </p:cSld>
  <p:clrMapOvr>
    <a:masterClrMapping/>
  </p:clrMapOvr>
  <p:transition spd="slow"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endParaRPr lang="zh-CN" altLang="en-US"/>
          </a:p>
        </p:txBody>
      </p:sp>
      <p:sp>
        <p:nvSpPr>
          <p:cNvPr id="512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endParaRPr lang="zh-CN" altLang="en-US"/>
          </a:p>
        </p:txBody>
      </p:sp>
      <p:sp>
        <p:nvSpPr>
          <p:cNvPr id="5124" name="AutoShape 5"/>
          <p:cNvSpPr/>
          <p:nvPr/>
        </p:nvSpPr>
        <p:spPr>
          <a:xfrm>
            <a:off x="1066800" y="304800"/>
            <a:ext cx="4953000" cy="9144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rgbClr val="FF99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en-US" sz="2800" i="1">
              <a:solidFill>
                <a:schemeClr val="bg2"/>
              </a:solidFill>
            </a:endParaRPr>
          </a:p>
        </p:txBody>
      </p:sp>
      <p:pic>
        <p:nvPicPr>
          <p:cNvPr id="5125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5316" b="26582"/>
          <a:stretch>
            <a:fillRect/>
          </a:stretch>
        </p:blipFill>
        <p:spPr>
          <a:xfrm>
            <a:off x="228600" y="457200"/>
            <a:ext cx="1600200" cy="769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6" name="Text Box 7"/>
          <p:cNvSpPr txBox="1"/>
          <p:nvPr/>
        </p:nvSpPr>
        <p:spPr>
          <a:xfrm>
            <a:off x="1905000" y="457200"/>
            <a:ext cx="37766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r>
              <a:rPr lang="en-US" altLang="zh-CN" sz="4000" b="1" i="1">
                <a:solidFill>
                  <a:srgbClr val="4D4D4D"/>
                </a:solidFill>
                <a:latin typeface="Monotype Corsiva" pitchFamily="66" charset="0"/>
              </a:rPr>
              <a:t>Learning objectives:</a:t>
            </a:r>
          </a:p>
        </p:txBody>
      </p:sp>
      <p:sp>
        <p:nvSpPr>
          <p:cNvPr id="5127" name="Rectangle 9"/>
          <p:cNvSpPr/>
          <p:nvPr/>
        </p:nvSpPr>
        <p:spPr>
          <a:xfrm>
            <a:off x="381000" y="1295400"/>
            <a:ext cx="7543800" cy="5735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</a:rPr>
              <a:t>You are expected :</a:t>
            </a:r>
          </a:p>
          <a:p>
            <a:pPr marL="0" lvl="0" indent="0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altLang="zh-CN" sz="2800" b="1">
                <a:latin typeface="Times New Roman" pitchFamily="18" charset="0"/>
              </a:rPr>
              <a:t>     to  expand the words and phrases about travel journal</a:t>
            </a:r>
          </a:p>
          <a:p>
            <a:pPr marL="0" lvl="0" indent="0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altLang="zh-CN" sz="2800" b="1">
                <a:latin typeface="Times New Roman" pitchFamily="18" charset="0"/>
              </a:rPr>
              <a:t>     to obtain the structure of a travel journal. </a:t>
            </a:r>
          </a:p>
          <a:p>
            <a:pPr marL="0" lvl="0" indent="0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altLang="zh-CN" sz="2800" b="1">
                <a:latin typeface="Times New Roman" pitchFamily="18" charset="0"/>
              </a:rPr>
              <a:t>     to get the idea of  how to describe a travel.</a:t>
            </a:r>
          </a:p>
          <a:p>
            <a:pPr marL="0" lvl="0" indent="0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altLang="zh-CN" sz="2800" b="1">
                <a:latin typeface="Times New Roman" pitchFamily="18" charset="0"/>
              </a:rPr>
              <a:t>     to apply what’s been learned to writing a travel journal</a:t>
            </a:r>
          </a:p>
          <a:p>
            <a:pPr marL="0" lvl="0" indent="0">
              <a:spcBef>
                <a:spcPct val="50000"/>
              </a:spcBef>
            </a:pPr>
            <a:endParaRPr lang="en-US" altLang="zh-CN" sz="2800" b="1">
              <a:latin typeface="Times New Roman" pitchFamily="18" charset="0"/>
            </a:endParaRPr>
          </a:p>
          <a:p>
            <a:pPr marL="0" lvl="0" indent="0"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</a:rPr>
              <a:t> </a:t>
            </a:r>
            <a:endParaRPr lang="zh-CN" altLang="en-US" sz="2800" b="1"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标题 49153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sp>
        <p:nvSpPr>
          <p:cNvPr id="49155" name="文本占位符 4915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49156" name="组合 23"/>
          <p:cNvGrpSpPr/>
          <p:nvPr/>
        </p:nvGrpSpPr>
        <p:grpSpPr>
          <a:xfrm>
            <a:off x="228600" y="304800"/>
            <a:ext cx="4572000" cy="922338"/>
            <a:chOff x="0" y="76200"/>
            <a:chExt cx="4572000" cy="922338"/>
          </a:xfrm>
        </p:grpSpPr>
        <p:sp>
          <p:nvSpPr>
            <p:cNvPr id="49157" name="AutoShape 5"/>
            <p:cNvSpPr/>
            <p:nvPr/>
          </p:nvSpPr>
          <p:spPr>
            <a:xfrm>
              <a:off x="838200" y="76200"/>
              <a:ext cx="3733800" cy="914400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49158" name="Picture 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0" y="228600"/>
              <a:ext cx="1600200" cy="7699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59" name="Text Box 7"/>
            <p:cNvSpPr txBox="1"/>
            <p:nvPr/>
          </p:nvSpPr>
          <p:spPr>
            <a:xfrm>
              <a:off x="1644650" y="212725"/>
              <a:ext cx="2441575" cy="7016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Warming up</a:t>
              </a:r>
            </a:p>
          </p:txBody>
        </p:sp>
      </p:grpSp>
      <p:pic>
        <p:nvPicPr>
          <p:cNvPr id="49161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371600"/>
            <a:ext cx="7010400" cy="495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62" name="WordArt 28"/>
          <p:cNvSpPr>
            <a:spLocks noTextEdit="1"/>
          </p:cNvSpPr>
          <p:nvPr/>
        </p:nvSpPr>
        <p:spPr>
          <a:xfrm>
            <a:off x="3505200" y="5029200"/>
            <a:ext cx="4572000" cy="700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i="1" spc="-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5" algn="ctr" rotWithShape="0">
                    <a:srgbClr val="4D4D4D">
                      <a:alpha val="79999"/>
                    </a:srgbClr>
                  </a:outerShdw>
                </a:effectLst>
                <a:latin typeface="Comic Sans MS" panose="030f0702030302020204" pitchFamily="66" charset="0"/>
                <a:ea typeface="Comic Sans MS" panose="030f0702030302020204" pitchFamily="66" charset="0"/>
              </a:rPr>
              <a:t>The Tower of London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8" name="标题 45057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sp>
        <p:nvSpPr>
          <p:cNvPr id="45059" name="文本占位符 4505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5064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447800"/>
            <a:ext cx="7010400" cy="495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5" name="WordArt 21"/>
          <p:cNvSpPr>
            <a:spLocks noTextEdit="1"/>
          </p:cNvSpPr>
          <p:nvPr/>
        </p:nvSpPr>
        <p:spPr>
          <a:xfrm>
            <a:off x="2667000" y="1676400"/>
            <a:ext cx="45720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i="1" spc="-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5" algn="ctr" rotWithShape="0">
                    <a:srgbClr val="4D4D4D">
                      <a:alpha val="79999"/>
                    </a:srgbClr>
                  </a:outerShdw>
                </a:effectLst>
                <a:latin typeface="Comic Sans MS" panose="030f0702030302020204" pitchFamily="66" charset="0"/>
                <a:ea typeface="Comic Sans MS" panose="030f0702030302020204" pitchFamily="66" charset="0"/>
              </a:rPr>
              <a:t>Buckingham Palace</a:t>
            </a:r>
          </a:p>
        </p:txBody>
      </p:sp>
      <p:grpSp>
        <p:nvGrpSpPr>
          <p:cNvPr id="45075" name="组合 23"/>
          <p:cNvGrpSpPr/>
          <p:nvPr/>
        </p:nvGrpSpPr>
        <p:grpSpPr>
          <a:xfrm>
            <a:off x="228600" y="304800"/>
            <a:ext cx="4572000" cy="922338"/>
            <a:chOff x="0" y="76200"/>
            <a:chExt cx="4572000" cy="922338"/>
          </a:xfrm>
        </p:grpSpPr>
        <p:sp>
          <p:nvSpPr>
            <p:cNvPr id="45076" name="AutoShape 5"/>
            <p:cNvSpPr/>
            <p:nvPr/>
          </p:nvSpPr>
          <p:spPr>
            <a:xfrm>
              <a:off x="838200" y="76200"/>
              <a:ext cx="3733800" cy="914400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45077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0" y="228600"/>
              <a:ext cx="1600200" cy="7699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5078" name="Text Box 7"/>
            <p:cNvSpPr txBox="1"/>
            <p:nvPr/>
          </p:nvSpPr>
          <p:spPr>
            <a:xfrm>
              <a:off x="1644650" y="212725"/>
              <a:ext cx="2441575" cy="7016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Warming up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8130" name="标题 48129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sp>
        <p:nvSpPr>
          <p:cNvPr id="48131" name="文本占位符 4813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8133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175" y="1374775"/>
            <a:ext cx="7010400" cy="4933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40" name="WordArt 24"/>
          <p:cNvSpPr>
            <a:spLocks noChangeArrowheads="1" noChangeShapeType="1" noTextEdit="1"/>
          </p:cNvSpPr>
          <p:nvPr/>
        </p:nvSpPr>
        <p:spPr bwMode="auto">
          <a:xfrm>
            <a:off x="1341438" y="4879975"/>
            <a:ext cx="4343400" cy="1219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1" u="none" strike="noStrike" kern="10" cap="none" spc="-36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  <a:ea typeface="宋体" pitchFamily="2" charset="-122"/>
                <a:cs typeface="+mn-cs"/>
              </a:rPr>
              <a:t>St Paul's Cathedral</a:t>
            </a:r>
            <a:endParaRPr kumimoji="0" lang="en-US" altLang="zh-CN" sz="3600" b="0" i="1" u="none" strike="noStrike" kern="10" cap="none" spc="-360" normalizeH="0" baseline="0" noProof="0">
              <a:ln>
                <a:noFill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uLnTx/>
              <a:uFillTx/>
              <a:latin typeface="Comic Sans MS" panose="030f0702030302020204" pitchFamily="66" charset="0"/>
              <a:ea typeface="宋体" pitchFamily="2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1" u="none" strike="noStrike" kern="10" cap="none" spc="-36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  <a:ea typeface="宋体" pitchFamily="2" charset="-122"/>
                <a:cs typeface="+mn-cs"/>
              </a:rPr>
              <a:t>圣保罗大教堂</a:t>
            </a:r>
            <a:endParaRPr kumimoji="0" lang="zh-CN" altLang="en-US" sz="3600" b="0" i="1" u="none" strike="noStrike" kern="10" cap="none" spc="-360" normalizeH="0" baseline="0" noProof="0">
              <a:ln>
                <a:noFill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uLnTx/>
              <a:uFillTx/>
              <a:latin typeface="Comic Sans MS" panose="030f0702030302020204" pitchFamily="66" charset="0"/>
              <a:ea typeface="宋体" pitchFamily="2" charset="-122"/>
              <a:cs typeface="+mn-cs"/>
            </a:endParaRPr>
          </a:p>
        </p:txBody>
      </p:sp>
      <p:grpSp>
        <p:nvGrpSpPr>
          <p:cNvPr id="48135" name="组合 23"/>
          <p:cNvGrpSpPr/>
          <p:nvPr/>
        </p:nvGrpSpPr>
        <p:grpSpPr>
          <a:xfrm>
            <a:off x="228600" y="304800"/>
            <a:ext cx="4572000" cy="922338"/>
            <a:chOff x="0" y="76200"/>
            <a:chExt cx="4572000" cy="922338"/>
          </a:xfrm>
        </p:grpSpPr>
        <p:sp>
          <p:nvSpPr>
            <p:cNvPr id="48136" name="AutoShape 5"/>
            <p:cNvSpPr/>
            <p:nvPr/>
          </p:nvSpPr>
          <p:spPr>
            <a:xfrm>
              <a:off x="838200" y="76200"/>
              <a:ext cx="3733800" cy="914400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48137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0" y="228600"/>
              <a:ext cx="1600200" cy="7699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138" name="Text Box 7"/>
            <p:cNvSpPr txBox="1"/>
            <p:nvPr/>
          </p:nvSpPr>
          <p:spPr>
            <a:xfrm>
              <a:off x="1644650" y="212725"/>
              <a:ext cx="2441575" cy="7016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Warming up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标题 47105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sp>
        <p:nvSpPr>
          <p:cNvPr id="47107" name="文本占位符 4710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47108" name="组合 23"/>
          <p:cNvGrpSpPr/>
          <p:nvPr/>
        </p:nvGrpSpPr>
        <p:grpSpPr>
          <a:xfrm>
            <a:off x="228600" y="304800"/>
            <a:ext cx="4572000" cy="922338"/>
            <a:chOff x="0" y="76200"/>
            <a:chExt cx="4572000" cy="922338"/>
          </a:xfrm>
        </p:grpSpPr>
        <p:sp>
          <p:nvSpPr>
            <p:cNvPr id="47109" name="AutoShape 5"/>
            <p:cNvSpPr/>
            <p:nvPr/>
          </p:nvSpPr>
          <p:spPr>
            <a:xfrm>
              <a:off x="838200" y="76200"/>
              <a:ext cx="3733800" cy="914400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47110" name="Picture 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0" y="228600"/>
              <a:ext cx="1600200" cy="7699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7111" name="Text Box 7"/>
            <p:cNvSpPr txBox="1"/>
            <p:nvPr/>
          </p:nvSpPr>
          <p:spPr>
            <a:xfrm>
              <a:off x="1644650" y="212725"/>
              <a:ext cx="2441575" cy="7016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Warming up</a:t>
              </a:r>
            </a:p>
          </p:txBody>
        </p:sp>
      </p:grpSp>
      <p:pic>
        <p:nvPicPr>
          <p:cNvPr id="47112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371600"/>
            <a:ext cx="7010400" cy="495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37" name="WordArt 26"/>
          <p:cNvSpPr>
            <a:spLocks noChangeArrowheads="1" noChangeShapeType="1" noTextEdit="1"/>
          </p:cNvSpPr>
          <p:nvPr/>
        </p:nvSpPr>
        <p:spPr bwMode="auto">
          <a:xfrm>
            <a:off x="1524000" y="1755775"/>
            <a:ext cx="4267200" cy="1247775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1" u="none" strike="noStrike" kern="10" cap="none" spc="-36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  <a:ea typeface="宋体" pitchFamily="2" charset="-122"/>
                <a:cs typeface="+mn-cs"/>
              </a:rPr>
              <a:t>Westminster Abbey</a:t>
            </a:r>
            <a:endParaRPr kumimoji="0" lang="en-US" altLang="zh-CN" sz="3600" b="0" i="1" u="none" strike="noStrike" kern="10" cap="none" spc="-360" normalizeH="0" baseline="0" noProof="0">
              <a:ln>
                <a:noFill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uLnTx/>
              <a:uFillTx/>
              <a:latin typeface="Comic Sans MS" panose="030f0702030302020204" pitchFamily="66" charset="0"/>
              <a:ea typeface="宋体" pitchFamily="2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1" u="none" strike="noStrike" kern="10" cap="none" spc="-36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  <a:ea typeface="宋体" pitchFamily="2" charset="-122"/>
                <a:cs typeface="+mn-cs"/>
              </a:rPr>
              <a:t>威斯敏斯特教堂</a:t>
            </a:r>
            <a:endParaRPr kumimoji="0" lang="zh-CN" altLang="en-US" sz="3600" b="0" i="1" u="none" strike="noStrike" kern="10" cap="none" spc="-360" normalizeH="0" baseline="0" noProof="0">
              <a:ln>
                <a:noFill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uLnTx/>
              <a:uFillTx/>
              <a:latin typeface="Comic Sans MS" panose="030f0702030302020204" pitchFamily="66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标题 50177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sp>
        <p:nvSpPr>
          <p:cNvPr id="50179" name="文本占位符 5017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0181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447800"/>
            <a:ext cx="7010400" cy="4924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2" name="WordArt 17"/>
          <p:cNvSpPr>
            <a:spLocks noTextEdit="1"/>
          </p:cNvSpPr>
          <p:nvPr/>
        </p:nvSpPr>
        <p:spPr>
          <a:xfrm>
            <a:off x="1752600" y="1752600"/>
            <a:ext cx="2133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i="1" spc="-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5" algn="ctr" rotWithShape="0">
                    <a:srgbClr val="4D4D4D">
                      <a:alpha val="79999"/>
                    </a:srgbClr>
                  </a:outerShdw>
                </a:effectLst>
                <a:latin typeface="Comic Sans MS" panose="030f0702030302020204" pitchFamily="66" charset="0"/>
                <a:ea typeface="Comic Sans MS" panose="030f0702030302020204" pitchFamily="66" charset="0"/>
              </a:rPr>
              <a:t>Big Ben</a:t>
            </a:r>
          </a:p>
        </p:txBody>
      </p:sp>
      <p:grpSp>
        <p:nvGrpSpPr>
          <p:cNvPr id="50183" name="组合 23"/>
          <p:cNvGrpSpPr/>
          <p:nvPr/>
        </p:nvGrpSpPr>
        <p:grpSpPr>
          <a:xfrm>
            <a:off x="228600" y="304800"/>
            <a:ext cx="4572000" cy="922338"/>
            <a:chOff x="0" y="76200"/>
            <a:chExt cx="4572000" cy="922338"/>
          </a:xfrm>
        </p:grpSpPr>
        <p:sp>
          <p:nvSpPr>
            <p:cNvPr id="50184" name="AutoShape 5"/>
            <p:cNvSpPr/>
            <p:nvPr/>
          </p:nvSpPr>
          <p:spPr>
            <a:xfrm>
              <a:off x="838200" y="76200"/>
              <a:ext cx="3733800" cy="914400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50185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0" y="228600"/>
              <a:ext cx="1600200" cy="7699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0186" name="Text Box 7"/>
            <p:cNvSpPr txBox="1"/>
            <p:nvPr/>
          </p:nvSpPr>
          <p:spPr>
            <a:xfrm>
              <a:off x="1644650" y="212725"/>
              <a:ext cx="2441575" cy="7016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Warming up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/>
          </a:p>
        </p:txBody>
      </p:sp>
      <p:sp>
        <p:nvSpPr>
          <p:cNvPr id="7172" name="AutoShape 5"/>
          <p:cNvSpPr/>
          <p:nvPr/>
        </p:nvSpPr>
        <p:spPr>
          <a:xfrm>
            <a:off x="1219200" y="228600"/>
            <a:ext cx="3200400" cy="9906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rgbClr val="FF99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en-US" sz="2800" i="1">
              <a:solidFill>
                <a:schemeClr val="bg2"/>
              </a:solidFill>
            </a:endParaRPr>
          </a:p>
        </p:txBody>
      </p:sp>
      <p:pic>
        <p:nvPicPr>
          <p:cNvPr id="7173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5316" b="26582"/>
          <a:stretch>
            <a:fillRect/>
          </a:stretch>
        </p:blipFill>
        <p:spPr>
          <a:xfrm>
            <a:off x="304800" y="369888"/>
            <a:ext cx="1528763" cy="735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Text Box 7"/>
          <p:cNvSpPr txBox="1"/>
          <p:nvPr/>
        </p:nvSpPr>
        <p:spPr>
          <a:xfrm>
            <a:off x="1828800" y="381000"/>
            <a:ext cx="236061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r>
              <a:rPr lang="en-US" altLang="zh-CN" sz="3600" b="1" i="1">
                <a:solidFill>
                  <a:srgbClr val="4D4D4D"/>
                </a:solidFill>
                <a:latin typeface="Monotype Corsiva" pitchFamily="66" charset="0"/>
              </a:rPr>
              <a:t>Skim the title</a:t>
            </a:r>
          </a:p>
        </p:txBody>
      </p:sp>
      <p:sp>
        <p:nvSpPr>
          <p:cNvPr id="7175" name="WordArt 8"/>
          <p:cNvSpPr>
            <a:spLocks noTextEdit="1"/>
          </p:cNvSpPr>
          <p:nvPr/>
        </p:nvSpPr>
        <p:spPr>
          <a:xfrm>
            <a:off x="1905000" y="1600200"/>
            <a:ext cx="5448300" cy="1276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i="1" spc="-36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itchFamily="2" charset="-122"/>
              </a:rPr>
              <a:t>Sightseeing in London</a:t>
            </a:r>
            <a:endParaRPr lang="zh-CN" altLang="en-US" sz="3600" i="1" spc="-36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7176" name="WordArt 9"/>
          <p:cNvSpPr>
            <a:spLocks noTextEdit="1"/>
          </p:cNvSpPr>
          <p:nvPr/>
        </p:nvSpPr>
        <p:spPr>
          <a:xfrm>
            <a:off x="1905000" y="1600200"/>
            <a:ext cx="3200400" cy="1276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i="1" spc="-360">
                <a:ln w="9525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7C80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itchFamily="2" charset="-122"/>
              </a:rPr>
              <a:t>Sightseeing </a:t>
            </a:r>
            <a:endParaRPr lang="zh-CN" altLang="en-US" sz="3600" i="1" spc="-360">
              <a:ln w="9525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0000"/>
                  </a:gs>
                  <a:gs pos="100000">
                    <a:srgbClr val="FF7C80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7177" name="Text Box 18"/>
          <p:cNvSpPr txBox="1"/>
          <p:nvPr/>
        </p:nvSpPr>
        <p:spPr>
          <a:xfrm>
            <a:off x="838200" y="2895600"/>
            <a:ext cx="6859588" cy="3259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1" hangingPunct="1">
              <a:lnSpc>
                <a:spcPct val="130000"/>
              </a:lnSpc>
            </a:pPr>
            <a:r>
              <a:rPr lang="en-US" altLang="zh-CN" sz="3200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Which type of passage does it belong to?</a:t>
            </a:r>
          </a:p>
          <a:p>
            <a:pPr marL="342900" indent="-342900" eaLnBrk="1" hangingPunct="1">
              <a:lnSpc>
                <a:spcPct val="130000"/>
              </a:lnSpc>
              <a:buAutoNum type="alphaUcPeriod"/>
            </a:pPr>
            <a:r>
              <a:rPr lang="en-US" altLang="zh-CN" sz="3200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 book review</a:t>
            </a:r>
          </a:p>
          <a:p>
            <a:pPr marL="342900" indent="-342900" eaLnBrk="1" hangingPunct="1">
              <a:lnSpc>
                <a:spcPct val="130000"/>
              </a:lnSpc>
              <a:buAutoNum type="alphaUcPeriod"/>
            </a:pPr>
            <a:r>
              <a:rPr lang="en-US" altLang="zh-CN" sz="3200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an advertisement</a:t>
            </a:r>
          </a:p>
          <a:p>
            <a:pPr marL="342900" indent="-342900" eaLnBrk="1" hangingPunct="1">
              <a:lnSpc>
                <a:spcPct val="130000"/>
              </a:lnSpc>
              <a:buAutoNum type="alphaUcPeriod"/>
            </a:pPr>
            <a:r>
              <a:rPr lang="en-US" altLang="zh-CN" sz="3200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 travel journal</a:t>
            </a:r>
          </a:p>
          <a:p>
            <a:pPr marL="342900" indent="-342900" eaLnBrk="1" hangingPunct="1">
              <a:lnSpc>
                <a:spcPct val="130000"/>
              </a:lnSpc>
              <a:buAutoNum type="alphaUcPeriod"/>
            </a:pPr>
            <a:r>
              <a:rPr lang="en-US" altLang="zh-CN" sz="3200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 science report</a:t>
            </a:r>
          </a:p>
        </p:txBody>
      </p:sp>
      <p:pic>
        <p:nvPicPr>
          <p:cNvPr id="7188" name="Picture 20"/>
          <p:cNvPicPr>
            <a:picLocks noChangeAspect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 l="41600" t="60800" r="47200" b="5600"/>
          <a:stretch>
            <a:fillRect/>
          </a:stretch>
        </p:blipFill>
        <p:spPr>
          <a:xfrm>
            <a:off x="685800" y="4724400"/>
            <a:ext cx="533400" cy="914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4" name="Picture 2"/>
          <p:cNvPicPr>
            <a:picLocks noChangeAspect="1"/>
          </p:cNvPicPr>
          <p:nvPr/>
        </p:nvPicPr>
        <p:blipFill>
          <a:blip r:embed="rId2"/>
          <a:srcRect r="1334" b="857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Rectangle 3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sp>
        <p:nvSpPr>
          <p:cNvPr id="8196" name="Rectangle 4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/>
          </a:p>
        </p:txBody>
      </p:sp>
      <p:pic>
        <p:nvPicPr>
          <p:cNvPr id="8197" name="Picture 5"/>
          <p:cNvPicPr>
            <a:picLocks noChangeAspect="1"/>
          </p:cNvPicPr>
          <p:nvPr/>
        </p:nvPicPr>
        <p:blipFill>
          <a:blip r:embed="rId2"/>
          <a:srcRect r="24001" b="22858"/>
          <a:stretch>
            <a:fillRect/>
          </a:stretch>
        </p:blipFill>
        <p:spPr>
          <a:xfrm>
            <a:off x="6972300" y="2743200"/>
            <a:ext cx="21717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88" name="AutoShape 24"/>
          <p:cNvSpPr/>
          <p:nvPr/>
        </p:nvSpPr>
        <p:spPr>
          <a:xfrm>
            <a:off x="2667000" y="3048000"/>
            <a:ext cx="3200400" cy="1143000"/>
          </a:xfrm>
          <a:prstGeom prst="roundRect">
            <a:avLst>
              <a:gd name="adj" fmla="val 16667"/>
            </a:avLst>
          </a:prstGeom>
          <a:solidFill>
            <a:srgbClr val="99CC00"/>
          </a:solidFill>
          <a:ln w="952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</a:pPr>
            <a:r>
              <a:rPr lang="en-US" altLang="zh-CN" b="1">
                <a:solidFill>
                  <a:srgbClr val="000000"/>
                </a:solidFill>
                <a:latin typeface="Times New Roman" pitchFamily="18" charset="0"/>
              </a:rPr>
              <a:t>A travel journal</a:t>
            </a:r>
          </a:p>
        </p:txBody>
      </p:sp>
      <p:sp>
        <p:nvSpPr>
          <p:cNvPr id="11290" name="AutoShape 26"/>
          <p:cNvSpPr/>
          <p:nvPr/>
        </p:nvSpPr>
        <p:spPr>
          <a:xfrm>
            <a:off x="6477000" y="4114800"/>
            <a:ext cx="2362200" cy="1066800"/>
          </a:xfrm>
          <a:prstGeom prst="wedgeRoundRectCallout">
            <a:avLst>
              <a:gd name="adj1" fmla="val -69287"/>
              <a:gd name="adj2" fmla="val -44046"/>
              <a:gd name="adj3" fmla="val 16667"/>
            </a:avLst>
          </a:prstGeom>
          <a:solidFill>
            <a:srgbClr val="CCFFCC"/>
          </a:solidFill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How to go</a:t>
            </a:r>
          </a:p>
        </p:txBody>
      </p:sp>
      <p:sp>
        <p:nvSpPr>
          <p:cNvPr id="11292" name="AutoShape 28"/>
          <p:cNvSpPr/>
          <p:nvPr/>
        </p:nvSpPr>
        <p:spPr>
          <a:xfrm>
            <a:off x="6324600" y="1600200"/>
            <a:ext cx="2362200" cy="1066800"/>
          </a:xfrm>
          <a:prstGeom prst="wedgeRoundRectCallout">
            <a:avLst>
              <a:gd name="adj1" fmla="val -58537"/>
              <a:gd name="adj2" fmla="val 77528"/>
              <a:gd name="adj3" fmla="val 16667"/>
            </a:avLst>
          </a:prstGeom>
          <a:solidFill>
            <a:srgbClr val="CCFFCC"/>
          </a:solidFill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When to go</a:t>
            </a:r>
          </a:p>
        </p:txBody>
      </p:sp>
      <p:sp>
        <p:nvSpPr>
          <p:cNvPr id="11293" name="AutoShape 29"/>
          <p:cNvSpPr/>
          <p:nvPr/>
        </p:nvSpPr>
        <p:spPr>
          <a:xfrm>
            <a:off x="381000" y="1905000"/>
            <a:ext cx="2362200" cy="796925"/>
          </a:xfrm>
          <a:prstGeom prst="wedgeRoundRectCallout">
            <a:avLst>
              <a:gd name="adj1" fmla="val 42958"/>
              <a:gd name="adj2" fmla="val 100421"/>
              <a:gd name="adj3" fmla="val 16667"/>
            </a:avLst>
          </a:prstGeom>
          <a:solidFill>
            <a:srgbClr val="CCFFCC"/>
          </a:solidFill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Who to go</a:t>
            </a:r>
          </a:p>
        </p:txBody>
      </p:sp>
      <p:sp>
        <p:nvSpPr>
          <p:cNvPr id="11294" name="AutoShape 30"/>
          <p:cNvSpPr/>
          <p:nvPr/>
        </p:nvSpPr>
        <p:spPr>
          <a:xfrm>
            <a:off x="3429000" y="1600200"/>
            <a:ext cx="2362200" cy="798513"/>
          </a:xfrm>
          <a:prstGeom prst="wedgeRoundRectCallout">
            <a:avLst>
              <a:gd name="adj1" fmla="val -38875"/>
              <a:gd name="adj2" fmla="val 121255"/>
              <a:gd name="adj3" fmla="val 16667"/>
            </a:avLst>
          </a:prstGeom>
          <a:solidFill>
            <a:srgbClr val="CCFFCC"/>
          </a:solidFill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Where to go</a:t>
            </a:r>
          </a:p>
        </p:txBody>
      </p:sp>
      <p:sp>
        <p:nvSpPr>
          <p:cNvPr id="11295" name="AutoShape 31"/>
          <p:cNvSpPr/>
          <p:nvPr/>
        </p:nvSpPr>
        <p:spPr>
          <a:xfrm>
            <a:off x="381000" y="4495800"/>
            <a:ext cx="2362200" cy="1066800"/>
          </a:xfrm>
          <a:prstGeom prst="wedgeRoundRectCallout">
            <a:avLst>
              <a:gd name="adj1" fmla="val 41130"/>
              <a:gd name="adj2" fmla="val -92708"/>
              <a:gd name="adj3" fmla="val 16667"/>
            </a:avLst>
          </a:prstGeom>
          <a:solidFill>
            <a:srgbClr val="CCFFCC"/>
          </a:solidFill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…</a:t>
            </a:r>
          </a:p>
        </p:txBody>
      </p:sp>
      <p:sp>
        <p:nvSpPr>
          <p:cNvPr id="8204" name="Text Box 32"/>
          <p:cNvSpPr txBox="1"/>
          <p:nvPr/>
        </p:nvSpPr>
        <p:spPr>
          <a:xfrm>
            <a:off x="533400" y="609600"/>
            <a:ext cx="743267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r>
              <a:rPr lang="en-US" altLang="zh-CN" b="1">
                <a:solidFill>
                  <a:srgbClr val="000000"/>
                </a:solidFill>
                <a:latin typeface="Times New Roman" pitchFamily="18" charset="0"/>
              </a:rPr>
              <a:t>What aspects does a travel journal cover?</a:t>
            </a:r>
          </a:p>
        </p:txBody>
      </p:sp>
      <p:sp>
        <p:nvSpPr>
          <p:cNvPr id="11297" name="AutoShape 33"/>
          <p:cNvSpPr/>
          <p:nvPr/>
        </p:nvSpPr>
        <p:spPr>
          <a:xfrm>
            <a:off x="3581400" y="4876800"/>
            <a:ext cx="2362200" cy="1066800"/>
          </a:xfrm>
          <a:prstGeom prst="wedgeRoundRectCallout">
            <a:avLst>
              <a:gd name="adj1" fmla="val -19759"/>
              <a:gd name="adj2" fmla="val -108778"/>
              <a:gd name="adj3" fmla="val 16667"/>
            </a:avLst>
          </a:prstGeom>
          <a:solidFill>
            <a:srgbClr val="CCFFCC"/>
          </a:solidFill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What to see</a:t>
            </a:r>
          </a:p>
        </p:txBody>
      </p:sp>
      <p:sp>
        <p:nvSpPr>
          <p:cNvPr id="8206" name="文本框 19"/>
          <p:cNvSpPr txBox="1"/>
          <p:nvPr/>
        </p:nvSpPr>
        <p:spPr>
          <a:xfrm>
            <a:off x="9144000" y="1447800"/>
            <a:ext cx="4464050" cy="3081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endParaRPr lang="en-US" altLang="zh-CN" sz="2800" i="1">
              <a:solidFill>
                <a:schemeClr val="bg2"/>
              </a:solidFill>
              <a:latin typeface="Times New Roman" pitchFamily="18" charset="0"/>
            </a:endParaRPr>
          </a:p>
          <a:p>
            <a:pPr marL="0" lvl="0" indent="0">
              <a:spcBef>
                <a:spcPct val="0"/>
              </a:spcBef>
            </a:pPr>
            <a:r>
              <a:rPr lang="en-US" altLang="zh-CN" sz="2800" i="1">
                <a:solidFill>
                  <a:schemeClr val="bg2"/>
                </a:solidFill>
                <a:latin typeface="Times New Roman" pitchFamily="18" charset="0"/>
              </a:rPr>
              <a:t>What can we get/ learn in a travel journal?</a:t>
            </a:r>
          </a:p>
          <a:p>
            <a:pPr marL="0" lvl="0" indent="0">
              <a:spcBef>
                <a:spcPct val="0"/>
              </a:spcBef>
            </a:pPr>
            <a:endParaRPr lang="en-US" altLang="zh-CN" sz="2800" i="1">
              <a:solidFill>
                <a:schemeClr val="bg2"/>
              </a:solidFill>
              <a:latin typeface="Times New Roman" pitchFamily="18" charset="0"/>
            </a:endParaRPr>
          </a:p>
          <a:p>
            <a:pPr marL="0" lvl="0" indent="0">
              <a:spcBef>
                <a:spcPct val="0"/>
              </a:spcBef>
            </a:pPr>
            <a:r>
              <a:rPr lang="en-US" altLang="zh-CN" sz="2800" i="1">
                <a:solidFill>
                  <a:schemeClr val="bg2"/>
                </a:solidFill>
                <a:latin typeface="Times New Roman" pitchFamily="18" charset="0"/>
              </a:rPr>
              <a:t>and other information</a:t>
            </a:r>
          </a:p>
          <a:p>
            <a:pPr marL="0" lvl="0" indent="0">
              <a:spcBef>
                <a:spcPct val="0"/>
              </a:spcBef>
            </a:pPr>
            <a:endParaRPr lang="en-US" altLang="zh-CN" sz="2800" i="1">
              <a:solidFill>
                <a:schemeClr val="bg2"/>
              </a:solidFill>
              <a:latin typeface="Times New Roman" pitchFamily="18" charset="0"/>
            </a:endParaRPr>
          </a:p>
          <a:p>
            <a:pPr marL="0" lvl="0" indent="0">
              <a:spcBef>
                <a:spcPct val="0"/>
              </a:spcBef>
            </a:pPr>
            <a:endParaRPr lang="en-US" altLang="zh-CN" sz="2800" i="1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8" grpId="0"/>
      <p:bldP spid="11290" grpId="1"/>
      <p:bldP spid="11292" grpId="2"/>
      <p:bldP spid="11293" grpId="3"/>
      <p:bldP spid="11294" grpId="4"/>
      <p:bldP spid="11295" grpId="5"/>
      <p:bldP spid="11297" grpId="6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sp>
        <p:nvSpPr>
          <p:cNvPr id="9219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/>
          </a:p>
        </p:txBody>
      </p:sp>
      <p:sp>
        <p:nvSpPr>
          <p:cNvPr id="9220" name="AutoShape 5"/>
          <p:cNvSpPr/>
          <p:nvPr/>
        </p:nvSpPr>
        <p:spPr>
          <a:xfrm>
            <a:off x="1371600" y="304800"/>
            <a:ext cx="6172200" cy="9906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rgbClr val="FF99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en-US" sz="2800" i="1">
              <a:solidFill>
                <a:schemeClr val="bg2"/>
              </a:solidFill>
            </a:endParaRPr>
          </a:p>
        </p:txBody>
      </p:sp>
      <p:pic>
        <p:nvPicPr>
          <p:cNvPr id="9221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5316" b="26582"/>
          <a:stretch>
            <a:fillRect/>
          </a:stretch>
        </p:blipFill>
        <p:spPr>
          <a:xfrm>
            <a:off x="228600" y="381000"/>
            <a:ext cx="1676400" cy="806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Rectangle 8"/>
          <p:cNvSpPr/>
          <p:nvPr/>
        </p:nvSpPr>
        <p:spPr>
          <a:xfrm>
            <a:off x="1905000" y="609600"/>
            <a:ext cx="5513388" cy="5318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altLang="zh-CN" sz="3600" b="1" i="1">
                <a:solidFill>
                  <a:srgbClr val="4D4D4D"/>
                </a:solidFill>
                <a:latin typeface="Monotype Corsiva" pitchFamily="66" charset="0"/>
              </a:rPr>
              <a:t>Skim for the general information </a:t>
            </a:r>
          </a:p>
        </p:txBody>
      </p:sp>
      <p:sp>
        <p:nvSpPr>
          <p:cNvPr id="9223" name="Text Box 10"/>
          <p:cNvSpPr txBox="1"/>
          <p:nvPr/>
        </p:nvSpPr>
        <p:spPr>
          <a:xfrm>
            <a:off x="304800" y="1676400"/>
            <a:ext cx="8382000" cy="3406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33400" indent="-533400" eaLnBrk="1" hangingPunct="1">
              <a:lnSpc>
                <a:spcPct val="170000"/>
              </a:lnSpc>
              <a:buAutoNum type="arabicPeriod"/>
            </a:pPr>
            <a:r>
              <a:rPr lang="en-US" altLang="zh-CN" sz="3200" b="1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Who traveled in London?</a:t>
            </a:r>
          </a:p>
          <a:p>
            <a:pPr marL="533400" indent="-533400" eaLnBrk="1" hangingPunct="1">
              <a:lnSpc>
                <a:spcPct val="170000"/>
              </a:lnSpc>
              <a:buAutoNum type="arabicPeriod"/>
            </a:pPr>
            <a:r>
              <a:rPr lang="en-US" altLang="zh-CN" sz="3200" b="1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Which</a:t>
            </a:r>
            <a:r>
              <a:rPr lang="en-US" altLang="zh-CN" sz="3200" b="1" i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sites </a:t>
            </a:r>
            <a:r>
              <a:rPr lang="en-US" altLang="zh-CN" sz="3200" b="1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did she visit in London?</a:t>
            </a:r>
          </a:p>
          <a:p>
            <a:pPr marL="533400" indent="-533400" eaLnBrk="1" hangingPunct="1">
              <a:lnSpc>
                <a:spcPct val="170000"/>
              </a:lnSpc>
              <a:buAutoNum type="arabicPeriod"/>
            </a:pPr>
            <a:r>
              <a:rPr lang="en-US" altLang="zh-CN" sz="3200" b="1" i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How many days did she spend in London?</a:t>
            </a:r>
          </a:p>
          <a:p>
            <a:pPr marL="533400" indent="-533400" eaLnBrk="1" hangingPunct="1">
              <a:lnSpc>
                <a:spcPct val="170000"/>
              </a:lnSpc>
            </a:pPr>
            <a:endParaRPr lang="en-US" altLang="zh-CN" sz="3200" b="1" i="0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224" name="文本框 1"/>
          <p:cNvSpPr txBox="1"/>
          <p:nvPr/>
        </p:nvSpPr>
        <p:spPr>
          <a:xfrm>
            <a:off x="9163050" y="1524000"/>
            <a:ext cx="6905625" cy="2678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r>
              <a:rPr lang="zh-CN" altLang="en-US" sz="2800" i="1">
                <a:solidFill>
                  <a:schemeClr val="bg2"/>
                </a:solidFill>
              </a:rPr>
              <a:t>圈画关键词</a:t>
            </a:r>
            <a:endParaRPr lang="en-US" altLang="zh-CN" sz="2800" i="1">
              <a:solidFill>
                <a:schemeClr val="bg2"/>
              </a:solidFill>
            </a:endParaRPr>
          </a:p>
          <a:p>
            <a:pPr marL="0" lvl="0" indent="0" eaLnBrk="1" hangingPunct="1">
              <a:spcBef>
                <a:spcPct val="0"/>
              </a:spcBef>
            </a:pPr>
            <a:r>
              <a:rPr lang="zh-CN" altLang="en-US" sz="2800" i="1">
                <a:solidFill>
                  <a:schemeClr val="bg2"/>
                </a:solidFill>
              </a:rPr>
              <a:t>（地名）</a:t>
            </a:r>
            <a:endParaRPr lang="en-US" altLang="zh-CN" sz="2800" i="1">
              <a:solidFill>
                <a:schemeClr val="bg2"/>
              </a:solidFill>
            </a:endParaRPr>
          </a:p>
          <a:p>
            <a:pPr marL="0" lvl="0" indent="0" eaLnBrk="1" hangingPunct="1">
              <a:spcBef>
                <a:spcPct val="0"/>
              </a:spcBef>
            </a:pPr>
            <a:r>
              <a:rPr lang="zh-CN" altLang="en-US" sz="2800" i="1">
                <a:solidFill>
                  <a:schemeClr val="bg2"/>
                </a:solidFill>
              </a:rPr>
              <a:t>速度快</a:t>
            </a:r>
            <a:endParaRPr lang="en-US" altLang="zh-CN" sz="2800" i="1">
              <a:solidFill>
                <a:schemeClr val="bg2"/>
              </a:solidFill>
            </a:endParaRPr>
          </a:p>
          <a:p>
            <a:pPr marL="0" lvl="0" indent="0" eaLnBrk="1" hangingPunct="1">
              <a:spcBef>
                <a:spcPct val="0"/>
              </a:spcBef>
            </a:pPr>
            <a:r>
              <a:rPr lang="zh-CN" altLang="en-US" sz="2800" i="1">
                <a:solidFill>
                  <a:schemeClr val="bg2"/>
                </a:solidFill>
              </a:rPr>
              <a:t>解决</a:t>
            </a:r>
            <a:r>
              <a:rPr lang="en-US" altLang="zh-CN" sz="2800" i="1">
                <a:solidFill>
                  <a:schemeClr val="bg2"/>
                </a:solidFill>
              </a:rPr>
              <a:t>time order</a:t>
            </a:r>
          </a:p>
          <a:p>
            <a:pPr marL="0" lvl="0" indent="0" eaLnBrk="1" hangingPunct="1">
              <a:spcBef>
                <a:spcPct val="0"/>
              </a:spcBef>
            </a:pPr>
            <a:r>
              <a:rPr lang="zh-CN" altLang="en-US" sz="2800" i="1">
                <a:solidFill>
                  <a:schemeClr val="bg2"/>
                </a:solidFill>
              </a:rPr>
              <a:t>追</a:t>
            </a:r>
            <a:endParaRPr lang="en-US" altLang="zh-CN" sz="2800" i="1">
              <a:solidFill>
                <a:schemeClr val="bg2"/>
              </a:solidFill>
            </a:endParaRPr>
          </a:p>
          <a:p>
            <a:pPr marL="0" lvl="0" indent="0" eaLnBrk="1" hangingPunct="1">
              <a:spcBef>
                <a:spcPct val="0"/>
              </a:spcBef>
            </a:pPr>
            <a:r>
              <a:rPr lang="en-US" altLang="zh-CN" sz="2800" i="1">
                <a:solidFill>
                  <a:schemeClr val="bg2"/>
                </a:solidFill>
              </a:rPr>
              <a:t>How is this passage organized /arranged?</a:t>
            </a:r>
            <a:endParaRPr lang="zh-CN" altLang="en-US" sz="2800" i="1">
              <a:solidFill>
                <a:schemeClr val="bg2"/>
              </a:solidFill>
            </a:endParaRPr>
          </a:p>
        </p:txBody>
      </p:sp>
      <p:sp>
        <p:nvSpPr>
          <p:cNvPr id="9228" name="AutoShape 12"/>
          <p:cNvSpPr/>
          <p:nvPr/>
        </p:nvSpPr>
        <p:spPr>
          <a:xfrm>
            <a:off x="1600200" y="4876800"/>
            <a:ext cx="5410200" cy="1524000"/>
          </a:xfrm>
          <a:prstGeom prst="wedgeEllipseCallout">
            <a:avLst>
              <a:gd name="adj1" fmla="val -30106"/>
              <a:gd name="adj2" fmla="val -71773"/>
            </a:avLst>
          </a:prstGeom>
          <a:solidFill>
            <a:srgbClr val="CCFFFF"/>
          </a:solidFill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</a:pPr>
            <a:r>
              <a:rPr lang="en-US" altLang="zh-CN" b="1">
                <a:latin typeface="Times New Roman" pitchFamily="18" charset="0"/>
              </a:rPr>
              <a:t>The whole passage </a:t>
            </a:r>
          </a:p>
          <a:p>
            <a:pPr marL="0" lvl="0" indent="0" algn="ctr">
              <a:spcBef>
                <a:spcPct val="0"/>
              </a:spcBef>
            </a:pPr>
            <a:r>
              <a:rPr lang="en-US" altLang="zh-CN" b="1">
                <a:latin typeface="Times New Roman" pitchFamily="18" charset="0"/>
              </a:rPr>
              <a:t>is in _____order.</a:t>
            </a:r>
          </a:p>
          <a:p>
            <a:pPr marL="0" lvl="0" indent="0" algn="ctr">
              <a:spcBef>
                <a:spcPct val="0"/>
              </a:spcBef>
            </a:pPr>
            <a:r>
              <a:rPr lang="en-US" altLang="zh-CN" b="1">
                <a:latin typeface="Times New Roman" pitchFamily="18" charset="0"/>
              </a:rPr>
              <a:t>(time , space)</a:t>
            </a:r>
          </a:p>
        </p:txBody>
      </p:sp>
      <p:sp>
        <p:nvSpPr>
          <p:cNvPr id="9230" name="Rectangle 14"/>
          <p:cNvSpPr/>
          <p:nvPr/>
        </p:nvSpPr>
        <p:spPr>
          <a:xfrm>
            <a:off x="3657600" y="5330825"/>
            <a:ext cx="101917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b="1" i="1">
                <a:solidFill>
                  <a:srgbClr val="FF0000"/>
                </a:solidFill>
                <a:cs typeface="Arial" panose="020b0604020202020204" pitchFamily="34" charset="0"/>
              </a:rPr>
              <a:t>time</a:t>
            </a:r>
            <a:endParaRPr lang="zh-CN" altLang="en-US" b="1" i="1">
              <a:solidFill>
                <a:srgbClr val="FF0000"/>
              </a:solidFill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/>
      <p:bldP spid="923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/>
          </a:p>
        </p:txBody>
      </p:sp>
      <p:pic>
        <p:nvPicPr>
          <p:cNvPr id="10244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366838"/>
            <a:ext cx="8991600" cy="549116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245" name="Group 15"/>
          <p:cNvGrpSpPr/>
          <p:nvPr/>
        </p:nvGrpSpPr>
        <p:grpSpPr>
          <a:xfrm>
            <a:off x="152400" y="228600"/>
            <a:ext cx="6858000" cy="990600"/>
            <a:chOff x="144" y="192"/>
            <a:chExt cx="4320" cy="624"/>
          </a:xfrm>
        </p:grpSpPr>
        <p:sp>
          <p:nvSpPr>
            <p:cNvPr id="10246" name="AutoShape 5"/>
            <p:cNvSpPr/>
            <p:nvPr/>
          </p:nvSpPr>
          <p:spPr>
            <a:xfrm>
              <a:off x="864" y="192"/>
              <a:ext cx="3600" cy="624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144" y="240"/>
              <a:ext cx="1056" cy="5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8" name="Rectangle 8"/>
            <p:cNvSpPr/>
            <p:nvPr/>
          </p:nvSpPr>
          <p:spPr>
            <a:xfrm>
              <a:off x="1200" y="384"/>
              <a:ext cx="3185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80000"/>
                </a:lnSpc>
                <a:spcBef>
                  <a:spcPct val="0"/>
                </a:spcBef>
              </a:pPr>
              <a:r>
                <a:rPr lang="en-US" altLang="zh-CN" sz="3600" b="1" i="1">
                  <a:solidFill>
                    <a:srgbClr val="4D4D4D"/>
                  </a:solidFill>
                  <a:latin typeface="Monotype Corsiva" pitchFamily="66" charset="0"/>
                </a:rPr>
                <a:t>Activity 1: Skim for structure </a:t>
              </a:r>
            </a:p>
          </p:txBody>
        </p:sp>
      </p:grpSp>
      <p:pic>
        <p:nvPicPr>
          <p:cNvPr id="10251" name="图片 102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114800"/>
            <a:ext cx="6019800" cy="4724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988" y="2990850"/>
            <a:ext cx="2386012" cy="3867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endParaRPr lang="zh-CN" altLang="en-US"/>
          </a:p>
        </p:txBody>
      </p:sp>
      <p:sp>
        <p:nvSpPr>
          <p:cNvPr id="11268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endParaRPr lang="zh-CN" altLang="en-US"/>
          </a:p>
        </p:txBody>
      </p:sp>
      <p:grpSp>
        <p:nvGrpSpPr>
          <p:cNvPr id="11269" name="Group 4"/>
          <p:cNvGrpSpPr/>
          <p:nvPr/>
        </p:nvGrpSpPr>
        <p:grpSpPr>
          <a:xfrm>
            <a:off x="0" y="304800"/>
            <a:ext cx="6858000" cy="990600"/>
            <a:chOff x="144" y="192"/>
            <a:chExt cx="4320" cy="624"/>
          </a:xfrm>
        </p:grpSpPr>
        <p:sp>
          <p:nvSpPr>
            <p:cNvPr id="11277" name="AutoShape 5"/>
            <p:cNvSpPr/>
            <p:nvPr/>
          </p:nvSpPr>
          <p:spPr>
            <a:xfrm>
              <a:off x="864" y="192"/>
              <a:ext cx="3600" cy="624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11278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144" y="240"/>
              <a:ext cx="1056" cy="5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9" name="Rectangle 8"/>
            <p:cNvSpPr/>
            <p:nvPr/>
          </p:nvSpPr>
          <p:spPr>
            <a:xfrm>
              <a:off x="1200" y="384"/>
              <a:ext cx="3185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80000"/>
                </a:lnSpc>
                <a:spcBef>
                  <a:spcPct val="0"/>
                </a:spcBef>
              </a:pPr>
              <a:r>
                <a:rPr lang="en-US" altLang="zh-CN" sz="3600" b="1" i="1">
                  <a:solidFill>
                    <a:srgbClr val="4D4D4D"/>
                  </a:solidFill>
                  <a:latin typeface="Monotype Corsiva" pitchFamily="66" charset="0"/>
                </a:rPr>
                <a:t>Activity 1: Skim for structure </a:t>
              </a:r>
            </a:p>
          </p:txBody>
        </p:sp>
      </p:grpSp>
      <p:sp>
        <p:nvSpPr>
          <p:cNvPr id="11270" name="Rectangle 9"/>
          <p:cNvSpPr/>
          <p:nvPr/>
        </p:nvSpPr>
        <p:spPr>
          <a:xfrm>
            <a:off x="228600" y="1116013"/>
            <a:ext cx="8937625" cy="47069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Day 2: ( Para 3)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The sightseeing on Day 2 focuses more on _________ 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and why?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A. Feeling      B. Outlook      C. Highlight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Evidence:  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What is the most attractive to tourists is 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_________________ in Greenwich, and most people often 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________________by _____________________</a:t>
            </a:r>
          </a:p>
          <a:p>
            <a:pPr marL="0"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The site in P3 is described _______ ( in detail/ roughly)</a:t>
            </a:r>
          </a:p>
        </p:txBody>
      </p:sp>
      <p:sp>
        <p:nvSpPr>
          <p:cNvPr id="40970" name="Text Box 10"/>
          <p:cNvSpPr txBox="1"/>
          <p:nvPr/>
        </p:nvSpPr>
        <p:spPr>
          <a:xfrm>
            <a:off x="7162800" y="16002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40971" name="Text Box 11"/>
          <p:cNvSpPr txBox="1"/>
          <p:nvPr/>
        </p:nvSpPr>
        <p:spPr>
          <a:xfrm>
            <a:off x="228600" y="4230688"/>
            <a:ext cx="309086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an imaginary line</a:t>
            </a:r>
          </a:p>
        </p:txBody>
      </p:sp>
      <p:sp>
        <p:nvSpPr>
          <p:cNvPr id="40972" name="Text Box 12"/>
          <p:cNvSpPr txBox="1"/>
          <p:nvPr/>
        </p:nvSpPr>
        <p:spPr>
          <a:xfrm>
            <a:off x="-76200" y="4764088"/>
            <a:ext cx="33131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have photos taken</a:t>
            </a:r>
          </a:p>
        </p:txBody>
      </p:sp>
      <p:sp>
        <p:nvSpPr>
          <p:cNvPr id="40973" name="Text Box 13"/>
          <p:cNvSpPr txBox="1"/>
          <p:nvPr/>
        </p:nvSpPr>
        <p:spPr>
          <a:xfrm>
            <a:off x="3384550" y="4697413"/>
            <a:ext cx="58610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standing on either side of the line</a:t>
            </a:r>
          </a:p>
        </p:txBody>
      </p:sp>
      <p:pic>
        <p:nvPicPr>
          <p:cNvPr id="40981" name="Picture 21"/>
          <p:cNvPicPr>
            <a:picLocks noChangeAspect="1"/>
          </p:cNvPicPr>
          <p:nvPr/>
        </p:nvPicPr>
        <p:blipFill>
          <a:blip r:embed="rId4"/>
          <a:srcRect l="9302" t="10457" r="9302"/>
          <a:stretch>
            <a:fillRect/>
          </a:stretch>
        </p:blipFill>
        <p:spPr>
          <a:xfrm>
            <a:off x="5867400" y="304800"/>
            <a:ext cx="2667000" cy="3914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6" name="文本框 15"/>
          <p:cNvSpPr txBox="1"/>
          <p:nvPr/>
        </p:nvSpPr>
        <p:spPr>
          <a:xfrm>
            <a:off x="4205288" y="5256213"/>
            <a:ext cx="16621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in detail</a:t>
            </a:r>
            <a:endParaRPr lang="zh-CN" altLang="en-US" sz="28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0" grpId="0"/>
      <p:bldP spid="40971" grpId="1"/>
      <p:bldP spid="40972" grpId="2"/>
      <p:bldP spid="40973" grpId="3"/>
      <p:bldP spid="11276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988" y="2990850"/>
            <a:ext cx="2386012" cy="3867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Rectangle 3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endParaRPr lang="zh-CN" altLang="en-US"/>
          </a:p>
        </p:txBody>
      </p:sp>
      <p:sp>
        <p:nvSpPr>
          <p:cNvPr id="12292" name="Rectangle 4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endParaRPr lang="zh-CN" altLang="en-US"/>
          </a:p>
        </p:txBody>
      </p:sp>
      <p:grpSp>
        <p:nvGrpSpPr>
          <p:cNvPr id="12293" name="Group 5"/>
          <p:cNvGrpSpPr/>
          <p:nvPr/>
        </p:nvGrpSpPr>
        <p:grpSpPr>
          <a:xfrm>
            <a:off x="0" y="304800"/>
            <a:ext cx="6858000" cy="990600"/>
            <a:chOff x="144" y="192"/>
            <a:chExt cx="4320" cy="624"/>
          </a:xfrm>
        </p:grpSpPr>
        <p:sp>
          <p:nvSpPr>
            <p:cNvPr id="12301" name="AutoShape 5"/>
            <p:cNvSpPr/>
            <p:nvPr/>
          </p:nvSpPr>
          <p:spPr>
            <a:xfrm>
              <a:off x="864" y="192"/>
              <a:ext cx="3600" cy="624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12302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144" y="240"/>
              <a:ext cx="1056" cy="5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303" name="Rectangle 8"/>
            <p:cNvSpPr/>
            <p:nvPr/>
          </p:nvSpPr>
          <p:spPr>
            <a:xfrm>
              <a:off x="1200" y="384"/>
              <a:ext cx="3185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80000"/>
                </a:lnSpc>
                <a:spcBef>
                  <a:spcPct val="0"/>
                </a:spcBef>
              </a:pPr>
              <a:r>
                <a:rPr lang="en-US" altLang="zh-CN" sz="3600" b="1" i="1">
                  <a:solidFill>
                    <a:srgbClr val="4D4D4D"/>
                  </a:solidFill>
                  <a:latin typeface="Monotype Corsiva" pitchFamily="66" charset="0"/>
                </a:rPr>
                <a:t>Activity 1: Skim for structure </a:t>
              </a:r>
            </a:p>
          </p:txBody>
        </p:sp>
      </p:grpSp>
      <p:sp>
        <p:nvSpPr>
          <p:cNvPr id="12294" name="Rectangle 9"/>
          <p:cNvSpPr/>
          <p:nvPr/>
        </p:nvSpPr>
        <p:spPr>
          <a:xfrm>
            <a:off x="396875" y="1371600"/>
            <a:ext cx="8747125" cy="39814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Day 3: ( Para 4)</a:t>
            </a:r>
          </a:p>
          <a:p>
            <a:pPr marL="0"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The sightseeing on Day3 focuses more on _________ </a:t>
            </a:r>
          </a:p>
          <a:p>
            <a:pPr marL="0"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and why?</a:t>
            </a:r>
          </a:p>
          <a:p>
            <a:pPr marL="0"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A. Feeling      B. Outlook      C. Highlight</a:t>
            </a:r>
          </a:p>
          <a:p>
            <a:pPr marL="0"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Evidence: </a:t>
            </a:r>
          </a:p>
          <a:p>
            <a:pPr marL="0"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Zhang Pingyu experienced a great changes in ________. </a:t>
            </a:r>
          </a:p>
          <a:p>
            <a:pPr marL="0"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latin typeface="Times New Roman" pitchFamily="18" charset="0"/>
              </a:rPr>
              <a:t>(               )</a:t>
            </a:r>
            <a:r>
              <a:rPr lang="en-US" altLang="zh-CN" sz="2800" b="1">
                <a:latin typeface="Times New Roman" pitchFamily="18" charset="0"/>
                <a:sym typeface="Wingdings" pitchFamily="2" charset="2"/>
              </a:rPr>
              <a:t></a:t>
            </a:r>
            <a:r>
              <a:rPr lang="en-US" altLang="zh-CN" sz="2800" b="1">
                <a:latin typeface="Times New Roman" pitchFamily="18" charset="0"/>
              </a:rPr>
              <a:t>(               )</a:t>
            </a:r>
            <a:r>
              <a:rPr lang="en-US" altLang="zh-CN" sz="2800" b="1">
                <a:latin typeface="Times New Roman" pitchFamily="18" charset="0"/>
                <a:sym typeface="Wingdings" pitchFamily="2" charset="2"/>
              </a:rPr>
              <a:t></a:t>
            </a:r>
            <a:r>
              <a:rPr lang="en-US" altLang="zh-CN" sz="2800" b="1">
                <a:latin typeface="Times New Roman" pitchFamily="18" charset="0"/>
              </a:rPr>
              <a:t> (               )</a:t>
            </a:r>
            <a:r>
              <a:rPr lang="en-US" altLang="zh-CN" sz="2800" b="1">
                <a:latin typeface="Times New Roman" pitchFamily="18" charset="0"/>
                <a:sym typeface="Wingdings" pitchFamily="2" charset="2"/>
              </a:rPr>
              <a:t></a:t>
            </a:r>
            <a:r>
              <a:rPr lang="en-US" altLang="zh-CN" sz="2800" b="1">
                <a:latin typeface="Times New Roman" pitchFamily="18" charset="0"/>
              </a:rPr>
              <a:t>(               )</a:t>
            </a:r>
          </a:p>
        </p:txBody>
      </p:sp>
      <p:sp>
        <p:nvSpPr>
          <p:cNvPr id="44043" name="Text Box 11"/>
          <p:cNvSpPr txBox="1"/>
          <p:nvPr/>
        </p:nvSpPr>
        <p:spPr>
          <a:xfrm>
            <a:off x="609600" y="4891088"/>
            <a:ext cx="14716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strange</a:t>
            </a:r>
          </a:p>
        </p:txBody>
      </p:sp>
      <p:sp>
        <p:nvSpPr>
          <p:cNvPr id="44047" name="Text Box 15"/>
          <p:cNvSpPr txBox="1"/>
          <p:nvPr/>
        </p:nvSpPr>
        <p:spPr>
          <a:xfrm>
            <a:off x="2819400" y="4891088"/>
            <a:ext cx="7985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sad</a:t>
            </a:r>
          </a:p>
        </p:txBody>
      </p:sp>
      <p:sp>
        <p:nvSpPr>
          <p:cNvPr id="44048" name="Text Box 16"/>
          <p:cNvSpPr txBox="1"/>
          <p:nvPr/>
        </p:nvSpPr>
        <p:spPr>
          <a:xfrm>
            <a:off x="4648200" y="4891088"/>
            <a:ext cx="13700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thrilled</a:t>
            </a:r>
          </a:p>
        </p:txBody>
      </p:sp>
      <p:sp>
        <p:nvSpPr>
          <p:cNvPr id="44049" name="Text Box 17"/>
          <p:cNvSpPr txBox="1"/>
          <p:nvPr/>
        </p:nvSpPr>
        <p:spPr>
          <a:xfrm>
            <a:off x="6553200" y="4891088"/>
            <a:ext cx="11922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proud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413625" y="4205288"/>
            <a:ext cx="18065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Feeling</a:t>
            </a:r>
            <a:endParaRPr lang="zh-CN" altLang="en-US" sz="28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3" grpId="0"/>
      <p:bldP spid="44047" grpId="1"/>
      <p:bldP spid="44048" grpId="2"/>
      <p:bldP spid="44049" grpId="3"/>
      <p:bldP spid="16" grpId="4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endParaRPr lang="zh-CN" altLang="en-US"/>
          </a:p>
        </p:txBody>
      </p:sp>
      <p:sp>
        <p:nvSpPr>
          <p:cNvPr id="1331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endParaRPr lang="zh-CN" altLang="en-US"/>
          </a:p>
        </p:txBody>
      </p:sp>
      <p:sp>
        <p:nvSpPr>
          <p:cNvPr id="13316" name="AutoShape 5"/>
          <p:cNvSpPr/>
          <p:nvPr/>
        </p:nvSpPr>
        <p:spPr>
          <a:xfrm>
            <a:off x="1143000" y="304800"/>
            <a:ext cx="6629400" cy="9906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rgbClr val="FF99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en-US" sz="2800" i="1">
              <a:solidFill>
                <a:schemeClr val="bg2"/>
              </a:solidFill>
            </a:endParaRPr>
          </a:p>
        </p:txBody>
      </p:sp>
      <p:pic>
        <p:nvPicPr>
          <p:cNvPr id="13317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5316" b="26582"/>
          <a:stretch>
            <a:fillRect/>
          </a:stretch>
        </p:blipFill>
        <p:spPr>
          <a:xfrm>
            <a:off x="0" y="381000"/>
            <a:ext cx="1676400" cy="806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Rectangle 8"/>
          <p:cNvSpPr/>
          <p:nvPr/>
        </p:nvSpPr>
        <p:spPr>
          <a:xfrm>
            <a:off x="1676400" y="609600"/>
            <a:ext cx="6065838" cy="5635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altLang="zh-CN" sz="3600" b="1" i="1">
                <a:solidFill>
                  <a:srgbClr val="4D4D4D"/>
                </a:solidFill>
                <a:latin typeface="Monotype Corsiva" pitchFamily="66" charset="0"/>
              </a:rPr>
              <a:t>Activity 2: Expand the expressions </a:t>
            </a:r>
          </a:p>
        </p:txBody>
      </p:sp>
      <p:graphicFrame>
        <p:nvGraphicFramePr>
          <p:cNvPr id="13363" name="表格 13362"/>
          <p:cNvGraphicFramePr>
            <a:graphicFrameLocks noGrp="1"/>
          </p:cNvGraphicFramePr>
          <p:nvPr/>
        </p:nvGraphicFramePr>
        <p:xfrm>
          <a:off x="914400" y="1384300"/>
          <a:ext cx="6553200" cy="4724400"/>
        </p:xfrm>
        <a:graphic>
          <a:graphicData uri="http://schemas.openxmlformats.org/drawingml/2006/table">
            <a:tbl>
              <a:tblPr/>
              <a:tblGrid>
                <a:gridCol w="3238500"/>
                <a:gridCol w="3314700"/>
              </a:tblGrid>
              <a:tr h="455613">
                <a:tc gridSpan="2"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Words &amp; Expressions Bank</a:t>
                      </a:r>
                      <a:endParaRPr lang="en-US" altLang="zh-CN" sz="4400" b="1">
                        <a:latin typeface="Times New Roman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55612"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Feeling</a:t>
                      </a:r>
                      <a:endParaRPr lang="en-US" altLang="zh-CN" sz="4400" b="1">
                        <a:latin typeface="Times New Roman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Description</a:t>
                      </a:r>
                      <a:endParaRPr lang="en-US" altLang="zh-CN" sz="4400" b="1">
                        <a:latin typeface="Times New Roman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0413"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0412"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0413"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0412"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0413"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800" i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lvl="1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lvl="2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lvl="3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lvl="4" indent="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400">
                        <a:latin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7" name="Text Box 180"/>
          <p:cNvSpPr txBox="1"/>
          <p:nvPr/>
        </p:nvSpPr>
        <p:spPr>
          <a:xfrm>
            <a:off x="-549275" y="278765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endParaRPr lang="en-US" altLang="zh-CN" sz="2800" i="1">
              <a:solidFill>
                <a:schemeClr val="bg2"/>
              </a:solidFill>
            </a:endParaRPr>
          </a:p>
        </p:txBody>
      </p:sp>
      <p:sp>
        <p:nvSpPr>
          <p:cNvPr id="42165" name="Text Box 181"/>
          <p:cNvSpPr txBox="1"/>
          <p:nvPr/>
        </p:nvSpPr>
        <p:spPr>
          <a:xfrm>
            <a:off x="1752600" y="2438400"/>
            <a:ext cx="12350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</a:rPr>
              <a:t>delight</a:t>
            </a:r>
          </a:p>
        </p:txBody>
      </p:sp>
      <p:sp>
        <p:nvSpPr>
          <p:cNvPr id="42168" name="Text Box 184"/>
          <p:cNvSpPr txBox="1"/>
          <p:nvPr/>
        </p:nvSpPr>
        <p:spPr>
          <a:xfrm>
            <a:off x="1828800" y="3200400"/>
            <a:ext cx="10350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</a:rPr>
              <a:t>fancy</a:t>
            </a:r>
          </a:p>
        </p:txBody>
      </p:sp>
      <p:sp>
        <p:nvSpPr>
          <p:cNvPr id="42169" name="Text Box 185"/>
          <p:cNvSpPr txBox="1"/>
          <p:nvPr/>
        </p:nvSpPr>
        <p:spPr>
          <a:xfrm>
            <a:off x="1143000" y="3962400"/>
            <a:ext cx="2698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</a:rPr>
              <a:t>To sb’s surprise</a:t>
            </a:r>
          </a:p>
        </p:txBody>
      </p:sp>
      <p:sp>
        <p:nvSpPr>
          <p:cNvPr id="42179" name="Text Box 195"/>
          <p:cNvSpPr txBox="1"/>
          <p:nvPr/>
        </p:nvSpPr>
        <p:spPr>
          <a:xfrm>
            <a:off x="1981200" y="548640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…</a:t>
            </a:r>
          </a:p>
        </p:txBody>
      </p:sp>
      <p:sp>
        <p:nvSpPr>
          <p:cNvPr id="42181" name="Text Box 197"/>
          <p:cNvSpPr txBox="1"/>
          <p:nvPr/>
        </p:nvSpPr>
        <p:spPr>
          <a:xfrm>
            <a:off x="4572000" y="2438400"/>
            <a:ext cx="198596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</a:rPr>
              <a:t>solid stone </a:t>
            </a:r>
          </a:p>
        </p:txBody>
      </p:sp>
      <p:sp>
        <p:nvSpPr>
          <p:cNvPr id="42183" name="Text Box 199"/>
          <p:cNvSpPr txBox="1"/>
          <p:nvPr/>
        </p:nvSpPr>
        <p:spPr>
          <a:xfrm>
            <a:off x="4495800" y="3200400"/>
            <a:ext cx="27209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</a:rPr>
              <a:t>remain standing</a:t>
            </a:r>
          </a:p>
        </p:txBody>
      </p:sp>
      <p:sp>
        <p:nvSpPr>
          <p:cNvPr id="42185" name="Text Box 201"/>
          <p:cNvSpPr txBox="1"/>
          <p:nvPr/>
        </p:nvSpPr>
        <p:spPr>
          <a:xfrm>
            <a:off x="4419600" y="4038600"/>
            <a:ext cx="26939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find … done… </a:t>
            </a:r>
          </a:p>
        </p:txBody>
      </p:sp>
      <p:sp>
        <p:nvSpPr>
          <p:cNvPr id="42187" name="Text Box 203"/>
          <p:cNvSpPr txBox="1"/>
          <p:nvPr/>
        </p:nvSpPr>
        <p:spPr>
          <a:xfrm>
            <a:off x="5486400" y="548640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…</a:t>
            </a:r>
          </a:p>
        </p:txBody>
      </p:sp>
      <p:sp>
        <p:nvSpPr>
          <p:cNvPr id="2" name="Text Box 185"/>
          <p:cNvSpPr txBox="1"/>
          <p:nvPr/>
        </p:nvSpPr>
        <p:spPr>
          <a:xfrm>
            <a:off x="990600" y="4800600"/>
            <a:ext cx="291306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 err="1">
                <a:solidFill>
                  <a:srgbClr val="FF0000"/>
                </a:solidFill>
              </a:rPr>
              <a:t>sb be thrilled by</a:t>
            </a:r>
          </a:p>
        </p:txBody>
      </p:sp>
      <p:sp>
        <p:nvSpPr>
          <p:cNvPr id="3" name="Text Box 201"/>
          <p:cNvSpPr txBox="1"/>
          <p:nvPr/>
        </p:nvSpPr>
        <p:spPr>
          <a:xfrm>
            <a:off x="4572000" y="4800600"/>
            <a:ext cx="2854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</a:pPr>
            <a:r>
              <a:rPr lang="en-US" altLang="zh-CN" sz="2800" b="1" i="1">
                <a:solidFill>
                  <a:srgbClr val="FF0000"/>
                </a:solidFill>
              </a:rPr>
              <a:t>have … done… </a:t>
            </a:r>
          </a:p>
        </p:txBody>
      </p:sp>
      <p:pic>
        <p:nvPicPr>
          <p:cNvPr id="7188" name="Picture 20"/>
          <p:cNvPicPr>
            <a:picLocks noChangeAspect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 l="41600" t="60800" r="47200" b="5600"/>
          <a:stretch>
            <a:fillRect/>
          </a:stretch>
        </p:blipFill>
        <p:spPr>
          <a:xfrm>
            <a:off x="457200" y="4495800"/>
            <a:ext cx="5334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20"/>
          <p:cNvPicPr>
            <a:picLocks noChangeAspect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 l="41600" t="60800" r="47200" b="5600"/>
          <a:stretch>
            <a:fillRect/>
          </a:stretch>
        </p:blipFill>
        <p:spPr>
          <a:xfrm>
            <a:off x="4038600" y="4495800"/>
            <a:ext cx="5334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20"/>
          <p:cNvPicPr>
            <a:picLocks noChangeAspect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 l="41600" t="60800" r="47200" b="5600"/>
          <a:stretch>
            <a:fillRect/>
          </a:stretch>
        </p:blipFill>
        <p:spPr>
          <a:xfrm>
            <a:off x="4038600" y="3657600"/>
            <a:ext cx="533400" cy="914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2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42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65" grpId="0"/>
      <p:bldP spid="42168" grpId="1"/>
      <p:bldP spid="42169" grpId="2"/>
      <p:bldP spid="42179" grpId="3"/>
      <p:bldP spid="42181" grpId="4"/>
      <p:bldP spid="42183" grpId="5"/>
      <p:bldP spid="42185" grpId="6"/>
      <p:bldP spid="42187" grpId="7"/>
      <p:bldP spid="2" grpId="8"/>
      <p:bldP spid="3" grpId="9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sp>
        <p:nvSpPr>
          <p:cNvPr id="1536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/>
          </a:p>
        </p:txBody>
      </p:sp>
      <p:sp>
        <p:nvSpPr>
          <p:cNvPr id="15364" name="AutoShape 8"/>
          <p:cNvSpPr/>
          <p:nvPr/>
        </p:nvSpPr>
        <p:spPr>
          <a:xfrm>
            <a:off x="457200" y="1600200"/>
            <a:ext cx="8382000" cy="4953000"/>
          </a:xfrm>
          <a:prstGeom prst="roundRect">
            <a:avLst>
              <a:gd name="adj" fmla="val 16667"/>
            </a:avLst>
          </a:prstGeom>
          <a:solidFill>
            <a:srgbClr val="C0C0C0">
              <a:alpha val="30196"/>
            </a:srgbClr>
          </a:solidFill>
          <a:ln w="38100" cap="flat" cmpd="sng">
            <a:solidFill>
              <a:schemeClr val="tx2"/>
            </a:solidFill>
            <a:prstDash val="dash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fontAlgn="ctr" hangingPunct="1">
              <a:spcBef>
                <a:spcPct val="0"/>
              </a:spcBef>
            </a:pPr>
            <a:endParaRPr lang="zh-CN" altLang="zh-CN">
              <a:latin typeface="Times New Roman" pitchFamily="18" charset="0"/>
            </a:endParaRPr>
          </a:p>
        </p:txBody>
      </p:sp>
      <p:sp>
        <p:nvSpPr>
          <p:cNvPr id="45065" name="Rectangle 9"/>
          <p:cNvSpPr/>
          <p:nvPr/>
        </p:nvSpPr>
        <p:spPr>
          <a:xfrm>
            <a:off x="914400" y="1752600"/>
            <a:ext cx="7696200" cy="4537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fontAlgn="ctr" hangingPunct="1">
              <a:lnSpc>
                <a:spcPct val="130000"/>
              </a:lnSpc>
              <a:spcBef>
                <a:spcPct val="0"/>
              </a:spcBef>
              <a:buChar char="•"/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Her first delight</a:t>
            </a:r>
            <a:r>
              <a:rPr lang="en-US" altLang="zh-CN" sz="2800" b="1">
                <a:latin typeface="Times New Roman" pitchFamily="18" charset="0"/>
              </a:rPr>
              <a:t> was going to the Tower.</a:t>
            </a:r>
          </a:p>
          <a:p>
            <a:pPr marL="0" lvl="0" indent="0" eaLnBrk="1" fontAlgn="ctr" hangingPunct="1">
              <a:lnSpc>
                <a:spcPct val="130000"/>
              </a:lnSpc>
              <a:spcBef>
                <a:spcPct val="0"/>
              </a:spcBef>
              <a:buChar char="•"/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There followed St Paul’s Cathedral</a:t>
            </a:r>
            <a:r>
              <a:rPr lang="en-US" altLang="zh-CN" sz="2800" b="1">
                <a:latin typeface="Times New Roman" pitchFamily="18" charset="0"/>
              </a:rPr>
              <a:t> built after the terrible fire of London in 1666.</a:t>
            </a:r>
          </a:p>
          <a:p>
            <a:pPr marL="0" lvl="0" indent="0" eaLnBrk="1" fontAlgn="ctr" hangingPunct="1">
              <a:lnSpc>
                <a:spcPct val="130000"/>
              </a:lnSpc>
              <a:spcBef>
                <a:spcPct val="0"/>
              </a:spcBef>
              <a:buChar char="•"/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She finished the day by</a:t>
            </a:r>
            <a:r>
              <a:rPr lang="en-US" altLang="zh-CN" sz="2800" b="1">
                <a:latin typeface="Times New Roman" pitchFamily="18" charset="0"/>
              </a:rPr>
              <a:t> looking at the outside of Buckingham Palace.</a:t>
            </a:r>
          </a:p>
          <a:p>
            <a:pPr marL="0" lvl="0" indent="0" eaLnBrk="1" fontAlgn="ctr" hangingPunct="1">
              <a:lnSpc>
                <a:spcPct val="130000"/>
              </a:lnSpc>
              <a:spcBef>
                <a:spcPct val="0"/>
              </a:spcBef>
              <a:buChar char="•"/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The second day… </a:t>
            </a:r>
          </a:p>
          <a:p>
            <a:pPr marL="0" lvl="0" indent="0" eaLnBrk="1" fontAlgn="ctr" hangingPunct="1">
              <a:lnSpc>
                <a:spcPct val="130000"/>
              </a:lnSpc>
              <a:spcBef>
                <a:spcPct val="0"/>
              </a:spcBef>
              <a:buChar char="•"/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The last day…</a:t>
            </a:r>
          </a:p>
          <a:p>
            <a:pPr marL="0" lvl="0" indent="0" eaLnBrk="1" fontAlgn="ctr" hangingPunct="1">
              <a:lnSpc>
                <a:spcPct val="130000"/>
              </a:lnSpc>
              <a:spcBef>
                <a:spcPct val="0"/>
              </a:spcBef>
              <a:buChar char="•"/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The next day…</a:t>
            </a:r>
          </a:p>
        </p:txBody>
      </p:sp>
      <p:grpSp>
        <p:nvGrpSpPr>
          <p:cNvPr id="15366" name="Group 13"/>
          <p:cNvGrpSpPr/>
          <p:nvPr/>
        </p:nvGrpSpPr>
        <p:grpSpPr>
          <a:xfrm>
            <a:off x="304800" y="228600"/>
            <a:ext cx="8305800" cy="914400"/>
            <a:chOff x="192" y="144"/>
            <a:chExt cx="5232" cy="576"/>
          </a:xfrm>
        </p:grpSpPr>
        <p:grpSp>
          <p:nvGrpSpPr>
            <p:cNvPr id="15367" name="Group 11"/>
            <p:cNvGrpSpPr/>
            <p:nvPr/>
          </p:nvGrpSpPr>
          <p:grpSpPr>
            <a:xfrm>
              <a:off x="192" y="144"/>
              <a:ext cx="5040" cy="576"/>
              <a:chOff x="144" y="144"/>
              <a:chExt cx="5040" cy="576"/>
            </a:xfrm>
          </p:grpSpPr>
          <p:sp>
            <p:nvSpPr>
              <p:cNvPr id="15369" name="AutoShape 15"/>
              <p:cNvSpPr/>
              <p:nvPr/>
            </p:nvSpPr>
            <p:spPr>
              <a:xfrm>
                <a:off x="720" y="144"/>
                <a:ext cx="4464" cy="576"/>
              </a:xfrm>
              <a:prstGeom prst="roundRect">
                <a:avLst>
                  <a:gd name="adj" fmla="val 16667"/>
                </a:avLst>
              </a:prstGeom>
              <a:solidFill>
                <a:srgbClr val="FFFFCC"/>
              </a:solidFill>
              <a:ln w="9525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3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</a:pPr>
                <a:endParaRPr lang="zh-CN" altLang="en-US" sz="2800" i="1">
                  <a:solidFill>
                    <a:schemeClr val="bg2"/>
                  </a:solidFill>
                </a:endParaRPr>
              </a:p>
            </p:txBody>
          </p:sp>
          <p:pic>
            <p:nvPicPr>
              <p:cNvPr id="15370" name="Picture 16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25316" b="26582"/>
              <a:stretch>
                <a:fillRect/>
              </a:stretch>
            </p:blipFill>
            <p:spPr>
              <a:xfrm>
                <a:off x="144" y="192"/>
                <a:ext cx="856" cy="47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5368" name="Text Box 17"/>
            <p:cNvSpPr txBox="1"/>
            <p:nvPr/>
          </p:nvSpPr>
          <p:spPr>
            <a:xfrm>
              <a:off x="1008" y="192"/>
              <a:ext cx="4416" cy="51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lnSpc>
                  <a:spcPct val="70000"/>
                </a:lnSpc>
                <a:spcBef>
                  <a:spcPct val="0"/>
                </a:spcBef>
              </a:pPr>
              <a:r>
                <a:rPr lang="en-US" altLang="zh-CN" b="1" i="1">
                  <a:solidFill>
                    <a:srgbClr val="4D4D4D"/>
                  </a:solidFill>
                  <a:latin typeface="Monotype Corsiva" pitchFamily="66" charset="0"/>
                </a:rPr>
                <a:t>Activity 3 Read for the transitional sentences</a:t>
              </a:r>
              <a:r>
                <a:rPr lang="en-US" altLang="zh-CN" sz="2400" b="1" i="1">
                  <a:solidFill>
                    <a:srgbClr val="4D4D4D"/>
                  </a:solidFill>
                  <a:latin typeface="Monotype Corsiva" pitchFamily="66" charset="0"/>
                </a:rPr>
                <a:t> </a:t>
              </a:r>
            </a:p>
            <a:p>
              <a:pPr marL="0" lvl="0" indent="0" eaLnBrk="1" hangingPunct="1">
                <a:lnSpc>
                  <a:spcPct val="70000"/>
                </a:lnSpc>
                <a:spcBef>
                  <a:spcPct val="0"/>
                </a:spcBef>
              </a:pPr>
              <a:r>
                <a:rPr lang="zh-CN" altLang="en-US" b="1" i="1">
                  <a:solidFill>
                    <a:srgbClr val="4D4D4D"/>
                  </a:solidFill>
                  <a:latin typeface="Monotype Corsiva" pitchFamily="66" charset="0"/>
                </a:rPr>
                <a:t>                                     过渡句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50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50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50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50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50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6090" name="图片 460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5" y="2590800"/>
            <a:ext cx="2079625" cy="426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2" name="标题 4608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sp>
        <p:nvSpPr>
          <p:cNvPr id="46083" name="文本占位符 4608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46084" name="Group 10"/>
          <p:cNvGrpSpPr/>
          <p:nvPr/>
        </p:nvGrpSpPr>
        <p:grpSpPr>
          <a:xfrm>
            <a:off x="228600" y="304800"/>
            <a:ext cx="8450263" cy="914400"/>
            <a:chOff x="240" y="288"/>
            <a:chExt cx="5280" cy="576"/>
          </a:xfrm>
        </p:grpSpPr>
        <p:sp>
          <p:nvSpPr>
            <p:cNvPr id="46085" name="AutoShape 5"/>
            <p:cNvSpPr/>
            <p:nvPr/>
          </p:nvSpPr>
          <p:spPr>
            <a:xfrm>
              <a:off x="912" y="288"/>
              <a:ext cx="4608" cy="576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46086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240" y="336"/>
              <a:ext cx="1104" cy="47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87" name="Text Box 7"/>
            <p:cNvSpPr txBox="1"/>
            <p:nvPr/>
          </p:nvSpPr>
          <p:spPr>
            <a:xfrm>
              <a:off x="1328" y="336"/>
              <a:ext cx="402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Activity 4</a:t>
              </a:r>
              <a:r>
                <a:rPr lang="zh-CN" altLang="en-US" sz="4000" b="1" i="1">
                  <a:solidFill>
                    <a:srgbClr val="4D4D4D"/>
                  </a:solidFill>
                  <a:latin typeface="Monotype Corsiva" pitchFamily="66" charset="0"/>
                </a:rPr>
                <a:t>：</a:t>
              </a: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Write a travel journal</a:t>
              </a:r>
            </a:p>
          </p:txBody>
        </p:sp>
      </p:grpSp>
      <p:pic>
        <p:nvPicPr>
          <p:cNvPr id="46088" name="图片 46087" descr="u=2736934293,4237561018&amp;fm=26&amp;gp=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1295400"/>
            <a:ext cx="4762500" cy="2657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9" name="图片 46088" descr="timg?image&amp;quality=80&amp;size=b9999_10000&amp;sec=1601318426185&amp;di=42fb9534bb358e7d727ca78d3b9b8fc5&amp;imgtype=0&amp;src=http%3A%2F%2Fa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4065588"/>
            <a:ext cx="4724400" cy="2792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92" name="图片 46091" descr="timg?image&amp;quality=80&amp;size=b9999_10000&amp;sec=1601318872989&amp;di=41917277efcf0a6f1c9daba32fdd7c71&amp;imgtype=0&amp;src=http%3A%2F%2Fim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1600" y="1295400"/>
            <a:ext cx="3779838" cy="5276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97" name="图片 163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663" y="3276600"/>
            <a:ext cx="2573337" cy="358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425" y="2147888"/>
            <a:ext cx="1581150" cy="25622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88" name="Group 10"/>
          <p:cNvGrpSpPr/>
          <p:nvPr/>
        </p:nvGrpSpPr>
        <p:grpSpPr>
          <a:xfrm>
            <a:off x="228600" y="304800"/>
            <a:ext cx="8450263" cy="914400"/>
            <a:chOff x="240" y="288"/>
            <a:chExt cx="5280" cy="576"/>
          </a:xfrm>
        </p:grpSpPr>
        <p:sp>
          <p:nvSpPr>
            <p:cNvPr id="16393" name="AutoShape 5"/>
            <p:cNvSpPr/>
            <p:nvPr/>
          </p:nvSpPr>
          <p:spPr>
            <a:xfrm>
              <a:off x="912" y="288"/>
              <a:ext cx="4608" cy="576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16394" name="Picture 6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240" y="336"/>
              <a:ext cx="1104" cy="47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95" name="Text Box 7"/>
            <p:cNvSpPr txBox="1"/>
            <p:nvPr/>
          </p:nvSpPr>
          <p:spPr>
            <a:xfrm>
              <a:off x="1328" y="336"/>
              <a:ext cx="402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Activity 4</a:t>
              </a:r>
              <a:r>
                <a:rPr lang="zh-CN" altLang="en-US" sz="4000" b="1" i="1">
                  <a:solidFill>
                    <a:srgbClr val="4D4D4D"/>
                  </a:solidFill>
                  <a:latin typeface="Monotype Corsiva" pitchFamily="66" charset="0"/>
                </a:rPr>
                <a:t>：</a:t>
              </a: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Write a travel journal</a:t>
              </a:r>
            </a:p>
          </p:txBody>
        </p:sp>
      </p:grpSp>
      <p:sp>
        <p:nvSpPr>
          <p:cNvPr id="55304" name="Rectangle 8"/>
          <p:cNvSpPr/>
          <p:nvPr/>
        </p:nvSpPr>
        <p:spPr>
          <a:xfrm>
            <a:off x="381000" y="1524000"/>
            <a:ext cx="8001000" cy="5646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Times New Roman" pitchFamily="18" charset="0"/>
              </a:rPr>
              <a:t>Write a passage about </a:t>
            </a:r>
            <a:r>
              <a:rPr lang="en-US" altLang="zh-CN" sz="2800" b="1" i="1">
                <a:latin typeface="Times New Roman" pitchFamily="18" charset="0"/>
              </a:rPr>
              <a:t>My Sightseeing In Fuqing .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endParaRPr lang="en-US" altLang="zh-CN" sz="2800" b="1">
              <a:latin typeface="Times New Roman" pitchFamily="18" charset="0"/>
            </a:endParaRPr>
          </a:p>
          <a:p>
            <a:pPr marL="0" lvl="0" indent="0" eaLnBrk="1" hangingPunct="1"/>
            <a:endParaRPr lang="en-US" altLang="zh-CN" sz="2800" b="1">
              <a:solidFill>
                <a:srgbClr val="0000CC"/>
              </a:solidFill>
              <a:latin typeface="Times New Roman" pitchFamily="18" charset="0"/>
            </a:endParaRPr>
          </a:p>
          <a:p>
            <a:pPr marL="0" lvl="0" indent="0" eaLnBrk="1" hangingPunct="1"/>
            <a:r>
              <a:rPr lang="en-US" altLang="zh-CN" sz="2800" b="1">
                <a:solidFill>
                  <a:srgbClr val="0000CC"/>
                </a:solidFill>
                <a:latin typeface="Times New Roman" pitchFamily="18" charset="0"/>
              </a:rPr>
              <a:t>The useful patterns:</a:t>
            </a:r>
            <a:endParaRPr lang="zh-CN" altLang="en-US" sz="2800" b="1">
              <a:solidFill>
                <a:srgbClr val="0000CC"/>
              </a:solidFill>
              <a:latin typeface="Times New Roman" pitchFamily="18" charset="0"/>
            </a:endParaRPr>
          </a:p>
          <a:p>
            <a:pPr marL="0" lvl="0" indent="0" eaLnBrk="1" hangingPunct="1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What makes me … is…</a:t>
            </a:r>
          </a:p>
          <a:p>
            <a:pPr marL="0" lvl="0" indent="0" eaLnBrk="1" hangingPunct="1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 seems … that</a:t>
            </a:r>
          </a:p>
          <a:p>
            <a:pPr marL="0" lvl="0" indent="0" eaLnBrk="1" hangingPunct="1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have …done…</a:t>
            </a:r>
          </a:p>
          <a:p>
            <a:pPr marL="0" lvl="0" indent="0" eaLnBrk="1" hangingPunct="1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be …by …</a:t>
            </a:r>
          </a:p>
          <a:p>
            <a:pPr marL="0" lvl="0" indent="0" eaLnBrk="1" hangingPunct="1"/>
            <a:endParaRPr lang="en-US" altLang="zh-CN" sz="28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lvl="0" indent="0" eaLnBrk="1" hangingPunct="1"/>
            <a:endParaRPr lang="en-US" altLang="zh-CN" sz="28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lvl="0" indent="0" eaLnBrk="1" hangingPunct="1"/>
            <a:endParaRPr lang="zh-CN" altLang="en-US" sz="28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lvl="0" indent="0" eaLnBrk="1" hangingPunct="1"/>
            <a:endParaRPr lang="en-US" altLang="zh-CN" sz="28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53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sp>
        <p:nvSpPr>
          <p:cNvPr id="17411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/>
          </a:p>
        </p:txBody>
      </p:sp>
      <p:grpSp>
        <p:nvGrpSpPr>
          <p:cNvPr id="17412" name="Group 8"/>
          <p:cNvGrpSpPr/>
          <p:nvPr/>
        </p:nvGrpSpPr>
        <p:grpSpPr>
          <a:xfrm>
            <a:off x="304800" y="381000"/>
            <a:ext cx="4038600" cy="838200"/>
            <a:chOff x="192" y="240"/>
            <a:chExt cx="2544" cy="528"/>
          </a:xfrm>
        </p:grpSpPr>
        <p:sp>
          <p:nvSpPr>
            <p:cNvPr id="17413" name="AutoShape 5"/>
            <p:cNvSpPr/>
            <p:nvPr/>
          </p:nvSpPr>
          <p:spPr>
            <a:xfrm>
              <a:off x="672" y="240"/>
              <a:ext cx="2064" cy="528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9525" cap="flat" cmpd="sng">
              <a:solidFill>
                <a:srgbClr val="FF99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endParaRPr lang="zh-CN" altLang="en-US" sz="2800" i="1">
                <a:solidFill>
                  <a:schemeClr val="bg2"/>
                </a:solidFill>
              </a:endParaRPr>
            </a:p>
          </p:txBody>
        </p:sp>
        <p:pic>
          <p:nvPicPr>
            <p:cNvPr id="17414" name="Picture 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5316" b="26582"/>
            <a:stretch>
              <a:fillRect/>
            </a:stretch>
          </p:blipFill>
          <p:spPr>
            <a:xfrm>
              <a:off x="192" y="288"/>
              <a:ext cx="912" cy="43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5" name="Text Box 7"/>
            <p:cNvSpPr txBox="1"/>
            <p:nvPr/>
          </p:nvSpPr>
          <p:spPr>
            <a:xfrm>
              <a:off x="1104" y="288"/>
              <a:ext cx="1365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3200" i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</a:pPr>
              <a:r>
                <a:rPr lang="en-US" altLang="zh-CN" sz="4000" b="1" i="1">
                  <a:solidFill>
                    <a:srgbClr val="4D4D4D"/>
                  </a:solidFill>
                  <a:latin typeface="Monotype Corsiva" pitchFamily="66" charset="0"/>
                </a:rPr>
                <a:t>Show Time</a:t>
              </a:r>
            </a:p>
          </p:txBody>
        </p:sp>
      </p:grpSp>
      <p:pic>
        <p:nvPicPr>
          <p:cNvPr id="17419" name="图片 17418" descr="u=448685444,3219422510&amp;fm=26&amp;gp=0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1981200"/>
            <a:ext cx="4876800" cy="4876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>
          <a:xfrm>
            <a:off x="228600" y="1524000"/>
            <a:ext cx="8534400" cy="5334000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2800" b="1">
                <a:latin typeface="Times New Roman" pitchFamily="18" charset="0"/>
              </a:rPr>
              <a:t>      The next day Pingyu would visit Windsor Castle. According to the above passage,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continue to describe Pingyu’s rest journal</a:t>
            </a:r>
            <a:r>
              <a:rPr lang="en-US" altLang="zh-CN" sz="2800" b="1">
                <a:latin typeface="Times New Roman" pitchFamily="18" charset="0"/>
              </a:rPr>
              <a:t>. Visit the following website for more information. Remember to use the given words and make use of what you learned in this lesson.</a:t>
            </a:r>
          </a:p>
          <a:p>
            <a:pPr eaLnBrk="1" hangingPunct="1"/>
            <a:r>
              <a:rPr lang="en-US" altLang="zh-CN" sz="2800" b="1">
                <a:latin typeface="Times New Roman" pitchFamily="18" charset="0"/>
              </a:rPr>
              <a:t>          </a:t>
            </a:r>
            <a:r>
              <a:rPr lang="en-US" altLang="zh-CN" sz="2800" b="1">
                <a:solidFill>
                  <a:srgbClr val="0000CC"/>
                </a:solidFill>
                <a:latin typeface="Times New Roman" pitchFamily="18" charset="0"/>
              </a:rPr>
              <a:t>The given words:</a:t>
            </a:r>
          </a:p>
          <a:p>
            <a:pPr eaLnBrk="1" hangingPunct="1"/>
            <a:r>
              <a:rPr lang="en-US" altLang="zh-CN" sz="2800" b="1">
                <a:solidFill>
                  <a:srgbClr val="0000CC"/>
                </a:solidFill>
                <a:latin typeface="Times New Roman" pitchFamily="18" charset="0"/>
              </a:rPr>
              <a:t>          pity; dream; surprise; excitement, enjoyable</a:t>
            </a:r>
          </a:p>
          <a:p>
            <a:pPr eaLnBrk="1" hangingPunct="1"/>
            <a:endParaRPr lang="en-US" altLang="zh-CN" sz="2800" b="1">
              <a:solidFill>
                <a:srgbClr val="0000CC"/>
              </a:solidFill>
              <a:latin typeface="Times New Roman" pitchFamily="18" charset="0"/>
            </a:endParaRPr>
          </a:p>
          <a:p>
            <a:pPr eaLnBrk="1" hangingPunct="1"/>
            <a:endParaRPr lang="en-US" altLang="zh-CN" sz="28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8436" name="AutoShape 5"/>
          <p:cNvSpPr/>
          <p:nvPr/>
        </p:nvSpPr>
        <p:spPr>
          <a:xfrm>
            <a:off x="1252538" y="304800"/>
            <a:ext cx="6367462" cy="9906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9525" cap="flat" cmpd="sng">
            <a:solidFill>
              <a:srgbClr val="FF99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en-US" sz="2800" i="1">
              <a:solidFill>
                <a:schemeClr val="bg2"/>
              </a:solidFill>
            </a:endParaRPr>
          </a:p>
        </p:txBody>
      </p:sp>
      <p:pic>
        <p:nvPicPr>
          <p:cNvPr id="18437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5316" b="26582"/>
          <a:stretch>
            <a:fillRect/>
          </a:stretch>
        </p:blipFill>
        <p:spPr>
          <a:xfrm>
            <a:off x="457200" y="465138"/>
            <a:ext cx="1600200" cy="73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Text Box 7"/>
          <p:cNvSpPr txBox="1"/>
          <p:nvPr/>
        </p:nvSpPr>
        <p:spPr>
          <a:xfrm>
            <a:off x="2030413" y="468313"/>
            <a:ext cx="537527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fontAlgn="ctr" hangingPunct="1">
              <a:spcBef>
                <a:spcPct val="0"/>
              </a:spcBef>
            </a:pPr>
            <a:r>
              <a:rPr lang="en-US" altLang="zh-CN" sz="3600" b="1">
                <a:latin typeface="Monotype Corsiva" pitchFamily="66" charset="0"/>
              </a:rPr>
              <a:t>Homework: Continuous writing</a:t>
            </a:r>
          </a:p>
        </p:txBody>
      </p:sp>
      <p:sp>
        <p:nvSpPr>
          <p:cNvPr id="18439" name="Rectangle 9"/>
          <p:cNvSpPr/>
          <p:nvPr/>
        </p:nvSpPr>
        <p:spPr>
          <a:xfrm>
            <a:off x="685800" y="4876800"/>
            <a:ext cx="5257800" cy="154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32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0000CC"/>
                </a:solidFill>
                <a:latin typeface="Times New Roman" pitchFamily="18" charset="0"/>
                <a:hlinkClick r:id="rId3"/>
              </a:rPr>
              <a:t>http://www.fjedu.cn/p/heyan</a:t>
            </a:r>
            <a:endParaRPr lang="en-US" altLang="zh-CN" sz="2800" b="1">
              <a:solidFill>
                <a:srgbClr val="0000CC"/>
              </a:solidFill>
              <a:latin typeface="Times New Roman" pitchFamily="18" charset="0"/>
            </a:endParaRPr>
          </a:p>
          <a:p>
            <a:pPr marL="0" lvl="0" indent="0" eaLnBrk="1" hangingPunct="1"/>
            <a:r>
              <a:rPr lang="en-US" altLang="zh-CN" sz="2800" b="1">
                <a:solidFill>
                  <a:srgbClr val="0000CC"/>
                </a:solidFill>
                <a:latin typeface="Times New Roman" pitchFamily="18" charset="0"/>
                <a:hlinkClick r:id="rId4"/>
              </a:rPr>
              <a:t>https://www.windsor.gov.uk/</a:t>
            </a:r>
            <a:endParaRPr lang="en-US" altLang="zh-CN" sz="2800" b="1">
              <a:solidFill>
                <a:srgbClr val="0000CC"/>
              </a:solidFill>
              <a:latin typeface="Times New Roman" pitchFamily="18" charset="0"/>
            </a:endParaRPr>
          </a:p>
          <a:p>
            <a:pPr marL="0" lvl="0" indent="0" eaLnBrk="1" hangingPunct="1"/>
            <a:endParaRPr lang="en-US" altLang="zh-CN" sz="2800" b="1">
              <a:solidFill>
                <a:srgbClr val="0000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WordArt 5"/>
          <p:cNvSpPr/>
          <p:nvPr/>
        </p:nvSpPr>
        <p:spPr>
          <a:xfrm>
            <a:off x="3200400" y="1219200"/>
            <a:ext cx="5181600" cy="11430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lstStyle/>
          <a:p>
            <a:pPr algn="ctr"/>
            <a:r>
              <a:rPr lang="zh-CN" altLang="en-US" sz="6000" i="1">
                <a:ln w="47625" cap="sq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noFill/>
                <a:effectLst>
                  <a:outerShdw dist="35921" dir="2699999" sy="50000" rotWithShape="0">
                    <a:srgbClr val="875B0D"/>
                  </a:outerShdw>
                </a:effectLst>
                <a:latin typeface="隶书" charset="0"/>
                <a:ea typeface="隶书" charset="0"/>
              </a:rPr>
              <a:t>Thank you for listening.</a:t>
            </a:r>
            <a:endParaRPr lang="zh-CN" altLang="en-US" sz="6000" i="1">
              <a:ln w="47625" cap="sq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noFill/>
              <a:effectLst>
                <a:outerShdw dist="35921" dir="2699999" sy="50000" rotWithShape="0">
                  <a:srgbClr val="875B0D"/>
                </a:outerShdw>
              </a:effectLst>
              <a:latin typeface="隶书" charset="0"/>
              <a:ea typeface="隶书" charset="0"/>
            </a:endParaRPr>
          </a:p>
        </p:txBody>
      </p:sp>
      <p:pic>
        <p:nvPicPr>
          <p:cNvPr id="1946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595100" y="119507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 spd="slow"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Times New Roman"/>
      </a:majorFont>
      <a:minorFont>
        <a:latin typeface="Arial"/>
        <a:ea typeface="宋体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FF"/>
        </a:solidFill>
        <a:ln>
          <a:noFill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0" i="1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FF"/>
        </a:solidFill>
        <a:ln>
          <a:noFill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0" i="1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Times New Roman"/>
      </a:majorFont>
      <a:minorFont>
        <a:latin typeface="Arial"/>
        <a:ea typeface="宋体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ctr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ctr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117</Paragraphs>
  <Slides>20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21">
      <vt:lpstr>默认设计模板</vt:lpstr>
      <vt:lpstr>Module 5 Unit 2           ----Using Language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2020-10-07T22:16:38.170</cp:lastPrinted>
  <dcterms:created xsi:type="dcterms:W3CDTF">2020-10-07T22:16:38Z</dcterms:created>
  <dcterms:modified xsi:type="dcterms:W3CDTF">2020-10-07T14:16:40Z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