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272" r:id="rId4"/>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3" r:id="rId21"/>
    <p:sldId id="274" r:id="rId22"/>
    <p:sldId id="275" r:id="rId23"/>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p="http://schemas.openxmlformats.org/presentationml/2006/main">
  <p:cmAuthor id="0" name="PPTer_Tang" initials="" lastIdx="0" clrIdx="0"/>
  <p:cmAuthor id="1" name="pc" initials="p" lastIdx="0" clrIdx="0"/>
  <p:cmAuthor id="2" name="作者" initials="A"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8" d="100"/>
          <a:sy n="68" d="100"/>
        </p:scale>
        <p:origin x="48" y="22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tags" Target="tags/tag12.xml" /><Relationship Id="rId25" Type="http://schemas.openxmlformats.org/officeDocument/2006/relationships/presProps" Target="presProps.xml" /><Relationship Id="rId26" Type="http://schemas.openxmlformats.org/officeDocument/2006/relationships/viewProps" Target="viewProps.xml" /><Relationship Id="rId27" Type="http://schemas.openxmlformats.org/officeDocument/2006/relationships/theme" Target="theme/theme1.xml" /><Relationship Id="rId28" Type="http://schemas.openxmlformats.org/officeDocument/2006/relationships/tableStyles" Target="tableStyles.xml" /><Relationship Id="rId3" Type="http://schemas.openxmlformats.org/officeDocument/2006/relationships/notesMaster" Target="notesMasters/notesMaster1.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2021/8/18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35970329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2</a:t>
            </a:fld>
            <a:endParaRPr lang="zh-CN" altLang="en-US"/>
          </a:p>
        </p:txBody>
      </p:sp>
    </p:spTree>
    <p:extLst>
      <p:ext uri="{BB962C8B-B14F-4D97-AF65-F5344CB8AC3E}">
        <p14:creationId xmlns:p14="http://schemas.microsoft.com/office/powerpoint/2010/main" val="363232663"/>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3</a:t>
            </a:fld>
            <a:endParaRPr lang="zh-CN" altLang="en-US"/>
          </a:p>
        </p:txBody>
      </p:sp>
    </p:spTree>
    <p:extLst>
      <p:ext uri="{BB962C8B-B14F-4D97-AF65-F5344CB8AC3E}">
        <p14:creationId xmlns:p14="http://schemas.microsoft.com/office/powerpoint/2010/main" val="3245969178"/>
      </p:ext>
    </p:extLst>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4</a:t>
            </a:fld>
            <a:endParaRPr lang="zh-CN" altLang="en-US"/>
          </a:p>
        </p:txBody>
      </p:sp>
    </p:spTree>
    <p:extLst>
      <p:ext uri="{BB962C8B-B14F-4D97-AF65-F5344CB8AC3E}">
        <p14:creationId xmlns:p14="http://schemas.microsoft.com/office/powerpoint/2010/main" val="679609463"/>
      </p:ext>
    </p:extLst>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5</a:t>
            </a:fld>
            <a:endParaRPr lang="zh-CN" altLang="en-US"/>
          </a:p>
        </p:txBody>
      </p:sp>
    </p:spTree>
    <p:extLst>
      <p:ext uri="{BB962C8B-B14F-4D97-AF65-F5344CB8AC3E}">
        <p14:creationId xmlns:p14="http://schemas.microsoft.com/office/powerpoint/2010/main" val="587682795"/>
      </p:ext>
    </p:extLst>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6</a:t>
            </a:fld>
            <a:endParaRPr lang="zh-CN" altLang="en-US"/>
          </a:p>
        </p:txBody>
      </p:sp>
    </p:spTree>
    <p:extLst>
      <p:ext uri="{BB962C8B-B14F-4D97-AF65-F5344CB8AC3E}">
        <p14:creationId xmlns:p14="http://schemas.microsoft.com/office/powerpoint/2010/main" val="3109495990"/>
      </p:ext>
    </p:extLst>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7</a:t>
            </a:fld>
            <a:endParaRPr lang="zh-CN" altLang="en-US"/>
          </a:p>
        </p:txBody>
      </p:sp>
    </p:spTree>
    <p:extLst>
      <p:ext uri="{BB962C8B-B14F-4D97-AF65-F5344CB8AC3E}">
        <p14:creationId xmlns:p14="http://schemas.microsoft.com/office/powerpoint/2010/main" val="1684071362"/>
      </p:ext>
    </p:extLst>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8</a:t>
            </a:fld>
            <a:endParaRPr lang="zh-CN" altLang="en-US"/>
          </a:p>
        </p:txBody>
      </p:sp>
    </p:spTree>
    <p:extLst>
      <p:ext uri="{BB962C8B-B14F-4D97-AF65-F5344CB8AC3E}">
        <p14:creationId xmlns:p14="http://schemas.microsoft.com/office/powerpoint/2010/main" val="2685406241"/>
      </p:ext>
    </p:extLst>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9</a:t>
            </a:fld>
            <a:endParaRPr lang="zh-CN" altLang="en-US"/>
          </a:p>
        </p:txBody>
      </p:sp>
    </p:spTree>
    <p:extLst>
      <p:ext uri="{BB962C8B-B14F-4D97-AF65-F5344CB8AC3E}">
        <p14:creationId xmlns:p14="http://schemas.microsoft.com/office/powerpoint/2010/main" val="601988171"/>
      </p:ext>
    </p:extLst>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10</a:t>
            </a:fld>
            <a:endParaRPr lang="zh-CN" altLang="en-US"/>
          </a:p>
        </p:txBody>
      </p:sp>
    </p:spTree>
    <p:extLst>
      <p:ext uri="{BB962C8B-B14F-4D97-AF65-F5344CB8AC3E}">
        <p14:creationId xmlns:p14="http://schemas.microsoft.com/office/powerpoint/2010/main" val="1575500144"/>
      </p:ext>
    </p:extLst>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11</a:t>
            </a:fld>
            <a:endParaRPr lang="zh-CN" altLang="en-US"/>
          </a:p>
        </p:txBody>
      </p:sp>
    </p:spTree>
    <p:extLst>
      <p:ext uri="{BB962C8B-B14F-4D97-AF65-F5344CB8AC3E}">
        <p14:creationId xmlns:p14="http://schemas.microsoft.com/office/powerpoint/2010/main" val="2080944269"/>
      </p:ext>
    </p:extLst>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nvPr>
        </p:nvSpPr>
        <p:spPr/>
        <p:txBody>
          <a:bodyPr/>
          <a:lstStyle/>
          <a:p>
            <a:fld id="{F9E1B693-632D-4080-9CF6-EA28B66DC801}" type="slidenum">
              <a:rPr lang="zh-CN" altLang="en-US" smtClean="0"/>
              <a:t>12</a:t>
            </a:fld>
            <a:endParaRPr lang="zh-CN" altLang="en-US"/>
          </a:p>
        </p:txBody>
      </p:sp>
    </p:spTree>
    <p:extLst>
      <p:ext uri="{BB962C8B-B14F-4D97-AF65-F5344CB8AC3E}">
        <p14:creationId xmlns:p14="http://schemas.microsoft.com/office/powerpoint/2010/main" val="3897543557"/>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2021/8/18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2021/8/18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2021/8/18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2021/8/18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2021/8/18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2021/8/18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2021/8/18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2021/8/18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2021/8/18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2021/8/18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2021/8/18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25_标题幻灯片">
    <p:spTree>
      <p:nvGrpSpPr>
        <p:cNvPr id="1" name=""/>
        <p:cNvGrpSpPr/>
        <p:nvPr/>
      </p:nvGrpSpPr>
      <p:grpSpPr>
        <a:xfrm>
          <a:off x="0" y="0"/>
          <a:ext cx="0" cy="0"/>
        </a:xfrm>
      </p:grpSpPr>
      <p:sp>
        <p:nvSpPr>
          <p:cNvPr id="1048581" name="日期占位符 3"/>
          <p:cNvSpPr>
            <a:spLocks noGrp="1"/>
          </p:cNvSpPr>
          <p:nvPr>
            <p:ph type="dt" sz="half" idx="10"/>
          </p:nvPr>
        </p:nvSpPr>
        <p:spPr/>
        <p:txBody>
          <a:bodyPr/>
          <a:lstStyle/>
          <a:p>
            <a:fld id="{92D2F3A0-CE60-4F70-A7DA-E7C3FE547ACA}" type="datetimeFigureOut">
              <a:rPr lang="zh-CN" altLang="en-US" smtClean="0"/>
              <a:t>2021/8/18</a:t>
            </a:fld>
            <a:endParaRPr lang="zh-CN" altLang="en-US"/>
          </a:p>
        </p:txBody>
      </p:sp>
      <p:sp>
        <p:nvSpPr>
          <p:cNvPr id="1048582" name="页脚占位符 4"/>
          <p:cNvSpPr>
            <a:spLocks noGrp="1"/>
          </p:cNvSpPr>
          <p:nvPr>
            <p:ph type="ftr" sz="quarter" idx="11"/>
          </p:nvPr>
        </p:nvSpPr>
        <p:spPr/>
        <p:txBody>
          <a:bodyPr/>
          <a:lstStyle/>
          <a:p>
            <a:endParaRPr lang="zh-CN" altLang="en-US"/>
          </a:p>
        </p:txBody>
      </p:sp>
      <p:sp>
        <p:nvSpPr>
          <p:cNvPr id="1048583" name="灯片编号占位符 5"/>
          <p:cNvSpPr>
            <a:spLocks noGrp="1"/>
          </p:cNvSpPr>
          <p:nvPr>
            <p:ph type="sldNum" sz="quarter" idx="12"/>
          </p:nvPr>
        </p:nvSpPr>
        <p:spPr/>
        <p:txBody>
          <a:bodyPr/>
          <a:lstStyle/>
          <a:p>
            <a:fld id="{87DE9EB8-C79B-4F94-82FB-91A0837F9F1C}" type="slidenum">
              <a:rPr lang="zh-CN" altLang="en-US" smtClean="0"/>
              <a:t>‹#›</a:t>
            </a:fld>
            <a:endParaRPr lang="zh-CN" altLang="en-US"/>
          </a:p>
        </p:txBody>
      </p:sp>
      <p:sp>
        <p:nvSpPr>
          <p:cNvPr id="5" name="矩形 4"/>
          <p:cNvSpPr/>
          <p:nvPr userDrawn="1"/>
        </p:nvSpPr>
        <p:spPr>
          <a:xfrm>
            <a:off x="0" y="0"/>
            <a:ext cx="12192000" cy="187592"/>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355"/>
          </a:p>
        </p:txBody>
      </p:sp>
      <p:sp>
        <p:nvSpPr>
          <p:cNvPr id="6" name="矩形 5"/>
          <p:cNvSpPr/>
          <p:nvPr userDrawn="1"/>
        </p:nvSpPr>
        <p:spPr>
          <a:xfrm>
            <a:off x="0" y="6788499"/>
            <a:ext cx="12192000" cy="7034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1355"/>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2021/8/18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tags" Target="../tags/tag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tags" Target="../tags/tag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image" Target="../media/image2.jpeg" /><Relationship Id="rId4" Type="http://schemas.openxmlformats.org/officeDocument/2006/relationships/tags" Target="../tags/tag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image" Target="../media/image3.jpeg" /><Relationship Id="rId4" Type="http://schemas.openxmlformats.org/officeDocument/2006/relationships/tags" Target="../tags/tag4.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 Id="rId3" Type="http://schemas.openxmlformats.org/officeDocument/2006/relationships/image" Target="../media/image4.jpeg" /><Relationship Id="rId4" Type="http://schemas.openxmlformats.org/officeDocument/2006/relationships/tags" Target="../tags/tag5.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6.xml" /><Relationship Id="rId3" Type="http://schemas.openxmlformats.org/officeDocument/2006/relationships/tags" Target="../tags/tag6.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7.xml" /><Relationship Id="rId3" Type="http://schemas.openxmlformats.org/officeDocument/2006/relationships/image" Target="../media/image5.jpeg" /><Relationship Id="rId4" Type="http://schemas.openxmlformats.org/officeDocument/2006/relationships/tags" Target="../tags/tag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 Id="rId3" Type="http://schemas.openxmlformats.org/officeDocument/2006/relationships/image" Target="../media/image5.jpeg" /><Relationship Id="rId4" Type="http://schemas.openxmlformats.org/officeDocument/2006/relationships/image" Target="../media/image6.png" /><Relationship Id="rId5" Type="http://schemas.openxmlformats.org/officeDocument/2006/relationships/tags" Target="../tags/tag8.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 Id="rId3" Type="http://schemas.openxmlformats.org/officeDocument/2006/relationships/image" Target="../media/image5.jpeg" /><Relationship Id="rId4" Type="http://schemas.openxmlformats.org/officeDocument/2006/relationships/image" Target="../media/image7.png" /><Relationship Id="rId5" Type="http://schemas.openxmlformats.org/officeDocument/2006/relationships/tags" Target="../tags/tag9.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0.xml" /><Relationship Id="rId3" Type="http://schemas.openxmlformats.org/officeDocument/2006/relationships/image" Target="../media/image5.jpeg" /><Relationship Id="rId4" Type="http://schemas.openxmlformats.org/officeDocument/2006/relationships/tags" Target="../tags/tag10.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 Id="rId3" Type="http://schemas.openxmlformats.org/officeDocument/2006/relationships/image" Target="../media/image8.jpeg" /><Relationship Id="rId4" Type="http://schemas.openxmlformats.org/officeDocument/2006/relationships/image" Target="../media/image9.jpeg" /><Relationship Id="rId5" Type="http://schemas.openxmlformats.org/officeDocument/2006/relationships/image" Target="../media/image10.jpeg" /><Relationship Id="rId6" Type="http://schemas.openxmlformats.org/officeDocument/2006/relationships/image" Target="../media/image11.jpeg" /><Relationship Id="rId7" Type="http://schemas.openxmlformats.org/officeDocument/2006/relationships/tags" Target="../tags/tag11.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2.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梯形 4"/>
          <p:cNvSpPr/>
          <p:nvPr/>
        </p:nvSpPr>
        <p:spPr>
          <a:xfrm>
            <a:off x="2759645" y="0"/>
            <a:ext cx="9432355" cy="6858000"/>
          </a:xfrm>
          <a:custGeom>
            <a:gdLst>
              <a:gd name="connsiteX0" fmla="*/ 0 w 14512413"/>
              <a:gd name="connsiteY0" fmla="*/ 6858000 h 6858000"/>
              <a:gd name="connsiteX1" fmla="*/ 3779307 w 14512413"/>
              <a:gd name="connsiteY1" fmla="*/ 0 h 6858000"/>
              <a:gd name="connsiteX2" fmla="*/ 10733106 w 14512413"/>
              <a:gd name="connsiteY2" fmla="*/ 0 h 6858000"/>
              <a:gd name="connsiteX3" fmla="*/ 14512413 w 14512413"/>
              <a:gd name="connsiteY3" fmla="*/ 6858000 h 6858000"/>
              <a:gd name="connsiteX4" fmla="*/ 0 w 14512413"/>
              <a:gd name="connsiteY4" fmla="*/ 6858000 h 6858000"/>
              <a:gd name="connsiteX0-1" fmla="*/ 0 w 14512413"/>
              <a:gd name="connsiteY0-2" fmla="*/ 6858000 h 6858000"/>
              <a:gd name="connsiteX1-3" fmla="*/ 3779307 w 14512413"/>
              <a:gd name="connsiteY1-4" fmla="*/ 0 h 6858000"/>
              <a:gd name="connsiteX2-5" fmla="*/ 9818706 w 14512413"/>
              <a:gd name="connsiteY2-6" fmla="*/ 0 h 6858000"/>
              <a:gd name="connsiteX3-7" fmla="*/ 14512413 w 14512413"/>
              <a:gd name="connsiteY3-8" fmla="*/ 6858000 h 6858000"/>
              <a:gd name="connsiteX4-9" fmla="*/ 0 w 14512413"/>
              <a:gd name="connsiteY4-10" fmla="*/ 6858000 h 6858000"/>
              <a:gd name="connsiteX0-11" fmla="*/ 0 w 14512413"/>
              <a:gd name="connsiteY0-12" fmla="*/ 6858000 h 6858000"/>
              <a:gd name="connsiteX1-13" fmla="*/ 3779307 w 14512413"/>
              <a:gd name="connsiteY1-14" fmla="*/ 0 h 6858000"/>
              <a:gd name="connsiteX2-15" fmla="*/ 9775163 w 14512413"/>
              <a:gd name="connsiteY2-16" fmla="*/ 0 h 6858000"/>
              <a:gd name="connsiteX3-17" fmla="*/ 14512413 w 14512413"/>
              <a:gd name="connsiteY3-18" fmla="*/ 6858000 h 6858000"/>
              <a:gd name="connsiteX4-19" fmla="*/ 0 w 14512413"/>
              <a:gd name="connsiteY4-20" fmla="*/ 6858000 h 6858000"/>
              <a:gd name="connsiteX0-21" fmla="*/ 0 w 9775163"/>
              <a:gd name="connsiteY0-22" fmla="*/ 6858000 h 6858000"/>
              <a:gd name="connsiteX1-23" fmla="*/ 3779307 w 9775163"/>
              <a:gd name="connsiteY1-24" fmla="*/ 0 h 6858000"/>
              <a:gd name="connsiteX2-25" fmla="*/ 9775163 w 9775163"/>
              <a:gd name="connsiteY2-26" fmla="*/ 0 h 6858000"/>
              <a:gd name="connsiteX3-27" fmla="*/ 9733936 w 9775163"/>
              <a:gd name="connsiteY3-28" fmla="*/ 6828504 h 6858000"/>
              <a:gd name="connsiteX4-29" fmla="*/ 0 w 9775163"/>
              <a:gd name="connsiteY4-30" fmla="*/ 6858000 h 6858000"/>
            </a:gd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775163" h="6858000">
                <a:moveTo>
                  <a:pt x="0" y="6858000"/>
                </a:moveTo>
                <a:lnTo>
                  <a:pt x="3779307" y="0"/>
                </a:lnTo>
                <a:lnTo>
                  <a:pt x="9775163" y="0"/>
                </a:lnTo>
                <a:lnTo>
                  <a:pt x="9733936" y="6828504"/>
                </a:lnTo>
                <a:lnTo>
                  <a:pt x="0" y="6858000"/>
                </a:lnTo>
                <a:close/>
              </a:path>
            </a:pathLst>
          </a:custGeom>
          <a:solidFill>
            <a:schemeClr val="tx1">
              <a:lumMod val="75000"/>
              <a:lumOff val="2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endParaRPr lang="zh-CN" altLang="en-US" sz="1355">
              <a:solidFill>
                <a:schemeClr val="bg1"/>
              </a:solidFill>
              <a:latin typeface="华文细黑" panose="02010600040101010101" pitchFamily="2" charset="-122"/>
              <a:ea typeface="华文细黑" panose="02010600040101010101" pitchFamily="2" charset="-122"/>
              <a:cs typeface="+mn-ea"/>
              <a:sym typeface="+mn-lt"/>
            </a:endParaRPr>
          </a:p>
        </p:txBody>
      </p:sp>
      <p:sp>
        <p:nvSpPr>
          <p:cNvPr id="9" name="文本框 8"/>
          <p:cNvSpPr txBox="1"/>
          <p:nvPr/>
        </p:nvSpPr>
        <p:spPr>
          <a:xfrm>
            <a:off x="6151111" y="2109284"/>
            <a:ext cx="4983480" cy="2251075"/>
          </a:xfrm>
          <a:prstGeom prst="rect">
            <a:avLst/>
          </a:prstGeom>
          <a:noFill/>
        </p:spPr>
        <p:txBody>
          <a:bodyPr wrap="none" rtlCol="0">
            <a:spAutoFit/>
          </a:bodyPr>
          <a:lstStyle/>
          <a:p>
            <a:pPr algn="ctr">
              <a:lnSpc>
                <a:spcPct val="130000"/>
              </a:lnSpc>
            </a:pPr>
            <a:r>
              <a:rPr lang="zh-CN" altLang="en-US" sz="5400" b="1">
                <a:solidFill>
                  <a:schemeClr val="bg1"/>
                </a:solidFill>
                <a:latin typeface="华文细黑" panose="02010600040101010101" pitchFamily="2" charset="-122"/>
                <a:ea typeface="华文细黑" panose="02010600040101010101" pitchFamily="2" charset="-122"/>
                <a:cs typeface="+mn-ea"/>
                <a:sym typeface="+mn-lt"/>
              </a:rPr>
              <a:t>第</a:t>
            </a:r>
            <a:r>
              <a:rPr lang="en-US" altLang="zh-CN" sz="5400" b="1">
                <a:solidFill>
                  <a:schemeClr val="bg1"/>
                </a:solidFill>
                <a:latin typeface="华文细黑" panose="02010600040101010101" pitchFamily="2" charset="-122"/>
                <a:ea typeface="华文细黑" panose="02010600040101010101" pitchFamily="2" charset="-122"/>
                <a:cs typeface="+mn-ea"/>
                <a:sym typeface="+mn-lt"/>
              </a:rPr>
              <a:t>6</a:t>
            </a:r>
            <a:r>
              <a:rPr lang="zh-CN" altLang="en-US" sz="5400" b="1" smtClean="0">
                <a:solidFill>
                  <a:schemeClr val="bg1"/>
                </a:solidFill>
                <a:latin typeface="华文细黑" panose="02010600040101010101" pitchFamily="2" charset="-122"/>
                <a:ea typeface="华文细黑" panose="02010600040101010101" pitchFamily="2" charset="-122"/>
                <a:cs typeface="+mn-ea"/>
                <a:sym typeface="+mn-lt"/>
              </a:rPr>
              <a:t>课  </a:t>
            </a:r>
            <a:endParaRPr lang="en-US" altLang="zh-CN" sz="5400" b="1" smtClean="0">
              <a:solidFill>
                <a:schemeClr val="bg1"/>
              </a:solidFill>
              <a:latin typeface="华文细黑" panose="02010600040101010101" pitchFamily="2" charset="-122"/>
              <a:ea typeface="华文细黑" panose="02010600040101010101" pitchFamily="2" charset="-122"/>
              <a:cs typeface="+mn-ea"/>
              <a:sym typeface="+mn-lt"/>
            </a:endParaRPr>
          </a:p>
          <a:p>
            <a:pPr algn="ctr">
              <a:lnSpc>
                <a:spcPct val="130000"/>
              </a:lnSpc>
            </a:pPr>
            <a:r>
              <a:rPr lang="zh-CN" altLang="en-US" sz="5400" b="1" smtClean="0">
                <a:solidFill>
                  <a:schemeClr val="bg1"/>
                </a:solidFill>
                <a:latin typeface="华文细黑" panose="02010600040101010101" pitchFamily="2" charset="-122"/>
                <a:ea typeface="华文细黑" panose="02010600040101010101" pitchFamily="2" charset="-122"/>
                <a:cs typeface="+mn-ea"/>
                <a:sym typeface="+mn-lt"/>
              </a:rPr>
              <a:t>西方</a:t>
            </a:r>
            <a:r>
              <a:rPr lang="zh-CN" altLang="en-US" sz="5400" b="1">
                <a:solidFill>
                  <a:schemeClr val="bg1"/>
                </a:solidFill>
                <a:latin typeface="华文细黑" panose="02010600040101010101" pitchFamily="2" charset="-122"/>
                <a:ea typeface="华文细黑" panose="02010600040101010101" pitchFamily="2" charset="-122"/>
                <a:cs typeface="+mn-ea"/>
                <a:sym typeface="+mn-lt"/>
              </a:rPr>
              <a:t>的文官制度</a:t>
            </a:r>
          </a:p>
        </p:txBody>
      </p:sp>
      <p:sp>
        <p:nvSpPr>
          <p:cNvPr id="11" name="任意多边形: 形状 10"/>
          <p:cNvSpPr/>
          <p:nvPr/>
        </p:nvSpPr>
        <p:spPr>
          <a:xfrm>
            <a:off x="6096000" y="3548265"/>
            <a:ext cx="5093703" cy="933451"/>
          </a:xfrm>
          <a:custGeom>
            <a:gdLst>
              <a:gd name="connsiteX0" fmla="*/ 0 w 4826000"/>
              <a:gd name="connsiteY0" fmla="*/ 0 h 933450"/>
              <a:gd name="connsiteX1" fmla="*/ 12700 w 4826000"/>
              <a:gd name="connsiteY1" fmla="*/ 933450 h 933450"/>
              <a:gd name="connsiteX2" fmla="*/ 4826000 w 4826000"/>
              <a:gd name="connsiteY2" fmla="*/ 933450 h 933450"/>
              <a:gd name="connsiteX3" fmla="*/ 4826000 w 4826000"/>
              <a:gd name="connsiteY3" fmla="*/ 12700 h 933450"/>
            </a:gdLst>
            <a:cxnLst>
              <a:cxn ang="0">
                <a:pos x="connsiteX0" y="connsiteY0"/>
              </a:cxn>
              <a:cxn ang="0">
                <a:pos x="connsiteX1" y="connsiteY1"/>
              </a:cxn>
              <a:cxn ang="0">
                <a:pos x="connsiteX2" y="connsiteY2"/>
              </a:cxn>
              <a:cxn ang="0">
                <a:pos x="connsiteX3" y="connsiteY3"/>
              </a:cxn>
            </a:cxnLst>
            <a:rect l="l" t="t" r="r" b="b"/>
            <a:pathLst>
              <a:path w="4826000" h="933450">
                <a:moveTo>
                  <a:pt x="0" y="0"/>
                </a:moveTo>
                <a:lnTo>
                  <a:pt x="12700" y="933450"/>
                </a:lnTo>
                <a:lnTo>
                  <a:pt x="4826000" y="933450"/>
                </a:lnTo>
                <a:lnTo>
                  <a:pt x="4826000" y="12700"/>
                </a:lnTo>
              </a:path>
            </a:pathLst>
          </a:custGeom>
          <a:noFill/>
          <a:ln w="9525">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55">
              <a:ea typeface="华文细黑" panose="02010600040101010101" pitchFamily="2" charset="-122"/>
              <a:cs typeface="+mn-ea"/>
              <a:sym typeface="+mn-lt"/>
            </a:endParaRPr>
          </a:p>
        </p:txBody>
      </p:sp>
      <p:sp>
        <p:nvSpPr>
          <p:cNvPr id="13" name="等腰三角形 12"/>
          <p:cNvSpPr/>
          <p:nvPr/>
        </p:nvSpPr>
        <p:spPr>
          <a:xfrm rot="10800000">
            <a:off x="8441445" y="4466345"/>
            <a:ext cx="431800" cy="302171"/>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55">
              <a:ea typeface="华文细黑" panose="02010600040101010101" pitchFamily="2" charset="-122"/>
              <a:cs typeface="+mn-ea"/>
              <a:sym typeface="+mn-lt"/>
            </a:endParaRPr>
          </a:p>
        </p:txBody>
      </p:sp>
      <p:sp>
        <p:nvSpPr>
          <p:cNvPr id="14" name="文本框 13"/>
          <p:cNvSpPr txBox="1"/>
          <p:nvPr/>
        </p:nvSpPr>
        <p:spPr>
          <a:xfrm>
            <a:off x="6288103" y="1458781"/>
            <a:ext cx="6198577" cy="650875"/>
          </a:xfrm>
          <a:prstGeom prst="rect">
            <a:avLst/>
          </a:prstGeom>
          <a:noFill/>
        </p:spPr>
        <p:txBody>
          <a:bodyPr wrap="square" rtlCol="0">
            <a:spAutoFit/>
          </a:bodyPr>
          <a:lstStyle/>
          <a:p>
            <a:pPr>
              <a:lnSpc>
                <a:spcPct val="130000"/>
              </a:lnSpc>
            </a:pPr>
            <a:r>
              <a:rPr lang="zh-CN" altLang="en-US" sz="2800" smtClean="0">
                <a:solidFill>
                  <a:srgbClr val="FFFF00"/>
                </a:solidFill>
                <a:latin typeface="华文细黑" panose="02010600040101010101" pitchFamily="2" charset="-122"/>
                <a:ea typeface="华文细黑" panose="02010600040101010101" pitchFamily="2" charset="-122"/>
                <a:cs typeface="+mn-ea"/>
                <a:sym typeface="+mn-lt"/>
              </a:rPr>
              <a:t>第二单元  官员</a:t>
            </a:r>
            <a:r>
              <a:rPr lang="zh-CN" altLang="en-US" sz="2800">
                <a:solidFill>
                  <a:srgbClr val="FFFF00"/>
                </a:solidFill>
                <a:latin typeface="华文细黑" panose="02010600040101010101" pitchFamily="2" charset="-122"/>
                <a:ea typeface="华文细黑" panose="02010600040101010101" pitchFamily="2" charset="-122"/>
                <a:cs typeface="+mn-ea"/>
                <a:sym typeface="+mn-lt"/>
              </a:rPr>
              <a:t>的选拔与管理</a:t>
            </a:r>
          </a:p>
        </p:txBody>
      </p:sp>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平行四边形 3"/>
          <p:cNvSpPr/>
          <p:nvPr/>
        </p:nvSpPr>
        <p:spPr>
          <a:xfrm>
            <a:off x="328296" y="864235"/>
            <a:ext cx="484695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kumimoji="1" lang="zh-CN" altLang="en-US" sz="1355">
              <a:ea typeface="华文细黑" panose="02010600040101010101" pitchFamily="2" charset="-122"/>
            </a:endParaRPr>
          </a:p>
        </p:txBody>
      </p:sp>
      <p:sp>
        <p:nvSpPr>
          <p:cNvPr id="3" name="平行四边形 2"/>
          <p:cNvSpPr/>
          <p:nvPr/>
        </p:nvSpPr>
        <p:spPr>
          <a:xfrm>
            <a:off x="240030" y="711200"/>
            <a:ext cx="4705351"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kumimoji="1" lang="zh-CN" altLang="en-US" sz="1355">
              <a:ea typeface="华文细黑" panose="02010600040101010101" pitchFamily="2" charset="-122"/>
            </a:endParaRPr>
          </a:p>
        </p:txBody>
      </p:sp>
      <p:sp>
        <p:nvSpPr>
          <p:cNvPr id="12" name="文本框 11"/>
          <p:cNvSpPr txBox="1"/>
          <p:nvPr/>
        </p:nvSpPr>
        <p:spPr>
          <a:xfrm>
            <a:off x="487680" y="711200"/>
            <a:ext cx="4528185" cy="570865"/>
          </a:xfrm>
          <a:prstGeom prst="rect">
            <a:avLst/>
          </a:prstGeom>
          <a:noFill/>
        </p:spPr>
        <p:txBody>
          <a:bodyPr wrap="square" rtlCol="0">
            <a:spAutoFit/>
          </a:bodyPr>
          <a:lstStyle/>
          <a:p>
            <a:pPr>
              <a:lnSpc>
                <a:spcPct val="130000"/>
              </a:lnSpc>
            </a:pPr>
            <a:r>
              <a:rPr lang="zh-CN" altLang="en-US" sz="2400">
                <a:solidFill>
                  <a:schemeClr val="bg1"/>
                </a:solidFill>
                <a:latin typeface="华文细黑" panose="02010600040101010101" pitchFamily="2" charset="-122"/>
                <a:ea typeface="华文细黑" panose="02010600040101010101" pitchFamily="2" charset="-122"/>
              </a:rPr>
              <a:t>背景一：中古时期恩赐制的弊端</a:t>
            </a:r>
          </a:p>
        </p:txBody>
      </p:sp>
      <p:sp>
        <p:nvSpPr>
          <p:cNvPr id="2" name="文本框 1"/>
          <p:cNvSpPr txBox="1"/>
          <p:nvPr/>
        </p:nvSpPr>
        <p:spPr>
          <a:xfrm>
            <a:off x="239395" y="1463110"/>
            <a:ext cx="11709400" cy="1050290"/>
          </a:xfrm>
          <a:prstGeom prst="rect">
            <a:avLst/>
          </a:prstGeom>
          <a:solidFill>
            <a:schemeClr val="accent4">
              <a:lumMod val="20000"/>
              <a:lumOff val="80000"/>
            </a:schemeClr>
          </a:solidFill>
        </p:spPr>
        <p:txBody>
          <a:bodyPr wrap="square" rtlCol="0" anchor="t">
            <a:spAutoFit/>
          </a:bodyPr>
          <a:lstStyle/>
          <a:p>
            <a:pPr>
              <a:lnSpc>
                <a:spcPct val="130000"/>
              </a:lnSpc>
            </a:pPr>
            <a:r>
              <a:rPr lang="zh-CN" altLang="en-US" sz="2400">
                <a:gradFill>
                  <a:gsLst>
                    <a:gs pos="0">
                      <a:srgbClr val="FE4444"/>
                    </a:gs>
                    <a:gs pos="100000">
                      <a:srgbClr val="832B2B"/>
                    </a:gs>
                  </a:gsLst>
                  <a:lin scaled="0"/>
                </a:gradFill>
                <a:latin typeface="华文细黑" panose="02010600040101010101" pitchFamily="2" charset="-122"/>
                <a:ea typeface="华文细黑" panose="02010600040101010101" pitchFamily="2" charset="-122"/>
              </a:rPr>
              <a:t>恩赐制：君主和贵族将官职赏赐给下属的任官制度。它是封建君主制度下普遍存在的一种任官现象。</a:t>
            </a:r>
          </a:p>
        </p:txBody>
      </p:sp>
      <p:grpSp>
        <p:nvGrpSpPr>
          <p:cNvPr id="20" name="组合 19"/>
          <p:cNvGrpSpPr/>
          <p:nvPr/>
        </p:nvGrpSpPr>
        <p:grpSpPr>
          <a:xfrm>
            <a:off x="239395" y="2596515"/>
            <a:ext cx="8050530" cy="3536388"/>
            <a:chOff x="2" y="3607"/>
            <a:chExt cx="12678" cy="6115"/>
          </a:xfrm>
        </p:grpSpPr>
        <p:sp>
          <p:nvSpPr>
            <p:cNvPr id="5" name="剪去单角的矩形 4"/>
            <p:cNvSpPr/>
            <p:nvPr/>
          </p:nvSpPr>
          <p:spPr>
            <a:xfrm>
              <a:off x="2" y="3607"/>
              <a:ext cx="12510" cy="5657"/>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55">
                <a:ea typeface="华文细黑" panose="02010600040101010101" pitchFamily="2" charset="-122"/>
              </a:endParaRPr>
            </a:p>
          </p:txBody>
        </p:sp>
        <p:sp>
          <p:nvSpPr>
            <p:cNvPr id="7" name="文本框 6"/>
            <p:cNvSpPr txBox="1"/>
            <p:nvPr/>
          </p:nvSpPr>
          <p:spPr>
            <a:xfrm>
              <a:off x="134" y="4589"/>
              <a:ext cx="12546" cy="5133"/>
            </a:xfrm>
            <a:prstGeom prst="rect">
              <a:avLst/>
            </a:prstGeom>
            <a:noFill/>
          </p:spPr>
          <p:txBody>
            <a:bodyPr wrap="square" rtlCol="0">
              <a:spAutoFit/>
            </a:bodyPr>
            <a:lstStyle/>
            <a:p>
              <a:pPr algn="l">
                <a:lnSpc>
                  <a:spcPct val="130000"/>
                </a:lnSpc>
              </a:pPr>
              <a:r>
                <a:rPr lang="zh-CN" altLang="en-US" sz="24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由于“恩赐制”的影响，英国文官系统相当</a:t>
              </a:r>
              <a:r>
                <a:rPr lang="zh-CN" altLang="en-US" sz="2400" smtClean="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紊乱</a:t>
              </a:r>
              <a:r>
                <a:rPr lang="en-US" altLang="zh-CN" sz="24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a:t>
              </a:r>
              <a:r>
                <a:rPr lang="zh-CN" altLang="en-US" sz="2400" smtClean="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多年来</a:t>
              </a:r>
              <a:r>
                <a:rPr lang="zh-CN" altLang="en-US" sz="24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，文官管理缺少统一有效的管理监督，升迁、使用、奖惩和任免缺少常规章法，人员调配不当，工作时间长短不一。有的部门每日仅工作5—6小时，众人懒散，浮游度日。</a:t>
              </a:r>
            </a:p>
            <a:p>
              <a:pPr algn="l">
                <a:lnSpc>
                  <a:spcPct val="130000"/>
                </a:lnSpc>
              </a:pPr>
              <a:r>
                <a:rPr lang="zh-CN" altLang="en-US" sz="24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          ——摘编自阎照祥《英国政治制度史》</a:t>
              </a:r>
            </a:p>
            <a:p>
              <a:pPr>
                <a:lnSpc>
                  <a:spcPct val="130000"/>
                </a:lnSpc>
              </a:pPr>
              <a:endParaRPr lang="zh-CN" altLang="en-US" sz="2400">
                <a:solidFill>
                  <a:schemeClr val="bg1"/>
                </a:solidFill>
                <a:latin typeface="华文细黑" panose="02010600040101010101" pitchFamily="2" charset="-122"/>
                <a:ea typeface="华文细黑" panose="02010600040101010101" pitchFamily="2" charset="-122"/>
                <a:cs typeface="DFKai-SB" panose="03000509000000000000" charset="-120"/>
                <a:sym typeface="+mn-ea"/>
              </a:endParaRPr>
            </a:p>
          </p:txBody>
        </p:sp>
      </p:grpSp>
      <p:sp>
        <p:nvSpPr>
          <p:cNvPr id="8" name="文本框 7"/>
          <p:cNvSpPr txBox="1"/>
          <p:nvPr/>
        </p:nvSpPr>
        <p:spPr>
          <a:xfrm>
            <a:off x="-89940" y="5957196"/>
            <a:ext cx="6828791" cy="650875"/>
          </a:xfrm>
          <a:prstGeom prst="rect">
            <a:avLst/>
          </a:prstGeom>
          <a:noFill/>
        </p:spPr>
        <p:txBody>
          <a:bodyPr wrap="square" rtlCol="0">
            <a:spAutoFit/>
          </a:bodyPr>
          <a:lstStyle/>
          <a:p>
            <a:pPr>
              <a:lnSpc>
                <a:spcPct val="130000"/>
              </a:lnSpc>
            </a:pPr>
            <a:r>
              <a:rPr lang="zh-CN" altLang="en-US" sz="2800" smtClean="0">
                <a:latin typeface="华文细黑" panose="02010600040101010101" pitchFamily="2" charset="-122"/>
                <a:ea typeface="华文细黑" panose="02010600040101010101" pitchFamily="2" charset="-122"/>
              </a:rPr>
              <a:t>【思考】恩赐</a:t>
            </a:r>
            <a:r>
              <a:rPr lang="zh-CN" altLang="en-US" sz="2800">
                <a:latin typeface="华文细黑" panose="02010600040101010101" pitchFamily="2" charset="-122"/>
                <a:ea typeface="华文细黑" panose="02010600040101010101" pitchFamily="2" charset="-122"/>
              </a:rPr>
              <a:t>制带来的弊端？</a:t>
            </a:r>
          </a:p>
        </p:txBody>
      </p:sp>
      <p:sp>
        <p:nvSpPr>
          <p:cNvPr id="13" name="文本框 12"/>
          <p:cNvSpPr txBox="1"/>
          <p:nvPr/>
        </p:nvSpPr>
        <p:spPr>
          <a:xfrm>
            <a:off x="9269095" y="3552767"/>
            <a:ext cx="2679700" cy="1770380"/>
          </a:xfrm>
          <a:prstGeom prst="rect">
            <a:avLst/>
          </a:prstGeom>
          <a:solidFill>
            <a:schemeClr val="accent4">
              <a:lumMod val="40000"/>
              <a:lumOff val="60000"/>
            </a:schemeClr>
          </a:solidFill>
        </p:spPr>
        <p:txBody>
          <a:bodyPr wrap="square" rtlCol="0">
            <a:spAutoFit/>
          </a:bodyPr>
          <a:lstStyle/>
          <a:p>
            <a:pPr>
              <a:lnSpc>
                <a:spcPct val="130000"/>
              </a:lnSpc>
            </a:pPr>
            <a:r>
              <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恩赐制度本身特点导致政治乱象频发</a:t>
            </a:r>
          </a:p>
        </p:txBody>
      </p:sp>
      <p:sp>
        <p:nvSpPr>
          <p:cNvPr id="16" name="右箭头 15"/>
          <p:cNvSpPr/>
          <p:nvPr/>
        </p:nvSpPr>
        <p:spPr>
          <a:xfrm>
            <a:off x="8289924" y="4071671"/>
            <a:ext cx="979171" cy="485775"/>
          </a:xfrm>
          <a:prstGeom prst="rightArrow">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55">
              <a:ea typeface="华文细黑" panose="02010600040101010101" pitchFamily="2" charset="-122"/>
            </a:endParaRPr>
          </a:p>
        </p:txBody>
      </p:sp>
      <p:sp>
        <p:nvSpPr>
          <p:cNvPr id="9" name="矩形 8"/>
          <p:cNvSpPr/>
          <p:nvPr/>
        </p:nvSpPr>
        <p:spPr>
          <a:xfrm>
            <a:off x="239395" y="0"/>
            <a:ext cx="6606540" cy="811530"/>
          </a:xfrm>
          <a:prstGeom prst="rect">
            <a:avLst/>
          </a:prstGeom>
          <a:noFill/>
          <a:ln>
            <a:noFill/>
          </a:ln>
        </p:spPr>
        <p:txBody>
          <a:bodyPr wrap="square" rtlCol="0" anchor="t">
            <a:spAutoFit/>
          </a:bodyPr>
          <a:lstStyle/>
          <a:p>
            <a:pPr algn="ctr">
              <a:lnSpc>
                <a:spcPct val="130000"/>
              </a:lnSpc>
            </a:pPr>
            <a:r>
              <a:rPr lang="zh-CN" altLang="en-US" sz="3600" b="1" smtClean="0">
                <a:solidFill>
                  <a:srgbClr val="C00000"/>
                </a:solidFill>
                <a:latin typeface="华文细黑" panose="02010600040101010101" pitchFamily="2" charset="-122"/>
                <a:ea typeface="华文细黑" panose="02010600040101010101" pitchFamily="2" charset="-122"/>
                <a:sym typeface="+mn-ea"/>
              </a:rPr>
              <a:t>一、西方</a:t>
            </a:r>
            <a:r>
              <a:rPr lang="zh-CN" altLang="en-US" sz="3600" b="1">
                <a:solidFill>
                  <a:srgbClr val="C00000"/>
                </a:solidFill>
                <a:latin typeface="华文细黑" panose="02010600040101010101" pitchFamily="2" charset="-122"/>
                <a:ea typeface="华文细黑" panose="02010600040101010101" pitchFamily="2" charset="-122"/>
                <a:sym typeface="+mn-ea"/>
              </a:rPr>
              <a:t>文官制度出现的背景</a:t>
            </a:r>
          </a:p>
        </p:txBody>
      </p:sp>
    </p:spTree>
    <p:custDataLst>
      <p:tags r:id="rId3"/>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0" presetClass="entr" presetSubtype="0" fill="hold" grpId="2"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1"/>
      <p:bldP spid="13" grpId="0"/>
      <p:bldP spid="16" grpId="2"/>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1"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17500"/>
            <a:ext cx="585406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kumimoji="1" lang="zh-CN" altLang="en-US" sz="1355">
              <a:ea typeface="华文细黑" panose="02010600040101010101" pitchFamily="2" charset="-122"/>
            </a:endParaRPr>
          </a:p>
        </p:txBody>
      </p:sp>
      <p:sp>
        <p:nvSpPr>
          <p:cNvPr id="3" name="平行四边形 2"/>
          <p:cNvSpPr/>
          <p:nvPr/>
        </p:nvSpPr>
        <p:spPr>
          <a:xfrm>
            <a:off x="239396" y="177800"/>
            <a:ext cx="588708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kumimoji="1" lang="zh-CN" altLang="en-US" sz="1355">
              <a:ea typeface="华文细黑" panose="02010600040101010101" pitchFamily="2" charset="-122"/>
            </a:endParaRPr>
          </a:p>
        </p:txBody>
      </p:sp>
      <p:sp>
        <p:nvSpPr>
          <p:cNvPr id="12" name="文本框 11"/>
          <p:cNvSpPr txBox="1"/>
          <p:nvPr/>
        </p:nvSpPr>
        <p:spPr>
          <a:xfrm>
            <a:off x="302260" y="160020"/>
            <a:ext cx="5996940" cy="570865"/>
          </a:xfrm>
          <a:prstGeom prst="rect">
            <a:avLst/>
          </a:prstGeom>
          <a:noFill/>
        </p:spPr>
        <p:txBody>
          <a:bodyPr wrap="square" rtlCol="0">
            <a:spAutoFit/>
          </a:bodyPr>
          <a:lstStyle/>
          <a:p>
            <a:pPr>
              <a:lnSpc>
                <a:spcPct val="130000"/>
              </a:lnSpc>
            </a:pPr>
            <a:r>
              <a:rPr lang="zh-CN" altLang="en-US" sz="2400">
                <a:solidFill>
                  <a:schemeClr val="bg1"/>
                </a:solidFill>
                <a:latin typeface="华文细黑" panose="02010600040101010101" pitchFamily="2" charset="-122"/>
                <a:ea typeface="华文细黑" panose="02010600040101010101" pitchFamily="2" charset="-122"/>
              </a:rPr>
              <a:t>背景二：资本主义初期政党分肥制的教训</a:t>
            </a:r>
          </a:p>
        </p:txBody>
      </p:sp>
      <p:grpSp>
        <p:nvGrpSpPr>
          <p:cNvPr id="20" name="组合 19"/>
          <p:cNvGrpSpPr/>
          <p:nvPr/>
        </p:nvGrpSpPr>
        <p:grpSpPr>
          <a:xfrm>
            <a:off x="203835" y="1958976"/>
            <a:ext cx="7785101" cy="5268594"/>
            <a:chOff x="252" y="3607"/>
            <a:chExt cx="12260" cy="8297"/>
          </a:xfrm>
        </p:grpSpPr>
        <p:sp>
          <p:nvSpPr>
            <p:cNvPr id="5" name="剪去单角的矩形 4"/>
            <p:cNvSpPr/>
            <p:nvPr/>
          </p:nvSpPr>
          <p:spPr>
            <a:xfrm>
              <a:off x="308" y="3607"/>
              <a:ext cx="12204" cy="5657"/>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55">
                <a:ea typeface="华文细黑" panose="02010600040101010101" pitchFamily="2" charset="-122"/>
              </a:endParaRPr>
            </a:p>
          </p:txBody>
        </p:sp>
        <p:sp>
          <p:nvSpPr>
            <p:cNvPr id="7" name="文本框 6"/>
            <p:cNvSpPr txBox="1"/>
            <p:nvPr/>
          </p:nvSpPr>
          <p:spPr>
            <a:xfrm>
              <a:off x="252" y="3827"/>
              <a:ext cx="12260" cy="8077"/>
            </a:xfrm>
            <a:prstGeom prst="rect">
              <a:avLst/>
            </a:prstGeom>
            <a:noFill/>
          </p:spPr>
          <p:txBody>
            <a:bodyPr wrap="square" rtlCol="0">
              <a:spAutoFit/>
            </a:bodyPr>
            <a:lstStyle/>
            <a:p>
              <a:pPr algn="l">
                <a:lnSpc>
                  <a:spcPct val="130000"/>
                </a:lnSpc>
              </a:pPr>
              <a:r>
                <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在政党制度建立初期，在选举中获胜的执政党都把政府的官职作为战利品酬劳，对该党有功和对选举胜利作出贡献的人，而对其政治，经济文化水平，工作能力等考虑不多，甚至根本不加考虑，公开的进行“肥缺分赃”。</a:t>
              </a:r>
              <a:endPar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endParaRPr>
            </a:p>
            <a:p>
              <a:pPr algn="l">
                <a:lnSpc>
                  <a:spcPct val="130000"/>
                </a:lnSpc>
              </a:pPr>
              <a:r>
                <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               </a:t>
              </a:r>
              <a:r>
                <a:rPr lang="zh-CN" altLang="en-US" sz="2800" smtClean="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               ——</a:t>
              </a:r>
              <a:r>
                <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古燕《西方政治的稳定器》</a:t>
              </a:r>
              <a:endPar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endParaRPr>
            </a:p>
            <a:p>
              <a:pPr algn="l">
                <a:lnSpc>
                  <a:spcPct val="130000"/>
                </a:lnSpc>
              </a:pPr>
              <a:endPar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sym typeface="+mn-ea"/>
              </a:endParaRPr>
            </a:p>
            <a:p>
              <a:pPr>
                <a:lnSpc>
                  <a:spcPct val="130000"/>
                </a:lnSpc>
              </a:pPr>
              <a:endPar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sym typeface="+mn-ea"/>
              </a:endParaRPr>
            </a:p>
          </p:txBody>
        </p:sp>
      </p:grpSp>
      <p:sp>
        <p:nvSpPr>
          <p:cNvPr id="8" name="文本框 7"/>
          <p:cNvSpPr txBox="1"/>
          <p:nvPr/>
        </p:nvSpPr>
        <p:spPr>
          <a:xfrm>
            <a:off x="-10796" y="5617760"/>
            <a:ext cx="6828791" cy="650875"/>
          </a:xfrm>
          <a:prstGeom prst="rect">
            <a:avLst/>
          </a:prstGeom>
          <a:noFill/>
        </p:spPr>
        <p:txBody>
          <a:bodyPr wrap="square" rtlCol="0">
            <a:spAutoFit/>
          </a:bodyPr>
          <a:lstStyle/>
          <a:p>
            <a:pPr>
              <a:lnSpc>
                <a:spcPct val="130000"/>
              </a:lnSpc>
            </a:pPr>
            <a:r>
              <a:rPr lang="zh-CN" altLang="en-US" sz="2800" smtClean="0">
                <a:latin typeface="华文细黑" panose="02010600040101010101" pitchFamily="2" charset="-122"/>
                <a:ea typeface="华文细黑" panose="02010600040101010101" pitchFamily="2" charset="-122"/>
              </a:rPr>
              <a:t>【思考】政党</a:t>
            </a:r>
            <a:r>
              <a:rPr lang="zh-CN" altLang="en-US" sz="2800">
                <a:latin typeface="华文细黑" panose="02010600040101010101" pitchFamily="2" charset="-122"/>
                <a:ea typeface="华文细黑" panose="02010600040101010101" pitchFamily="2" charset="-122"/>
              </a:rPr>
              <a:t>分肥制带来的弊端？</a:t>
            </a:r>
          </a:p>
        </p:txBody>
      </p:sp>
      <p:sp>
        <p:nvSpPr>
          <p:cNvPr id="13" name="文本框 12"/>
          <p:cNvSpPr txBox="1"/>
          <p:nvPr/>
        </p:nvSpPr>
        <p:spPr>
          <a:xfrm>
            <a:off x="9209405" y="2332863"/>
            <a:ext cx="2825576" cy="2330450"/>
          </a:xfrm>
          <a:prstGeom prst="rect">
            <a:avLst/>
          </a:prstGeom>
          <a:solidFill>
            <a:schemeClr val="accent4">
              <a:lumMod val="40000"/>
              <a:lumOff val="60000"/>
            </a:schemeClr>
          </a:solidFill>
        </p:spPr>
        <p:txBody>
          <a:bodyPr wrap="square" rtlCol="0">
            <a:spAutoFit/>
          </a:bodyPr>
          <a:lstStyle/>
          <a:p>
            <a:pPr>
              <a:lnSpc>
                <a:spcPct val="130000"/>
              </a:lnSpc>
            </a:pPr>
            <a:r>
              <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腐败泛滥；</a:t>
            </a:r>
          </a:p>
          <a:p>
            <a:pPr>
              <a:lnSpc>
                <a:spcPct val="130000"/>
              </a:lnSpc>
            </a:pPr>
            <a:r>
              <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影响政府工作的连续性和稳定性，降低行政效率；</a:t>
            </a:r>
          </a:p>
        </p:txBody>
      </p:sp>
      <p:sp>
        <p:nvSpPr>
          <p:cNvPr id="16" name="右箭头 15"/>
          <p:cNvSpPr/>
          <p:nvPr/>
        </p:nvSpPr>
        <p:spPr>
          <a:xfrm>
            <a:off x="8109585" y="3514725"/>
            <a:ext cx="979171" cy="485775"/>
          </a:xfrm>
          <a:prstGeom prst="rightArrow">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55">
              <a:ea typeface="华文细黑" panose="02010600040101010101" pitchFamily="2" charset="-122"/>
            </a:endParaRPr>
          </a:p>
        </p:txBody>
      </p:sp>
      <p:grpSp>
        <p:nvGrpSpPr>
          <p:cNvPr id="9" name="组合 8"/>
          <p:cNvGrpSpPr/>
          <p:nvPr/>
        </p:nvGrpSpPr>
        <p:grpSpPr>
          <a:xfrm>
            <a:off x="264161" y="984252"/>
            <a:ext cx="10655935" cy="668657"/>
            <a:chOff x="416" y="1550"/>
            <a:chExt cx="16781" cy="1053"/>
          </a:xfrm>
        </p:grpSpPr>
        <p:sp>
          <p:nvSpPr>
            <p:cNvPr id="2" name="文本框 1"/>
            <p:cNvSpPr txBox="1"/>
            <p:nvPr/>
          </p:nvSpPr>
          <p:spPr>
            <a:xfrm>
              <a:off x="416" y="1578"/>
              <a:ext cx="16781" cy="1025"/>
            </a:xfrm>
            <a:prstGeom prst="rect">
              <a:avLst/>
            </a:prstGeom>
            <a:solidFill>
              <a:schemeClr val="accent4">
                <a:lumMod val="20000"/>
                <a:lumOff val="80000"/>
              </a:schemeClr>
            </a:solidFill>
          </p:spPr>
          <p:txBody>
            <a:bodyPr wrap="square" rtlCol="0" anchor="t">
              <a:spAutoFit/>
            </a:bodyPr>
            <a:lstStyle/>
            <a:p>
              <a:pPr>
                <a:lnSpc>
                  <a:spcPct val="130000"/>
                </a:lnSpc>
              </a:pPr>
              <a:endPar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endParaRPr>
            </a:p>
          </p:txBody>
        </p:sp>
        <p:sp>
          <p:nvSpPr>
            <p:cNvPr id="11" name="文本框 10"/>
            <p:cNvSpPr txBox="1"/>
            <p:nvPr/>
          </p:nvSpPr>
          <p:spPr>
            <a:xfrm>
              <a:off x="693" y="1550"/>
              <a:ext cx="15097" cy="1025"/>
            </a:xfrm>
            <a:prstGeom prst="rect">
              <a:avLst/>
            </a:prstGeom>
            <a:noFill/>
          </p:spPr>
          <p:txBody>
            <a:bodyPr wrap="square" rtlCol="0">
              <a:spAutoFit/>
            </a:bodyPr>
            <a:lstStyle/>
            <a:p>
              <a:pPr>
                <a:lnSpc>
                  <a:spcPct val="130000"/>
                </a:lnSpc>
              </a:pPr>
              <a:r>
                <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rPr>
                <a:t>政党分肥制：把公职当作某政党执政后的战利品进行瓜分。</a:t>
              </a:r>
              <a:endParaRPr lang="zh-CN" altLang="en-US" sz="2800">
                <a:ea typeface="华文细黑" panose="02010600040101010101" pitchFamily="2" charset="-122"/>
              </a:endParaRPr>
            </a:p>
          </p:txBody>
        </p:sp>
      </p:grpSp>
    </p:spTree>
    <p:custDataLst>
      <p:tags r:id="rId3"/>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3" grpId="0"/>
      <p:bldP spid="16"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1269" y="335441"/>
            <a:ext cx="12190731"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1" y="317500"/>
            <a:ext cx="378015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kumimoji="1" lang="zh-CN" altLang="en-US" sz="1355">
              <a:ea typeface="华文细黑" panose="02010600040101010101" pitchFamily="2" charset="-122"/>
            </a:endParaRPr>
          </a:p>
        </p:txBody>
      </p:sp>
      <p:sp>
        <p:nvSpPr>
          <p:cNvPr id="3" name="平行四边形 2"/>
          <p:cNvSpPr/>
          <p:nvPr/>
        </p:nvSpPr>
        <p:spPr>
          <a:xfrm>
            <a:off x="424124" y="196851"/>
            <a:ext cx="376999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kumimoji="1" lang="zh-CN" altLang="en-US" sz="1355">
              <a:ea typeface="华文细黑" panose="02010600040101010101" pitchFamily="2" charset="-122"/>
            </a:endParaRPr>
          </a:p>
        </p:txBody>
      </p:sp>
      <p:sp>
        <p:nvSpPr>
          <p:cNvPr id="12" name="文本框 11"/>
          <p:cNvSpPr txBox="1"/>
          <p:nvPr/>
        </p:nvSpPr>
        <p:spPr>
          <a:xfrm>
            <a:off x="506991" y="92404"/>
            <a:ext cx="3821431" cy="570865"/>
          </a:xfrm>
          <a:prstGeom prst="rect">
            <a:avLst/>
          </a:prstGeom>
          <a:noFill/>
        </p:spPr>
        <p:txBody>
          <a:bodyPr wrap="square" rtlCol="0">
            <a:spAutoFit/>
          </a:bodyPr>
          <a:lstStyle/>
          <a:p>
            <a:pPr>
              <a:lnSpc>
                <a:spcPct val="130000"/>
              </a:lnSpc>
            </a:pPr>
            <a:r>
              <a:rPr lang="zh-CN" altLang="en-US" sz="2400">
                <a:solidFill>
                  <a:schemeClr val="bg1"/>
                </a:solidFill>
                <a:latin typeface="华文细黑" panose="02010600040101010101" pitchFamily="2" charset="-122"/>
                <a:ea typeface="华文细黑" panose="02010600040101010101" pitchFamily="2" charset="-122"/>
              </a:rPr>
              <a:t>背景三：工业革命的推动</a:t>
            </a:r>
          </a:p>
        </p:txBody>
      </p:sp>
      <p:sp>
        <p:nvSpPr>
          <p:cNvPr id="13" name="文本框 12"/>
          <p:cNvSpPr txBox="1"/>
          <p:nvPr/>
        </p:nvSpPr>
        <p:spPr>
          <a:xfrm>
            <a:off x="5680364" y="4835480"/>
            <a:ext cx="4999817" cy="1210945"/>
          </a:xfrm>
          <a:prstGeom prst="rect">
            <a:avLst/>
          </a:prstGeom>
          <a:solidFill>
            <a:schemeClr val="accent4">
              <a:lumMod val="40000"/>
              <a:lumOff val="60000"/>
            </a:schemeClr>
          </a:solidFill>
        </p:spPr>
        <p:txBody>
          <a:bodyPr wrap="square" rtlCol="0">
            <a:spAutoFit/>
          </a:bodyPr>
          <a:lstStyle/>
          <a:p>
            <a:pPr>
              <a:lnSpc>
                <a:spcPct val="130000"/>
              </a:lnSpc>
            </a:pPr>
            <a:r>
              <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社会化大生产对于官员数量及官员素质的要求进一步提升。</a:t>
            </a:r>
          </a:p>
        </p:txBody>
      </p:sp>
      <p:grpSp>
        <p:nvGrpSpPr>
          <p:cNvPr id="14" name="组合 13"/>
          <p:cNvGrpSpPr/>
          <p:nvPr/>
        </p:nvGrpSpPr>
        <p:grpSpPr>
          <a:xfrm>
            <a:off x="2519681" y="5085080"/>
            <a:ext cx="2822575" cy="889000"/>
            <a:chOff x="1858" y="7918"/>
            <a:chExt cx="4445" cy="1400"/>
          </a:xfrm>
        </p:grpSpPr>
        <p:sp>
          <p:nvSpPr>
            <p:cNvPr id="16" name="右箭头 15"/>
            <p:cNvSpPr/>
            <p:nvPr/>
          </p:nvSpPr>
          <p:spPr>
            <a:xfrm>
              <a:off x="1858" y="7918"/>
              <a:ext cx="4445" cy="1400"/>
            </a:xfrm>
            <a:prstGeom prst="rightArrow">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55">
                <a:ea typeface="华文细黑" panose="02010600040101010101" pitchFamily="2" charset="-122"/>
              </a:endParaRPr>
            </a:p>
          </p:txBody>
        </p:sp>
        <p:sp>
          <p:nvSpPr>
            <p:cNvPr id="10" name="文本框 9"/>
            <p:cNvSpPr txBox="1"/>
            <p:nvPr/>
          </p:nvSpPr>
          <p:spPr>
            <a:xfrm>
              <a:off x="2063" y="8011"/>
              <a:ext cx="4035" cy="1025"/>
            </a:xfrm>
            <a:prstGeom prst="rect">
              <a:avLst/>
            </a:prstGeom>
            <a:noFill/>
          </p:spPr>
          <p:txBody>
            <a:bodyPr wrap="square" rtlCol="0">
              <a:spAutoFit/>
            </a:bodyPr>
            <a:lstStyle/>
            <a:p>
              <a:pPr>
                <a:lnSpc>
                  <a:spcPct val="130000"/>
                </a:lnSpc>
              </a:pPr>
              <a:r>
                <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rPr>
                <a:t>时代的呼唤</a:t>
              </a:r>
            </a:p>
          </p:txBody>
        </p:sp>
      </p:grpSp>
      <p:grpSp>
        <p:nvGrpSpPr>
          <p:cNvPr id="17" name="组合 16"/>
          <p:cNvGrpSpPr/>
          <p:nvPr/>
        </p:nvGrpSpPr>
        <p:grpSpPr>
          <a:xfrm>
            <a:off x="342901" y="1253491"/>
            <a:ext cx="11748020" cy="3105477"/>
            <a:chOff x="49" y="1974"/>
            <a:chExt cx="18988" cy="4891"/>
          </a:xfrm>
        </p:grpSpPr>
        <p:grpSp>
          <p:nvGrpSpPr>
            <p:cNvPr id="20" name="组合 19"/>
            <p:cNvGrpSpPr/>
            <p:nvPr/>
          </p:nvGrpSpPr>
          <p:grpSpPr>
            <a:xfrm>
              <a:off x="49" y="1974"/>
              <a:ext cx="11209" cy="4891"/>
              <a:chOff x="2" y="3607"/>
              <a:chExt cx="12181" cy="4572"/>
            </a:xfrm>
          </p:grpSpPr>
          <p:sp>
            <p:nvSpPr>
              <p:cNvPr id="5" name="剪去单角的矩形 4"/>
              <p:cNvSpPr/>
              <p:nvPr/>
            </p:nvSpPr>
            <p:spPr>
              <a:xfrm>
                <a:off x="2" y="3607"/>
                <a:ext cx="12181" cy="4384"/>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55">
                  <a:ea typeface="华文细黑" panose="02010600040101010101" pitchFamily="2" charset="-122"/>
                </a:endParaRPr>
              </a:p>
            </p:txBody>
          </p:sp>
          <p:sp>
            <p:nvSpPr>
              <p:cNvPr id="7" name="文本框 6"/>
              <p:cNvSpPr txBox="1"/>
              <p:nvPr/>
            </p:nvSpPr>
            <p:spPr>
              <a:xfrm>
                <a:off x="265" y="3924"/>
                <a:ext cx="11407" cy="4255"/>
              </a:xfrm>
              <a:prstGeom prst="rect">
                <a:avLst/>
              </a:prstGeom>
              <a:noFill/>
            </p:spPr>
            <p:txBody>
              <a:bodyPr wrap="square" rtlCol="0">
                <a:spAutoFit/>
              </a:bodyPr>
              <a:lstStyle/>
              <a:p>
                <a:pPr algn="l">
                  <a:lnSpc>
                    <a:spcPct val="130000"/>
                  </a:lnSpc>
                </a:pPr>
                <a:r>
                  <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工业革命的完成使英国急需清廉高效的政府为其经济扩大张服务，选拔有效的班子充实政府职务，改革呼声越来越高。</a:t>
                </a:r>
                <a:endPar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endParaRPr>
              </a:p>
              <a:p>
                <a:pPr algn="l">
                  <a:lnSpc>
                    <a:spcPct val="130000"/>
                  </a:lnSpc>
                </a:pPr>
                <a:r>
                  <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     ——据梁宁森《英国文官制度的起源》</a:t>
                </a:r>
                <a:endPar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endParaRPr>
              </a:p>
              <a:p>
                <a:pPr algn="l">
                  <a:lnSpc>
                    <a:spcPct val="130000"/>
                  </a:lnSpc>
                </a:pPr>
                <a:endPar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sym typeface="+mn-ea"/>
                </a:endParaRPr>
              </a:p>
            </p:txBody>
          </p:sp>
        </p:grpSp>
        <p:pic>
          <p:nvPicPr>
            <p:cNvPr id="15" name="图片 14" descr="1456456653_9867"/>
            <p:cNvPicPr>
              <a:picLocks noChangeAspect="1"/>
            </p:cNvPicPr>
            <p:nvPr/>
          </p:nvPicPr>
          <p:blipFill>
            <a:blip r:embed="rId3"/>
            <a:stretch>
              <a:fillRect/>
            </a:stretch>
          </p:blipFill>
          <p:spPr>
            <a:xfrm>
              <a:off x="11724" y="1974"/>
              <a:ext cx="7313" cy="4689"/>
            </a:xfrm>
            <a:prstGeom prst="rect">
              <a:avLst/>
            </a:prstGeom>
          </p:spPr>
        </p:pic>
      </p:grpSp>
    </p:spTree>
    <p:custDataLst>
      <p:tags r:id="rId4"/>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2" presetClass="entr" presetSubtype="8"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1"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490684" y="197767"/>
            <a:ext cx="3780155"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kumimoji="1" lang="zh-CN" altLang="en-US" sz="1355">
              <a:ea typeface="华文细黑" panose="02010600040101010101" pitchFamily="2" charset="-122"/>
            </a:endParaRPr>
          </a:p>
        </p:txBody>
      </p:sp>
      <p:sp>
        <p:nvSpPr>
          <p:cNvPr id="3" name="平行四边形 2"/>
          <p:cNvSpPr/>
          <p:nvPr/>
        </p:nvSpPr>
        <p:spPr>
          <a:xfrm>
            <a:off x="387179" y="58067"/>
            <a:ext cx="376999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kumimoji="1" lang="zh-CN" altLang="en-US" sz="1355">
              <a:ea typeface="华文细黑" panose="02010600040101010101" pitchFamily="2" charset="-122"/>
            </a:endParaRPr>
          </a:p>
        </p:txBody>
      </p:sp>
      <p:sp>
        <p:nvSpPr>
          <p:cNvPr id="12" name="文本框 11"/>
          <p:cNvSpPr txBox="1"/>
          <p:nvPr/>
        </p:nvSpPr>
        <p:spPr>
          <a:xfrm>
            <a:off x="450043" y="40287"/>
            <a:ext cx="3821431" cy="570865"/>
          </a:xfrm>
          <a:prstGeom prst="rect">
            <a:avLst/>
          </a:prstGeom>
          <a:noFill/>
        </p:spPr>
        <p:txBody>
          <a:bodyPr wrap="square" rtlCol="0">
            <a:spAutoFit/>
          </a:bodyPr>
          <a:lstStyle/>
          <a:p>
            <a:pPr>
              <a:lnSpc>
                <a:spcPct val="130000"/>
              </a:lnSpc>
            </a:pPr>
            <a:r>
              <a:rPr lang="zh-CN" altLang="en-US" sz="2400">
                <a:solidFill>
                  <a:schemeClr val="bg1"/>
                </a:solidFill>
                <a:latin typeface="华文细黑" panose="02010600040101010101" pitchFamily="2" charset="-122"/>
                <a:ea typeface="华文细黑" panose="02010600040101010101" pitchFamily="2" charset="-122"/>
              </a:rPr>
              <a:t>背景四：启蒙思想的影响</a:t>
            </a:r>
          </a:p>
        </p:txBody>
      </p:sp>
      <p:sp>
        <p:nvSpPr>
          <p:cNvPr id="13" name="文本框 12"/>
          <p:cNvSpPr txBox="1"/>
          <p:nvPr/>
        </p:nvSpPr>
        <p:spPr>
          <a:xfrm>
            <a:off x="3177309" y="3832507"/>
            <a:ext cx="8312727" cy="2330450"/>
          </a:xfrm>
          <a:prstGeom prst="rect">
            <a:avLst/>
          </a:prstGeom>
          <a:solidFill>
            <a:schemeClr val="accent4">
              <a:lumMod val="40000"/>
              <a:lumOff val="60000"/>
            </a:schemeClr>
          </a:solidFill>
        </p:spPr>
        <p:txBody>
          <a:bodyPr wrap="square" rtlCol="0">
            <a:spAutoFit/>
          </a:bodyPr>
          <a:lstStyle/>
          <a:p>
            <a:pPr>
              <a:lnSpc>
                <a:spcPct val="130000"/>
              </a:lnSpc>
            </a:pPr>
            <a:r>
              <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启蒙思想的传播和教育程度的提高，导致人们平等参与政府工作的愿望强烈。于是向社会开放政府公职、改革官员录用制度以及建立廉洁高效政府的呼声日益高涨</a:t>
            </a:r>
          </a:p>
        </p:txBody>
      </p:sp>
      <p:sp>
        <p:nvSpPr>
          <p:cNvPr id="16" name="右箭头 15"/>
          <p:cNvSpPr/>
          <p:nvPr/>
        </p:nvSpPr>
        <p:spPr>
          <a:xfrm>
            <a:off x="1094971" y="4628076"/>
            <a:ext cx="1924685" cy="715645"/>
          </a:xfrm>
          <a:prstGeom prst="rightArrow">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55">
              <a:ea typeface="华文细黑" panose="02010600040101010101" pitchFamily="2" charset="-122"/>
            </a:endParaRPr>
          </a:p>
        </p:txBody>
      </p:sp>
      <p:grpSp>
        <p:nvGrpSpPr>
          <p:cNvPr id="8" name="组合 7"/>
          <p:cNvGrpSpPr/>
          <p:nvPr/>
        </p:nvGrpSpPr>
        <p:grpSpPr>
          <a:xfrm>
            <a:off x="208108" y="594641"/>
            <a:ext cx="12232004" cy="3016885"/>
            <a:chOff x="72" y="1215"/>
            <a:chExt cx="19263" cy="4751"/>
          </a:xfrm>
        </p:grpSpPr>
        <p:grpSp>
          <p:nvGrpSpPr>
            <p:cNvPr id="20" name="组合 19"/>
            <p:cNvGrpSpPr/>
            <p:nvPr/>
          </p:nvGrpSpPr>
          <p:grpSpPr>
            <a:xfrm>
              <a:off x="72" y="1974"/>
              <a:ext cx="11512" cy="3736"/>
              <a:chOff x="2" y="3607"/>
              <a:chExt cx="12510" cy="3493"/>
            </a:xfrm>
          </p:grpSpPr>
          <p:sp>
            <p:nvSpPr>
              <p:cNvPr id="5" name="剪去单角的矩形 4"/>
              <p:cNvSpPr/>
              <p:nvPr/>
            </p:nvSpPr>
            <p:spPr>
              <a:xfrm>
                <a:off x="2" y="3607"/>
                <a:ext cx="12510" cy="3493"/>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55">
                  <a:ea typeface="华文细黑" panose="02010600040101010101" pitchFamily="2" charset="-122"/>
                </a:endParaRPr>
              </a:p>
            </p:txBody>
          </p:sp>
          <p:sp>
            <p:nvSpPr>
              <p:cNvPr id="7" name="文本框 6"/>
              <p:cNvSpPr txBox="1"/>
              <p:nvPr/>
            </p:nvSpPr>
            <p:spPr>
              <a:xfrm>
                <a:off x="2" y="3620"/>
                <a:ext cx="12380" cy="3431"/>
              </a:xfrm>
              <a:prstGeom prst="rect">
                <a:avLst/>
              </a:prstGeom>
              <a:noFill/>
            </p:spPr>
            <p:txBody>
              <a:bodyPr wrap="square" rtlCol="0">
                <a:spAutoFit/>
              </a:bodyPr>
              <a:lstStyle/>
              <a:p>
                <a:pPr algn="l">
                  <a:lnSpc>
                    <a:spcPct val="130000"/>
                  </a:lnSpc>
                </a:pPr>
                <a:r>
                  <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在联合体中，每个联合者及其自身的权利都转让给了联合体，联合体又给予个体约定的</a:t>
                </a:r>
                <a:r>
                  <a:rPr lang="zh-CN" altLang="en-US" sz="2800" smtClean="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权利</a:t>
                </a:r>
                <a:r>
                  <a:rPr lang="en-US" altLang="zh-CN" sz="28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a:t>
                </a:r>
                <a:r>
                  <a:rPr lang="zh-CN" altLang="en-US" sz="2800" smtClean="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联合体</a:t>
                </a:r>
                <a:r>
                  <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中的成员是平等的，享有同样的权利</a:t>
                </a:r>
                <a:r>
                  <a:rPr lang="zh-CN" altLang="en-US" sz="2800" smtClean="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             ——</a:t>
                </a:r>
                <a:r>
                  <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卢梭《社会契约论》</a:t>
                </a:r>
              </a:p>
            </p:txBody>
          </p:sp>
        </p:grpSp>
        <p:pic>
          <p:nvPicPr>
            <p:cNvPr id="2" name="图片 1" descr="000000000122986677_1"/>
            <p:cNvPicPr>
              <a:picLocks noChangeAspect="1"/>
            </p:cNvPicPr>
            <p:nvPr/>
          </p:nvPicPr>
          <p:blipFill>
            <a:blip r:embed="rId3"/>
            <a:stretch>
              <a:fillRect/>
            </a:stretch>
          </p:blipFill>
          <p:spPr>
            <a:xfrm>
              <a:off x="11464" y="1215"/>
              <a:ext cx="7871" cy="4751"/>
            </a:xfrm>
            <a:prstGeom prst="rect">
              <a:avLst/>
            </a:prstGeom>
            <a:scene3d>
              <a:camera prst="isometricOffAxis1Right"/>
              <a:lightRig rig="threePt" dir="t"/>
            </a:scene3d>
          </p:spPr>
        </p:pic>
      </p:grpSp>
    </p:spTree>
    <p:custDataLst>
      <p:tags r:id="rId4"/>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1"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03531"/>
            <a:ext cx="44577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kumimoji="1" lang="zh-CN" altLang="en-US" sz="1355">
              <a:ea typeface="华文细黑" panose="02010600040101010101" pitchFamily="2" charset="-122"/>
            </a:endParaRPr>
          </a:p>
        </p:txBody>
      </p:sp>
      <p:sp>
        <p:nvSpPr>
          <p:cNvPr id="3" name="平行四边形 2"/>
          <p:cNvSpPr/>
          <p:nvPr/>
        </p:nvSpPr>
        <p:spPr>
          <a:xfrm>
            <a:off x="239395" y="177800"/>
            <a:ext cx="456120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kumimoji="1" lang="zh-CN" altLang="en-US" sz="1355">
              <a:ea typeface="华文细黑" panose="02010600040101010101" pitchFamily="2" charset="-122"/>
            </a:endParaRPr>
          </a:p>
        </p:txBody>
      </p:sp>
      <p:sp>
        <p:nvSpPr>
          <p:cNvPr id="12" name="文本框 11"/>
          <p:cNvSpPr txBox="1"/>
          <p:nvPr/>
        </p:nvSpPr>
        <p:spPr>
          <a:xfrm>
            <a:off x="239395" y="90531"/>
            <a:ext cx="4681219" cy="570865"/>
          </a:xfrm>
          <a:prstGeom prst="rect">
            <a:avLst/>
          </a:prstGeom>
          <a:noFill/>
        </p:spPr>
        <p:txBody>
          <a:bodyPr wrap="square" rtlCol="0">
            <a:spAutoFit/>
          </a:bodyPr>
          <a:lstStyle/>
          <a:p>
            <a:pPr>
              <a:lnSpc>
                <a:spcPct val="130000"/>
              </a:lnSpc>
            </a:pPr>
            <a:r>
              <a:rPr lang="zh-CN" altLang="en-US" sz="2400">
                <a:solidFill>
                  <a:schemeClr val="bg1"/>
                </a:solidFill>
                <a:latin typeface="华文细黑" panose="02010600040101010101" pitchFamily="2" charset="-122"/>
                <a:ea typeface="华文细黑" panose="02010600040101010101" pitchFamily="2" charset="-122"/>
              </a:rPr>
              <a:t>背景五：中国古代科举制的影响</a:t>
            </a:r>
          </a:p>
        </p:txBody>
      </p:sp>
      <p:pic>
        <p:nvPicPr>
          <p:cNvPr id="9" name="图片 8" descr="etiT5Gt9vJX9gzbo8dEZTr0qYcf95l913bNKEHQNKjEgc1559795415619compressflag"/>
          <p:cNvPicPr>
            <a:picLocks noChangeAspect="1"/>
          </p:cNvPicPr>
          <p:nvPr/>
        </p:nvPicPr>
        <p:blipFill>
          <a:blip r:embed="rId3"/>
          <a:stretch>
            <a:fillRect/>
          </a:stretch>
        </p:blipFill>
        <p:spPr>
          <a:xfrm>
            <a:off x="5756981" y="1070045"/>
            <a:ext cx="6287237" cy="5146376"/>
          </a:xfrm>
          <a:prstGeom prst="rect">
            <a:avLst/>
          </a:prstGeom>
        </p:spPr>
      </p:pic>
      <p:sp>
        <p:nvSpPr>
          <p:cNvPr id="10" name="矩形 9"/>
          <p:cNvSpPr/>
          <p:nvPr/>
        </p:nvSpPr>
        <p:spPr>
          <a:xfrm>
            <a:off x="239395" y="1088160"/>
            <a:ext cx="5416205" cy="5146376"/>
          </a:xfrm>
          <a:prstGeom prst="rect">
            <a:avLst/>
          </a:prstGeom>
          <a:solidFill>
            <a:schemeClr val="tx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355">
              <a:ea typeface="华文细黑" panose="02010600040101010101" pitchFamily="2" charset="-122"/>
            </a:endParaRPr>
          </a:p>
        </p:txBody>
      </p:sp>
      <p:sp>
        <p:nvSpPr>
          <p:cNvPr id="14" name="文本框 13"/>
          <p:cNvSpPr txBox="1"/>
          <p:nvPr/>
        </p:nvSpPr>
        <p:spPr>
          <a:xfrm>
            <a:off x="342900" y="1070045"/>
            <a:ext cx="5495637" cy="5128895"/>
          </a:xfrm>
          <a:prstGeom prst="rect">
            <a:avLst/>
          </a:prstGeom>
          <a:noFill/>
        </p:spPr>
        <p:txBody>
          <a:bodyPr wrap="square" rtlCol="0">
            <a:spAutoFit/>
          </a:bodyPr>
          <a:lstStyle/>
          <a:p>
            <a:pPr>
              <a:lnSpc>
                <a:spcPct val="130000"/>
              </a:lnSpc>
            </a:pPr>
            <a:r>
              <a:rPr lang="en-US" altLang="zh-CN" sz="2800">
                <a:ea typeface="华文细黑" panose="02010600040101010101" pitchFamily="2" charset="-122"/>
              </a:rPr>
              <a:t>1983年，美国卡特总统任内的人事署长艾仑•坎贝尔（Alan Campbell）来华讲学。他直言不讳地说：“当我接受联合国的邀请来中国向诸位讲文官制度的时候，我是深感惊讶的。因为在我们西方所有的政治学教科书中，当谈及文官制度时，都把它的创始者归于中国。”</a:t>
            </a:r>
          </a:p>
        </p:txBody>
      </p:sp>
    </p:spTree>
    <p:custDataLst>
      <p:tags r:id="rId4"/>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0" presetClass="entr" presetSubtype="0" fill="hold" grpId="0" nodeType="clickEffect">
                                  <p:stCondLst>
                                    <p:cond delay="0"/>
                                  </p:stCondLst>
                                  <p:iterate type="lt">
                                    <p:tmPct val="10000"/>
                                  </p:iterate>
                                  <p:childTnLst>
                                    <p:set>
                                      <p:cBhvr>
                                        <p:cTn id="6" dur="500"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anim calcmode="lin" valueType="num">
                                      <p:cBhvr>
                                        <p:cTn id="8" dur="500" fill="hold"/>
                                        <p:tgtEl>
                                          <p:spTgt spid="14"/>
                                        </p:tgtEl>
                                        <p:attrNameLst>
                                          <p:attrName>ppt_x</p:attrName>
                                        </p:attrNameLst>
                                      </p:cBhvr>
                                      <p:tavLst>
                                        <p:tav tm="0">
                                          <p:val>
                                            <p:strVal val="#ppt_x-.1"/>
                                          </p:val>
                                        </p:tav>
                                        <p:tav tm="100000">
                                          <p:val>
                                            <p:strVal val="#ppt_x"/>
                                          </p:val>
                                        </p:tav>
                                      </p:tavLst>
                                    </p:anim>
                                    <p:anim calcmode="lin" valueType="num">
                                      <p:cBhvr>
                                        <p:cTn id="9"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1"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03531"/>
            <a:ext cx="44577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kumimoji="1" lang="zh-CN" altLang="en-US" sz="1355">
              <a:ea typeface="华文细黑" panose="02010600040101010101" pitchFamily="2" charset="-122"/>
            </a:endParaRPr>
          </a:p>
        </p:txBody>
      </p:sp>
      <p:sp>
        <p:nvSpPr>
          <p:cNvPr id="3" name="平行四边形 2"/>
          <p:cNvSpPr/>
          <p:nvPr/>
        </p:nvSpPr>
        <p:spPr>
          <a:xfrm>
            <a:off x="239395" y="177800"/>
            <a:ext cx="4461511"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lnSpc>
                <a:spcPct val="130000"/>
              </a:lnSpc>
            </a:pPr>
            <a:endParaRPr kumimoji="1" lang="zh-CN" altLang="en-US" sz="1355">
              <a:ea typeface="华文细黑" panose="02010600040101010101" pitchFamily="2" charset="-122"/>
            </a:endParaRPr>
          </a:p>
        </p:txBody>
      </p:sp>
      <p:sp>
        <p:nvSpPr>
          <p:cNvPr id="12" name="文本框 11"/>
          <p:cNvSpPr txBox="1"/>
          <p:nvPr/>
        </p:nvSpPr>
        <p:spPr>
          <a:xfrm>
            <a:off x="259081" y="160020"/>
            <a:ext cx="4570095" cy="570865"/>
          </a:xfrm>
          <a:prstGeom prst="rect">
            <a:avLst/>
          </a:prstGeom>
          <a:noFill/>
        </p:spPr>
        <p:txBody>
          <a:bodyPr wrap="square" rtlCol="0">
            <a:spAutoFit/>
          </a:bodyPr>
          <a:lstStyle/>
          <a:p>
            <a:pPr>
              <a:lnSpc>
                <a:spcPct val="130000"/>
              </a:lnSpc>
            </a:pPr>
            <a:r>
              <a:rPr lang="zh-CN" altLang="en-US" sz="2400">
                <a:solidFill>
                  <a:schemeClr val="bg1"/>
                </a:solidFill>
                <a:latin typeface="华文细黑" panose="02010600040101010101" pitchFamily="2" charset="-122"/>
                <a:ea typeface="华文细黑" panose="02010600040101010101" pitchFamily="2" charset="-122"/>
              </a:rPr>
              <a:t>总结</a:t>
            </a:r>
            <a:r>
              <a:rPr lang="en-US" altLang="zh-CN" sz="2400">
                <a:solidFill>
                  <a:schemeClr val="bg1"/>
                </a:solidFill>
                <a:latin typeface="华文细黑" panose="02010600040101010101" pitchFamily="2" charset="-122"/>
                <a:ea typeface="华文细黑" panose="02010600040101010101" pitchFamily="2" charset="-122"/>
              </a:rPr>
              <a:t>——</a:t>
            </a:r>
            <a:r>
              <a:rPr lang="zh-CN" altLang="en-US" sz="2400">
                <a:solidFill>
                  <a:schemeClr val="bg1"/>
                </a:solidFill>
                <a:latin typeface="华文细黑" panose="02010600040101010101" pitchFamily="2" charset="-122"/>
                <a:ea typeface="华文细黑" panose="02010600040101010101" pitchFamily="2" charset="-122"/>
              </a:rPr>
              <a:t>文官制度出现下的背景</a:t>
            </a:r>
          </a:p>
        </p:txBody>
      </p:sp>
      <p:sp>
        <p:nvSpPr>
          <p:cNvPr id="5" name="文本框 4"/>
          <p:cNvSpPr txBox="1"/>
          <p:nvPr/>
        </p:nvSpPr>
        <p:spPr>
          <a:xfrm>
            <a:off x="342900" y="925556"/>
            <a:ext cx="7671435" cy="650875"/>
          </a:xfrm>
          <a:prstGeom prst="rect">
            <a:avLst/>
          </a:prstGeom>
          <a:solidFill>
            <a:schemeClr val="accent4">
              <a:lumMod val="40000"/>
              <a:lumOff val="60000"/>
            </a:schemeClr>
          </a:solidFill>
        </p:spPr>
        <p:txBody>
          <a:bodyPr wrap="square" rtlCol="0">
            <a:spAutoFit/>
          </a:bodyPr>
          <a:lstStyle/>
          <a:p>
            <a:pPr>
              <a:lnSpc>
                <a:spcPct val="130000"/>
              </a:lnSpc>
            </a:pPr>
            <a:r>
              <a:rPr lang="en-US" altLang="zh-CN" sz="2800" smtClean="0">
                <a:gradFill>
                  <a:gsLst>
                    <a:gs pos="0">
                      <a:srgbClr val="FE4444"/>
                    </a:gs>
                    <a:gs pos="100000">
                      <a:srgbClr val="832B2B"/>
                    </a:gs>
                  </a:gsLst>
                  <a:lin scaled="0"/>
                </a:gradFill>
                <a:latin typeface="华文细黑" panose="02010600040101010101" pitchFamily="2" charset="-122"/>
                <a:ea typeface="华文细黑" panose="02010600040101010101" pitchFamily="2" charset="-122"/>
              </a:rPr>
              <a:t>1.</a:t>
            </a:r>
            <a:r>
              <a:rPr lang="zh-CN" altLang="en-US" sz="2800" smtClean="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中古</a:t>
            </a:r>
            <a:r>
              <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时期恩赐制的弊端</a:t>
            </a:r>
            <a:endPar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endParaRPr>
          </a:p>
        </p:txBody>
      </p:sp>
      <p:sp>
        <p:nvSpPr>
          <p:cNvPr id="25" name="文本框 24"/>
          <p:cNvSpPr txBox="1"/>
          <p:nvPr/>
        </p:nvSpPr>
        <p:spPr>
          <a:xfrm>
            <a:off x="342900" y="1693768"/>
            <a:ext cx="7627620" cy="650875"/>
          </a:xfrm>
          <a:prstGeom prst="rect">
            <a:avLst/>
          </a:prstGeom>
          <a:solidFill>
            <a:schemeClr val="accent4">
              <a:lumMod val="40000"/>
              <a:lumOff val="60000"/>
            </a:schemeClr>
          </a:solidFill>
        </p:spPr>
        <p:txBody>
          <a:bodyPr wrap="square" rtlCol="0">
            <a:spAutoFit/>
          </a:bodyPr>
          <a:lstStyle/>
          <a:p>
            <a:pPr>
              <a:lnSpc>
                <a:spcPct val="130000"/>
              </a:lnSpc>
            </a:pPr>
            <a:r>
              <a:rPr lang="en-US" altLang="zh-CN" sz="2800" smtClean="0">
                <a:gradFill>
                  <a:gsLst>
                    <a:gs pos="0">
                      <a:srgbClr val="FE4444"/>
                    </a:gs>
                    <a:gs pos="100000">
                      <a:srgbClr val="832B2B"/>
                    </a:gs>
                  </a:gsLst>
                  <a:lin scaled="0"/>
                </a:gradFill>
                <a:latin typeface="华文细黑" panose="02010600040101010101" pitchFamily="2" charset="-122"/>
                <a:ea typeface="华文细黑" panose="02010600040101010101" pitchFamily="2" charset="-122"/>
              </a:rPr>
              <a:t>2.</a:t>
            </a:r>
            <a:r>
              <a:rPr lang="zh-CN" altLang="en-US" sz="2800" smtClean="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资本主义</a:t>
            </a:r>
            <a:r>
              <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初期政党分肥制的教训</a:t>
            </a:r>
            <a:endPar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endParaRPr>
          </a:p>
        </p:txBody>
      </p:sp>
      <p:sp>
        <p:nvSpPr>
          <p:cNvPr id="26" name="文本框 25"/>
          <p:cNvSpPr txBox="1"/>
          <p:nvPr/>
        </p:nvSpPr>
        <p:spPr>
          <a:xfrm>
            <a:off x="342900" y="2472976"/>
            <a:ext cx="7612380" cy="650875"/>
          </a:xfrm>
          <a:prstGeom prst="rect">
            <a:avLst/>
          </a:prstGeom>
          <a:solidFill>
            <a:schemeClr val="accent4">
              <a:lumMod val="40000"/>
              <a:lumOff val="60000"/>
            </a:schemeClr>
          </a:solidFill>
        </p:spPr>
        <p:txBody>
          <a:bodyPr wrap="square" rtlCol="0">
            <a:spAutoFit/>
          </a:bodyPr>
          <a:lstStyle/>
          <a:p>
            <a:pPr>
              <a:lnSpc>
                <a:spcPct val="130000"/>
              </a:lnSpc>
            </a:pPr>
            <a:r>
              <a:rPr lang="en-US" altLang="zh-CN" sz="2800" smtClean="0">
                <a:gradFill>
                  <a:gsLst>
                    <a:gs pos="0">
                      <a:srgbClr val="FE4444"/>
                    </a:gs>
                    <a:gs pos="100000">
                      <a:srgbClr val="832B2B"/>
                    </a:gs>
                  </a:gsLst>
                  <a:lin scaled="0"/>
                </a:gradFill>
                <a:latin typeface="华文细黑" panose="02010600040101010101" pitchFamily="2" charset="-122"/>
                <a:ea typeface="华文细黑" panose="02010600040101010101" pitchFamily="2" charset="-122"/>
              </a:rPr>
              <a:t>3.</a:t>
            </a:r>
            <a:r>
              <a:rPr lang="zh-CN" altLang="en-US" sz="2800" smtClean="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工业革命</a:t>
            </a:r>
            <a:r>
              <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的推动</a:t>
            </a:r>
            <a:endPar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endParaRPr>
          </a:p>
        </p:txBody>
      </p:sp>
      <p:sp>
        <p:nvSpPr>
          <p:cNvPr id="27" name="文本框 26"/>
          <p:cNvSpPr txBox="1"/>
          <p:nvPr/>
        </p:nvSpPr>
        <p:spPr>
          <a:xfrm>
            <a:off x="342900" y="3241603"/>
            <a:ext cx="7584440" cy="650875"/>
          </a:xfrm>
          <a:prstGeom prst="rect">
            <a:avLst/>
          </a:prstGeom>
          <a:solidFill>
            <a:schemeClr val="accent4">
              <a:lumMod val="40000"/>
              <a:lumOff val="60000"/>
            </a:schemeClr>
          </a:solidFill>
        </p:spPr>
        <p:txBody>
          <a:bodyPr wrap="square" rtlCol="0">
            <a:spAutoFit/>
          </a:bodyPr>
          <a:lstStyle/>
          <a:p>
            <a:pPr>
              <a:lnSpc>
                <a:spcPct val="130000"/>
              </a:lnSpc>
            </a:pPr>
            <a:r>
              <a:rPr lang="en-US" altLang="zh-CN" sz="2800" smtClean="0">
                <a:gradFill>
                  <a:gsLst>
                    <a:gs pos="0">
                      <a:srgbClr val="FE4444"/>
                    </a:gs>
                    <a:gs pos="100000">
                      <a:srgbClr val="832B2B"/>
                    </a:gs>
                  </a:gsLst>
                  <a:lin scaled="0"/>
                </a:gradFill>
                <a:latin typeface="华文细黑" panose="02010600040101010101" pitchFamily="2" charset="-122"/>
                <a:ea typeface="华文细黑" panose="02010600040101010101" pitchFamily="2" charset="-122"/>
              </a:rPr>
              <a:t>4.</a:t>
            </a:r>
            <a:r>
              <a:rPr lang="zh-CN" altLang="en-US" sz="2800" smtClean="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启蒙</a:t>
            </a:r>
            <a:r>
              <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思想的影响</a:t>
            </a:r>
            <a:endPar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endParaRPr>
          </a:p>
        </p:txBody>
      </p:sp>
      <p:sp>
        <p:nvSpPr>
          <p:cNvPr id="28" name="文本框 27"/>
          <p:cNvSpPr txBox="1"/>
          <p:nvPr/>
        </p:nvSpPr>
        <p:spPr>
          <a:xfrm>
            <a:off x="328929" y="4010229"/>
            <a:ext cx="7598411" cy="650875"/>
          </a:xfrm>
          <a:prstGeom prst="rect">
            <a:avLst/>
          </a:prstGeom>
          <a:solidFill>
            <a:schemeClr val="accent4">
              <a:lumMod val="40000"/>
              <a:lumOff val="60000"/>
            </a:schemeClr>
          </a:solidFill>
        </p:spPr>
        <p:txBody>
          <a:bodyPr wrap="square" rtlCol="0">
            <a:spAutoFit/>
          </a:bodyPr>
          <a:lstStyle/>
          <a:p>
            <a:pPr>
              <a:lnSpc>
                <a:spcPct val="130000"/>
              </a:lnSpc>
            </a:pPr>
            <a:r>
              <a:rPr lang="en-US" altLang="zh-CN" sz="2800" smtClean="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5.</a:t>
            </a:r>
            <a:r>
              <a:rPr lang="zh-CN" altLang="en-US" sz="2800" smtClean="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中国</a:t>
            </a:r>
            <a:r>
              <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sym typeface="+mn-ea"/>
              </a:rPr>
              <a:t>古代科举制的影响</a:t>
            </a:r>
            <a:endParaRPr lang="zh-CN" altLang="en-US" sz="2800">
              <a:gradFill>
                <a:gsLst>
                  <a:gs pos="0">
                    <a:srgbClr val="FE4444"/>
                  </a:gs>
                  <a:gs pos="100000">
                    <a:srgbClr val="832B2B"/>
                  </a:gs>
                </a:gsLst>
                <a:lin scaled="0"/>
              </a:gradFill>
              <a:latin typeface="华文细黑" panose="02010600040101010101" pitchFamily="2" charset="-122"/>
              <a:ea typeface="华文细黑" panose="02010600040101010101" pitchFamily="2" charset="-122"/>
            </a:endParaRPr>
          </a:p>
        </p:txBody>
      </p:sp>
      <p:sp>
        <p:nvSpPr>
          <p:cNvPr id="29" name="线形标注 1 28"/>
          <p:cNvSpPr/>
          <p:nvPr/>
        </p:nvSpPr>
        <p:spPr>
          <a:xfrm>
            <a:off x="8871352" y="2271543"/>
            <a:ext cx="2059940" cy="446405"/>
          </a:xfrm>
          <a:prstGeom prst="borderCallout1">
            <a:avLst/>
          </a:prstGeom>
          <a:gradFill>
            <a:gsLst>
              <a:gs pos="0">
                <a:srgbClr val="FE4444"/>
              </a:gs>
              <a:gs pos="100000">
                <a:srgbClr val="832B2B"/>
              </a:gs>
            </a:gsLst>
            <a:lin scaled="0"/>
          </a:gra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latin typeface="黑体" panose="02010609060101010101" charset="-122"/>
                <a:ea typeface="黑体" panose="02010609060101010101" charset="-122"/>
              </a:rPr>
              <a:t>根本原因</a:t>
            </a:r>
          </a:p>
        </p:txBody>
      </p:sp>
      <p:sp>
        <p:nvSpPr>
          <p:cNvPr id="30" name="文本框 29"/>
          <p:cNvSpPr txBox="1"/>
          <p:nvPr/>
        </p:nvSpPr>
        <p:spPr>
          <a:xfrm>
            <a:off x="4212" y="4723101"/>
            <a:ext cx="9897111" cy="650875"/>
          </a:xfrm>
          <a:prstGeom prst="rect">
            <a:avLst/>
          </a:prstGeom>
          <a:noFill/>
        </p:spPr>
        <p:txBody>
          <a:bodyPr wrap="square" rtlCol="0">
            <a:spAutoFit/>
          </a:bodyPr>
          <a:lstStyle/>
          <a:p>
            <a:pPr>
              <a:lnSpc>
                <a:spcPct val="130000"/>
              </a:lnSpc>
            </a:pPr>
            <a:r>
              <a:rPr lang="zh-CN" altLang="en-US" sz="2800">
                <a:latin typeface="华文细黑" panose="02010600040101010101" pitchFamily="2" charset="-122"/>
                <a:ea typeface="华文细黑" panose="02010600040101010101" pitchFamily="2" charset="-122"/>
              </a:rPr>
              <a:t>【思考】：通过西方文官制度确立的背景，谈一下你的认识</a:t>
            </a:r>
          </a:p>
        </p:txBody>
      </p:sp>
      <p:sp>
        <p:nvSpPr>
          <p:cNvPr id="31" name="文本框 30"/>
          <p:cNvSpPr txBox="1"/>
          <p:nvPr/>
        </p:nvSpPr>
        <p:spPr>
          <a:xfrm>
            <a:off x="59633" y="5440589"/>
            <a:ext cx="12071464" cy="1210945"/>
          </a:xfrm>
          <a:prstGeom prst="rect">
            <a:avLst/>
          </a:prstGeom>
          <a:gradFill>
            <a:gsLst>
              <a:gs pos="0">
                <a:srgbClr val="FE4444"/>
              </a:gs>
              <a:gs pos="100000">
                <a:srgbClr val="832B2B"/>
              </a:gs>
            </a:gsLst>
            <a:lin scaled="0"/>
          </a:gradFill>
        </p:spPr>
        <p:txBody>
          <a:bodyPr wrap="square" rtlCol="0">
            <a:spAutoFit/>
          </a:bodyPr>
          <a:lstStyle/>
          <a:p>
            <a:pPr>
              <a:lnSpc>
                <a:spcPct val="130000"/>
              </a:lnSpc>
            </a:pPr>
            <a:r>
              <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rPr>
              <a:t>西方文官制度</a:t>
            </a:r>
            <a:r>
              <a:rPr lang="zh-CN" altLang="zh-CN" sz="28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是随着资本主义政治、经济不断发展而逐步建立和发展起来的， 是</a:t>
            </a:r>
            <a:r>
              <a:rPr lang="zh-CN" altLang="en-US" sz="2800">
                <a:solidFill>
                  <a:schemeClr val="bg1"/>
                </a:solidFill>
                <a:latin typeface="华文细黑" panose="02010600040101010101" pitchFamily="2" charset="-122"/>
                <a:ea typeface="华文细黑" panose="02010600040101010101" pitchFamily="2" charset="-122"/>
                <a:cs typeface="DFKai-SB" panose="03000509000000000000" charset="-120"/>
                <a:sym typeface="+mn-ea"/>
              </a:rPr>
              <a:t>工业社会发展到一定阶段的产物。任何制度的产生都是一定时代的产物。</a:t>
            </a:r>
          </a:p>
        </p:txBody>
      </p:sp>
    </p:spTree>
    <p:custDataLst>
      <p:tags r:id="rId3"/>
    </p:custDataLst>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0" presetClass="entr" presetSubtype="0" fill="hold" grpId="0" nodeType="withEffect">
                                  <p:stCondLst>
                                    <p:cond delay="0"/>
                                  </p:stCondLst>
                                  <p:iterate type="lt">
                                    <p:tmPct val="10000"/>
                                  </p:iterate>
                                  <p:childTnLst>
                                    <p:set>
                                      <p:cBhvr>
                                        <p:cTn id="6" dur="500"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1"/>
                                          </p:val>
                                        </p:tav>
                                        <p:tav tm="100000">
                                          <p:val>
                                            <p:strVal val="#ppt_x"/>
                                          </p:val>
                                        </p:tav>
                                      </p:tavLst>
                                    </p:anim>
                                    <p:anim calcmode="lin" valueType="num">
                                      <p:cBhvr>
                                        <p:cTn id="9" dur="500" fill="hold"/>
                                        <p:tgtEl>
                                          <p:spTgt spid="5"/>
                                        </p:tgtEl>
                                        <p:attrNameLst>
                                          <p:attrName>ppt_y</p:attrName>
                                        </p:attrNameLst>
                                      </p:cBhvr>
                                      <p:tavLst>
                                        <p:tav tm="0">
                                          <p:val>
                                            <p:strVal val="#ppt_y"/>
                                          </p:val>
                                        </p:tav>
                                        <p:tav tm="100000">
                                          <p:val>
                                            <p:strVal val="#ppt_y"/>
                                          </p:val>
                                        </p:tav>
                                      </p:tavLst>
                                    </p:anim>
                                  </p:childTnLst>
                                </p:cTn>
                              </p:par>
                              <p:par>
                                <p:cTn id="10" presetID="40" presetClass="entr" presetSubtype="0" fill="hold" grpId="1" nodeType="withEffect">
                                  <p:stCondLst>
                                    <p:cond delay="0"/>
                                  </p:stCondLst>
                                  <p:iterate type="lt">
                                    <p:tmPct val="10000"/>
                                  </p:iterate>
                                  <p:childTnLst>
                                    <p:set>
                                      <p:cBhvr>
                                        <p:cTn id="11" dur="500"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anim calcmode="lin" valueType="num">
                                      <p:cBhvr>
                                        <p:cTn id="13" dur="500" fill="hold"/>
                                        <p:tgtEl>
                                          <p:spTgt spid="25"/>
                                        </p:tgtEl>
                                        <p:attrNameLst>
                                          <p:attrName>ppt_x</p:attrName>
                                        </p:attrNameLst>
                                      </p:cBhvr>
                                      <p:tavLst>
                                        <p:tav tm="0">
                                          <p:val>
                                            <p:strVal val="#ppt_x-.1"/>
                                          </p:val>
                                        </p:tav>
                                        <p:tav tm="100000">
                                          <p:val>
                                            <p:strVal val="#ppt_x"/>
                                          </p:val>
                                        </p:tav>
                                      </p:tavLst>
                                    </p:anim>
                                    <p:anim calcmode="lin" valueType="num">
                                      <p:cBhvr>
                                        <p:cTn id="14" dur="500" fill="hold"/>
                                        <p:tgtEl>
                                          <p:spTgt spid="25"/>
                                        </p:tgtEl>
                                        <p:attrNameLst>
                                          <p:attrName>ppt_y</p:attrName>
                                        </p:attrNameLst>
                                      </p:cBhvr>
                                      <p:tavLst>
                                        <p:tav tm="0">
                                          <p:val>
                                            <p:strVal val="#ppt_y"/>
                                          </p:val>
                                        </p:tav>
                                        <p:tav tm="100000">
                                          <p:val>
                                            <p:strVal val="#ppt_y"/>
                                          </p:val>
                                        </p:tav>
                                      </p:tavLst>
                                    </p:anim>
                                  </p:childTnLst>
                                </p:cTn>
                              </p:par>
                              <p:par>
                                <p:cTn id="15" presetID="40" presetClass="entr" presetSubtype="0" fill="hold" grpId="2" nodeType="withEffect">
                                  <p:stCondLst>
                                    <p:cond delay="0"/>
                                  </p:stCondLst>
                                  <p:iterate type="lt">
                                    <p:tmPct val="10000"/>
                                  </p:iterate>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1"/>
                                          </p:val>
                                        </p:tav>
                                        <p:tav tm="100000">
                                          <p:val>
                                            <p:strVal val="#ppt_x"/>
                                          </p:val>
                                        </p:tav>
                                      </p:tavLst>
                                    </p:anim>
                                    <p:anim calcmode="lin" valueType="num">
                                      <p:cBhvr>
                                        <p:cTn id="19" dur="1000" fill="hold"/>
                                        <p:tgtEl>
                                          <p:spTgt spid="26"/>
                                        </p:tgtEl>
                                        <p:attrNameLst>
                                          <p:attrName>ppt_y</p:attrName>
                                        </p:attrNameLst>
                                      </p:cBhvr>
                                      <p:tavLst>
                                        <p:tav tm="0">
                                          <p:val>
                                            <p:strVal val="#ppt_y"/>
                                          </p:val>
                                        </p:tav>
                                        <p:tav tm="100000">
                                          <p:val>
                                            <p:strVal val="#ppt_y"/>
                                          </p:val>
                                        </p:tav>
                                      </p:tavLst>
                                    </p:anim>
                                  </p:childTnLst>
                                </p:cTn>
                              </p:par>
                              <p:par>
                                <p:cTn id="20" presetID="40" presetClass="entr" presetSubtype="0" fill="hold" grpId="3" nodeType="withEffect">
                                  <p:stCondLst>
                                    <p:cond delay="0"/>
                                  </p:stCondLst>
                                  <p:iterate type="lt">
                                    <p:tmPct val="10000"/>
                                  </p:iterate>
                                  <p:childTnLst>
                                    <p:set>
                                      <p:cBhvr>
                                        <p:cTn id="21" dur="500"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anim calcmode="lin" valueType="num">
                                      <p:cBhvr>
                                        <p:cTn id="23" dur="500" fill="hold"/>
                                        <p:tgtEl>
                                          <p:spTgt spid="27"/>
                                        </p:tgtEl>
                                        <p:attrNameLst>
                                          <p:attrName>ppt_x</p:attrName>
                                        </p:attrNameLst>
                                      </p:cBhvr>
                                      <p:tavLst>
                                        <p:tav tm="0">
                                          <p:val>
                                            <p:strVal val="#ppt_x-.1"/>
                                          </p:val>
                                        </p:tav>
                                        <p:tav tm="100000">
                                          <p:val>
                                            <p:strVal val="#ppt_x"/>
                                          </p:val>
                                        </p:tav>
                                      </p:tavLst>
                                    </p:anim>
                                    <p:anim calcmode="lin" valueType="num">
                                      <p:cBhvr>
                                        <p:cTn id="24" dur="500" fill="hold"/>
                                        <p:tgtEl>
                                          <p:spTgt spid="27"/>
                                        </p:tgtEl>
                                        <p:attrNameLst>
                                          <p:attrName>ppt_y</p:attrName>
                                        </p:attrNameLst>
                                      </p:cBhvr>
                                      <p:tavLst>
                                        <p:tav tm="0">
                                          <p:val>
                                            <p:strVal val="#ppt_y"/>
                                          </p:val>
                                        </p:tav>
                                        <p:tav tm="100000">
                                          <p:val>
                                            <p:strVal val="#ppt_y"/>
                                          </p:val>
                                        </p:tav>
                                      </p:tavLst>
                                    </p:anim>
                                  </p:childTnLst>
                                </p:cTn>
                              </p:par>
                              <p:par>
                                <p:cTn id="25" presetID="40" presetClass="entr" presetSubtype="0" fill="hold" grpId="4" nodeType="withEffect">
                                  <p:stCondLst>
                                    <p:cond delay="0"/>
                                  </p:stCondLst>
                                  <p:iterate type="lt">
                                    <p:tmPct val="10000"/>
                                  </p:iterate>
                                  <p:childTnLst>
                                    <p:set>
                                      <p:cBhvr>
                                        <p:cTn id="26" dur="1" fill="hold">
                                          <p:stCondLst>
                                            <p:cond delay="0"/>
                                          </p:stCondLst>
                                        </p:cTn>
                                        <p:tgtEl>
                                          <p:spTgt spid="28"/>
                                        </p:tgtEl>
                                        <p:attrNameLst>
                                          <p:attrName>style.visibility</p:attrName>
                                        </p:attrNameLst>
                                      </p:cBhvr>
                                      <p:to>
                                        <p:strVal val="visible"/>
                                      </p:to>
                                    </p:set>
                                    <p:animEffect transition="in" filter="fade">
                                      <p:cBhvr>
                                        <p:cTn id="27" dur="1000"/>
                                        <p:tgtEl>
                                          <p:spTgt spid="28"/>
                                        </p:tgtEl>
                                      </p:cBhvr>
                                    </p:animEffect>
                                    <p:anim calcmode="lin" valueType="num">
                                      <p:cBhvr>
                                        <p:cTn id="28" dur="1000" fill="hold"/>
                                        <p:tgtEl>
                                          <p:spTgt spid="28"/>
                                        </p:tgtEl>
                                        <p:attrNameLst>
                                          <p:attrName>ppt_x</p:attrName>
                                        </p:attrNameLst>
                                      </p:cBhvr>
                                      <p:tavLst>
                                        <p:tav tm="0">
                                          <p:val>
                                            <p:strVal val="#ppt_x-.1"/>
                                          </p:val>
                                        </p:tav>
                                        <p:tav tm="100000">
                                          <p:val>
                                            <p:strVal val="#ppt_x"/>
                                          </p:val>
                                        </p:tav>
                                      </p:tavLst>
                                    </p:anim>
                                    <p:anim calcmode="lin" valueType="num">
                                      <p:cBhvr>
                                        <p:cTn id="29" dur="10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cond evt="onBegin" delay="0">
                          <p:tn val="29"/>
                        </p:cond>
                      </p:stCondLst>
                      <p:childTnLst>
                        <p:par>
                          <p:cTn id="31" fill="hold" nodeType="afterGroup">
                            <p:stCondLst>
                              <p:cond delay="0"/>
                            </p:stCondLst>
                            <p:childTnLst>
                              <p:par>
                                <p:cTn id="32" presetID="1" presetClass="entr" presetSubtype="0" fill="hold" grpId="5" nodeType="clickEffect">
                                  <p:stCondLst>
                                    <p:cond delay="0"/>
                                  </p:stCondLst>
                                  <p:childTnLst>
                                    <p:set>
                                      <p:cBhvr>
                                        <p:cTn id="33" dur="1" fill="hold">
                                          <p:stCondLst>
                                            <p:cond delay="0"/>
                                          </p:stCondLst>
                                        </p:cTn>
                                        <p:tgtEl>
                                          <p:spTgt spid="29"/>
                                        </p:tgtEl>
                                        <p:attrNameLst>
                                          <p:attrName>style.visibility</p:attrName>
                                        </p:attrNameLst>
                                      </p:cBhvr>
                                      <p:to>
                                        <p:strVal val="visible"/>
                                      </p:to>
                                    </p:set>
                                  </p:childTnLst>
                                </p:cTn>
                              </p:par>
                            </p:childTnLst>
                          </p:cTn>
                        </p:par>
                      </p:childTnLst>
                    </p:cTn>
                  </p:par>
                  <p:par>
                    <p:cTn id="34" fill="hold" nodeType="clickPar">
                      <p:stCondLst>
                        <p:cond delay="indefinite"/>
                        <p:cond evt="onBegin" delay="0">
                          <p:tn val="33"/>
                        </p:cond>
                      </p:stCondLst>
                      <p:childTnLst>
                        <p:par>
                          <p:cTn id="35" fill="hold" nodeType="afterGroup">
                            <p:stCondLst>
                              <p:cond delay="0"/>
                            </p:stCondLst>
                            <p:childTnLst>
                              <p:par>
                                <p:cTn id="36" presetID="1" presetClass="entr" presetSubtype="0" fill="hold" grpId="6" nodeType="clickEffect">
                                  <p:stCondLst>
                                    <p:cond delay="0"/>
                                  </p:stCondLst>
                                  <p:childTnLst>
                                    <p:set>
                                      <p:cBhvr>
                                        <p:cTn id="37" dur="1" fill="hold">
                                          <p:stCondLst>
                                            <p:cond delay="0"/>
                                          </p:stCondLst>
                                        </p:cTn>
                                        <p:tgtEl>
                                          <p:spTgt spid="30"/>
                                        </p:tgtEl>
                                        <p:attrNameLst>
                                          <p:attrName>style.visibility</p:attrName>
                                        </p:attrNameLst>
                                      </p:cBhvr>
                                      <p:to>
                                        <p:strVal val="visible"/>
                                      </p:to>
                                    </p:set>
                                  </p:childTnLst>
                                </p:cTn>
                              </p:par>
                              <p:par>
                                <p:cTn id="38" presetID="40" presetClass="entr" presetSubtype="0" fill="hold" grpId="7" nodeType="withEffect">
                                  <p:stCondLst>
                                    <p:cond delay="0"/>
                                  </p:stCondLst>
                                  <p:iterate type="lt">
                                    <p:tmPct val="10000"/>
                                  </p:iterate>
                                  <p:childTnLst>
                                    <p:set>
                                      <p:cBhvr>
                                        <p:cTn id="39" dur="500"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anim calcmode="lin" valueType="num">
                                      <p:cBhvr>
                                        <p:cTn id="41" dur="500" fill="hold"/>
                                        <p:tgtEl>
                                          <p:spTgt spid="31"/>
                                        </p:tgtEl>
                                        <p:attrNameLst>
                                          <p:attrName>ppt_x</p:attrName>
                                        </p:attrNameLst>
                                      </p:cBhvr>
                                      <p:tavLst>
                                        <p:tav tm="0">
                                          <p:val>
                                            <p:strVal val="#ppt_x-.1"/>
                                          </p:val>
                                        </p:tav>
                                        <p:tav tm="100000">
                                          <p:val>
                                            <p:strVal val="#ppt_x"/>
                                          </p:val>
                                        </p:tav>
                                      </p:tavLst>
                                    </p:anim>
                                    <p:anim calcmode="lin" valueType="num">
                                      <p:cBhvr>
                                        <p:cTn id="42"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5" grpId="1"/>
      <p:bldP spid="26" grpId="2"/>
      <p:bldP spid="27" grpId="3"/>
      <p:bldP spid="28" grpId="4"/>
      <p:bldP spid="29" grpId="5"/>
      <p:bldP spid="30" grpId="6"/>
      <p:bldP spid="31" grpId="7"/>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0" name="图片 19" descr="636097766"/>
          <p:cNvPicPr>
            <a:picLocks noChangeAspect="1"/>
          </p:cNvPicPr>
          <p:nvPr/>
        </p:nvPicPr>
        <p:blipFill>
          <a:blip r:embed="rId3"/>
          <a:stretch>
            <a:fillRect/>
          </a:stretch>
        </p:blipFill>
        <p:spPr>
          <a:xfrm>
            <a:off x="9813925" y="252095"/>
            <a:ext cx="2380615" cy="1040130"/>
          </a:xfrm>
          <a:prstGeom prst="rect">
            <a:avLst/>
          </a:prstGeom>
        </p:spPr>
      </p:pic>
      <p:sp>
        <p:nvSpPr>
          <p:cNvPr id="5" name="文本框 4"/>
          <p:cNvSpPr txBox="1"/>
          <p:nvPr/>
        </p:nvSpPr>
        <p:spPr>
          <a:xfrm>
            <a:off x="305435" y="1180465"/>
            <a:ext cx="6871335" cy="521970"/>
          </a:xfrm>
          <a:prstGeom prst="rect">
            <a:avLst/>
          </a:prstGeom>
          <a:noFill/>
        </p:spPr>
        <p:txBody>
          <a:bodyPr wrap="square" rtlCol="0">
            <a:spAutoFit/>
          </a:bodyPr>
          <a:lstStyle/>
          <a:p>
            <a:r>
              <a:rPr lang="en-US" altLang="zh-CN" sz="2800">
                <a:latin typeface="DFKai-SB" panose="03000509000000000000" charset="-120"/>
                <a:ea typeface="DFKai-SB" panose="03000509000000000000" charset="-120"/>
                <a:cs typeface="DFKai-SB" panose="03000509000000000000" charset="-120"/>
              </a:rPr>
              <a:t>1</a:t>
            </a:r>
            <a:r>
              <a:rPr lang="zh-CN" altLang="en-US" sz="2800">
                <a:latin typeface="DFKai-SB" panose="03000509000000000000" charset="-120"/>
                <a:ea typeface="DFKai-SB" panose="03000509000000000000" charset="-120"/>
                <a:cs typeface="DFKai-SB" panose="03000509000000000000" charset="-120"/>
              </a:rPr>
              <a:t>、政府官员分为政务官 和事务官两类：</a:t>
            </a:r>
          </a:p>
        </p:txBody>
      </p:sp>
      <p:grpSp>
        <p:nvGrpSpPr>
          <p:cNvPr id="9" name="组合 8"/>
          <p:cNvGrpSpPr/>
          <p:nvPr/>
        </p:nvGrpSpPr>
        <p:grpSpPr>
          <a:xfrm>
            <a:off x="694055" y="1751330"/>
            <a:ext cx="4977130" cy="2407285"/>
            <a:chOff x="1229" y="6750"/>
            <a:chExt cx="7180" cy="3315"/>
          </a:xfrm>
          <a:solidFill>
            <a:schemeClr val="accent1">
              <a:lumMod val="75000"/>
            </a:schemeClr>
          </a:solidFill>
        </p:grpSpPr>
        <p:sp>
          <p:nvSpPr>
            <p:cNvPr id="10" name="圆角矩形 9"/>
            <p:cNvSpPr/>
            <p:nvPr/>
          </p:nvSpPr>
          <p:spPr>
            <a:xfrm>
              <a:off x="1229" y="6750"/>
              <a:ext cx="7180" cy="331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319" y="7206"/>
              <a:ext cx="7001" cy="2160"/>
            </a:xfrm>
            <a:prstGeom prst="rect">
              <a:avLst/>
            </a:prstGeom>
            <a:grpFill/>
          </p:spPr>
          <p:txBody>
            <a:bodyPr wrap="square" rtlCol="0">
              <a:spAutoFit/>
            </a:bodyPr>
            <a:lstStyle/>
            <a:p>
              <a:r>
                <a:rPr lang="zh-CN" altLang="en-US" sz="3200">
                  <a:solidFill>
                    <a:schemeClr val="bg1"/>
                  </a:solidFill>
                  <a:latin typeface="DFKai-SB" panose="03000509000000000000" charset="-120"/>
                  <a:ea typeface="DFKai-SB" panose="03000509000000000000" charset="-120"/>
                </a:rPr>
                <a:t>政务官：包括大臣和政务次官或政务秘书，他们与内阁共进退。</a:t>
              </a:r>
            </a:p>
          </p:txBody>
        </p:sp>
      </p:grpSp>
      <p:grpSp>
        <p:nvGrpSpPr>
          <p:cNvPr id="15" name="组合 14"/>
          <p:cNvGrpSpPr/>
          <p:nvPr/>
        </p:nvGrpSpPr>
        <p:grpSpPr>
          <a:xfrm>
            <a:off x="5974080" y="1751965"/>
            <a:ext cx="5690870" cy="2382520"/>
            <a:chOff x="9205" y="6750"/>
            <a:chExt cx="8238" cy="3315"/>
          </a:xfrm>
          <a:solidFill>
            <a:schemeClr val="accent1">
              <a:lumMod val="75000"/>
            </a:schemeClr>
          </a:solidFill>
        </p:grpSpPr>
        <p:sp>
          <p:nvSpPr>
            <p:cNvPr id="16" name="圆角矩形 15"/>
            <p:cNvSpPr/>
            <p:nvPr/>
          </p:nvSpPr>
          <p:spPr>
            <a:xfrm>
              <a:off x="9205" y="6750"/>
              <a:ext cx="8238" cy="331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9430" y="6818"/>
              <a:ext cx="7807" cy="2868"/>
            </a:xfrm>
            <a:prstGeom prst="rect">
              <a:avLst/>
            </a:prstGeom>
            <a:grpFill/>
          </p:spPr>
          <p:txBody>
            <a:bodyPr wrap="square" rtlCol="0">
              <a:spAutoFit/>
            </a:bodyPr>
            <a:lstStyle>
              <a:defPPr>
                <a:defRPr lang="zh-CN"/>
              </a:defPPr>
              <a:lvl1pPr>
                <a:defRPr sz="3200">
                  <a:latin typeface="方正姚体" panose="02010601030101010101" pitchFamily="2" charset="-122"/>
                  <a:ea typeface="方正姚体" panose="02010601030101010101" pitchFamily="2" charset="-122"/>
                </a:defRPr>
              </a:lvl1pPr>
            </a:lstStyle>
            <a:p>
              <a:r>
                <a:rPr lang="zh-CN" altLang="en-US">
                  <a:solidFill>
                    <a:schemeClr val="bg1"/>
                  </a:solidFill>
                  <a:latin typeface="DFKai-SB" panose="03000509000000000000" charset="-120"/>
                  <a:ea typeface="DFKai-SB" panose="03000509000000000000" charset="-120"/>
                </a:rPr>
                <a:t>事务官：即文官，包括常务次官直至一下的一般政府工作人员，负责具体事务，不受党派影响，长期任职。</a:t>
              </a:r>
            </a:p>
          </p:txBody>
        </p:sp>
      </p:grpSp>
      <p:sp>
        <p:nvSpPr>
          <p:cNvPr id="18" name="文本框 17"/>
          <p:cNvSpPr txBox="1"/>
          <p:nvPr/>
        </p:nvSpPr>
        <p:spPr>
          <a:xfrm>
            <a:off x="1471930" y="4523105"/>
            <a:ext cx="8687435" cy="460375"/>
          </a:xfrm>
          <a:prstGeom prst="rect">
            <a:avLst/>
          </a:prstGeom>
          <a:noFill/>
        </p:spPr>
        <p:txBody>
          <a:bodyPr wrap="square" rtlCol="0">
            <a:spAutoFit/>
          </a:bodyPr>
          <a:lstStyle/>
          <a:p>
            <a:r>
              <a:rPr lang="zh-CN" altLang="en-US" sz="2400">
                <a:latin typeface="黑体" panose="02010609060101010101" charset="-122"/>
                <a:ea typeface="黑体" panose="02010609060101010101" charset="-122"/>
              </a:rPr>
              <a:t>【思考】：政务官和事务官的出现对英国文官制度有何作用？</a:t>
            </a:r>
          </a:p>
        </p:txBody>
      </p:sp>
      <p:sp>
        <p:nvSpPr>
          <p:cNvPr id="19" name="文本框 18"/>
          <p:cNvSpPr txBox="1"/>
          <p:nvPr/>
        </p:nvSpPr>
        <p:spPr>
          <a:xfrm>
            <a:off x="1140460" y="5229860"/>
            <a:ext cx="9653270" cy="953135"/>
          </a:xfrm>
          <a:prstGeom prst="rect">
            <a:avLst/>
          </a:prstGeom>
          <a:solidFill>
            <a:schemeClr val="accent4">
              <a:lumMod val="40000"/>
              <a:lumOff val="60000"/>
            </a:schemeClr>
          </a:solidFill>
        </p:spPr>
        <p:txBody>
          <a:bodyPr wrap="square" rtlCol="0">
            <a:spAutoFit/>
          </a:bodyPr>
          <a:lstStyle/>
          <a:p>
            <a:r>
              <a:rPr lang="zh-CN" altLang="en-US" sz="280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rPr>
              <a:t>实现了政治和管理的区分，既维持了代议制下政党轮流执政的特点，又保证了政府工作的稳定性和持续性。</a:t>
            </a:r>
          </a:p>
        </p:txBody>
      </p:sp>
      <p:sp>
        <p:nvSpPr>
          <p:cNvPr id="2" name="标题 3"/>
          <p:cNvSpPr>
            <a:spLocks noGrp="1"/>
          </p:cNvSpPr>
          <p:nvPr/>
        </p:nvSpPr>
        <p:spPr>
          <a:xfrm>
            <a:off x="1905" y="121285"/>
            <a:ext cx="12192635" cy="105918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600" b="1">
                <a:solidFill>
                  <a:srgbClr val="C00000"/>
                </a:solidFill>
                <a:latin typeface="华文细黑" panose="02010600040101010101" pitchFamily="2" charset="-122"/>
                <a:ea typeface="华文细黑" panose="02010600040101010101" pitchFamily="2" charset="-122"/>
                <a:cs typeface="+mn-cs"/>
              </a:rPr>
              <a:t>二、西方文官制度的建立</a:t>
            </a:r>
            <a:r>
              <a:rPr lang="zh-CN" altLang="en-US" sz="2800" b="1">
                <a:solidFill>
                  <a:srgbClr val="C00000"/>
                </a:solidFill>
                <a:latin typeface="华文细黑" panose="02010600040101010101" pitchFamily="2" charset="-122"/>
                <a:ea typeface="华文细黑" panose="02010600040101010101" pitchFamily="2" charset="-122"/>
                <a:cs typeface="+mn-cs"/>
              </a:rPr>
              <a:t> </a:t>
            </a:r>
            <a:endParaRPr lang="en-US" altLang="zh-CN" sz="2800">
              <a:solidFill>
                <a:srgbClr val="C00000"/>
              </a:solidFill>
              <a:latin typeface="黑体" panose="02010609060101010101" charset="-122"/>
              <a:ea typeface="黑体" panose="02010609060101010101" charset="-122"/>
              <a:cs typeface="黑体" panose="02010609060101010101" charset="-122"/>
            </a:endParaRP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40" presetClass="entr" presetSubtype="0" fill="hold" grpId="1" nodeType="clickEffect">
                                  <p:stCondLst>
                                    <p:cond delay="0"/>
                                  </p:stCondLst>
                                  <p:iterate type="lt">
                                    <p:tmPct val="10000"/>
                                  </p:iterate>
                                  <p:childTnLst>
                                    <p:set>
                                      <p:cBhvr>
                                        <p:cTn id="18" dur="500"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anim calcmode="lin" valueType="num">
                                      <p:cBhvr>
                                        <p:cTn id="20" dur="500" fill="hold"/>
                                        <p:tgtEl>
                                          <p:spTgt spid="19"/>
                                        </p:tgtEl>
                                        <p:attrNameLst>
                                          <p:attrName>ppt_x</p:attrName>
                                        </p:attrNameLst>
                                      </p:cBhvr>
                                      <p:tavLst>
                                        <p:tav tm="0">
                                          <p:val>
                                            <p:strVal val="#ppt_x-.1"/>
                                          </p:val>
                                        </p:tav>
                                        <p:tav tm="100000">
                                          <p:val>
                                            <p:strVal val="#ppt_x"/>
                                          </p:val>
                                        </p:tav>
                                      </p:tavLst>
                                    </p:anim>
                                    <p:anim calcmode="lin" valueType="num">
                                      <p:cBhvr>
                                        <p:cTn id="21"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1"/>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pic>
        <p:nvPicPr>
          <p:cNvPr id="20" name="图片 19" descr="636097766"/>
          <p:cNvPicPr>
            <a:picLocks noChangeAspect="1"/>
          </p:cNvPicPr>
          <p:nvPr/>
        </p:nvPicPr>
        <p:blipFill>
          <a:blip r:embed="rId3"/>
          <a:stretch>
            <a:fillRect/>
          </a:stretch>
        </p:blipFill>
        <p:spPr>
          <a:xfrm>
            <a:off x="9813925" y="252095"/>
            <a:ext cx="2380615" cy="1040130"/>
          </a:xfrm>
          <a:prstGeom prst="rect">
            <a:avLst/>
          </a:prstGeom>
        </p:spPr>
      </p:pic>
      <p:sp>
        <p:nvSpPr>
          <p:cNvPr id="5" name="文本框 4"/>
          <p:cNvSpPr txBox="1"/>
          <p:nvPr/>
        </p:nvSpPr>
        <p:spPr>
          <a:xfrm>
            <a:off x="146685" y="949960"/>
            <a:ext cx="5993130" cy="521970"/>
          </a:xfrm>
          <a:prstGeom prst="rect">
            <a:avLst/>
          </a:prstGeom>
          <a:noFill/>
        </p:spPr>
        <p:txBody>
          <a:bodyPr wrap="square" rtlCol="0">
            <a:spAutoFit/>
          </a:bodyPr>
          <a:lstStyle/>
          <a:p>
            <a:r>
              <a:rPr lang="en-US" altLang="zh-CN" sz="2800">
                <a:latin typeface="DFKai-SB" panose="03000509000000000000" charset="-120"/>
                <a:ea typeface="DFKai-SB" panose="03000509000000000000" charset="-120"/>
                <a:cs typeface="DFKai-SB" panose="03000509000000000000" charset="-120"/>
              </a:rPr>
              <a:t>2</a:t>
            </a:r>
            <a:r>
              <a:rPr lang="zh-CN" altLang="en-US" sz="2800">
                <a:latin typeface="DFKai-SB" panose="03000509000000000000" charset="-120"/>
                <a:ea typeface="DFKai-SB" panose="03000509000000000000" charset="-120"/>
                <a:cs typeface="DFKai-SB" panose="03000509000000000000" charset="-120"/>
              </a:rPr>
              <a:t>、</a:t>
            </a:r>
            <a:r>
              <a:rPr lang="zh-CN" altLang="en-US" sz="2800">
                <a:latin typeface="DFKai-SB" panose="03000509000000000000" charset="-120"/>
                <a:ea typeface="DFKai-SB" panose="03000509000000000000" charset="-120"/>
                <a:cs typeface="DFKai-SB" panose="03000509000000000000" charset="-120"/>
                <a:sym typeface="+mn-ea"/>
              </a:rPr>
              <a:t>改革东印度公司职员任用制度</a:t>
            </a:r>
            <a:endParaRPr lang="zh-CN" altLang="en-US" sz="2800">
              <a:latin typeface="DFKai-SB" panose="03000509000000000000" charset="-120"/>
              <a:ea typeface="DFKai-SB" panose="03000509000000000000" charset="-120"/>
              <a:cs typeface="DFKai-SB" panose="03000509000000000000" charset="-120"/>
            </a:endParaRPr>
          </a:p>
        </p:txBody>
      </p:sp>
      <p:sp>
        <p:nvSpPr>
          <p:cNvPr id="18" name="文本框 17"/>
          <p:cNvSpPr txBox="1"/>
          <p:nvPr/>
        </p:nvSpPr>
        <p:spPr>
          <a:xfrm>
            <a:off x="73660" y="5142230"/>
            <a:ext cx="8255000" cy="829945"/>
          </a:xfrm>
          <a:prstGeom prst="rect">
            <a:avLst/>
          </a:prstGeom>
          <a:noFill/>
        </p:spPr>
        <p:txBody>
          <a:bodyPr wrap="square" rtlCol="0">
            <a:spAutoFit/>
          </a:bodyPr>
          <a:lstStyle/>
          <a:p>
            <a:r>
              <a:rPr lang="zh-CN" altLang="en-US" sz="2400">
                <a:latin typeface="黑体" panose="02010609060101010101" charset="-122"/>
                <a:ea typeface="黑体" panose="02010609060101010101" charset="-122"/>
              </a:rPr>
              <a:t>【思考】：东印度公司职员任用制度改革对英国文官制度确立的影响？</a:t>
            </a:r>
          </a:p>
        </p:txBody>
      </p:sp>
      <p:sp>
        <p:nvSpPr>
          <p:cNvPr id="2" name="剪去单角的矩形 1"/>
          <p:cNvSpPr/>
          <p:nvPr/>
        </p:nvSpPr>
        <p:spPr>
          <a:xfrm>
            <a:off x="-12065" y="1555750"/>
            <a:ext cx="8354695" cy="3528695"/>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28905" y="1612265"/>
            <a:ext cx="7534275" cy="3538220"/>
          </a:xfrm>
          <a:prstGeom prst="rect">
            <a:avLst/>
          </a:prstGeom>
          <a:noFill/>
        </p:spPr>
        <p:txBody>
          <a:bodyPr wrap="square" rtlCol="0">
            <a:spAutoFit/>
          </a:bodyPr>
          <a:lstStyle/>
          <a:p>
            <a:pPr algn="just"/>
            <a:r>
              <a:rPr lang="zh-CN" altLang="en-US" sz="2800">
                <a:solidFill>
                  <a:schemeClr val="bg1"/>
                </a:solidFill>
                <a:latin typeface="DFKai-SB" panose="03000509000000000000" charset="-120"/>
                <a:ea typeface="DFKai-SB" panose="03000509000000000000" charset="-120"/>
                <a:cs typeface="DFKai-SB" panose="03000509000000000000" charset="-120"/>
                <a:sym typeface="+mn-ea"/>
              </a:rPr>
              <a:t>材料一：1765年，英国驻印度总督罗伯特</a:t>
            </a:r>
            <a:r>
              <a:rPr lang="en-US" altLang="zh-CN" sz="2800">
                <a:solidFill>
                  <a:schemeClr val="bg1"/>
                </a:solidFill>
                <a:latin typeface="DFKai-SB" panose="03000509000000000000" charset="-120"/>
                <a:ea typeface="DFKai-SB" panose="03000509000000000000" charset="-120"/>
                <a:cs typeface="DFKai-SB" panose="03000509000000000000" charset="-120"/>
                <a:sym typeface="+mn-ea"/>
              </a:rPr>
              <a:t>·</a:t>
            </a:r>
            <a:r>
              <a:rPr lang="zh-CN" altLang="en-US" sz="2800">
                <a:solidFill>
                  <a:schemeClr val="bg1"/>
                </a:solidFill>
                <a:latin typeface="DFKai-SB" panose="03000509000000000000" charset="-120"/>
                <a:ea typeface="DFKai-SB" panose="03000509000000000000" charset="-120"/>
                <a:cs typeface="DFKai-SB" panose="03000509000000000000" charset="-120"/>
                <a:sym typeface="+mn-ea"/>
              </a:rPr>
              <a:t>克拉夫着手改革英属印度的吏治。他一方面严禁东印度公司职员接受贿赂，另一方面，要求直接从伦敦考选官员到印度任职。             </a:t>
            </a:r>
            <a:r>
              <a:rPr lang="en-US" altLang="zh-CN" sz="2800">
                <a:solidFill>
                  <a:schemeClr val="bg1"/>
                </a:solidFill>
                <a:latin typeface="DFKai-SB" panose="03000509000000000000" charset="-120"/>
                <a:ea typeface="DFKai-SB" panose="03000509000000000000" charset="-120"/>
                <a:cs typeface="DFKai-SB" panose="03000509000000000000" charset="-120"/>
                <a:sym typeface="+mn-ea"/>
              </a:rPr>
              <a:t>——</a:t>
            </a:r>
            <a:r>
              <a:rPr lang="zh-CN" altLang="en-US" sz="2800">
                <a:solidFill>
                  <a:schemeClr val="bg1"/>
                </a:solidFill>
                <a:latin typeface="DFKai-SB" panose="03000509000000000000" charset="-120"/>
                <a:ea typeface="DFKai-SB" panose="03000509000000000000" charset="-120"/>
                <a:cs typeface="DFKai-SB" panose="03000509000000000000" charset="-120"/>
                <a:sym typeface="+mn-ea"/>
              </a:rPr>
              <a:t>古燕  著《西方政治的稳定器》</a:t>
            </a:r>
          </a:p>
          <a:p>
            <a:pPr algn="just"/>
            <a:r>
              <a:rPr lang="zh-CN" altLang="en-US" sz="2800">
                <a:solidFill>
                  <a:schemeClr val="bg1"/>
                </a:solidFill>
                <a:latin typeface="DFKai-SB" panose="03000509000000000000" charset="-120"/>
                <a:ea typeface="DFKai-SB" panose="03000509000000000000" charset="-120"/>
                <a:cs typeface="DFKai-SB" panose="03000509000000000000" charset="-120"/>
                <a:sym typeface="+mn-ea"/>
              </a:rPr>
              <a:t>材料二：1853年，英国东印度公司在职员运用方面采用了书面考试录用的方法，不久，英国政府也采用书面考试的办法录用文官。</a:t>
            </a:r>
          </a:p>
        </p:txBody>
      </p:sp>
      <p:grpSp>
        <p:nvGrpSpPr>
          <p:cNvPr id="8" name="组合 7"/>
          <p:cNvGrpSpPr/>
          <p:nvPr/>
        </p:nvGrpSpPr>
        <p:grpSpPr>
          <a:xfrm>
            <a:off x="8590915" y="1519555"/>
            <a:ext cx="3502025" cy="4298950"/>
            <a:chOff x="13098" y="2007"/>
            <a:chExt cx="5515" cy="7855"/>
          </a:xfrm>
        </p:grpSpPr>
        <p:pic>
          <p:nvPicPr>
            <p:cNvPr id="13" name="图片 12"/>
            <p:cNvPicPr>
              <a:picLocks noChangeAspect="1"/>
            </p:cNvPicPr>
            <p:nvPr/>
          </p:nvPicPr>
          <p:blipFill>
            <a:blip r:embed="rId4"/>
            <a:stretch>
              <a:fillRect/>
            </a:stretch>
          </p:blipFill>
          <p:spPr>
            <a:xfrm>
              <a:off x="13353" y="2197"/>
              <a:ext cx="5003" cy="2878"/>
            </a:xfrm>
            <a:prstGeom prst="rect">
              <a:avLst/>
            </a:prstGeom>
          </p:spPr>
        </p:pic>
        <p:sp>
          <p:nvSpPr>
            <p:cNvPr id="14" name="文本框 13"/>
            <p:cNvSpPr txBox="1"/>
            <p:nvPr/>
          </p:nvSpPr>
          <p:spPr>
            <a:xfrm>
              <a:off x="13354" y="5117"/>
              <a:ext cx="5004" cy="4722"/>
            </a:xfrm>
            <a:prstGeom prst="rect">
              <a:avLst/>
            </a:prstGeom>
            <a:noFill/>
          </p:spPr>
          <p:txBody>
            <a:bodyPr wrap="square" rtlCol="0" anchor="t">
              <a:spAutoFit/>
            </a:bodyPr>
            <a:lstStyle/>
            <a:p>
              <a:r>
                <a:rPr lang="zh-CN" altLang="en-US"/>
                <a:t>东印度公司是英国政府组织的独占性贸易公司，成立于1600年，从18世纪初到19世纪中，成为英帝国主义在印度的代理人，由于东印度公司在印度享有特权，他的职员都捞取了大量财富，因此，达官贵人子弟和投机专营者趋之若鹜，公司职员中营私舞弊</a:t>
              </a:r>
            </a:p>
          </p:txBody>
        </p:sp>
        <p:sp>
          <p:nvSpPr>
            <p:cNvPr id="21" name="矩形 20"/>
            <p:cNvSpPr/>
            <p:nvPr/>
          </p:nvSpPr>
          <p:spPr>
            <a:xfrm>
              <a:off x="13098" y="2007"/>
              <a:ext cx="5515" cy="7855"/>
            </a:xfrm>
            <a:prstGeom prst="rect">
              <a:avLst/>
            </a:prstGeom>
            <a:noFill/>
            <a:ln w="28575" cmpd="dbl">
              <a:solidFill>
                <a:schemeClr val="tx1">
                  <a:lumMod val="85000"/>
                  <a:lumOff val="15000"/>
                  <a:alpha val="7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文本框 21"/>
          <p:cNvSpPr txBox="1"/>
          <p:nvPr/>
        </p:nvSpPr>
        <p:spPr>
          <a:xfrm>
            <a:off x="182880" y="5920740"/>
            <a:ext cx="11798300" cy="706755"/>
          </a:xfrm>
          <a:prstGeom prst="rect">
            <a:avLst/>
          </a:prstGeom>
          <a:solidFill>
            <a:schemeClr val="accent4">
              <a:lumMod val="40000"/>
              <a:lumOff val="60000"/>
            </a:schemeClr>
          </a:solidFill>
        </p:spPr>
        <p:txBody>
          <a:bodyPr wrap="square" rtlCol="0">
            <a:spAutoFit/>
          </a:bodyPr>
          <a:lstStyle/>
          <a:p>
            <a:r>
              <a:rPr lang="zh-CN" altLang="en-US" sz="2000">
                <a:gradFill>
                  <a:gsLst>
                    <a:gs pos="0">
                      <a:srgbClr val="FE4444"/>
                    </a:gs>
                    <a:gs pos="100000">
                      <a:srgbClr val="832B2B"/>
                    </a:gs>
                  </a:gsLst>
                  <a:lin scaled="0"/>
                </a:gradFill>
                <a:latin typeface="黑体" panose="02010609060101010101" charset="-122"/>
                <a:ea typeface="黑体" panose="02010609060101010101" charset="-122"/>
                <a:sym typeface="+mn-ea"/>
              </a:rPr>
              <a:t>在东印度公司的改革一定程度上推动了英国国内官制改革，确立了公开竞争考试制度，择优录用文官，为英国文官制度形成奠定基础。</a:t>
            </a: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40" presetClass="entr" presetSubtype="0" fill="hold" grpId="2" nodeType="clickEffect">
                                  <p:stCondLst>
                                    <p:cond delay="0"/>
                                  </p:stCondLst>
                                  <p:iterate type="lt">
                                    <p:tmPct val="10000"/>
                                  </p:iterate>
                                  <p:childTnLst>
                                    <p:set>
                                      <p:cBhvr>
                                        <p:cTn id="18" dur="500"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anim calcmode="lin" valueType="num">
                                      <p:cBhvr>
                                        <p:cTn id="20" dur="500" fill="hold"/>
                                        <p:tgtEl>
                                          <p:spTgt spid="22"/>
                                        </p:tgtEl>
                                        <p:attrNameLst>
                                          <p:attrName>ppt_x</p:attrName>
                                        </p:attrNameLst>
                                      </p:cBhvr>
                                      <p:tavLst>
                                        <p:tav tm="0">
                                          <p:val>
                                            <p:strVal val="#ppt_x-.1"/>
                                          </p:val>
                                        </p:tav>
                                        <p:tav tm="100000">
                                          <p:val>
                                            <p:strVal val="#ppt_x"/>
                                          </p:val>
                                        </p:tav>
                                      </p:tavLst>
                                    </p:anim>
                                    <p:anim calcmode="lin" valueType="num">
                                      <p:cBhvr>
                                        <p:cTn id="21"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1"/>
      <p:bldP spid="2" grpId="0"/>
      <p:bldP spid="22" grpId="2"/>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pic>
        <p:nvPicPr>
          <p:cNvPr id="20" name="图片 19" descr="636097766"/>
          <p:cNvPicPr>
            <a:picLocks noChangeAspect="1"/>
          </p:cNvPicPr>
          <p:nvPr/>
        </p:nvPicPr>
        <p:blipFill>
          <a:blip r:embed="rId3"/>
          <a:stretch>
            <a:fillRect/>
          </a:stretch>
        </p:blipFill>
        <p:spPr>
          <a:xfrm>
            <a:off x="9813925" y="252095"/>
            <a:ext cx="2380615" cy="1040130"/>
          </a:xfrm>
          <a:prstGeom prst="rect">
            <a:avLst/>
          </a:prstGeom>
        </p:spPr>
      </p:pic>
      <p:sp>
        <p:nvSpPr>
          <p:cNvPr id="5" name="文本框 4"/>
          <p:cNvSpPr txBox="1"/>
          <p:nvPr/>
        </p:nvSpPr>
        <p:spPr>
          <a:xfrm>
            <a:off x="146685" y="949960"/>
            <a:ext cx="5993130" cy="521970"/>
          </a:xfrm>
          <a:prstGeom prst="rect">
            <a:avLst/>
          </a:prstGeom>
          <a:noFill/>
        </p:spPr>
        <p:txBody>
          <a:bodyPr wrap="square" rtlCol="0">
            <a:spAutoFit/>
          </a:bodyPr>
          <a:lstStyle/>
          <a:p>
            <a:r>
              <a:rPr lang="en-US" altLang="zh-CN" sz="2800">
                <a:latin typeface="DFKai-SB" panose="03000509000000000000" charset="-120"/>
                <a:ea typeface="DFKai-SB" panose="03000509000000000000" charset="-120"/>
                <a:cs typeface="DFKai-SB" panose="03000509000000000000" charset="-120"/>
              </a:rPr>
              <a:t>3</a:t>
            </a:r>
            <a:r>
              <a:rPr lang="zh-CN" altLang="en-US" sz="2800">
                <a:latin typeface="DFKai-SB" panose="03000509000000000000" charset="-120"/>
                <a:ea typeface="DFKai-SB" panose="03000509000000000000" charset="-120"/>
                <a:cs typeface="DFKai-SB" panose="03000509000000000000" charset="-120"/>
              </a:rPr>
              <a:t>、</a:t>
            </a:r>
            <a:r>
              <a:rPr lang="zh-CN" altLang="en-US" sz="2800">
                <a:latin typeface="DFKai-SB" panose="03000509000000000000" charset="-120"/>
                <a:ea typeface="DFKai-SB" panose="03000509000000000000" charset="-120"/>
                <a:cs typeface="DFKai-SB" panose="03000509000000000000" charset="-120"/>
                <a:sym typeface="+mn-ea"/>
              </a:rPr>
              <a:t>两次枢密院令的颁布</a:t>
            </a:r>
            <a:endParaRPr lang="zh-CN" altLang="en-US" sz="2800">
              <a:latin typeface="DFKai-SB" panose="03000509000000000000" charset="-120"/>
              <a:ea typeface="DFKai-SB" panose="03000509000000000000" charset="-120"/>
              <a:cs typeface="DFKai-SB" panose="03000509000000000000" charset="-120"/>
            </a:endParaRPr>
          </a:p>
        </p:txBody>
      </p:sp>
      <p:sp>
        <p:nvSpPr>
          <p:cNvPr id="22" name="文本框 21"/>
          <p:cNvSpPr txBox="1"/>
          <p:nvPr/>
        </p:nvSpPr>
        <p:spPr>
          <a:xfrm>
            <a:off x="326390" y="5214620"/>
            <a:ext cx="11798300" cy="953135"/>
          </a:xfrm>
          <a:prstGeom prst="rect">
            <a:avLst/>
          </a:prstGeom>
          <a:solidFill>
            <a:schemeClr val="accent4">
              <a:lumMod val="40000"/>
              <a:lumOff val="60000"/>
            </a:schemeClr>
          </a:solidFill>
        </p:spPr>
        <p:txBody>
          <a:bodyPr wrap="square" rtlCol="0">
            <a:spAutoFit/>
          </a:bodyPr>
          <a:lstStyle/>
          <a:p>
            <a:r>
              <a:rPr lang="zh-CN" altLang="en-US" sz="2800">
                <a:gradFill>
                  <a:gsLst>
                    <a:gs pos="0">
                      <a:srgbClr val="FE4444"/>
                    </a:gs>
                    <a:gs pos="100000">
                      <a:srgbClr val="832B2B"/>
                    </a:gs>
                  </a:gsLst>
                  <a:lin scaled="0"/>
                </a:gradFill>
                <a:latin typeface="黑体" panose="02010609060101010101" charset="-122"/>
                <a:ea typeface="黑体" panose="02010609060101010101" charset="-122"/>
                <a:sym typeface="+mn-ea"/>
              </a:rPr>
              <a:t>影响：英国现代文官制度最终确立，也意味着世界上第一个常任文官制度的建立</a:t>
            </a:r>
          </a:p>
        </p:txBody>
      </p:sp>
      <p:sp>
        <p:nvSpPr>
          <p:cNvPr id="9" name="文本框 8"/>
          <p:cNvSpPr txBox="1"/>
          <p:nvPr/>
        </p:nvSpPr>
        <p:spPr>
          <a:xfrm>
            <a:off x="244475" y="1434465"/>
            <a:ext cx="11581765" cy="521970"/>
          </a:xfrm>
          <a:prstGeom prst="rect">
            <a:avLst/>
          </a:prstGeom>
          <a:noFill/>
        </p:spPr>
        <p:txBody>
          <a:bodyPr wrap="square" rtlCol="0">
            <a:spAutoFit/>
          </a:bodyPr>
          <a:lstStyle/>
          <a:p>
            <a:r>
              <a:rPr lang="zh-CN" altLang="en-US" sz="2800">
                <a:latin typeface="DFKai-SB" panose="03000509000000000000" charset="-120"/>
                <a:ea typeface="DFKai-SB" panose="03000509000000000000" charset="-120"/>
                <a:cs typeface="DFKai-SB" panose="03000509000000000000" charset="-120"/>
              </a:rPr>
              <a:t>导火线：克里米亚战争中，政府机构混乱,效率低下，导致英军伤亡惨重。</a:t>
            </a:r>
            <a:endParaRPr lang="zh-CN" altLang="zh-CN" sz="2800"/>
          </a:p>
        </p:txBody>
      </p:sp>
      <p:grpSp>
        <p:nvGrpSpPr>
          <p:cNvPr id="26" name="组合 25"/>
          <p:cNvGrpSpPr/>
          <p:nvPr/>
        </p:nvGrpSpPr>
        <p:grpSpPr>
          <a:xfrm>
            <a:off x="554355" y="2192655"/>
            <a:ext cx="11029950" cy="2498725"/>
            <a:chOff x="873" y="3453"/>
            <a:chExt cx="17370" cy="3935"/>
          </a:xfrm>
        </p:grpSpPr>
        <p:sp>
          <p:nvSpPr>
            <p:cNvPr id="11" name="矩形 10"/>
            <p:cNvSpPr/>
            <p:nvPr/>
          </p:nvSpPr>
          <p:spPr>
            <a:xfrm>
              <a:off x="873" y="3556"/>
              <a:ext cx="5596" cy="378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899" y="3716"/>
              <a:ext cx="5596" cy="3052"/>
            </a:xfrm>
            <a:prstGeom prst="rect">
              <a:avLst/>
            </a:prstGeom>
            <a:noFill/>
          </p:spPr>
          <p:txBody>
            <a:bodyPr wrap="square" rtlCol="0" anchor="t">
              <a:spAutoFit/>
            </a:bodyPr>
            <a:lstStyle/>
            <a:p>
              <a:pPr algn="just"/>
              <a:r>
                <a:rPr lang="en-US" altLang="zh-CN" sz="2400">
                  <a:solidFill>
                    <a:schemeClr val="bg1"/>
                  </a:solidFill>
                  <a:latin typeface="DFKai-SB" panose="03000509000000000000" charset="-120"/>
                  <a:ea typeface="DFKai-SB" panose="03000509000000000000" charset="-120"/>
                  <a:cs typeface="DFKai-SB" panose="03000509000000000000" charset="-120"/>
                </a:rPr>
                <a:t>1855</a:t>
              </a:r>
              <a:r>
                <a:rPr lang="zh-CN" altLang="en-US" sz="2400">
                  <a:solidFill>
                    <a:schemeClr val="bg1"/>
                  </a:solidFill>
                  <a:latin typeface="DFKai-SB" panose="03000509000000000000" charset="-120"/>
                  <a:ea typeface="DFKai-SB" panose="03000509000000000000" charset="-120"/>
                  <a:cs typeface="DFKai-SB" panose="03000509000000000000" charset="-120"/>
                </a:rPr>
                <a:t>年：帕麦斯顿内阁颁布了关于文官制度改革的第一个枢密院令，即《关于录用王国政府文官的枢密院令》</a:t>
              </a:r>
            </a:p>
          </p:txBody>
        </p:sp>
        <p:sp>
          <p:nvSpPr>
            <p:cNvPr id="16" name="文本框 15"/>
            <p:cNvSpPr txBox="1"/>
            <p:nvPr/>
          </p:nvSpPr>
          <p:spPr>
            <a:xfrm>
              <a:off x="11269" y="3464"/>
              <a:ext cx="6975" cy="3924"/>
            </a:xfrm>
            <a:prstGeom prst="rect">
              <a:avLst/>
            </a:prstGeom>
            <a:solidFill>
              <a:schemeClr val="accent1">
                <a:lumMod val="75000"/>
              </a:schemeClr>
            </a:solidFill>
          </p:spPr>
          <p:txBody>
            <a:bodyPr wrap="square" rtlCol="0" anchor="t">
              <a:spAutoFit/>
            </a:bodyPr>
            <a:lstStyle>
              <a:defPPr>
                <a:defRPr lang="zh-CN"/>
              </a:defPPr>
              <a:lvl1pPr algn="just">
                <a:defRPr sz="2600">
                  <a:latin typeface="方正姚体" panose="02010601030101010101" pitchFamily="2" charset="-122"/>
                  <a:ea typeface="方正姚体" panose="02010601030101010101" pitchFamily="2" charset="-122"/>
                  <a:cs typeface="+mn-ea"/>
                </a:defRPr>
              </a:lvl1pPr>
            </a:lstStyle>
            <a:p>
              <a:r>
                <a:rPr lang="zh-CN" altLang="en-US" sz="2400">
                  <a:solidFill>
                    <a:schemeClr val="bg1"/>
                  </a:solidFill>
                  <a:latin typeface="DFKai-SB" panose="03000509000000000000" charset="-120"/>
                  <a:ea typeface="DFKai-SB" panose="03000509000000000000" charset="-120"/>
                  <a:cs typeface="DFKai-SB" panose="03000509000000000000" charset="-120"/>
                </a:rPr>
                <a:t>1870年：格莱斯顿内阁又颁布了关于文官制度改革的第二个枢密院令，明确规定除外交部，内政部以外其他各部官员均由公开竞争考试录用。</a:t>
              </a:r>
              <a:endParaRPr lang="zh-CN" altLang="en-US"/>
            </a:p>
          </p:txBody>
        </p:sp>
        <p:pic>
          <p:nvPicPr>
            <p:cNvPr id="19" name="图片 18"/>
            <p:cNvPicPr>
              <a:picLocks noChangeAspect="1"/>
            </p:cNvPicPr>
            <p:nvPr/>
          </p:nvPicPr>
          <p:blipFill>
            <a:blip r:embed="rId4"/>
            <a:stretch>
              <a:fillRect/>
            </a:stretch>
          </p:blipFill>
          <p:spPr>
            <a:xfrm>
              <a:off x="6638" y="3453"/>
              <a:ext cx="4501" cy="3417"/>
            </a:xfrm>
            <a:prstGeom prst="rect">
              <a:avLst/>
            </a:prstGeom>
          </p:spPr>
        </p:pic>
        <p:sp>
          <p:nvSpPr>
            <p:cNvPr id="23" name="等腰三角形 22"/>
            <p:cNvSpPr/>
            <p:nvPr/>
          </p:nvSpPr>
          <p:spPr>
            <a:xfrm>
              <a:off x="6893" y="6986"/>
              <a:ext cx="249" cy="181"/>
            </a:xfrm>
            <a:prstGeom prs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7198" y="6844"/>
              <a:ext cx="3899" cy="483"/>
            </a:xfrm>
            <a:prstGeom prst="rect">
              <a:avLst/>
            </a:prstGeom>
            <a:noFill/>
          </p:spPr>
          <p:txBody>
            <a:bodyPr wrap="square" rtlCol="0">
              <a:spAutoFit/>
            </a:bodyPr>
            <a:lstStyle/>
            <a:p>
              <a:r>
                <a:rPr lang="zh-CN" altLang="en-US" sz="1400"/>
                <a:t>克里米亚战场上的英军营地</a:t>
              </a:r>
            </a:p>
          </p:txBody>
        </p:sp>
      </p:gr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40" presetClass="entr" presetSubtype="0" fill="hold" grpId="0" nodeType="clickEffect">
                                  <p:stCondLst>
                                    <p:cond delay="0"/>
                                  </p:stCondLst>
                                  <p:iterate type="lt">
                                    <p:tmPct val="10000"/>
                                  </p:iterate>
                                  <p:childTnLst>
                                    <p:set>
                                      <p:cBhvr>
                                        <p:cTn id="10" dur="500" fill="hold">
                                          <p:stCondLst>
                                            <p:cond delay="0"/>
                                          </p:stCondLst>
                                        </p:cTn>
                                        <p:tgtEl>
                                          <p:spTgt spid="22"/>
                                        </p:tgtEl>
                                        <p:attrNameLst>
                                          <p:attrName>style.visibility</p:attrName>
                                        </p:attrNameLst>
                                      </p:cBhvr>
                                      <p:to>
                                        <p:strVal val="visible"/>
                                      </p:to>
                                    </p:set>
                                    <p:animEffect transition="in" filter="fade">
                                      <p:cBhvr>
                                        <p:cTn id="11" dur="500"/>
                                        <p:tgtEl>
                                          <p:spTgt spid="22"/>
                                        </p:tgtEl>
                                      </p:cBhvr>
                                    </p:animEffect>
                                    <p:anim calcmode="lin" valueType="num">
                                      <p:cBhvr>
                                        <p:cTn id="12" dur="500" fill="hold"/>
                                        <p:tgtEl>
                                          <p:spTgt spid="22"/>
                                        </p:tgtEl>
                                        <p:attrNameLst>
                                          <p:attrName>ppt_x</p:attrName>
                                        </p:attrNameLst>
                                      </p:cBhvr>
                                      <p:tavLst>
                                        <p:tav tm="0">
                                          <p:val>
                                            <p:strVal val="#ppt_x-.1"/>
                                          </p:val>
                                        </p:tav>
                                        <p:tav tm="100000">
                                          <p:val>
                                            <p:strVal val="#ppt_x"/>
                                          </p:val>
                                        </p:tav>
                                      </p:tavLst>
                                    </p:anim>
                                    <p:anim calcmode="lin" valueType="num">
                                      <p:cBhvr>
                                        <p:cTn id="13"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pic>
        <p:nvPicPr>
          <p:cNvPr id="20" name="图片 19" descr="636097766"/>
          <p:cNvPicPr>
            <a:picLocks noChangeAspect="1"/>
          </p:cNvPicPr>
          <p:nvPr/>
        </p:nvPicPr>
        <p:blipFill>
          <a:blip r:embed="rId3"/>
          <a:stretch>
            <a:fillRect/>
          </a:stretch>
        </p:blipFill>
        <p:spPr>
          <a:xfrm>
            <a:off x="9813925" y="252095"/>
            <a:ext cx="2380615" cy="1040130"/>
          </a:xfrm>
          <a:prstGeom prst="rect">
            <a:avLst/>
          </a:prstGeom>
        </p:spPr>
      </p:pic>
      <p:sp>
        <p:nvSpPr>
          <p:cNvPr id="5" name="文本框 4"/>
          <p:cNvSpPr txBox="1"/>
          <p:nvPr/>
        </p:nvSpPr>
        <p:spPr>
          <a:xfrm>
            <a:off x="60325" y="690245"/>
            <a:ext cx="9738995" cy="521970"/>
          </a:xfrm>
          <a:prstGeom prst="rect">
            <a:avLst/>
          </a:prstGeom>
          <a:noFill/>
        </p:spPr>
        <p:txBody>
          <a:bodyPr wrap="square" rtlCol="0">
            <a:spAutoFit/>
          </a:bodyPr>
          <a:lstStyle/>
          <a:p>
            <a:r>
              <a:rPr lang="en-US" altLang="zh-CN" sz="2800">
                <a:latin typeface="DFKai-SB" panose="03000509000000000000" charset="-120"/>
                <a:ea typeface="DFKai-SB" panose="03000509000000000000" charset="-120"/>
                <a:cs typeface="DFKai-SB" panose="03000509000000000000" charset="-120"/>
              </a:rPr>
              <a:t>4</a:t>
            </a:r>
            <a:r>
              <a:rPr lang="zh-CN" altLang="en-US" sz="2800">
                <a:latin typeface="DFKai-SB" panose="03000509000000000000" charset="-120"/>
                <a:ea typeface="DFKai-SB" panose="03000509000000000000" charset="-120"/>
                <a:cs typeface="DFKai-SB" panose="03000509000000000000" charset="-120"/>
              </a:rPr>
              <a:t>、</a:t>
            </a:r>
            <a:r>
              <a:rPr lang="zh-CN" altLang="en-US" sz="2800">
                <a:latin typeface="DFKai-SB" panose="03000509000000000000" charset="-120"/>
                <a:ea typeface="DFKai-SB" panose="03000509000000000000" charset="-120"/>
                <a:cs typeface="DFKai-SB" panose="03000509000000000000" charset="-120"/>
                <a:sym typeface="+mn-ea"/>
              </a:rPr>
              <a:t>通过英国文官制度确立及发展的进程，我们得出什么认识？</a:t>
            </a:r>
            <a:endParaRPr lang="zh-CN" altLang="en-US" sz="2800">
              <a:latin typeface="DFKai-SB" panose="03000509000000000000" charset="-120"/>
              <a:ea typeface="DFKai-SB" panose="03000509000000000000" charset="-120"/>
              <a:cs typeface="DFKai-SB" panose="03000509000000000000" charset="-120"/>
            </a:endParaRPr>
          </a:p>
        </p:txBody>
      </p:sp>
      <p:sp>
        <p:nvSpPr>
          <p:cNvPr id="10" name="圆角矩形 9"/>
          <p:cNvSpPr/>
          <p:nvPr/>
        </p:nvSpPr>
        <p:spPr>
          <a:xfrm>
            <a:off x="27305" y="1203960"/>
            <a:ext cx="11959590" cy="3885565"/>
          </a:xfrm>
          <a:prstGeom prst="roundRect">
            <a:avLst/>
          </a:prstGeom>
          <a:solidFill>
            <a:schemeClr val="accent1">
              <a:lumMod val="75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318135" y="1506855"/>
            <a:ext cx="11729085" cy="3692525"/>
          </a:xfrm>
          <a:prstGeom prst="rect">
            <a:avLst/>
          </a:prstGeom>
          <a:noFill/>
        </p:spPr>
        <p:txBody>
          <a:bodyPr wrap="square" rtlCol="0" anchor="t">
            <a:spAutoFit/>
          </a:bodyPr>
          <a:lstStyle/>
          <a:p>
            <a:pPr indent="0" algn="l"/>
            <a:r>
              <a:rPr lang="zh-CN" sz="2400" b="1">
                <a:solidFill>
                  <a:schemeClr val="bg1"/>
                </a:solidFill>
                <a:latin typeface="DFKai-SB" panose="03000509000000000000" charset="-120"/>
                <a:ea typeface="DFKai-SB" panose="03000509000000000000" charset="-120"/>
                <a:cs typeface="DFKai-SB" panose="03000509000000000000" charset="-120"/>
                <a:sym typeface="+mn-ea"/>
              </a:rPr>
              <a:t>从19世纪初英国文官任用制度的初步确立到20世纪中期的撒切尔夫人改革，英国文官任用制度经历了一系列进程。回顾英国文官任用制度的发展的整个历程，我们不难发现，它有着自己鲜明的特点，渐进性的特点。英国文官任用制度从产生之日起，就伴随着时代前进的步伐，在不断地发展、变化着。不同的时期，都有某些过时的旧制度退出历史舞台，也有某些适应形势需要的新制度产生出来。但这些变化都是徐缓渐进式的，这样，旧制度在消失之前，总有一段逐步萎缩、蜕化期，新的文官任用制度在诞生之前，也基本上都有一段逐步孕育和成长时期。这样的制度变迁，相对平稳，避免了很多不必要的社会动荡。</a:t>
            </a:r>
            <a:endParaRPr lang="zh-CN" sz="2400" b="1">
              <a:solidFill>
                <a:schemeClr val="bg1"/>
              </a:solidFill>
              <a:latin typeface="DFKai-SB" panose="03000509000000000000" charset="-120"/>
              <a:ea typeface="DFKai-SB" panose="03000509000000000000" charset="-120"/>
              <a:cs typeface="DFKai-SB" panose="03000509000000000000" charset="-120"/>
            </a:endParaRPr>
          </a:p>
          <a:p>
            <a:pPr indent="0" algn="r"/>
            <a:r>
              <a:rPr lang="en-US" sz="2400" b="1">
                <a:solidFill>
                  <a:schemeClr val="bg1"/>
                </a:solidFill>
                <a:latin typeface="DFKai-SB" panose="03000509000000000000" charset="-120"/>
                <a:ea typeface="DFKai-SB" panose="03000509000000000000" charset="-120"/>
                <a:cs typeface="DFKai-SB" panose="03000509000000000000" charset="-120"/>
                <a:sym typeface="+mn-ea"/>
              </a:rPr>
              <a:t>—</a:t>
            </a:r>
            <a:r>
              <a:rPr lang="zh-CN" sz="2400" b="1">
                <a:solidFill>
                  <a:schemeClr val="bg1"/>
                </a:solidFill>
                <a:latin typeface="DFKai-SB" panose="03000509000000000000" charset="-120"/>
                <a:ea typeface="DFKai-SB" panose="03000509000000000000" charset="-120"/>
                <a:cs typeface="DFKai-SB" panose="03000509000000000000" charset="-120"/>
                <a:sym typeface="+mn-ea"/>
              </a:rPr>
              <a:t>—范文超《英国文官任用制度变迁初探——以新制度经济学为视角》</a:t>
            </a:r>
            <a:endParaRPr lang="zh-CN" b="1">
              <a:solidFill>
                <a:schemeClr val="bg1"/>
              </a:solidFill>
              <a:latin typeface="DFKai-SB" panose="03000509000000000000" charset="-120"/>
              <a:ea typeface="DFKai-SB" panose="03000509000000000000" charset="-120"/>
              <a:cs typeface="DFKai-SB" panose="03000509000000000000" charset="-120"/>
            </a:endParaRPr>
          </a:p>
          <a:p>
            <a:pPr indent="0"/>
            <a:endParaRPr lang="zh-CN" altLang="en-US" b="1">
              <a:solidFill>
                <a:schemeClr val="bg1"/>
              </a:solidFill>
              <a:latin typeface="DFKai-SB" panose="03000509000000000000" charset="-120"/>
              <a:ea typeface="DFKai-SB" panose="03000509000000000000" charset="-120"/>
              <a:cs typeface="DFKai-SB" panose="03000509000000000000" charset="-120"/>
              <a:sym typeface="+mn-ea"/>
            </a:endParaRPr>
          </a:p>
        </p:txBody>
      </p:sp>
      <p:sp>
        <p:nvSpPr>
          <p:cNvPr id="7" name="文本框 6"/>
          <p:cNvSpPr txBox="1"/>
          <p:nvPr/>
        </p:nvSpPr>
        <p:spPr>
          <a:xfrm>
            <a:off x="120650" y="5213985"/>
            <a:ext cx="12040235" cy="1568450"/>
          </a:xfrm>
          <a:prstGeom prst="rect">
            <a:avLst/>
          </a:prstGeom>
          <a:solidFill>
            <a:schemeClr val="accent4">
              <a:lumMod val="40000"/>
              <a:lumOff val="60000"/>
            </a:schemeClr>
          </a:solidFill>
        </p:spPr>
        <p:txBody>
          <a:bodyPr wrap="square" rtlCol="0">
            <a:spAutoFit/>
          </a:bodyPr>
          <a:lstStyle/>
          <a:p>
            <a:r>
              <a:rPr lang="zh-CN" altLang="en-US" sz="240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sym typeface="+mn-ea"/>
              </a:rPr>
              <a:t>英国文官制度的发展经历了一个由浅入深、由简单到复杂、由低级到高级的不断完善的过程；</a:t>
            </a:r>
            <a:endParaRPr lang="zh-CN" altLang="en-US" sz="240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endParaRPr>
          </a:p>
          <a:p>
            <a:r>
              <a:rPr lang="zh-CN" altLang="en-US" sz="2400">
                <a:gradFill>
                  <a:gsLst>
                    <a:gs pos="0">
                      <a:srgbClr val="FE4444"/>
                    </a:gs>
                    <a:gs pos="100000">
                      <a:srgbClr val="832B2B"/>
                    </a:gs>
                  </a:gsLst>
                  <a:lin scaled="0"/>
                </a:gradFill>
                <a:latin typeface="黑体" panose="02010609060101010101" charset="-122"/>
                <a:ea typeface="黑体" panose="02010609060101010101" charset="-122"/>
                <a:cs typeface="黑体" panose="02010609060101010101" charset="-122"/>
                <a:sym typeface="+mn-ea"/>
              </a:rPr>
              <a:t>制度的改革具有渐进性、长期性、艰巨性以及连续性，任何一个制度在形成过程中都有继承、都有创新。</a:t>
            </a: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0" presetClass="entr" presetSubtype="0" fill="hold" grpId="0" nodeType="clickEffect">
                                  <p:stCondLst>
                                    <p:cond delay="0"/>
                                  </p:stCondLst>
                                  <p:iterate type="lt">
                                    <p:tmPct val="10000"/>
                                  </p:iterate>
                                  <p:childTnLst>
                                    <p:set>
                                      <p:cBhvr>
                                        <p:cTn id="6" dur="500"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1"/>
                                          </p:val>
                                        </p:tav>
                                        <p:tav tm="100000">
                                          <p:val>
                                            <p:strVal val="#ppt_x"/>
                                          </p:val>
                                        </p:tav>
                                      </p:tavLst>
                                    </p:anim>
                                    <p:anim calcmode="lin" valueType="num">
                                      <p:cBhvr>
                                        <p:cTn id="9"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6" name="直线连接符 5"/>
          <p:cNvCxnSpPr/>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342900" y="303530"/>
            <a:ext cx="4457700" cy="495300"/>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nvSpPr>
        <p:spPr>
          <a:xfrm>
            <a:off x="239395" y="177800"/>
            <a:ext cx="4461510"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nvSpPr>
        <p:spPr>
          <a:xfrm>
            <a:off x="230505" y="160020"/>
            <a:ext cx="4570095" cy="460375"/>
          </a:xfrm>
          <a:prstGeom prst="rect">
            <a:avLst/>
          </a:prstGeom>
          <a:noFill/>
        </p:spPr>
        <p:txBody>
          <a:bodyPr wrap="square" rtlCol="0">
            <a:spAutoFit/>
          </a:bodyPr>
          <a:lstStyle/>
          <a:p>
            <a:r>
              <a:rPr lang="en-US" altLang="zh-CN" sz="2400" b="1">
                <a:solidFill>
                  <a:schemeClr val="bg1"/>
                </a:solidFill>
                <a:latin typeface="方正兰亭超细黑简体" panose="02000000000000000000" charset="-122"/>
                <a:ea typeface="方正兰亭超细黑简体" panose="02000000000000000000" charset="-122"/>
              </a:rPr>
              <a:t>      </a:t>
            </a:r>
            <a:r>
              <a:rPr lang="zh-CN" altLang="en-US" sz="2400" b="1">
                <a:solidFill>
                  <a:schemeClr val="bg1"/>
                </a:solidFill>
                <a:latin typeface="方正兰亭超细黑简体" panose="02000000000000000000" charset="-122"/>
                <a:ea typeface="方正兰亭超细黑简体" panose="02000000000000000000" charset="-122"/>
              </a:rPr>
              <a:t>文官制度的推广</a:t>
            </a:r>
          </a:p>
        </p:txBody>
      </p:sp>
      <p:grpSp>
        <p:nvGrpSpPr>
          <p:cNvPr id="7" name="组合 6"/>
          <p:cNvGrpSpPr/>
          <p:nvPr/>
        </p:nvGrpSpPr>
        <p:grpSpPr>
          <a:xfrm>
            <a:off x="273050" y="1104265"/>
            <a:ext cx="11669395" cy="1256030"/>
            <a:chOff x="430" y="1739"/>
            <a:chExt cx="18377" cy="1978"/>
          </a:xfrm>
        </p:grpSpPr>
        <p:pic>
          <p:nvPicPr>
            <p:cNvPr id="2" name="图片 1" descr="01f8405620f51032f875570198c27a.jpg@1280w_1l_2o_100sh"/>
            <p:cNvPicPr>
              <a:picLocks noChangeAspect="1"/>
            </p:cNvPicPr>
            <p:nvPr/>
          </p:nvPicPr>
          <p:blipFill>
            <a:blip r:embed="rId3"/>
            <a:srcRect l="63737" t="25889" r="4009" b="34384"/>
            <a:stretch>
              <a:fillRect/>
            </a:stretch>
          </p:blipFill>
          <p:spPr>
            <a:xfrm>
              <a:off x="430" y="1739"/>
              <a:ext cx="3160" cy="1978"/>
            </a:xfrm>
            <a:prstGeom prst="rect">
              <a:avLst/>
            </a:prstGeom>
          </p:spPr>
        </p:pic>
        <p:sp>
          <p:nvSpPr>
            <p:cNvPr id="5" name="文本框 4"/>
            <p:cNvSpPr txBox="1"/>
            <p:nvPr/>
          </p:nvSpPr>
          <p:spPr>
            <a:xfrm>
              <a:off x="3949" y="1928"/>
              <a:ext cx="14859" cy="1598"/>
            </a:xfrm>
            <a:prstGeom prst="rect">
              <a:avLst/>
            </a:prstGeom>
            <a:noFill/>
          </p:spPr>
          <p:txBody>
            <a:bodyPr wrap="square" rtlCol="0">
              <a:spAutoFit/>
            </a:bodyPr>
            <a:lstStyle/>
            <a:p>
              <a:r>
                <a:rPr lang="zh-CN" altLang="en-US" sz="2000" b="1">
                  <a:latin typeface="黑体" panose="02010609060101010101" charset="-122"/>
                  <a:ea typeface="黑体" panose="02010609060101010101" charset="-122"/>
                  <a:cs typeface="黑体" panose="02010609060101010101" charset="-122"/>
                </a:rPr>
                <a:t>政党分肥制：</a:t>
              </a:r>
              <a:r>
                <a:rPr lang="zh-CN" altLang="en-US" sz="2000">
                  <a:latin typeface="黑体" panose="02010609060101010101" charset="-122"/>
                  <a:ea typeface="黑体" panose="02010609060101010101" charset="-122"/>
                  <a:cs typeface="黑体" panose="02010609060101010101" charset="-122"/>
                </a:rPr>
                <a:t>1881年，因分官不均，新任总统加菲尔德被刺杀。</a:t>
              </a:r>
            </a:p>
            <a:p>
              <a:r>
                <a:rPr lang="zh-CN" altLang="en-US" sz="2000" b="1">
                  <a:latin typeface="黑体" panose="02010609060101010101" charset="-122"/>
                  <a:ea typeface="黑体" panose="02010609060101010101" charset="-122"/>
                  <a:cs typeface="黑体" panose="02010609060101010101" charset="-122"/>
                </a:rPr>
                <a:t>文官制度：</a:t>
              </a:r>
              <a:r>
                <a:rPr lang="zh-CN" altLang="en-US" sz="2000">
                  <a:latin typeface="黑体" panose="02010609060101010101" charset="-122"/>
                  <a:ea typeface="黑体" panose="02010609060101010101" charset="-122"/>
                  <a:cs typeface="黑体" panose="02010609060101010101" charset="-122"/>
                </a:rPr>
                <a:t>1883年，美国国会通过了由议员彭德尔顿提出的文官制度改革法案（史称《彭德尔顿法》），建立了美国的文官制度。</a:t>
              </a:r>
            </a:p>
          </p:txBody>
        </p:sp>
      </p:grpSp>
      <p:grpSp>
        <p:nvGrpSpPr>
          <p:cNvPr id="10" name="组合 9"/>
          <p:cNvGrpSpPr/>
          <p:nvPr/>
        </p:nvGrpSpPr>
        <p:grpSpPr>
          <a:xfrm>
            <a:off x="189865" y="2641600"/>
            <a:ext cx="11407775" cy="1176020"/>
            <a:chOff x="299" y="4160"/>
            <a:chExt cx="17965" cy="1852"/>
          </a:xfrm>
        </p:grpSpPr>
        <p:pic>
          <p:nvPicPr>
            <p:cNvPr id="8" name="图片 7" descr="462416932472881270"/>
            <p:cNvPicPr>
              <a:picLocks noChangeAspect="1"/>
            </p:cNvPicPr>
            <p:nvPr/>
          </p:nvPicPr>
          <p:blipFill>
            <a:blip r:embed="rId4"/>
            <a:srcRect l="13938" t="6735" r="15745" b="43209"/>
            <a:stretch>
              <a:fillRect/>
            </a:stretch>
          </p:blipFill>
          <p:spPr>
            <a:xfrm>
              <a:off x="299" y="4160"/>
              <a:ext cx="3694" cy="1852"/>
            </a:xfrm>
            <a:prstGeom prst="rect">
              <a:avLst/>
            </a:prstGeom>
          </p:spPr>
        </p:pic>
        <p:sp>
          <p:nvSpPr>
            <p:cNvPr id="9" name="文本框 8"/>
            <p:cNvSpPr txBox="1"/>
            <p:nvPr/>
          </p:nvSpPr>
          <p:spPr>
            <a:xfrm>
              <a:off x="4380" y="4446"/>
              <a:ext cx="13885" cy="628"/>
            </a:xfrm>
            <a:prstGeom prst="rect">
              <a:avLst/>
            </a:prstGeom>
            <a:noFill/>
          </p:spPr>
          <p:txBody>
            <a:bodyPr wrap="square" rtlCol="0">
              <a:spAutoFit/>
            </a:bodyPr>
            <a:lstStyle/>
            <a:p>
              <a:r>
                <a:rPr lang="zh-CN" altLang="en-US" sz="2000">
                  <a:latin typeface="黑体" panose="02010609060101010101" charset="-122"/>
                  <a:ea typeface="黑体" panose="02010609060101010101" charset="-122"/>
                  <a:cs typeface="黑体" panose="02010609060101010101" charset="-122"/>
                  <a:sym typeface="+mn-ea"/>
                </a:rPr>
                <a:t>1946年，法国颁布了统一的公务员法，开始将文官的管理纳入法治化轨道。</a:t>
              </a:r>
            </a:p>
          </p:txBody>
        </p:sp>
      </p:grpSp>
      <p:grpSp>
        <p:nvGrpSpPr>
          <p:cNvPr id="14" name="组合 13"/>
          <p:cNvGrpSpPr/>
          <p:nvPr/>
        </p:nvGrpSpPr>
        <p:grpSpPr>
          <a:xfrm>
            <a:off x="197485" y="5200650"/>
            <a:ext cx="11430000" cy="1187450"/>
            <a:chOff x="447" y="6260"/>
            <a:chExt cx="18000" cy="1870"/>
          </a:xfrm>
        </p:grpSpPr>
        <p:pic>
          <p:nvPicPr>
            <p:cNvPr id="11" name="图片 10" descr="264117210058064006"/>
            <p:cNvPicPr>
              <a:picLocks noChangeAspect="1"/>
            </p:cNvPicPr>
            <p:nvPr/>
          </p:nvPicPr>
          <p:blipFill>
            <a:blip r:embed="rId5"/>
            <a:srcRect l="13417" t="19552" r="11390" b="21138"/>
            <a:stretch>
              <a:fillRect/>
            </a:stretch>
          </p:blipFill>
          <p:spPr>
            <a:xfrm>
              <a:off x="447" y="6410"/>
              <a:ext cx="4192" cy="1720"/>
            </a:xfrm>
            <a:prstGeom prst="rect">
              <a:avLst/>
            </a:prstGeom>
          </p:spPr>
        </p:pic>
        <p:sp>
          <p:nvSpPr>
            <p:cNvPr id="13" name="文本框 12"/>
            <p:cNvSpPr txBox="1"/>
            <p:nvPr/>
          </p:nvSpPr>
          <p:spPr>
            <a:xfrm>
              <a:off x="5401" y="6260"/>
              <a:ext cx="13046" cy="1598"/>
            </a:xfrm>
            <a:prstGeom prst="rect">
              <a:avLst/>
            </a:prstGeom>
            <a:noFill/>
          </p:spPr>
          <p:txBody>
            <a:bodyPr wrap="square" rtlCol="0">
              <a:spAutoFit/>
            </a:bodyPr>
            <a:lstStyle/>
            <a:p>
              <a:r>
                <a:rPr lang="zh-CN" altLang="en-US" sz="2000">
                  <a:latin typeface="黑体" panose="02010609060101010101" charset="-122"/>
                  <a:ea typeface="黑体" panose="02010609060101010101" charset="-122"/>
                  <a:cs typeface="黑体" panose="02010609060101010101" charset="-122"/>
                  <a:sym typeface="+mn-ea"/>
                </a:rPr>
                <a:t>1949年，联邦德国制定了《德意志联邦共和国基本法》，对帝国官制进行了一系列改革，1950年又颁布了《德意志联邦共和国公务员法》，形成比较完整的现代文官制度</a:t>
              </a:r>
              <a:endParaRPr lang="zh-CN" altLang="en-US" sz="2000">
                <a:latin typeface="黑体" panose="02010609060101010101" charset="-122"/>
                <a:ea typeface="黑体" panose="02010609060101010101" charset="-122"/>
                <a:cs typeface="黑体" panose="02010609060101010101" charset="-122"/>
              </a:endParaRPr>
            </a:p>
          </p:txBody>
        </p:sp>
      </p:grpSp>
      <p:grpSp>
        <p:nvGrpSpPr>
          <p:cNvPr id="17" name="组合 16"/>
          <p:cNvGrpSpPr/>
          <p:nvPr/>
        </p:nvGrpSpPr>
        <p:grpSpPr>
          <a:xfrm>
            <a:off x="11430" y="3693795"/>
            <a:ext cx="11615420" cy="1214120"/>
            <a:chOff x="130" y="8676"/>
            <a:chExt cx="18292" cy="1912"/>
          </a:xfrm>
        </p:grpSpPr>
        <p:pic>
          <p:nvPicPr>
            <p:cNvPr id="15" name="图片 14" descr="20140714044646307"/>
            <p:cNvPicPr>
              <a:picLocks noChangeAspect="1"/>
            </p:cNvPicPr>
            <p:nvPr/>
          </p:nvPicPr>
          <p:blipFill>
            <a:blip r:embed="rId6"/>
            <a:srcRect l="24419" t="15975" r="26362" b="18827"/>
            <a:stretch>
              <a:fillRect/>
            </a:stretch>
          </p:blipFill>
          <p:spPr>
            <a:xfrm>
              <a:off x="130" y="8676"/>
              <a:ext cx="4874" cy="1912"/>
            </a:xfrm>
            <a:prstGeom prst="rect">
              <a:avLst/>
            </a:prstGeom>
          </p:spPr>
        </p:pic>
        <p:sp>
          <p:nvSpPr>
            <p:cNvPr id="16" name="文本框 15"/>
            <p:cNvSpPr txBox="1"/>
            <p:nvPr/>
          </p:nvSpPr>
          <p:spPr>
            <a:xfrm>
              <a:off x="5538" y="8825"/>
              <a:ext cx="12885" cy="1113"/>
            </a:xfrm>
            <a:prstGeom prst="rect">
              <a:avLst/>
            </a:prstGeom>
            <a:noFill/>
          </p:spPr>
          <p:txBody>
            <a:bodyPr wrap="square" rtlCol="0">
              <a:spAutoFit/>
            </a:bodyPr>
            <a:lstStyle/>
            <a:p>
              <a:r>
                <a:rPr lang="zh-CN" altLang="en-US" sz="2000">
                  <a:latin typeface="黑体" panose="02010609060101010101" charset="-122"/>
                  <a:ea typeface="黑体" panose="02010609060101010101" charset="-122"/>
                  <a:cs typeface="黑体" panose="02010609060101010101" charset="-122"/>
                  <a:sym typeface="+mn-ea"/>
                </a:rPr>
                <a:t>1947年，日本通过了《国家公务员法》，其主要内容有文官实行公开考试，择优录取，实行功绩制等。</a:t>
              </a:r>
            </a:p>
          </p:txBody>
        </p:sp>
      </p:grpSp>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13314" name="组合 25"/>
          <p:cNvGrpSpPr/>
          <p:nvPr/>
        </p:nvGrpSpPr>
        <p:grpSpPr>
          <a:xfrm>
            <a:off x="0" y="328507"/>
            <a:ext cx="188384" cy="592667"/>
            <a:chOff x="11571416" y="3959358"/>
            <a:chExt cx="620584" cy="1723139"/>
          </a:xfrm>
        </p:grpSpPr>
        <p:sp>
          <p:nvSpPr>
            <p:cNvPr id="27" name="矩形 26"/>
            <p:cNvSpPr/>
            <p:nvPr/>
          </p:nvSpPr>
          <p:spPr>
            <a:xfrm>
              <a:off x="11571416" y="3959358"/>
              <a:ext cx="620584" cy="1723139"/>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735" b="0" i="0" u="none" strike="noStrike" kern="1200" cap="none" spc="0" normalizeH="0" baseline="0" noProof="0" smtClean="0">
                <a:ln>
                  <a:noFill/>
                </a:ln>
                <a:solidFill>
                  <a:srgbClr val="FFFFFF"/>
                </a:solidFill>
                <a:effectLst/>
                <a:uLnTx/>
                <a:uFillTx/>
                <a:latin typeface="等线" panose="02010600030101010101" charset="-122"/>
                <a:ea typeface="宋体" panose="02010600030101010101" pitchFamily="2" charset="-122"/>
                <a:cs typeface="+mn-cs"/>
              </a:endParaRPr>
            </a:p>
          </p:txBody>
        </p:sp>
        <p:sp>
          <p:nvSpPr>
            <p:cNvPr id="28" name="矩形 27"/>
            <p:cNvSpPr/>
            <p:nvPr/>
          </p:nvSpPr>
          <p:spPr>
            <a:xfrm>
              <a:off x="11571416" y="5116323"/>
              <a:ext cx="620584" cy="566174"/>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735" b="0" i="0" u="none" strike="noStrike" kern="1200" cap="none" spc="0" normalizeH="0" baseline="0" noProof="0" smtClean="0">
                <a:ln>
                  <a:noFill/>
                </a:ln>
                <a:solidFill>
                  <a:srgbClr val="FFFFFF"/>
                </a:solidFill>
                <a:effectLst/>
                <a:uLnTx/>
                <a:uFillTx/>
                <a:latin typeface="等线" panose="02010600030101010101" charset="-122"/>
                <a:ea typeface="宋体" panose="02010600030101010101" pitchFamily="2" charset="-122"/>
                <a:cs typeface="+mn-cs"/>
              </a:endParaRPr>
            </a:p>
          </p:txBody>
        </p:sp>
      </p:grpSp>
      <p:sp>
        <p:nvSpPr>
          <p:cNvPr id="3" name="标题 3"/>
          <p:cNvSpPr>
            <a:spLocks noGrp="1"/>
          </p:cNvSpPr>
          <p:nvPr/>
        </p:nvSpPr>
        <p:spPr>
          <a:xfrm>
            <a:off x="169333" y="328507"/>
            <a:ext cx="7437120" cy="706967"/>
          </a:xfrm>
          <a:prstGeom prst="rect">
            <a:avLst/>
          </a:prstGeom>
          <a:noFill/>
          <a:ln w="9525">
            <a:noFill/>
          </a:ln>
        </p:spPr>
        <p:txBody>
          <a:bodyPr lIns="91440" tIns="45720" rIns="91440" bIns="45720" anchor="ctr"/>
          <a:lstStyle/>
          <a:p>
            <a:pPr eaLnBrk="1" hangingPunct="1">
              <a:lnSpc>
                <a:spcPct val="90000"/>
              </a:lnSpc>
            </a:pPr>
            <a:r>
              <a:rPr lang="zh-CN" altLang="en-US" sz="3600" b="1">
                <a:solidFill>
                  <a:srgbClr val="C00000"/>
                </a:solidFill>
                <a:latin typeface="华文细黑" panose="02010600040101010101" pitchFamily="2" charset="-122"/>
                <a:ea typeface="华文细黑" panose="02010600040101010101" pitchFamily="2" charset="-122"/>
              </a:rPr>
              <a:t>三、西方文官制度的特点和影响</a:t>
            </a:r>
          </a:p>
        </p:txBody>
      </p:sp>
      <p:sp>
        <p:nvSpPr>
          <p:cNvPr id="2" name="Text Box 2"/>
          <p:cNvSpPr txBox="1"/>
          <p:nvPr/>
        </p:nvSpPr>
        <p:spPr>
          <a:xfrm>
            <a:off x="168911" y="1800437"/>
            <a:ext cx="11764433" cy="1732915"/>
          </a:xfrm>
          <a:prstGeom prst="rect">
            <a:avLst/>
          </a:prstGeom>
          <a:noFill/>
          <a:ln w="12700" cap="flat" cmpd="sng">
            <a:solidFill>
              <a:schemeClr val="accent2"/>
            </a:solidFill>
            <a:prstDash val="sysDash"/>
            <a:round/>
            <a:headEnd type="none" w="med" len="med"/>
            <a:tailEnd type="none" w="med" len="med"/>
          </a:ln>
        </p:spPr>
        <p:txBody>
          <a:bodyPr>
            <a:spAutoFit/>
          </a:bodyPr>
          <a:lstStyle/>
          <a:p>
            <a:pPr eaLnBrk="1" hangingPunct="1"/>
            <a:r>
              <a:rPr lang="zh-CN" altLang="zh-CN" sz="2665" b="1">
                <a:latin typeface="华文仿宋" panose="02010600040101010101" charset="-122"/>
                <a:ea typeface="华文仿宋" panose="02010600040101010101" charset="-122"/>
              </a:rPr>
              <a:t>材料一</a:t>
            </a:r>
            <a:r>
              <a:rPr lang="zh-CN" altLang="en-US" sz="2665" b="1">
                <a:latin typeface="华文仿宋" panose="02010600040101010101" charset="-122"/>
                <a:ea typeface="华文仿宋" panose="02010600040101010101" charset="-122"/>
              </a:rPr>
              <a:t>：</a:t>
            </a:r>
            <a:r>
              <a:rPr lang="zh-CN" altLang="zh-CN" sz="2665" b="1">
                <a:latin typeface="华文仿宋" panose="02010600040101010101" charset="-122"/>
                <a:ea typeface="华文仿宋" panose="02010600040101010101" charset="-122"/>
              </a:rPr>
              <a:t>美国联邦政府建立了主管文官考试与管理的新机构——文官制度委员会。……美国文官任何官阶将是一个没有任何禁律的向任何人“开放”的文官结构。任何试图在年龄、身份或其他方面限制文官被录用或流动的行为，都将被视为是“不民主”的。</a:t>
            </a:r>
          </a:p>
        </p:txBody>
      </p:sp>
      <p:sp>
        <p:nvSpPr>
          <p:cNvPr id="7" name="平行四边形 6"/>
          <p:cNvSpPr/>
          <p:nvPr/>
        </p:nvSpPr>
        <p:spPr>
          <a:xfrm>
            <a:off x="188807" y="1035473"/>
            <a:ext cx="4590627" cy="574887"/>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23561" name="文本框 11"/>
          <p:cNvSpPr txBox="1"/>
          <p:nvPr/>
        </p:nvSpPr>
        <p:spPr>
          <a:xfrm>
            <a:off x="403860" y="1015153"/>
            <a:ext cx="4748953" cy="5835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b="1">
                <a:solidFill>
                  <a:schemeClr val="bg1"/>
                </a:solidFill>
                <a:latin typeface="黑体" panose="02010609060101010101" charset="-122"/>
                <a:ea typeface="黑体" panose="02010609060101010101" charset="-122"/>
              </a:rPr>
              <a:t>西方文官制度的特点</a:t>
            </a:r>
          </a:p>
        </p:txBody>
      </p:sp>
      <p:sp>
        <p:nvSpPr>
          <p:cNvPr id="11" name="文本框 10"/>
          <p:cNvSpPr txBox="1"/>
          <p:nvPr/>
        </p:nvSpPr>
        <p:spPr>
          <a:xfrm>
            <a:off x="8544137" y="3031913"/>
            <a:ext cx="3389207" cy="501650"/>
          </a:xfrm>
          <a:prstGeom prst="rect">
            <a:avLst/>
          </a:prstGeom>
          <a:solidFill>
            <a:schemeClr val="accent4"/>
          </a:solidFill>
        </p:spPr>
        <p:txBody>
          <a:bodyPr wrap="square" rtlCol="0">
            <a:spAutoFit/>
          </a:bodyPr>
          <a:lstStyle/>
          <a:p>
            <a:r>
              <a:rPr lang="zh-CN" altLang="en-US" sz="2665" b="1">
                <a:latin typeface="华文仿宋" panose="02010600040101010101" charset="-122"/>
                <a:ea typeface="华文仿宋" panose="02010600040101010101" charset="-122"/>
                <a:cs typeface="华文仿宋" panose="02010600040101010101" charset="-122"/>
              </a:rPr>
              <a:t>公开考试，择优录取</a:t>
            </a:r>
          </a:p>
        </p:txBody>
      </p:sp>
      <p:sp>
        <p:nvSpPr>
          <p:cNvPr id="12" name="Text Box 2"/>
          <p:cNvSpPr txBox="1"/>
          <p:nvPr/>
        </p:nvSpPr>
        <p:spPr>
          <a:xfrm>
            <a:off x="169333" y="3793913"/>
            <a:ext cx="11765280" cy="911860"/>
          </a:xfrm>
          <a:prstGeom prst="rect">
            <a:avLst/>
          </a:prstGeom>
          <a:noFill/>
          <a:ln w="12700" cap="flat" cmpd="sng">
            <a:solidFill>
              <a:schemeClr val="accent1">
                <a:lumMod val="75000"/>
              </a:schemeClr>
            </a:solidFill>
            <a:prstDash val="sysDash"/>
            <a:round/>
            <a:headEnd type="none" w="med" len="med"/>
            <a:tailEnd type="none" w="med" len="med"/>
          </a:ln>
        </p:spPr>
        <p:txBody>
          <a:bodyPr wrap="square">
            <a:spAutoFit/>
          </a:bodyPr>
          <a:lstStyle/>
          <a:p>
            <a:pPr eaLnBrk="1" hangingPunct="1"/>
            <a:r>
              <a:rPr lang="zh-CN" altLang="zh-CN" sz="2665" b="1">
                <a:latin typeface="华文仿宋" panose="02010600040101010101" charset="-122"/>
                <a:ea typeface="华文仿宋" panose="02010600040101010101" charset="-122"/>
              </a:rPr>
              <a:t>材料二</a:t>
            </a:r>
            <a:r>
              <a:rPr lang="zh-CN" altLang="en-US" sz="2665" b="1">
                <a:latin typeface="华文仿宋" panose="02010600040101010101" charset="-122"/>
                <a:ea typeface="华文仿宋" panose="02010600040101010101" charset="-122"/>
              </a:rPr>
              <a:t>：</a:t>
            </a:r>
            <a:r>
              <a:rPr lang="zh-CN" altLang="zh-CN" sz="2665" b="1">
                <a:latin typeface="华文仿宋" panose="02010600040101010101" charset="-122"/>
                <a:ea typeface="华文仿宋" panose="02010600040101010101" charset="-122"/>
              </a:rPr>
              <a:t>任何公务人员都没有权利利用职权或个人影响去强迫别人或别的团体采取政治行动。</a:t>
            </a:r>
          </a:p>
        </p:txBody>
      </p:sp>
      <p:sp>
        <p:nvSpPr>
          <p:cNvPr id="4" name="文本框 3"/>
          <p:cNvSpPr txBox="1"/>
          <p:nvPr/>
        </p:nvSpPr>
        <p:spPr>
          <a:xfrm>
            <a:off x="8544137" y="4204547"/>
            <a:ext cx="3389207" cy="501650"/>
          </a:xfrm>
          <a:prstGeom prst="rect">
            <a:avLst/>
          </a:prstGeom>
          <a:solidFill>
            <a:schemeClr val="accent4"/>
          </a:solidFill>
        </p:spPr>
        <p:txBody>
          <a:bodyPr wrap="square" rtlCol="0">
            <a:spAutoFit/>
          </a:bodyPr>
          <a:lstStyle/>
          <a:p>
            <a:r>
              <a:rPr lang="zh-CN" altLang="en-US" sz="2665" b="1">
                <a:latin typeface="华文仿宋" panose="02010600040101010101" charset="-122"/>
                <a:ea typeface="华文仿宋" panose="02010600040101010101" charset="-122"/>
                <a:cs typeface="华文仿宋" panose="02010600040101010101" charset="-122"/>
              </a:rPr>
              <a:t>政治中立和忠实履职</a:t>
            </a:r>
          </a:p>
        </p:txBody>
      </p:sp>
      <p:sp>
        <p:nvSpPr>
          <p:cNvPr id="6" name="Text Box 2"/>
          <p:cNvSpPr txBox="1"/>
          <p:nvPr/>
        </p:nvSpPr>
        <p:spPr>
          <a:xfrm>
            <a:off x="169333" y="4937760"/>
            <a:ext cx="11765280" cy="911860"/>
          </a:xfrm>
          <a:prstGeom prst="rect">
            <a:avLst/>
          </a:prstGeom>
          <a:noFill/>
          <a:ln w="12700" cap="flat" cmpd="sng">
            <a:solidFill>
              <a:schemeClr val="accent4">
                <a:lumMod val="50000"/>
              </a:schemeClr>
            </a:solidFill>
            <a:prstDash val="sysDash"/>
            <a:round/>
            <a:headEnd type="none" w="med" len="med"/>
            <a:tailEnd type="none" w="med" len="med"/>
          </a:ln>
        </p:spPr>
        <p:txBody>
          <a:bodyPr wrap="square">
            <a:spAutoFit/>
          </a:bodyPr>
          <a:lstStyle/>
          <a:p>
            <a:pPr eaLnBrk="1" hangingPunct="1"/>
            <a:r>
              <a:rPr lang="zh-CN" altLang="zh-CN" sz="2665" b="1" smtClean="0">
                <a:latin typeface="华文仿宋" panose="02010600040101010101" charset="-122"/>
                <a:ea typeface="华文仿宋" panose="02010600040101010101" charset="-122"/>
              </a:rPr>
              <a:t>材料</a:t>
            </a:r>
            <a:r>
              <a:rPr lang="zh-CN" altLang="en-US" sz="2665" b="1" smtClean="0">
                <a:latin typeface="华文仿宋" panose="02010600040101010101" charset="-122"/>
                <a:ea typeface="华文仿宋" panose="02010600040101010101" charset="-122"/>
              </a:rPr>
              <a:t>三：</a:t>
            </a:r>
            <a:r>
              <a:rPr lang="zh-CN" altLang="zh-CN" sz="2665" b="1">
                <a:latin typeface="华文仿宋" panose="02010600040101010101" charset="-122"/>
                <a:ea typeface="华文仿宋" panose="02010600040101010101" charset="-122"/>
              </a:rPr>
              <a:t>任何公务人员都没有权利利用职权或个人影响去强迫别人或别的团体采取政治行动。</a:t>
            </a:r>
          </a:p>
        </p:txBody>
      </p:sp>
      <p:sp>
        <p:nvSpPr>
          <p:cNvPr id="8" name="文本框 7"/>
          <p:cNvSpPr txBox="1"/>
          <p:nvPr/>
        </p:nvSpPr>
        <p:spPr>
          <a:xfrm>
            <a:off x="8544137" y="5348393"/>
            <a:ext cx="3389207" cy="501650"/>
          </a:xfrm>
          <a:prstGeom prst="rect">
            <a:avLst/>
          </a:prstGeom>
          <a:solidFill>
            <a:schemeClr val="accent4"/>
          </a:solidFill>
        </p:spPr>
        <p:txBody>
          <a:bodyPr wrap="square" rtlCol="0">
            <a:spAutoFit/>
          </a:bodyPr>
          <a:lstStyle/>
          <a:p>
            <a:r>
              <a:rPr lang="zh-CN" altLang="en-US" sz="2665" b="1">
                <a:latin typeface="华文仿宋" panose="02010600040101010101" charset="-122"/>
                <a:ea typeface="华文仿宋" panose="02010600040101010101" charset="-122"/>
                <a:cs typeface="华文仿宋" panose="02010600040101010101" charset="-122"/>
              </a:rPr>
              <a:t>职务常任和论功晋升</a:t>
            </a:r>
          </a:p>
        </p:txBody>
      </p:sp>
      <p:sp>
        <p:nvSpPr>
          <p:cNvPr id="21" name="文本框 20"/>
          <p:cNvSpPr txBox="1"/>
          <p:nvPr/>
        </p:nvSpPr>
        <p:spPr>
          <a:xfrm>
            <a:off x="169333" y="6043931"/>
            <a:ext cx="10098617" cy="5016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665" b="1">
                <a:solidFill>
                  <a:srgbClr val="1D41D5"/>
                </a:solidFill>
                <a:latin typeface="黑体" panose="02010609060101010101" charset="-122"/>
                <a:ea typeface="黑体" panose="02010609060101010101" charset="-122"/>
              </a:rPr>
              <a:t>★思考：从美国《彭德尔顿法》中，分析西方文官制度的特点。</a:t>
            </a:r>
          </a:p>
        </p:txBody>
      </p:sp>
      <p:sp>
        <p:nvSpPr>
          <p:cNvPr id="9" name="文本框 12"/>
          <p:cNvSpPr txBox="1">
            <a:spLocks noChangeArrowheads="1"/>
          </p:cNvSpPr>
          <p:nvPr/>
        </p:nvSpPr>
        <p:spPr bwMode="auto">
          <a:xfrm>
            <a:off x="8608060" y="276860"/>
            <a:ext cx="3517053"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735" b="1">
                <a:solidFill>
                  <a:srgbClr val="1D41D5"/>
                </a:solidFill>
                <a:latin typeface="宋体" panose="02010600030101010101" pitchFamily="2" charset="-122"/>
                <a:ea typeface="宋体" panose="02010600030101010101" pitchFamily="2" charset="-122"/>
              </a:rPr>
              <a:t>◎问题点拨</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 grpId="0"/>
      <p:bldP spid="8"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平行四边形 6"/>
          <p:cNvSpPr/>
          <p:nvPr/>
        </p:nvSpPr>
        <p:spPr>
          <a:xfrm>
            <a:off x="188807" y="1035473"/>
            <a:ext cx="4590627" cy="574887"/>
          </a:xfrm>
          <a:prstGeom prst="parallelogram">
            <a:avLst>
              <a:gd name="adj" fmla="val 30611"/>
            </a:avLst>
          </a:prstGeom>
          <a:solidFill>
            <a:srgbClr val="5EA2C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1" lang="zh-CN" altLang="en-US" sz="2400" b="0" i="0" u="none" strike="noStrike" kern="1200" cap="none" spc="0" normalizeH="0" baseline="0" noProof="0">
              <a:ln>
                <a:noFill/>
              </a:ln>
              <a:solidFill>
                <a:schemeClr val="lt1"/>
              </a:solidFill>
              <a:effectLst/>
              <a:uLnTx/>
              <a:uFillTx/>
              <a:latin typeface="+mn-lt"/>
              <a:ea typeface="+mn-ea"/>
              <a:cs typeface="+mn-cs"/>
            </a:endParaRPr>
          </a:p>
        </p:txBody>
      </p:sp>
      <p:sp>
        <p:nvSpPr>
          <p:cNvPr id="31" name="矩形 33"/>
          <p:cNvSpPr/>
          <p:nvPr/>
        </p:nvSpPr>
        <p:spPr>
          <a:xfrm>
            <a:off x="1102996" y="5246584"/>
            <a:ext cx="1377951" cy="577851"/>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5"/>
          </a:p>
        </p:txBody>
      </p:sp>
      <p:grpSp>
        <p:nvGrpSpPr>
          <p:cNvPr id="13314" name="组合 25"/>
          <p:cNvGrpSpPr/>
          <p:nvPr/>
        </p:nvGrpSpPr>
        <p:grpSpPr>
          <a:xfrm>
            <a:off x="0" y="328507"/>
            <a:ext cx="188384" cy="592667"/>
            <a:chOff x="11571416" y="3959358"/>
            <a:chExt cx="620584" cy="1723139"/>
          </a:xfrm>
        </p:grpSpPr>
        <p:sp>
          <p:nvSpPr>
            <p:cNvPr id="27" name="矩形 26"/>
            <p:cNvSpPr/>
            <p:nvPr/>
          </p:nvSpPr>
          <p:spPr>
            <a:xfrm>
              <a:off x="11571416" y="3959358"/>
              <a:ext cx="620584" cy="1723139"/>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735" b="0" i="0" u="none" strike="noStrike" kern="1200" cap="none" spc="0" normalizeH="0" baseline="0" noProof="0" smtClean="0">
                <a:ln>
                  <a:noFill/>
                </a:ln>
                <a:solidFill>
                  <a:srgbClr val="FFFFFF"/>
                </a:solidFill>
                <a:effectLst/>
                <a:uLnTx/>
                <a:uFillTx/>
                <a:latin typeface="等线" panose="02010600030101010101" charset="-122"/>
                <a:ea typeface="宋体" panose="02010600030101010101" pitchFamily="2" charset="-122"/>
                <a:cs typeface="+mn-cs"/>
              </a:endParaRPr>
            </a:p>
          </p:txBody>
        </p:sp>
        <p:sp>
          <p:nvSpPr>
            <p:cNvPr id="28" name="矩形 27"/>
            <p:cNvSpPr/>
            <p:nvPr/>
          </p:nvSpPr>
          <p:spPr>
            <a:xfrm>
              <a:off x="11571416" y="5116323"/>
              <a:ext cx="620584" cy="566174"/>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735" b="0" i="0" u="none" strike="noStrike" kern="1200" cap="none" spc="0" normalizeH="0" baseline="0" noProof="0" smtClean="0">
                <a:ln>
                  <a:noFill/>
                </a:ln>
                <a:solidFill>
                  <a:srgbClr val="FFFFFF"/>
                </a:solidFill>
                <a:effectLst/>
                <a:uLnTx/>
                <a:uFillTx/>
                <a:latin typeface="等线" panose="02010600030101010101" charset="-122"/>
                <a:ea typeface="宋体" panose="02010600030101010101" pitchFamily="2" charset="-122"/>
                <a:cs typeface="+mn-cs"/>
              </a:endParaRPr>
            </a:p>
          </p:txBody>
        </p:sp>
      </p:grpSp>
      <p:sp>
        <p:nvSpPr>
          <p:cNvPr id="36868" name="文本框 12"/>
          <p:cNvSpPr txBox="1">
            <a:spLocks noChangeArrowheads="1"/>
          </p:cNvSpPr>
          <p:nvPr/>
        </p:nvSpPr>
        <p:spPr bwMode="auto">
          <a:xfrm>
            <a:off x="8608060" y="276860"/>
            <a:ext cx="3517053"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735" b="1">
                <a:solidFill>
                  <a:srgbClr val="1D41D5"/>
                </a:solidFill>
                <a:latin typeface="宋体" panose="02010600030101010101" pitchFamily="2" charset="-122"/>
                <a:ea typeface="宋体" panose="02010600030101010101" pitchFamily="2" charset="-122"/>
              </a:rPr>
              <a:t>◎问题点拨</a:t>
            </a:r>
          </a:p>
        </p:txBody>
      </p:sp>
      <p:sp>
        <p:nvSpPr>
          <p:cNvPr id="3" name="标题 3"/>
          <p:cNvSpPr>
            <a:spLocks noGrp="1"/>
          </p:cNvSpPr>
          <p:nvPr/>
        </p:nvSpPr>
        <p:spPr>
          <a:xfrm>
            <a:off x="169333" y="328507"/>
            <a:ext cx="7437120" cy="706967"/>
          </a:xfrm>
          <a:prstGeom prst="rect">
            <a:avLst/>
          </a:prstGeom>
          <a:noFill/>
          <a:ln w="9525">
            <a:noFill/>
          </a:ln>
        </p:spPr>
        <p:txBody>
          <a:bodyPr lIns="91440" tIns="45720" rIns="91440" bIns="45720" anchor="ctr"/>
          <a:lstStyle/>
          <a:p>
            <a:pPr eaLnBrk="1" hangingPunct="1">
              <a:lnSpc>
                <a:spcPct val="90000"/>
              </a:lnSpc>
            </a:pPr>
            <a:r>
              <a:rPr lang="zh-CN" sz="3735" b="1">
                <a:latin typeface="微软雅黑" panose="020b0503020204020204" charset="-122"/>
                <a:ea typeface="微软雅黑" panose="020b0503020204020204" charset="-122"/>
              </a:rPr>
              <a:t>三</a:t>
            </a:r>
            <a:r>
              <a:rPr sz="3735" b="1">
                <a:latin typeface="微软雅黑" panose="020b0503020204020204" charset="-122"/>
                <a:ea typeface="微软雅黑" panose="020b0503020204020204" charset="-122"/>
              </a:rPr>
              <a:t>、西方文官制度的</a:t>
            </a:r>
            <a:r>
              <a:rPr lang="zh-CN" sz="3735" b="1">
                <a:latin typeface="微软雅黑" panose="020b0503020204020204" charset="-122"/>
                <a:ea typeface="微软雅黑" panose="020b0503020204020204" charset="-122"/>
              </a:rPr>
              <a:t>特点和影响</a:t>
            </a:r>
          </a:p>
        </p:txBody>
      </p:sp>
      <p:sp>
        <p:nvSpPr>
          <p:cNvPr id="2" name="Text Box 2"/>
          <p:cNvSpPr txBox="1"/>
          <p:nvPr/>
        </p:nvSpPr>
        <p:spPr>
          <a:xfrm>
            <a:off x="339527" y="1881047"/>
            <a:ext cx="11538187" cy="1732915"/>
          </a:xfrm>
          <a:prstGeom prst="rect">
            <a:avLst/>
          </a:prstGeom>
          <a:noFill/>
          <a:ln w="12700" cap="flat" cmpd="sng">
            <a:solidFill>
              <a:schemeClr val="accent2"/>
            </a:solidFill>
            <a:prstDash val="sysDash"/>
            <a:round/>
            <a:headEnd type="none" w="med" len="med"/>
            <a:tailEnd type="none" w="med" len="med"/>
          </a:ln>
        </p:spPr>
        <p:txBody>
          <a:bodyPr wrap="square">
            <a:spAutoFit/>
          </a:bodyPr>
          <a:lstStyle/>
          <a:p>
            <a:pPr eaLnBrk="1" hangingPunct="1"/>
            <a:r>
              <a:rPr lang="zh-CN" altLang="zh-CN" sz="2665" b="1">
                <a:latin typeface="华文仿宋" panose="02010600040101010101" charset="-122"/>
                <a:ea typeface="华文仿宋" panose="02010600040101010101" charset="-122"/>
              </a:rPr>
              <a:t>材料一</a:t>
            </a:r>
            <a:r>
              <a:rPr lang="zh-CN" altLang="en-US" sz="2665" b="1">
                <a:latin typeface="华文仿宋" panose="02010600040101010101" charset="-122"/>
                <a:ea typeface="华文仿宋" panose="02010600040101010101" charset="-122"/>
              </a:rPr>
              <a:t>：</a:t>
            </a:r>
            <a:r>
              <a:rPr lang="zh-CN" altLang="zh-CN" sz="2665" b="1">
                <a:latin typeface="华文仿宋" panose="02010600040101010101" charset="-122"/>
                <a:ea typeface="华文仿宋" panose="02010600040101010101" charset="-122"/>
              </a:rPr>
              <a:t>西方实行文官职务常任制，规定文官从被录用到退休，非因违法津职不得随意被免职或停职，保证文官的职位、去留、待遇、前程不受学派政治斗争的影响</a:t>
            </a:r>
            <a:r>
              <a:rPr lang="zh-CN" altLang="zh-CN" sz="2665" b="1" smtClean="0">
                <a:latin typeface="华文仿宋" panose="02010600040101010101" charset="-122"/>
                <a:ea typeface="华文仿宋" panose="02010600040101010101" charset="-122"/>
              </a:rPr>
              <a:t>。</a:t>
            </a:r>
            <a:r>
              <a:rPr lang="en-US" altLang="zh-CN" sz="2665" b="1" smtClean="0">
                <a:latin typeface="华文仿宋" panose="02010600040101010101" charset="-122"/>
                <a:ea typeface="华文仿宋" panose="02010600040101010101" charset="-122"/>
              </a:rPr>
              <a:t>                             </a:t>
            </a:r>
          </a:p>
          <a:p>
            <a:pPr algn="r" eaLnBrk="1" hangingPunct="1"/>
            <a:r>
              <a:rPr lang="en-US" altLang="zh-CN" sz="2665" b="1" smtClean="0">
                <a:latin typeface="华文仿宋" panose="02010600040101010101" charset="-122"/>
                <a:ea typeface="华文仿宋" panose="02010600040101010101" charset="-122"/>
              </a:rPr>
              <a:t>——</a:t>
            </a:r>
            <a:r>
              <a:rPr lang="zh-CN" altLang="zh-CN" sz="2665" b="1">
                <a:latin typeface="华文仿宋" panose="02010600040101010101" charset="-122"/>
                <a:ea typeface="华文仿宋" panose="02010600040101010101" charset="-122"/>
              </a:rPr>
              <a:t>摘编自顾新生(近代西方资产阶级的文官制度)</a:t>
            </a:r>
          </a:p>
        </p:txBody>
      </p:sp>
      <p:sp>
        <p:nvSpPr>
          <p:cNvPr id="23561" name="文本框 11"/>
          <p:cNvSpPr txBox="1"/>
          <p:nvPr/>
        </p:nvSpPr>
        <p:spPr>
          <a:xfrm>
            <a:off x="403860" y="1015153"/>
            <a:ext cx="4748953" cy="5835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b="1">
                <a:solidFill>
                  <a:schemeClr val="bg1"/>
                </a:solidFill>
                <a:latin typeface="黑体" panose="02010609060101010101" charset="-122"/>
                <a:ea typeface="黑体" panose="02010609060101010101" charset="-122"/>
              </a:rPr>
              <a:t>西方文官制度的影响</a:t>
            </a:r>
          </a:p>
        </p:txBody>
      </p:sp>
      <p:sp>
        <p:nvSpPr>
          <p:cNvPr id="12" name="Text Box 2"/>
          <p:cNvSpPr txBox="1"/>
          <p:nvPr/>
        </p:nvSpPr>
        <p:spPr>
          <a:xfrm>
            <a:off x="320475" y="3824143"/>
            <a:ext cx="11539017" cy="2553335"/>
          </a:xfrm>
          <a:prstGeom prst="rect">
            <a:avLst/>
          </a:prstGeom>
          <a:noFill/>
          <a:ln w="12700" cap="flat" cmpd="sng">
            <a:solidFill>
              <a:schemeClr val="accent1">
                <a:lumMod val="75000"/>
              </a:schemeClr>
            </a:solidFill>
            <a:prstDash val="sysDash"/>
            <a:round/>
            <a:headEnd type="none" w="med" len="med"/>
            <a:tailEnd type="none" w="med" len="med"/>
          </a:ln>
        </p:spPr>
        <p:txBody>
          <a:bodyPr wrap="square">
            <a:spAutoFit/>
          </a:bodyPr>
          <a:lstStyle/>
          <a:p>
            <a:pPr eaLnBrk="1" hangingPunct="1"/>
            <a:r>
              <a:rPr lang="zh-CN" altLang="zh-CN" sz="2665" b="1">
                <a:latin typeface="华文仿宋" panose="02010600040101010101" charset="-122"/>
                <a:ea typeface="华文仿宋" panose="02010600040101010101" charset="-122"/>
              </a:rPr>
              <a:t>材料二</a:t>
            </a:r>
            <a:r>
              <a:rPr lang="zh-CN" altLang="en-US" sz="2665" b="1">
                <a:latin typeface="华文仿宋" panose="02010600040101010101" charset="-122"/>
                <a:ea typeface="华文仿宋" panose="02010600040101010101" charset="-122"/>
              </a:rPr>
              <a:t>：</a:t>
            </a:r>
            <a:r>
              <a:rPr lang="zh-CN" altLang="zh-CN" sz="2665" b="1">
                <a:latin typeface="华文仿宋" panose="02010600040101010101" charset="-122"/>
                <a:ea typeface="华文仿宋" panose="02010600040101010101" charset="-122"/>
              </a:rPr>
              <a:t>现如今，中国的公务员制度也在吸收中国传统人事制度合理成分和借鉴西方文官制度的基础上得以基本确立，并于2005年颁布《公务员法》，反观我国现行的公务员制度，不仅具有与西方接轨的共性一面，还具有自身不同于西方的个性之处。</a:t>
            </a:r>
          </a:p>
          <a:p>
            <a:pPr eaLnBrk="1" hangingPunct="1"/>
            <a:r>
              <a:rPr lang="en-US" altLang="zh-CN" sz="2665" b="1">
                <a:latin typeface="华文仿宋" panose="02010600040101010101" charset="-122"/>
                <a:ea typeface="华文仿宋" panose="02010600040101010101" charset="-122"/>
              </a:rPr>
              <a:t>                               </a:t>
            </a:r>
            <a:r>
              <a:rPr lang="en-US" altLang="zh-CN" sz="2665" b="1" smtClean="0">
                <a:latin typeface="华文仿宋" panose="02010600040101010101" charset="-122"/>
                <a:ea typeface="华文仿宋" panose="02010600040101010101" charset="-122"/>
              </a:rPr>
              <a:t>     ——</a:t>
            </a:r>
            <a:r>
              <a:rPr lang="zh-CN" altLang="zh-CN" sz="2665" b="1">
                <a:latin typeface="华文仿宋" panose="02010600040101010101" charset="-122"/>
                <a:ea typeface="华文仿宋" panose="02010600040101010101" charset="-122"/>
              </a:rPr>
              <a:t>杨延昭《中国公务员制度与西方文官制度比较研究》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 name="矩形 33"/>
          <p:cNvSpPr/>
          <p:nvPr/>
        </p:nvSpPr>
        <p:spPr>
          <a:xfrm>
            <a:off x="1102996" y="5246584"/>
            <a:ext cx="1377951" cy="577851"/>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5"/>
          </a:p>
        </p:txBody>
      </p:sp>
      <p:grpSp>
        <p:nvGrpSpPr>
          <p:cNvPr id="13314" name="组合 25"/>
          <p:cNvGrpSpPr/>
          <p:nvPr/>
        </p:nvGrpSpPr>
        <p:grpSpPr>
          <a:xfrm>
            <a:off x="0" y="328507"/>
            <a:ext cx="188384" cy="592667"/>
            <a:chOff x="11571416" y="3959358"/>
            <a:chExt cx="620584" cy="1723139"/>
          </a:xfrm>
        </p:grpSpPr>
        <p:sp>
          <p:nvSpPr>
            <p:cNvPr id="27" name="矩形 26"/>
            <p:cNvSpPr/>
            <p:nvPr/>
          </p:nvSpPr>
          <p:spPr>
            <a:xfrm>
              <a:off x="11571416" y="3959358"/>
              <a:ext cx="620584" cy="1723139"/>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735" b="0" i="0" u="none" strike="noStrike" kern="1200" cap="none" spc="0" normalizeH="0" baseline="0" noProof="0" smtClean="0">
                <a:ln>
                  <a:noFill/>
                </a:ln>
                <a:solidFill>
                  <a:srgbClr val="FFFFFF"/>
                </a:solidFill>
                <a:effectLst/>
                <a:uLnTx/>
                <a:uFillTx/>
                <a:latin typeface="等线" panose="02010600030101010101" charset="-122"/>
                <a:ea typeface="宋体" panose="02010600030101010101" pitchFamily="2" charset="-122"/>
                <a:cs typeface="+mn-cs"/>
              </a:endParaRPr>
            </a:p>
          </p:txBody>
        </p:sp>
        <p:sp>
          <p:nvSpPr>
            <p:cNvPr id="28" name="矩形 27"/>
            <p:cNvSpPr/>
            <p:nvPr/>
          </p:nvSpPr>
          <p:spPr>
            <a:xfrm>
              <a:off x="11571416" y="5116323"/>
              <a:ext cx="620584" cy="566174"/>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735" b="0" i="0" u="none" strike="noStrike" kern="1200" cap="none" spc="0" normalizeH="0" baseline="0" noProof="0" smtClean="0">
                <a:ln>
                  <a:noFill/>
                </a:ln>
                <a:solidFill>
                  <a:srgbClr val="FFFFFF"/>
                </a:solidFill>
                <a:effectLst/>
                <a:uLnTx/>
                <a:uFillTx/>
                <a:latin typeface="等线" panose="02010600030101010101" charset="-122"/>
                <a:ea typeface="宋体" panose="02010600030101010101" pitchFamily="2" charset="-122"/>
                <a:cs typeface="+mn-cs"/>
              </a:endParaRPr>
            </a:p>
          </p:txBody>
        </p:sp>
      </p:grpSp>
      <p:sp>
        <p:nvSpPr>
          <p:cNvPr id="3" name="标题 3"/>
          <p:cNvSpPr>
            <a:spLocks noGrp="1"/>
          </p:cNvSpPr>
          <p:nvPr/>
        </p:nvSpPr>
        <p:spPr>
          <a:xfrm>
            <a:off x="169333" y="328507"/>
            <a:ext cx="7437120" cy="706967"/>
          </a:xfrm>
          <a:prstGeom prst="rect">
            <a:avLst/>
          </a:prstGeom>
          <a:noFill/>
          <a:ln w="9525">
            <a:noFill/>
          </a:ln>
        </p:spPr>
        <p:txBody>
          <a:bodyPr lIns="91440" tIns="45720" rIns="91440" bIns="45720" anchor="ctr"/>
          <a:lstStyle/>
          <a:p>
            <a:pPr eaLnBrk="1" hangingPunct="1">
              <a:lnSpc>
                <a:spcPct val="90000"/>
              </a:lnSpc>
            </a:pPr>
            <a:r>
              <a:rPr lang="zh-CN" sz="3735" b="1">
                <a:latin typeface="微软雅黑" panose="020b0503020204020204" charset="-122"/>
                <a:ea typeface="微软雅黑" panose="020b0503020204020204" charset="-122"/>
              </a:rPr>
              <a:t>三</a:t>
            </a:r>
            <a:r>
              <a:rPr sz="3735" b="1">
                <a:latin typeface="微软雅黑" panose="020b0503020204020204" charset="-122"/>
                <a:ea typeface="微软雅黑" panose="020b0503020204020204" charset="-122"/>
              </a:rPr>
              <a:t>、西方文官制度的</a:t>
            </a:r>
            <a:r>
              <a:rPr lang="zh-CN" sz="3735" b="1">
                <a:latin typeface="微软雅黑" panose="020b0503020204020204" charset="-122"/>
                <a:ea typeface="微软雅黑" panose="020b0503020204020204" charset="-122"/>
              </a:rPr>
              <a:t>特点和影响</a:t>
            </a:r>
          </a:p>
        </p:txBody>
      </p:sp>
      <p:sp>
        <p:nvSpPr>
          <p:cNvPr id="2" name="Text Box 2"/>
          <p:cNvSpPr txBox="1"/>
          <p:nvPr/>
        </p:nvSpPr>
        <p:spPr>
          <a:xfrm>
            <a:off x="380251" y="1368851"/>
            <a:ext cx="11408708" cy="4194810"/>
          </a:xfrm>
          <a:prstGeom prst="rect">
            <a:avLst/>
          </a:prstGeom>
          <a:noFill/>
          <a:ln w="12700" cap="flat" cmpd="sng">
            <a:solidFill>
              <a:schemeClr val="bg1">
                <a:lumMod val="50000"/>
              </a:schemeClr>
            </a:solidFill>
            <a:prstDash val="sysDash"/>
            <a:round/>
            <a:headEnd type="none" w="med" len="med"/>
            <a:tailEnd type="none" w="med" len="med"/>
          </a:ln>
        </p:spPr>
        <p:txBody>
          <a:bodyPr wrap="square">
            <a:spAutoFit/>
          </a:bodyPr>
          <a:lstStyle/>
          <a:p>
            <a:pPr eaLnBrk="1" hangingPunct="1"/>
            <a:r>
              <a:rPr lang="zh-CN" altLang="zh-CN" sz="2665" b="1">
                <a:latin typeface="华文仿宋" panose="02010600040101010101" charset="-122"/>
                <a:ea typeface="华文仿宋" panose="02010600040101010101" charset="-122"/>
              </a:rPr>
              <a:t>材料三</a:t>
            </a:r>
            <a:r>
              <a:rPr lang="zh-CN" altLang="en-US" sz="2665" b="1">
                <a:latin typeface="华文仿宋" panose="02010600040101010101" charset="-122"/>
                <a:ea typeface="华文仿宋" panose="02010600040101010101" charset="-122"/>
              </a:rPr>
              <a:t>：</a:t>
            </a:r>
            <a:r>
              <a:rPr lang="zh-CN" altLang="zh-CN" sz="2665" b="1">
                <a:latin typeface="华文仿宋" panose="02010600040101010101" charset="-122"/>
                <a:ea typeface="华文仿宋" panose="02010600040101010101" charset="-122"/>
              </a:rPr>
              <a:t>资产阶级议会制的国家的全部历史表明……因为实际的管理工作掌握在一支庞大的官吏队伍手中。 这支官吏队伍浸透了反民主的意识，同地主和资产阶级有千丝万缕的联系，在各方面都依附他们。这支队伍被资产阶级关系的气氛所笼罩，他们呼吸的就是这种空气，他们凝固 了，变硬了，僵化了，摆脱不了这种空气，他们的思想、感情、行为不能不是老样子的。对上司毕恭毕敬的习气和某些 “公”务特权把他们拴住了，通过股票和银行，这支队伍的 上层分子完全成了金融资本的奴才，在某种程度上也是它的代理人，它的利益的代表者和影响的传播者。                              </a:t>
            </a:r>
          </a:p>
          <a:p>
            <a:pPr algn="r" eaLnBrk="1" hangingPunct="1"/>
            <a:r>
              <a:rPr lang="zh-CN" altLang="zh-CN" sz="2665" b="1">
                <a:latin typeface="华文仿宋" panose="02010600040101010101" charset="-122"/>
                <a:ea typeface="华文仿宋" panose="02010600040101010101" charset="-122"/>
              </a:rPr>
              <a:t>                                                          ——列宁《革命的一个根本问题》</a:t>
            </a:r>
          </a:p>
        </p:txBody>
      </p:sp>
      <p:sp>
        <p:nvSpPr>
          <p:cNvPr id="4" name="文本框 12"/>
          <p:cNvSpPr txBox="1">
            <a:spLocks noChangeArrowheads="1"/>
          </p:cNvSpPr>
          <p:nvPr/>
        </p:nvSpPr>
        <p:spPr bwMode="auto">
          <a:xfrm>
            <a:off x="8608060" y="276860"/>
            <a:ext cx="3517053"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735" b="1">
                <a:solidFill>
                  <a:srgbClr val="1D41D5"/>
                </a:solidFill>
                <a:latin typeface="宋体" panose="02010600030101010101" pitchFamily="2" charset="-122"/>
                <a:ea typeface="宋体" panose="02010600030101010101" pitchFamily="2" charset="-122"/>
              </a:rPr>
              <a:t>◎问题点拨</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 name="矩形 33"/>
          <p:cNvSpPr/>
          <p:nvPr/>
        </p:nvSpPr>
        <p:spPr>
          <a:xfrm>
            <a:off x="1102996" y="5246584"/>
            <a:ext cx="1377951" cy="577851"/>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5"/>
          </a:p>
        </p:txBody>
      </p:sp>
      <p:grpSp>
        <p:nvGrpSpPr>
          <p:cNvPr id="13314" name="组合 25"/>
          <p:cNvGrpSpPr/>
          <p:nvPr/>
        </p:nvGrpSpPr>
        <p:grpSpPr>
          <a:xfrm>
            <a:off x="0" y="328507"/>
            <a:ext cx="188384" cy="592667"/>
            <a:chOff x="11571416" y="3959358"/>
            <a:chExt cx="620584" cy="1723139"/>
          </a:xfrm>
        </p:grpSpPr>
        <p:sp>
          <p:nvSpPr>
            <p:cNvPr id="27" name="矩形 26"/>
            <p:cNvSpPr/>
            <p:nvPr/>
          </p:nvSpPr>
          <p:spPr>
            <a:xfrm>
              <a:off x="11571416" y="3959358"/>
              <a:ext cx="620584" cy="1723139"/>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735" b="0" i="0" u="none" strike="noStrike" kern="1200" cap="none" spc="0" normalizeH="0" baseline="0" noProof="0" smtClean="0">
                <a:ln>
                  <a:noFill/>
                </a:ln>
                <a:solidFill>
                  <a:srgbClr val="FFFFFF"/>
                </a:solidFill>
                <a:effectLst/>
                <a:uLnTx/>
                <a:uFillTx/>
                <a:latin typeface="等线" panose="02010600030101010101" charset="-122"/>
                <a:ea typeface="宋体" panose="02010600030101010101" pitchFamily="2" charset="-122"/>
                <a:cs typeface="+mn-cs"/>
              </a:endParaRPr>
            </a:p>
          </p:txBody>
        </p:sp>
        <p:sp>
          <p:nvSpPr>
            <p:cNvPr id="28" name="矩形 27"/>
            <p:cNvSpPr/>
            <p:nvPr/>
          </p:nvSpPr>
          <p:spPr>
            <a:xfrm>
              <a:off x="11571416" y="5116323"/>
              <a:ext cx="620584" cy="566174"/>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735" b="0" i="0" u="none" strike="noStrike" kern="1200" cap="none" spc="0" normalizeH="0" baseline="0" noProof="0" smtClean="0">
                <a:ln>
                  <a:noFill/>
                </a:ln>
                <a:solidFill>
                  <a:srgbClr val="FFFFFF"/>
                </a:solidFill>
                <a:effectLst/>
                <a:uLnTx/>
                <a:uFillTx/>
                <a:latin typeface="等线" panose="02010600030101010101" charset="-122"/>
                <a:ea typeface="宋体" panose="02010600030101010101" pitchFamily="2" charset="-122"/>
                <a:cs typeface="+mn-cs"/>
              </a:endParaRPr>
            </a:p>
          </p:txBody>
        </p:sp>
      </p:grpSp>
      <p:sp>
        <p:nvSpPr>
          <p:cNvPr id="3" name="标题 3"/>
          <p:cNvSpPr>
            <a:spLocks noGrp="1"/>
          </p:cNvSpPr>
          <p:nvPr/>
        </p:nvSpPr>
        <p:spPr>
          <a:xfrm>
            <a:off x="169333" y="328507"/>
            <a:ext cx="7437120" cy="706967"/>
          </a:xfrm>
          <a:prstGeom prst="rect">
            <a:avLst/>
          </a:prstGeom>
          <a:noFill/>
          <a:ln w="9525">
            <a:noFill/>
          </a:ln>
        </p:spPr>
        <p:txBody>
          <a:bodyPr lIns="91440" tIns="45720" rIns="91440" bIns="45720" anchor="ctr"/>
          <a:lstStyle/>
          <a:p>
            <a:pPr eaLnBrk="1" hangingPunct="1">
              <a:lnSpc>
                <a:spcPct val="90000"/>
              </a:lnSpc>
            </a:pPr>
            <a:r>
              <a:rPr lang="zh-CN" sz="3735" b="1">
                <a:latin typeface="微软雅黑" panose="020b0503020204020204" charset="-122"/>
                <a:ea typeface="微软雅黑" panose="020b0503020204020204" charset="-122"/>
              </a:rPr>
              <a:t>三</a:t>
            </a:r>
            <a:r>
              <a:rPr sz="3735" b="1">
                <a:latin typeface="微软雅黑" panose="020b0503020204020204" charset="-122"/>
                <a:ea typeface="微软雅黑" panose="020b0503020204020204" charset="-122"/>
              </a:rPr>
              <a:t>、西方文官制度的</a:t>
            </a:r>
            <a:r>
              <a:rPr lang="zh-CN" sz="3735" b="1">
                <a:latin typeface="微软雅黑" panose="020b0503020204020204" charset="-122"/>
                <a:ea typeface="微软雅黑" panose="020b0503020204020204" charset="-122"/>
              </a:rPr>
              <a:t>特点和影响</a:t>
            </a:r>
          </a:p>
        </p:txBody>
      </p:sp>
      <p:sp>
        <p:nvSpPr>
          <p:cNvPr id="21" name="文本框 20"/>
          <p:cNvSpPr txBox="1"/>
          <p:nvPr/>
        </p:nvSpPr>
        <p:spPr>
          <a:xfrm>
            <a:off x="188807" y="1035051"/>
            <a:ext cx="10098617" cy="5835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b="1">
                <a:solidFill>
                  <a:srgbClr val="1D41D5"/>
                </a:solidFill>
                <a:latin typeface="黑体" panose="02010609060101010101" charset="-122"/>
                <a:ea typeface="黑体" panose="02010609060101010101" charset="-122"/>
              </a:rPr>
              <a:t>★分析：西方文官制度的评价。</a:t>
            </a:r>
          </a:p>
        </p:txBody>
      </p:sp>
      <p:sp>
        <p:nvSpPr>
          <p:cNvPr id="26" name="流程图: 可选过程 25"/>
          <p:cNvSpPr/>
          <p:nvPr/>
        </p:nvSpPr>
        <p:spPr>
          <a:xfrm>
            <a:off x="266701" y="1742017"/>
            <a:ext cx="11582715" cy="1035473"/>
          </a:xfrm>
          <a:prstGeom prst="flowChartAlternateProcess">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r>
              <a:rPr lang="en-US" altLang="zh-CN" sz="2935" b="1">
                <a:solidFill>
                  <a:schemeClr val="tx1"/>
                </a:solidFill>
                <a:latin typeface="华文仿宋" panose="02010600040101010101" charset="-122"/>
                <a:ea typeface="华文仿宋" panose="02010600040101010101" charset="-122"/>
                <a:sym typeface="+mn-ea"/>
              </a:rPr>
              <a:t>(1)</a:t>
            </a:r>
            <a:r>
              <a:rPr lang="zh-CN" altLang="en-US" sz="2935" b="1">
                <a:solidFill>
                  <a:schemeClr val="tx1"/>
                </a:solidFill>
                <a:latin typeface="华文仿宋" panose="02010600040101010101" charset="-122"/>
                <a:ea typeface="华文仿宋" panose="02010600040101010101" charset="-122"/>
                <a:sym typeface="+mn-ea"/>
              </a:rPr>
              <a:t>对西方：有利于文官队伍的稳定；有利于政府机构的稳定；有利于防止国家公务人员结党营私。</a:t>
            </a:r>
          </a:p>
        </p:txBody>
      </p:sp>
      <p:sp>
        <p:nvSpPr>
          <p:cNvPr id="2" name="流程图: 可选过程 1"/>
          <p:cNvSpPr/>
          <p:nvPr/>
        </p:nvSpPr>
        <p:spPr>
          <a:xfrm>
            <a:off x="293795" y="2991273"/>
            <a:ext cx="11582715" cy="1114213"/>
          </a:xfrm>
          <a:prstGeom prst="flowChartAlternateProcess">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r>
              <a:rPr lang="en-US" altLang="zh-CN" sz="2935" b="1">
                <a:solidFill>
                  <a:schemeClr val="tx1"/>
                </a:solidFill>
                <a:latin typeface="华文仿宋" panose="02010600040101010101" charset="-122"/>
                <a:ea typeface="华文仿宋" panose="02010600040101010101" charset="-122"/>
                <a:sym typeface="+mn-ea"/>
              </a:rPr>
              <a:t>(2)</a:t>
            </a:r>
            <a:r>
              <a:rPr lang="zh-CN" altLang="en-US" sz="2935" b="1">
                <a:solidFill>
                  <a:schemeClr val="tx1"/>
                </a:solidFill>
                <a:latin typeface="华文仿宋" panose="02010600040101010101" charset="-122"/>
                <a:ea typeface="华文仿宋" panose="02010600040101010101" charset="-122"/>
                <a:sym typeface="+mn-ea"/>
              </a:rPr>
              <a:t>对世界：有利于文官队伍的稳定；有利于政府机构的稳定；有利于防止国家公务人员结党营私。</a:t>
            </a:r>
          </a:p>
        </p:txBody>
      </p:sp>
      <p:sp>
        <p:nvSpPr>
          <p:cNvPr id="4" name="流程图: 可选过程 3"/>
          <p:cNvSpPr/>
          <p:nvPr/>
        </p:nvSpPr>
        <p:spPr>
          <a:xfrm>
            <a:off x="188384" y="4167829"/>
            <a:ext cx="11582715" cy="2157509"/>
          </a:xfrm>
          <a:prstGeom prst="flowChartAlternateProcess">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r>
              <a:rPr lang="en-US" altLang="zh-CN" sz="2935" b="1">
                <a:solidFill>
                  <a:schemeClr val="tx1"/>
                </a:solidFill>
                <a:latin typeface="华文仿宋" panose="02010600040101010101" charset="-122"/>
                <a:ea typeface="华文仿宋" panose="02010600040101010101" charset="-122"/>
                <a:sym typeface="+mn-ea"/>
              </a:rPr>
              <a:t>(3)</a:t>
            </a:r>
            <a:r>
              <a:rPr lang="zh-CN" altLang="en-US" sz="2935" b="1">
                <a:solidFill>
                  <a:schemeClr val="tx1"/>
                </a:solidFill>
                <a:latin typeface="华文仿宋" panose="02010600040101010101" charset="-122"/>
                <a:ea typeface="华文仿宋" panose="02010600040101010101" charset="-122"/>
                <a:sym typeface="+mn-ea"/>
              </a:rPr>
              <a:t>局限：</a:t>
            </a:r>
          </a:p>
          <a:p>
            <a:pPr lvl="0"/>
            <a:r>
              <a:rPr lang="zh-CN" altLang="en-US" sz="2935" b="1">
                <a:solidFill>
                  <a:schemeClr val="tx1"/>
                </a:solidFill>
                <a:latin typeface="宋体" panose="02010600030101010101" pitchFamily="2" charset="-122"/>
                <a:ea typeface="宋体" panose="02010600030101010101" pitchFamily="2" charset="-122"/>
                <a:sym typeface="+mn-ea"/>
              </a:rPr>
              <a:t>①</a:t>
            </a:r>
            <a:r>
              <a:rPr lang="zh-CN" altLang="en-US" sz="2935" b="1">
                <a:solidFill>
                  <a:schemeClr val="tx1"/>
                </a:solidFill>
                <a:latin typeface="华文仿宋" panose="02010600040101010101" charset="-122"/>
                <a:ea typeface="华文仿宋" panose="02010600040101010101" charset="-122"/>
                <a:sym typeface="+mn-ea"/>
              </a:rPr>
              <a:t>文官制度并没能触碰资本主义基本制度，容易滋生官僚习气和僵化现象；</a:t>
            </a:r>
          </a:p>
          <a:p>
            <a:pPr lvl="0"/>
            <a:r>
              <a:rPr lang="zh-CN" altLang="en-US" sz="2935" b="1">
                <a:solidFill>
                  <a:schemeClr val="tx1"/>
                </a:solidFill>
                <a:latin typeface="Calibri"/>
                <a:ea typeface="华文仿宋" panose="02010600040101010101" charset="-122"/>
                <a:sym typeface="+mn-ea"/>
              </a:rPr>
              <a:t>②</a:t>
            </a:r>
            <a:r>
              <a:rPr lang="zh-CN" altLang="en-US" sz="2935" b="1">
                <a:solidFill>
                  <a:schemeClr val="tx1"/>
                </a:solidFill>
                <a:latin typeface="华文仿宋" panose="02010600040101010101" charset="-122"/>
                <a:ea typeface="华文仿宋" panose="02010600040101010101" charset="-122"/>
                <a:sym typeface="+mn-ea"/>
              </a:rPr>
              <a:t>文官人数增多，加大国家财政负担；</a:t>
            </a:r>
          </a:p>
          <a:p>
            <a:pPr lvl="0"/>
            <a:r>
              <a:rPr lang="zh-CN" altLang="en-US" sz="2935" b="1">
                <a:solidFill>
                  <a:schemeClr val="tx1"/>
                </a:solidFill>
                <a:latin typeface="宋体" panose="02010600030101010101" pitchFamily="2" charset="-122"/>
                <a:ea typeface="宋体" panose="02010600030101010101" pitchFamily="2" charset="-122"/>
                <a:sym typeface="+mn-ea"/>
              </a:rPr>
              <a:t>③</a:t>
            </a:r>
            <a:r>
              <a:rPr lang="zh-CN" altLang="en-US" sz="2935" b="1">
                <a:solidFill>
                  <a:schemeClr val="tx1"/>
                </a:solidFill>
                <a:latin typeface="华文仿宋" panose="02010600040101010101" charset="-122"/>
                <a:ea typeface="华文仿宋" panose="02010600040101010101" charset="-122"/>
                <a:sym typeface="+mn-ea"/>
              </a:rPr>
              <a:t>官员层次增加，项目层层报批，影响政府工作效率。</a:t>
            </a:r>
          </a:p>
        </p:txBody>
      </p:sp>
      <p:sp>
        <p:nvSpPr>
          <p:cNvPr id="5" name="文本框 12"/>
          <p:cNvSpPr txBox="1">
            <a:spLocks noChangeArrowheads="1"/>
          </p:cNvSpPr>
          <p:nvPr/>
        </p:nvSpPr>
        <p:spPr bwMode="auto">
          <a:xfrm>
            <a:off x="8608060" y="276860"/>
            <a:ext cx="3517053"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735" b="1">
                <a:solidFill>
                  <a:srgbClr val="1D41D5"/>
                </a:solidFill>
                <a:latin typeface="宋体" panose="02010600030101010101" pitchFamily="2" charset="-122"/>
                <a:ea typeface="宋体" panose="02010600030101010101" pitchFamily="2" charset="-122"/>
              </a:rPr>
              <a:t>◎问题点拨</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6" grpId="0"/>
      <p:bldP spid="2" grpId="0"/>
      <p:bldP spid="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 name="矩形 33"/>
          <p:cNvSpPr/>
          <p:nvPr/>
        </p:nvSpPr>
        <p:spPr>
          <a:xfrm>
            <a:off x="1102996" y="5246584"/>
            <a:ext cx="1377951" cy="577851"/>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1865"/>
          </a:p>
        </p:txBody>
      </p:sp>
      <p:grpSp>
        <p:nvGrpSpPr>
          <p:cNvPr id="13314" name="组合 25"/>
          <p:cNvGrpSpPr/>
          <p:nvPr/>
        </p:nvGrpSpPr>
        <p:grpSpPr>
          <a:xfrm>
            <a:off x="0" y="328507"/>
            <a:ext cx="188384" cy="592667"/>
            <a:chOff x="11571416" y="3959358"/>
            <a:chExt cx="620584" cy="1723139"/>
          </a:xfrm>
        </p:grpSpPr>
        <p:sp>
          <p:nvSpPr>
            <p:cNvPr id="27" name="矩形 26"/>
            <p:cNvSpPr/>
            <p:nvPr/>
          </p:nvSpPr>
          <p:spPr>
            <a:xfrm>
              <a:off x="11571416" y="3959358"/>
              <a:ext cx="620584" cy="1723139"/>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735" b="0" i="0" u="none" strike="noStrike" kern="1200" cap="none" spc="0" normalizeH="0" baseline="0" noProof="0" smtClean="0">
                <a:ln>
                  <a:noFill/>
                </a:ln>
                <a:solidFill>
                  <a:srgbClr val="FFFFFF"/>
                </a:solidFill>
                <a:effectLst/>
                <a:uLnTx/>
                <a:uFillTx/>
                <a:latin typeface="等线" panose="02010600030101010101" charset="-122"/>
                <a:ea typeface="宋体" panose="02010600030101010101" pitchFamily="2" charset="-122"/>
                <a:cs typeface="+mn-cs"/>
              </a:endParaRPr>
            </a:p>
          </p:txBody>
        </p:sp>
        <p:sp>
          <p:nvSpPr>
            <p:cNvPr id="28" name="矩形 27"/>
            <p:cNvSpPr/>
            <p:nvPr/>
          </p:nvSpPr>
          <p:spPr>
            <a:xfrm>
              <a:off x="11571416" y="5116323"/>
              <a:ext cx="620584" cy="566174"/>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735" b="0" i="0" u="none" strike="noStrike" kern="1200" cap="none" spc="0" normalizeH="0" baseline="0" noProof="0" smtClean="0">
                <a:ln>
                  <a:noFill/>
                </a:ln>
                <a:solidFill>
                  <a:srgbClr val="FFFFFF"/>
                </a:solidFill>
                <a:effectLst/>
                <a:uLnTx/>
                <a:uFillTx/>
                <a:latin typeface="等线" panose="02010600030101010101" charset="-122"/>
                <a:ea typeface="宋体" panose="02010600030101010101" pitchFamily="2" charset="-122"/>
                <a:cs typeface="+mn-cs"/>
              </a:endParaRPr>
            </a:p>
          </p:txBody>
        </p:sp>
      </p:grpSp>
      <p:sp>
        <p:nvSpPr>
          <p:cNvPr id="3" name="标题 3"/>
          <p:cNvSpPr>
            <a:spLocks noGrp="1"/>
          </p:cNvSpPr>
          <p:nvPr/>
        </p:nvSpPr>
        <p:spPr>
          <a:xfrm>
            <a:off x="169333" y="328507"/>
            <a:ext cx="7437120" cy="706967"/>
          </a:xfrm>
          <a:prstGeom prst="rect">
            <a:avLst/>
          </a:prstGeom>
          <a:noFill/>
          <a:ln w="9525">
            <a:noFill/>
          </a:ln>
        </p:spPr>
        <p:txBody>
          <a:bodyPr lIns="91440" tIns="45720" rIns="91440" bIns="45720" anchor="ctr"/>
          <a:lstStyle/>
          <a:p>
            <a:pPr eaLnBrk="1" hangingPunct="1">
              <a:lnSpc>
                <a:spcPct val="90000"/>
              </a:lnSpc>
            </a:pPr>
            <a:r>
              <a:rPr lang="zh-CN" sz="3735" b="1">
                <a:latin typeface="微软雅黑" panose="020b0503020204020204" charset="-122"/>
                <a:ea typeface="微软雅黑" panose="020b0503020204020204" charset="-122"/>
              </a:rPr>
              <a:t>三</a:t>
            </a:r>
            <a:r>
              <a:rPr sz="3735" b="1">
                <a:latin typeface="微软雅黑" panose="020b0503020204020204" charset="-122"/>
                <a:ea typeface="微软雅黑" panose="020b0503020204020204" charset="-122"/>
              </a:rPr>
              <a:t>、西方文官制度的</a:t>
            </a:r>
            <a:r>
              <a:rPr lang="zh-CN" sz="3735" b="1">
                <a:latin typeface="微软雅黑" panose="020b0503020204020204" charset="-122"/>
                <a:ea typeface="微软雅黑" panose="020b0503020204020204" charset="-122"/>
              </a:rPr>
              <a:t>特点和影响</a:t>
            </a:r>
          </a:p>
        </p:txBody>
      </p:sp>
      <p:sp>
        <p:nvSpPr>
          <p:cNvPr id="4" name="文本框 12"/>
          <p:cNvSpPr txBox="1">
            <a:spLocks noChangeArrowheads="1"/>
          </p:cNvSpPr>
          <p:nvPr/>
        </p:nvSpPr>
        <p:spPr bwMode="auto">
          <a:xfrm>
            <a:off x="8608060" y="276860"/>
            <a:ext cx="3517053"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735" b="1">
                <a:solidFill>
                  <a:srgbClr val="1D41D5"/>
                </a:solidFill>
                <a:latin typeface="宋体" panose="02010600030101010101" pitchFamily="2" charset="-122"/>
                <a:ea typeface="宋体" panose="02010600030101010101" pitchFamily="2" charset="-122"/>
              </a:rPr>
              <a:t>◎综合探究</a:t>
            </a:r>
          </a:p>
        </p:txBody>
      </p:sp>
      <p:pic>
        <p:nvPicPr>
          <p:cNvPr id="2" name="图片 1"/>
          <p:cNvPicPr>
            <a:picLocks noChangeAspect="1"/>
          </p:cNvPicPr>
          <p:nvPr/>
        </p:nvPicPr>
        <p:blipFill>
          <a:blip r:embed="rId2"/>
          <a:stretch>
            <a:fillRect/>
          </a:stretch>
        </p:blipFill>
        <p:spPr>
          <a:xfrm>
            <a:off x="1178560" y="1448647"/>
            <a:ext cx="9247293" cy="2799927"/>
          </a:xfrm>
          <a:prstGeom prst="rect">
            <a:avLst/>
          </a:prstGeom>
        </p:spPr>
      </p:pic>
      <p:sp>
        <p:nvSpPr>
          <p:cNvPr id="5" name="文本框 4"/>
          <p:cNvSpPr txBox="1"/>
          <p:nvPr/>
        </p:nvSpPr>
        <p:spPr>
          <a:xfrm>
            <a:off x="387773" y="972820"/>
            <a:ext cx="1530773" cy="501650"/>
          </a:xfrm>
          <a:prstGeom prst="rect">
            <a:avLst/>
          </a:prstGeom>
          <a:noFill/>
        </p:spPr>
        <p:txBody>
          <a:bodyPr wrap="square" rtlCol="0">
            <a:spAutoFit/>
          </a:bodyPr>
          <a:lstStyle/>
          <a:p>
            <a:r>
              <a:rPr lang="zh-CN" altLang="en-US" sz="2665" b="1">
                <a:latin typeface="华文仿宋" panose="02010600040101010101" charset="-122"/>
                <a:ea typeface="华文仿宋" panose="02010600040101010101" charset="-122"/>
              </a:rPr>
              <a:t>材料一</a:t>
            </a:r>
          </a:p>
        </p:txBody>
      </p:sp>
      <p:sp>
        <p:nvSpPr>
          <p:cNvPr id="6" name="文本框 5"/>
          <p:cNvSpPr txBox="1"/>
          <p:nvPr/>
        </p:nvSpPr>
        <p:spPr>
          <a:xfrm>
            <a:off x="525780" y="4362027"/>
            <a:ext cx="11140440" cy="1568450"/>
          </a:xfrm>
          <a:prstGeom prst="rect">
            <a:avLst/>
          </a:prstGeom>
          <a:noFill/>
        </p:spPr>
        <p:txBody>
          <a:bodyPr wrap="square" rtlCol="0">
            <a:spAutoFit/>
          </a:bodyPr>
          <a:lstStyle/>
          <a:p>
            <a:r>
              <a:rPr lang="zh-CN" altLang="en-US" sz="2400" b="1">
                <a:latin typeface="华文仿宋" panose="02010600040101010101" charset="-122"/>
                <a:ea typeface="华文仿宋" panose="02010600040101010101" charset="-122"/>
                <a:cs typeface="华文仿宋" panose="02010600040101010101" charset="-122"/>
              </a:rPr>
              <a:t>材料二：通常以 1870年6月4日英政府颁布的正式确立公开竞争考试制度的枢密令，作为英国文官制度正式建立的标志。西方国家公务员普遍实行“两官分途”，即将公务员分为政务类公务员与业务类公务员。政务类公务员实行任期制，业务类公务员实行常任制。</a:t>
            </a:r>
          </a:p>
        </p:txBody>
      </p:sp>
      <p:sp>
        <p:nvSpPr>
          <p:cNvPr id="21" name="文本框 20"/>
          <p:cNvSpPr txBox="1"/>
          <p:nvPr/>
        </p:nvSpPr>
        <p:spPr>
          <a:xfrm>
            <a:off x="524933" y="5897880"/>
            <a:ext cx="10949940" cy="82994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400" b="1">
                <a:solidFill>
                  <a:srgbClr val="1D41D5"/>
                </a:solidFill>
                <a:latin typeface="黑体" panose="02010609060101010101" charset="-122"/>
                <a:ea typeface="黑体" panose="02010609060101010101" charset="-122"/>
              </a:rPr>
              <a:t>★分析：根据材料一、二和所学知识，指出与中国唐宋选官制度相比，近代西方文官制度的不同之处。</a:t>
            </a:r>
          </a:p>
        </p:txBody>
      </p:sp>
      <p:sp>
        <p:nvSpPr>
          <p:cNvPr id="8" name="流程图: 可选过程 7"/>
          <p:cNvSpPr/>
          <p:nvPr/>
        </p:nvSpPr>
        <p:spPr>
          <a:xfrm>
            <a:off x="387773" y="5812367"/>
            <a:ext cx="10885593" cy="1031240"/>
          </a:xfrm>
          <a:prstGeom prst="flowChartAlternateProcess">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r>
              <a:rPr sz="2665" b="1">
                <a:solidFill>
                  <a:schemeClr val="tx1"/>
                </a:solidFill>
                <a:latin typeface="华文仿宋" panose="02010600040101010101" charset="-122"/>
                <a:ea typeface="华文仿宋" panose="02010600040101010101" charset="-122"/>
                <a:sym typeface="+mn-ea"/>
              </a:rPr>
              <a:t>西方一些重要官员由民主选举产生；官员分为两类，政务类官员随执政党变动，业务类官员基本稳定。</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8"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910205" y="529590"/>
            <a:ext cx="5533390" cy="706755"/>
          </a:xfrm>
          <a:prstGeom prst="rect">
            <a:avLst/>
          </a:prstGeom>
          <a:noFill/>
        </p:spPr>
        <p:txBody>
          <a:bodyPr wrap="square" rtlCol="0">
            <a:spAutoFit/>
          </a:bodyPr>
          <a:lstStyle/>
          <a:p>
            <a:r>
              <a:rPr lang="zh-CN" altLang="en-US" sz="4000"/>
              <a:t>课堂检测</a:t>
            </a:r>
          </a:p>
        </p:txBody>
      </p:sp>
      <p:sp>
        <p:nvSpPr>
          <p:cNvPr id="5" name="文本框 4"/>
          <p:cNvSpPr txBox="1"/>
          <p:nvPr/>
        </p:nvSpPr>
        <p:spPr>
          <a:xfrm>
            <a:off x="513715" y="2089785"/>
            <a:ext cx="11034395" cy="2245360"/>
          </a:xfrm>
          <a:prstGeom prst="rect">
            <a:avLst/>
          </a:prstGeom>
          <a:noFill/>
        </p:spPr>
        <p:txBody>
          <a:bodyPr wrap="square" rtlCol="0">
            <a:spAutoFit/>
          </a:bodyPr>
          <a:lstStyle/>
          <a:p>
            <a:r>
              <a:rPr lang="zh-CN" altLang="en-US" sz="2800"/>
              <a:t>1．在中古时期的英国，宫廷和政府之间没有明确界限，官员主要由国王任免，并被视为国王的仆人。这表明(　　)</a:t>
            </a:r>
          </a:p>
          <a:p>
            <a:r>
              <a:rPr lang="zh-CN" altLang="en-US" sz="2800"/>
              <a:t>A．英国实行君主专制　 　　 	B．英国国王权力至上</a:t>
            </a:r>
          </a:p>
          <a:p>
            <a:r>
              <a:rPr lang="zh-CN" altLang="en-US" sz="2800"/>
              <a:t>C．英国官员服务国王  	D．借鉴中国选官制度</a:t>
            </a:r>
          </a:p>
          <a:p>
            <a:r>
              <a:rPr lang="en-US" altLang="zh-CN" sz="2800"/>
              <a:t>C</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Effect transition="in" filter="dissolve">
                                      <p:cBhvr>
                                        <p:cTn id="7"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755015" y="2459355"/>
            <a:ext cx="10793095" cy="3107690"/>
          </a:xfrm>
          <a:prstGeom prst="rect">
            <a:avLst/>
          </a:prstGeom>
          <a:noFill/>
        </p:spPr>
        <p:txBody>
          <a:bodyPr wrap="square" rtlCol="0">
            <a:spAutoFit/>
          </a:bodyPr>
          <a:lstStyle/>
          <a:p>
            <a:r>
              <a:rPr lang="en-US" altLang="zh-CN" sz="2800"/>
              <a:t>2</a:t>
            </a:r>
            <a:r>
              <a:rPr lang="zh-CN" altLang="en-US" sz="2800"/>
              <a:t>．19世纪中叶以前，英国的官员任免制度实行的是“政党分肥制”，上台的执政党会大批更换政府的工作人员。后来英国采用了新型的文官常任制度，通过严格的考试录用文官，一旦录用，其任职终身化不受党派更替的影响。文官制度的确立(　　)</a:t>
            </a:r>
          </a:p>
          <a:p>
            <a:r>
              <a:rPr lang="zh-CN" altLang="en-US" sz="2800"/>
              <a:t>A．容易导致政府官员腐败  	B．提高了政府的工作效率</a:t>
            </a:r>
          </a:p>
          <a:p>
            <a:r>
              <a:rPr lang="zh-CN" altLang="en-US" sz="2800"/>
              <a:t>C．体现了英国政治的保守性  	D．降低了英国民主化程度</a:t>
            </a:r>
          </a:p>
          <a:p>
            <a:r>
              <a:rPr lang="en-US" altLang="zh-CN" sz="2800"/>
              <a:t>B</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835660" y="2266315"/>
            <a:ext cx="10728325" cy="2245360"/>
          </a:xfrm>
          <a:prstGeom prst="rect">
            <a:avLst/>
          </a:prstGeom>
          <a:noFill/>
        </p:spPr>
        <p:txBody>
          <a:bodyPr wrap="square" rtlCol="0">
            <a:spAutoFit/>
          </a:bodyPr>
          <a:lstStyle/>
          <a:p>
            <a:r>
              <a:rPr lang="en-US" altLang="zh-CN" sz="2800"/>
              <a:t>3</a:t>
            </a:r>
            <a:r>
              <a:rPr lang="zh-CN" altLang="en-US" sz="2800"/>
              <a:t>．有人认为西方国家的文官制度是：“老板经常变化，干具体活的人基本不变！”这体现了文官制度的特点是(　　)</a:t>
            </a:r>
          </a:p>
          <a:p>
            <a:r>
              <a:rPr lang="zh-CN" altLang="en-US" sz="2800"/>
              <a:t>A．文官职务常任原则  	B．考核公平公正原则</a:t>
            </a:r>
          </a:p>
          <a:p>
            <a:r>
              <a:rPr lang="zh-CN" altLang="en-US" sz="2800"/>
              <a:t>C．可以终身任职原则  	D．人人生而平等原则</a:t>
            </a:r>
          </a:p>
          <a:p>
            <a:r>
              <a:rPr lang="en-US" altLang="zh-CN" sz="2800"/>
              <a:t>A</a:t>
            </a:r>
          </a:p>
        </p:txBody>
      </p:sp>
      <p:pic>
        <p:nvPicPr>
          <p:cNvPr id="3" name="New picture"/>
          <p:cNvPicPr/>
          <p:nvPr/>
        </p:nvPicPr>
        <p:blipFill>
          <a:blip r:embed="rId2"/>
          <a:stretch>
            <a:fillRect/>
          </a:stretch>
        </p:blipFill>
        <p:spPr>
          <a:xfrm>
            <a:off x="11645900" y="12065000"/>
            <a:ext cx="368300" cy="2667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7" presetClass="entr" presetSubtype="1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p:cTn id="7"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2">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2.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4.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5.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6.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7.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8.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9.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10.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11.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12.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114</Paragraphs>
  <Slides>20</Slides>
  <Notes>11</Notes>
  <TotalTime>0</TotalTime>
  <HiddenSlides>0</HiddenSlides>
  <MMClips>0</MMClips>
  <ScaleCrop>0</ScaleCrop>
  <HeadingPairs>
    <vt:vector baseType="variant" size="6">
      <vt:variant>
        <vt:lpstr>Fonts used</vt:lpstr>
      </vt:variant>
      <vt:variant>
        <vt:i4>12</vt:i4>
      </vt:variant>
      <vt:variant>
        <vt:lpstr>Theme</vt:lpstr>
      </vt:variant>
      <vt:variant>
        <vt:i4>1</vt:i4>
      </vt:variant>
      <vt:variant>
        <vt:lpstr>Slide Titles</vt:lpstr>
      </vt:variant>
      <vt:variant>
        <vt:i4>20</vt:i4>
      </vt:variant>
    </vt:vector>
  </HeadingPairs>
  <TitlesOfParts>
    <vt:vector baseType="lpstr" size="33">
      <vt:lpstr>Arial</vt:lpstr>
      <vt:lpstr>Calibri</vt:lpstr>
      <vt:lpstr>Calibri Light</vt:lpstr>
      <vt:lpstr>华文细黑</vt:lpstr>
      <vt:lpstr>DFKai-SB</vt:lpstr>
      <vt:lpstr>黑体</vt:lpstr>
      <vt:lpstr>方正姚体</vt:lpstr>
      <vt:lpstr>方正兰亭超细黑简体</vt:lpstr>
      <vt:lpstr>宋体</vt:lpstr>
      <vt:lpstr>等线</vt:lpstr>
      <vt:lpstr>华文仿宋</vt:lpstr>
      <vt:lpstr>微软雅黑</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2021-08-18T15:01:59.590</cp:lastPrinted>
  <dcterms:created xsi:type="dcterms:W3CDTF">2021-08-18T15:01:59Z</dcterms:created>
  <dcterms:modified xsi:type="dcterms:W3CDTF">2021-08-18T07:02:01Z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